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1" r:id="rId2"/>
  </p:sldMasterIdLst>
  <p:notesMasterIdLst>
    <p:notesMasterId r:id="rId36"/>
  </p:notesMasterIdLst>
  <p:handoutMasterIdLst>
    <p:handoutMasterId r:id="rId37"/>
  </p:handoutMasterIdLst>
  <p:sldIdLst>
    <p:sldId id="1086" r:id="rId3"/>
    <p:sldId id="1062" r:id="rId4"/>
    <p:sldId id="1059" r:id="rId5"/>
    <p:sldId id="1060" r:id="rId6"/>
    <p:sldId id="1061" r:id="rId7"/>
    <p:sldId id="1038" r:id="rId8"/>
    <p:sldId id="1039" r:id="rId9"/>
    <p:sldId id="1040" r:id="rId10"/>
    <p:sldId id="1063" r:id="rId11"/>
    <p:sldId id="1064" r:id="rId12"/>
    <p:sldId id="1065" r:id="rId13"/>
    <p:sldId id="1042" r:id="rId14"/>
    <p:sldId id="1081" r:id="rId15"/>
    <p:sldId id="1066" r:id="rId16"/>
    <p:sldId id="1082" r:id="rId17"/>
    <p:sldId id="1083" r:id="rId18"/>
    <p:sldId id="1069" r:id="rId19"/>
    <p:sldId id="1070" r:id="rId20"/>
    <p:sldId id="1085" r:id="rId21"/>
    <p:sldId id="1073" r:id="rId22"/>
    <p:sldId id="1074" r:id="rId23"/>
    <p:sldId id="1077" r:id="rId24"/>
    <p:sldId id="1078" r:id="rId25"/>
    <p:sldId id="1079" r:id="rId26"/>
    <p:sldId id="1046" r:id="rId27"/>
    <p:sldId id="1054" r:id="rId28"/>
    <p:sldId id="1055" r:id="rId29"/>
    <p:sldId id="1047" r:id="rId30"/>
    <p:sldId id="1056" r:id="rId31"/>
    <p:sldId id="1048" r:id="rId32"/>
    <p:sldId id="1057" r:id="rId33"/>
    <p:sldId id="1049" r:id="rId34"/>
    <p:sldId id="1087" r:id="rId35"/>
  </p:sldIdLst>
  <p:sldSz cx="9144000" cy="5143500" type="screen16x9"/>
  <p:notesSz cx="6858000" cy="9144000"/>
  <p:embeddedFontLst>
    <p:embeddedFont>
      <p:font typeface="华文新魏" panose="02010800040101010101" pitchFamily="2" charset="-122"/>
      <p:regular r:id="rId38"/>
    </p:embeddedFont>
    <p:embeddedFont>
      <p:font typeface="汉语拼音" panose="020B0604020202020204" pitchFamily="34" charset="0"/>
      <p:regular r:id="rId39"/>
    </p:embeddedFont>
    <p:embeddedFont>
      <p:font typeface="楷体" panose="02010609060101010101" pitchFamily="49" charset="-122"/>
      <p:regular r:id="rId40"/>
    </p:embeddedFont>
    <p:embeddedFont>
      <p:font typeface="楷体_GB2312" panose="02010609030101010101" pitchFamily="49" charset="-122"/>
      <p:regular r:id="rId41"/>
    </p:embeddedFont>
    <p:embeddedFont>
      <p:font typeface="微软雅黑" panose="020B0503020204020204" pitchFamily="34" charset="-122"/>
      <p:regular r:id="rId42"/>
      <p:bold r:id="rId43"/>
    </p:embeddedFont>
    <p:embeddedFont>
      <p:font typeface="黑体" panose="02010609060101010101" pitchFamily="49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1086"/>
            <p14:sldId id="1062"/>
            <p14:sldId id="1059"/>
            <p14:sldId id="1060"/>
            <p14:sldId id="1061"/>
            <p14:sldId id="1038"/>
            <p14:sldId id="1039"/>
            <p14:sldId id="1040"/>
            <p14:sldId id="1063"/>
            <p14:sldId id="1064"/>
            <p14:sldId id="1065"/>
            <p14:sldId id="1042"/>
            <p14:sldId id="1081"/>
            <p14:sldId id="1066"/>
            <p14:sldId id="1082"/>
            <p14:sldId id="1083"/>
            <p14:sldId id="1069"/>
            <p14:sldId id="1070"/>
            <p14:sldId id="1085"/>
            <p14:sldId id="1073"/>
            <p14:sldId id="1074"/>
            <p14:sldId id="1077"/>
            <p14:sldId id="1078"/>
            <p14:sldId id="1079"/>
            <p14:sldId id="1046"/>
            <p14:sldId id="1054"/>
            <p14:sldId id="1055"/>
            <p14:sldId id="1047"/>
            <p14:sldId id="1056"/>
            <p14:sldId id="1048"/>
            <p14:sldId id="1057"/>
            <p14:sldId id="1049"/>
            <p14:sldId id="10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3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0000FF"/>
    <a:srgbClr val="FFFFCC"/>
    <a:srgbClr val="FF0000"/>
    <a:srgbClr val="FF9F9F"/>
    <a:srgbClr val="0070C0"/>
    <a:srgbClr val="FF6600"/>
    <a:srgbClr val="009900"/>
    <a:srgbClr val="FF9933"/>
    <a:srgbClr val="EE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1704" autoAdjust="0"/>
  </p:normalViewPr>
  <p:slideViewPr>
    <p:cSldViewPr>
      <p:cViewPr varScale="1">
        <p:scale>
          <a:sx n="110" d="100"/>
          <a:sy n="110" d="100"/>
        </p:scale>
        <p:origin x="402" y="102"/>
      </p:cViewPr>
      <p:guideLst>
        <p:guide orient="horz" pos="1530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941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5514D-1C19-4227-9FDB-AE9C2557C6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65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330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中有许多这样有趣的故事，在读整本书之前，可以给自己制订一个读书计划。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7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97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D4DCBEE1-2FDF-4E67-B289-6F0CB0ED4004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/>
          <a:lstStyle/>
          <a:p>
            <a:fld id="{6AB22C2E-CAB4-4932-B1DA-131F1D28A51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8408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274513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02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7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64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101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954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59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12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9" r:id="rId6"/>
    <p:sldLayoutId id="2147483660" r:id="rId7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1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slide" Target="slide28.xml"/><Relationship Id="rId5" Type="http://schemas.openxmlformats.org/officeDocument/2006/relationships/image" Target="../media/image18.png"/><Relationship Id="rId10" Type="http://schemas.openxmlformats.org/officeDocument/2006/relationships/image" Target="../media/image21.gif"/><Relationship Id="rId4" Type="http://schemas.openxmlformats.org/officeDocument/2006/relationships/slide" Target="slide26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73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/>
          <p:nvPr/>
        </p:nvSpPr>
        <p:spPr>
          <a:xfrm>
            <a:off x="119985" y="134511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sp>
        <p:nvSpPr>
          <p:cNvPr id="7" name="TextBox 48"/>
          <p:cNvSpPr txBox="1"/>
          <p:nvPr/>
        </p:nvSpPr>
        <p:spPr>
          <a:xfrm>
            <a:off x="330669" y="1923678"/>
            <a:ext cx="8676456" cy="992579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读古典名著，品百味人生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27130" y="3903229"/>
            <a:ext cx="2509366" cy="553343"/>
            <a:chOff x="6161633" y="3876380"/>
            <a:chExt cx="2509366" cy="553343"/>
          </a:xfrm>
        </p:grpSpPr>
        <p:sp>
          <p:nvSpPr>
            <p:cNvPr id="14" name="文本框 15">
              <a:hlinkClick r:id="rId3" action="ppaction://hlinksldjump"/>
            </p:cNvPr>
            <p:cNvSpPr txBox="1"/>
            <p:nvPr/>
          </p:nvSpPr>
          <p:spPr>
            <a:xfrm>
              <a:off x="6221649" y="3876380"/>
              <a:ext cx="2428579" cy="553343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第二阶段</a:t>
              </a: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>
              <a:off x="8388424" y="3949427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iconfont-1191-870150"/>
            <p:cNvSpPr>
              <a:spLocks noChangeAspect="1"/>
            </p:cNvSpPr>
            <p:nvPr/>
          </p:nvSpPr>
          <p:spPr bwMode="auto">
            <a:xfrm rot="10800000">
              <a:off x="6161633" y="3949427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27130" y="4580564"/>
            <a:ext cx="2509366" cy="491624"/>
            <a:chOff x="6161633" y="4580564"/>
            <a:chExt cx="2509366" cy="491624"/>
          </a:xfrm>
        </p:grpSpPr>
        <p:sp>
          <p:nvSpPr>
            <p:cNvPr id="17" name="文本框 15">
              <a:hlinkClick r:id="rId4" action="ppaction://hlinksldjump"/>
            </p:cNvPr>
            <p:cNvSpPr txBox="1"/>
            <p:nvPr/>
          </p:nvSpPr>
          <p:spPr>
            <a:xfrm>
              <a:off x="6221649" y="4580564"/>
              <a:ext cx="2428579" cy="491624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第三阶段</a:t>
              </a:r>
            </a:p>
          </p:txBody>
        </p:sp>
        <p:sp>
          <p:nvSpPr>
            <p:cNvPr id="23" name="iconfont-1191-870150"/>
            <p:cNvSpPr>
              <a:spLocks noChangeAspect="1"/>
            </p:cNvSpPr>
            <p:nvPr/>
          </p:nvSpPr>
          <p:spPr bwMode="auto">
            <a:xfrm>
              <a:off x="8388424" y="4626074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iconfont-1191-870150"/>
            <p:cNvSpPr>
              <a:spLocks noChangeAspect="1"/>
            </p:cNvSpPr>
            <p:nvPr/>
          </p:nvSpPr>
          <p:spPr bwMode="auto">
            <a:xfrm rot="10800000">
              <a:off x="6161633" y="4626074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27130" y="3276972"/>
            <a:ext cx="2509366" cy="502265"/>
            <a:chOff x="6161633" y="3276972"/>
            <a:chExt cx="2509366" cy="502265"/>
          </a:xfrm>
        </p:grpSpPr>
        <p:sp>
          <p:nvSpPr>
            <p:cNvPr id="26" name="文本框 15">
              <a:hlinkClick r:id="rId5" action="ppaction://hlinksldjump"/>
            </p:cNvPr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第一阶段</a:t>
              </a:r>
            </a:p>
          </p:txBody>
        </p:sp>
        <p:sp>
          <p:nvSpPr>
            <p:cNvPr id="27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179512" y="749846"/>
            <a:ext cx="2808313" cy="8137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快乐读书吧</a:t>
            </a:r>
          </a:p>
        </p:txBody>
      </p:sp>
    </p:spTree>
    <p:extLst>
      <p:ext uri="{BB962C8B-B14F-4D97-AF65-F5344CB8AC3E}">
        <p14:creationId xmlns:p14="http://schemas.microsoft.com/office/powerpoint/2010/main" val="37808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91680" y="1725062"/>
            <a:ext cx="5644540" cy="2031325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碓嘴初长三尺零，獠牙觜出赛银钉。一双圆眼光如电，两耳扇风唿唿声。脑后鬃长排铁箭，浑身皮糙癞还青。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47570" y="38649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猪八戒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9552" y="620290"/>
            <a:ext cx="4218425" cy="946162"/>
            <a:chOff x="2126350" y="301545"/>
            <a:chExt cx="4218425" cy="946162"/>
          </a:xfrm>
        </p:grpSpPr>
        <p:sp>
          <p:nvSpPr>
            <p:cNvPr id="3" name="文本框 2"/>
            <p:cNvSpPr txBox="1"/>
            <p:nvPr/>
          </p:nvSpPr>
          <p:spPr>
            <a:xfrm>
              <a:off x="2930752" y="574127"/>
              <a:ext cx="3414023" cy="584775"/>
            </a:xfrm>
            <a:prstGeom prst="rect">
              <a:avLst/>
            </a:prstGeom>
            <a:noFill/>
            <a:ln w="28575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猜猜他们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是谁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26350" y="301545"/>
              <a:ext cx="804402" cy="946162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317317" y="123478"/>
            <a:ext cx="2509366" cy="502265"/>
            <a:chOff x="6161633" y="3276972"/>
            <a:chExt cx="2509366" cy="502265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第一阶段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ADE79BB-CB66-6007-0FC4-7F08FA3B7954}"/>
              </a:ext>
            </a:extLst>
          </p:cNvPr>
          <p:cNvSpPr txBox="1"/>
          <p:nvPr/>
        </p:nvSpPr>
        <p:spPr>
          <a:xfrm>
            <a:off x="1713802" y="1616501"/>
            <a:ext cx="55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duì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36DA614-281E-4536-E3F7-3EEE7BA961CD}"/>
              </a:ext>
            </a:extLst>
          </p:cNvPr>
          <p:cNvSpPr txBox="1"/>
          <p:nvPr/>
        </p:nvSpPr>
        <p:spPr>
          <a:xfrm>
            <a:off x="5280594" y="1614136"/>
            <a:ext cx="55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zuǐ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4F8BC8-DAF2-35B1-42BA-ED3022EFF78E}"/>
              </a:ext>
            </a:extLst>
          </p:cNvPr>
          <p:cNvSpPr/>
          <p:nvPr/>
        </p:nvSpPr>
        <p:spPr>
          <a:xfrm>
            <a:off x="673891" y="211008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5217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91680" y="902206"/>
            <a:ext cx="5976664" cy="2677656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一头红焰发蓬松，两只圆睛亮似灯。不黑不青蓝靛脸，如雷如鼓老龙声。身披一领鹅黄氅，腰束双攒露白藤。项下骷髅悬九个，手持宝杖甚峥嵘。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00192" y="372387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沙僧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1CBBBE1-9505-4614-473A-B951EA439FAA}"/>
              </a:ext>
            </a:extLst>
          </p:cNvPr>
          <p:cNvSpPr/>
          <p:nvPr/>
        </p:nvSpPr>
        <p:spPr>
          <a:xfrm>
            <a:off x="673891" y="195270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34C4AB-C819-D9A1-9F45-4EEBB344E8DB}"/>
              </a:ext>
            </a:extLst>
          </p:cNvPr>
          <p:cNvSpPr txBox="1"/>
          <p:nvPr/>
        </p:nvSpPr>
        <p:spPr>
          <a:xfrm>
            <a:off x="3707904" y="2076163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dirty="0" err="1">
                <a:solidFill>
                  <a:srgbClr val="333333"/>
                </a:solidFill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chǎng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 </a:t>
            </a:r>
            <a:endParaRPr lang="zh-CN" altLang="en-US" sz="16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3457C8-B849-8E35-F27E-0735BDD6FEDA}"/>
              </a:ext>
            </a:extLst>
          </p:cNvPr>
          <p:cNvSpPr txBox="1"/>
          <p:nvPr/>
        </p:nvSpPr>
        <p:spPr>
          <a:xfrm>
            <a:off x="5637372" y="2098285"/>
            <a:ext cx="6480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dirty="0" err="1">
                <a:effectLst/>
                <a:latin typeface="汉语拼音" panose="020B0604020202020204" pitchFamily="34" charset="0"/>
                <a:cs typeface="汉语拼音" panose="020B0604020202020204" pitchFamily="34" charset="0"/>
              </a:rPr>
              <a:t>zǎn</a:t>
            </a:r>
            <a:endParaRPr lang="zh-CN" altLang="en-US" sz="16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7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547664" y="1203598"/>
            <a:ext cx="6192688" cy="1930337"/>
          </a:xfrm>
          <a:prstGeom prst="rect">
            <a:avLst/>
          </a:prstGeom>
          <a:noFill/>
          <a:ln w="38100">
            <a:noFill/>
            <a:prstDash val="dashDot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凛威颜多雅秀，佛衣可体如裁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就。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光艳艳满乾坤，结彩纷纷凝宇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宙。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朗明珠上下排，层层金线穿前后。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28184" y="3579862"/>
            <a:ext cx="146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唐僧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C7CEDD2-BE57-1F7C-E08A-7F080626476C}"/>
              </a:ext>
            </a:extLst>
          </p:cNvPr>
          <p:cNvSpPr/>
          <p:nvPr/>
        </p:nvSpPr>
        <p:spPr>
          <a:xfrm>
            <a:off x="673891" y="1822053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199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771550"/>
            <a:ext cx="8136904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诸葛亮足智多谋，黑旋风李逵鲁莽刚猛，齐天大圣孙悟空神通广大，大观园里的林黛玉多愁善感……让我们一起漫步中国古典名著长廊，走近这些人物，品读精彩故事。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471485" y="2371875"/>
            <a:ext cx="130016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名</a:t>
            </a:r>
          </a:p>
        </p:txBody>
      </p:sp>
      <p:sp>
        <p:nvSpPr>
          <p:cNvPr id="19" name="矩形 18"/>
          <p:cNvSpPr/>
          <p:nvPr/>
        </p:nvSpPr>
        <p:spPr>
          <a:xfrm>
            <a:off x="3292314" y="2782400"/>
            <a:ext cx="1212191" cy="132343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著</a:t>
            </a:r>
          </a:p>
        </p:txBody>
      </p:sp>
      <p:sp>
        <p:nvSpPr>
          <p:cNvPr id="9" name="矩形 8"/>
          <p:cNvSpPr/>
          <p:nvPr/>
        </p:nvSpPr>
        <p:spPr>
          <a:xfrm>
            <a:off x="539552" y="682272"/>
            <a:ext cx="111120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走</a:t>
            </a:r>
          </a:p>
        </p:txBody>
      </p:sp>
      <p:sp>
        <p:nvSpPr>
          <p:cNvPr id="11" name="矩形 10"/>
          <p:cNvSpPr/>
          <p:nvPr/>
        </p:nvSpPr>
        <p:spPr>
          <a:xfrm>
            <a:off x="2262216" y="1036067"/>
            <a:ext cx="1202055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进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220072" y="627534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8E248C7-534C-E7F4-CFE2-45DC4385B2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06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96A79369-D7B6-9877-B448-560BA663CDE6}"/>
              </a:ext>
            </a:extLst>
          </p:cNvPr>
          <p:cNvSpPr/>
          <p:nvPr/>
        </p:nvSpPr>
        <p:spPr>
          <a:xfrm>
            <a:off x="615504" y="1203598"/>
            <a:ext cx="8132960" cy="2880320"/>
          </a:xfrm>
          <a:prstGeom prst="roundRect">
            <a:avLst/>
          </a:prstGeom>
          <a:solidFill>
            <a:srgbClr val="00B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55576" y="1269964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漫漫取经路上，有</a:t>
            </a:r>
            <a:r>
              <a:rPr lang="zh-CN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妖魔</a:t>
            </a:r>
            <a:r>
              <a:rPr sz="2800" b="1" dirty="0" err="1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鬼怪，有刀山火海，也有师徒四人坚定的背影和永不停歇的脚步。让我们随着唐僧、孙悟空、猪八戒</a:t>
            </a:r>
            <a:r>
              <a:rPr lang="zh-CN" altLang="en-US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和沙僧</a:t>
            </a:r>
            <a:r>
              <a:rPr sz="2800" b="1" dirty="0" err="1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的脚步，体验《西游记》中险境</a:t>
            </a:r>
            <a:r>
              <a:rPr lang="zh-CN"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迭</a:t>
            </a:r>
            <a:r>
              <a:rPr sz="28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出的取经之旅。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385152"/>
            <a:ext cx="4021931" cy="60960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你读过吗？</a:t>
            </a: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0E698F59-2CB3-3905-0B29-4B953916B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966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7913" t="2017" r="6016" b="6127"/>
          <a:stretch/>
        </p:blipFill>
        <p:spPr>
          <a:xfrm>
            <a:off x="2649350" y="0"/>
            <a:ext cx="42681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6512" y="123478"/>
            <a:ext cx="3131841" cy="1120950"/>
            <a:chOff x="1898966" y="443369"/>
            <a:chExt cx="2921122" cy="785818"/>
          </a:xfrm>
        </p:grpSpPr>
        <p:sp>
          <p:nvSpPr>
            <p:cNvPr id="5" name="云形标注 4"/>
            <p:cNvSpPr/>
            <p:nvPr/>
          </p:nvSpPr>
          <p:spPr>
            <a:xfrm>
              <a:off x="1898966" y="443369"/>
              <a:ext cx="2921122" cy="785818"/>
            </a:xfrm>
            <a:prstGeom prst="cloudCallout">
              <a:avLst>
                <a:gd name="adj1" fmla="val 39204"/>
                <a:gd name="adj2" fmla="val 76671"/>
              </a:avLst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" name="TextBox 7"/>
            <p:cNvSpPr txBox="1"/>
            <p:nvPr/>
          </p:nvSpPr>
          <p:spPr>
            <a:xfrm>
              <a:off x="2086510" y="545001"/>
              <a:ext cx="2500330" cy="58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和其他书目录有什么不一样？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092280" y="843558"/>
            <a:ext cx="1915146" cy="142192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全书分了若干章节，称为“回”</a:t>
            </a:r>
          </a:p>
        </p:txBody>
      </p:sp>
      <p:sp>
        <p:nvSpPr>
          <p:cNvPr id="7" name="矩形 6"/>
          <p:cNvSpPr/>
          <p:nvPr/>
        </p:nvSpPr>
        <p:spPr>
          <a:xfrm>
            <a:off x="201073" y="2279084"/>
            <a:ext cx="2448277" cy="97872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一个故事由一回或者几回组成</a:t>
            </a:r>
          </a:p>
        </p:txBody>
      </p:sp>
      <p:sp>
        <p:nvSpPr>
          <p:cNvPr id="8" name="矩形 7"/>
          <p:cNvSpPr/>
          <p:nvPr/>
        </p:nvSpPr>
        <p:spPr>
          <a:xfrm>
            <a:off x="6981393" y="3003798"/>
            <a:ext cx="2026033" cy="186512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每一回小标题的两个句子基本是对偶的形式</a:t>
            </a:r>
          </a:p>
        </p:txBody>
      </p:sp>
    </p:spTree>
    <p:extLst>
      <p:ext uri="{BB962C8B-B14F-4D97-AF65-F5344CB8AC3E}">
        <p14:creationId xmlns:p14="http://schemas.microsoft.com/office/powerpoint/2010/main" val="4164370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8890" t="2060" r="3974" b="6201"/>
          <a:stretch/>
        </p:blipFill>
        <p:spPr>
          <a:xfrm>
            <a:off x="2692684" y="0"/>
            <a:ext cx="4248472" cy="518521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496" y="843555"/>
            <a:ext cx="2952327" cy="1728193"/>
            <a:chOff x="1898966" y="443368"/>
            <a:chExt cx="2473342" cy="992613"/>
          </a:xfrm>
          <a:effectLst/>
        </p:grpSpPr>
        <p:sp>
          <p:nvSpPr>
            <p:cNvPr id="5" name="云形 4"/>
            <p:cNvSpPr/>
            <p:nvPr/>
          </p:nvSpPr>
          <p:spPr>
            <a:xfrm>
              <a:off x="1898966" y="443368"/>
              <a:ext cx="2473342" cy="992613"/>
            </a:xfrm>
            <a:prstGeom prst="cloudCallout">
              <a:avLst>
                <a:gd name="adj1" fmla="val 38992"/>
                <a:gd name="adj2" fmla="val 58929"/>
              </a:avLst>
            </a:prstGeom>
            <a:solidFill>
              <a:schemeClr val="bg1"/>
            </a:solidFill>
            <a:ln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4" name="TextBox 7"/>
            <p:cNvSpPr txBox="1"/>
            <p:nvPr/>
          </p:nvSpPr>
          <p:spPr>
            <a:xfrm>
              <a:off x="2019617" y="563488"/>
              <a:ext cx="2292366" cy="689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你能找到哪些熟悉的故事人物的名字？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372200" y="1923678"/>
            <a:ext cx="2365116" cy="105779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书中同一人物有不同的称呼</a:t>
            </a:r>
          </a:p>
        </p:txBody>
      </p:sp>
    </p:spTree>
    <p:extLst>
      <p:ext uri="{BB962C8B-B14F-4D97-AF65-F5344CB8AC3E}">
        <p14:creationId xmlns:p14="http://schemas.microsoft.com/office/powerpoint/2010/main" val="693791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71600" y="1203598"/>
            <a:ext cx="7434577" cy="237626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indent="0" fontAlgn="auto">
              <a:lnSpc>
                <a:spcPct val="150000"/>
              </a:lnSpc>
            </a:pPr>
            <a:r>
              <a:rPr lang="en-US" sz="32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sz="32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第六十一回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的题目是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猪八戒助力败</a:t>
            </a:r>
            <a:r>
              <a:rPr 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魔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王，孙行者三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调</a:t>
            </a:r>
            <a:r>
              <a:rPr sz="36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芭蕉扇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，你能猜猜这一回主要讲了什么故事吗？</a:t>
            </a:r>
            <a:endParaRPr 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7" y="97989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76064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80160" y="361408"/>
            <a:ext cx="8460432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默读教材中第六十一回的片段，看看和自己猜想的内容是否一样。</a:t>
            </a:r>
            <a:endParaRPr 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C16E87A-D33F-C895-7DFE-7BA4F4561143}"/>
              </a:ext>
            </a:extLst>
          </p:cNvPr>
          <p:cNvGrpSpPr/>
          <p:nvPr/>
        </p:nvGrpSpPr>
        <p:grpSpPr>
          <a:xfrm>
            <a:off x="1592470" y="1831586"/>
            <a:ext cx="6163212" cy="1847088"/>
            <a:chOff x="1000504" y="1949939"/>
            <a:chExt cx="6163212" cy="184708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BE5ED61-7DBD-CE9C-F87A-336A473F7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504" y="1949939"/>
              <a:ext cx="6090612" cy="184708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73104" y="2319412"/>
              <a:ext cx="60906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</a:t>
              </a:r>
              <a:r>
                <a:rPr lang="zh-CN" altLang="en-US" sz="2400" b="1" dirty="0"/>
                <a:t>    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读的时候如果遇到难理解的语句，可以运用多种方法猜测，猜不出来的不用反复琢磨，继续往下读，能大致读懂就可以。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74076" y="3435846"/>
            <a:ext cx="3193484" cy="1080118"/>
            <a:chOff x="2069464" y="503054"/>
            <a:chExt cx="3161515" cy="620382"/>
          </a:xfrm>
        </p:grpSpPr>
        <p:sp>
          <p:nvSpPr>
            <p:cNvPr id="10" name="云形标注 9"/>
            <p:cNvSpPr/>
            <p:nvPr/>
          </p:nvSpPr>
          <p:spPr>
            <a:xfrm>
              <a:off x="2069464" y="503054"/>
              <a:ext cx="3161515" cy="620382"/>
            </a:xfrm>
            <a:prstGeom prst="cloudCallout">
              <a:avLst>
                <a:gd name="adj1" fmla="val 56417"/>
                <a:gd name="adj2" fmla="val 74846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1" name="TextBox 7"/>
            <p:cNvSpPr txBox="1"/>
            <p:nvPr/>
          </p:nvSpPr>
          <p:spPr>
            <a:xfrm>
              <a:off x="2313092" y="562385"/>
              <a:ext cx="2649378" cy="47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宋体" pitchFamily="2" charset="-122"/>
                </a:rPr>
                <a:t>    阅读古典名著的方法有哪些？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905240" y="771550"/>
            <a:ext cx="6264069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联系上下文猜测语句的意思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1905240" y="1640489"/>
            <a:ext cx="6987240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联系生活实际猜测难理解的语句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18653" y="2449171"/>
            <a:ext cx="2155312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借助资料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1905240" y="3257853"/>
            <a:ext cx="4104456" cy="71508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借助影视作品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8D335B9-7886-4EF6-28B0-31D25666E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8" y="771550"/>
            <a:ext cx="891902" cy="71508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E75F77-6AA7-1F04-0942-1B933AE96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1" y="1687285"/>
            <a:ext cx="891902" cy="7150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3E4AD4E-DB8E-4B6D-2BAC-E524848080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87" y="2495967"/>
            <a:ext cx="891902" cy="7150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0DAFE9B-27BF-7EB9-D75E-BC75B16CF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51" y="3322339"/>
            <a:ext cx="891902" cy="71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910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36512" y="1354858"/>
            <a:ext cx="8781712" cy="2930660"/>
            <a:chOff x="-224496" y="1396798"/>
            <a:chExt cx="8781712" cy="2930660"/>
          </a:xfrm>
        </p:grpSpPr>
        <p:sp>
          <p:nvSpPr>
            <p:cNvPr id="9" name="流程图: 可选过程 8"/>
            <p:cNvSpPr/>
            <p:nvPr/>
          </p:nvSpPr>
          <p:spPr>
            <a:xfrm>
              <a:off x="393163" y="1488564"/>
              <a:ext cx="7981707" cy="2838894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rgbClr val="92D05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文本框 5"/>
            <p:cNvSpPr txBox="1"/>
            <p:nvPr/>
          </p:nvSpPr>
          <p:spPr>
            <a:xfrm>
              <a:off x="-224496" y="1396798"/>
              <a:ext cx="878171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ctr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读书计</a:t>
              </a:r>
              <a:r>
                <a:rPr lang="zh-CN" altLang="en-US" sz="24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划单</a:t>
              </a:r>
              <a:endPara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1.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我计划用（  ）周读完。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2.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每周我要读（  ）页。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3.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每天我要花（  ）分钟来进行阅读。</a:t>
              </a:r>
            </a:p>
            <a:p>
              <a:pPr indent="720090">
                <a:lnSpc>
                  <a:spcPct val="150000"/>
                </a:lnSpc>
              </a:pP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4.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我要从</a:t>
              </a: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《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西游记</a:t>
              </a:r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》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里选</a:t>
              </a:r>
              <a:r>
                <a:rPr lang="zh-CN" altLang="en-US" sz="2400" b="1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（  ）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cs typeface="楷体" panose="02010609060101010101" pitchFamily="49" charset="-122"/>
                </a:rPr>
                <a:t>个故事讲给爸爸妈妈听。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3D040247-93D1-48B3-2A82-D0F1009A591C}"/>
              </a:ext>
            </a:extLst>
          </p:cNvPr>
          <p:cNvGrpSpPr/>
          <p:nvPr/>
        </p:nvGrpSpPr>
        <p:grpSpPr>
          <a:xfrm>
            <a:off x="539552" y="267494"/>
            <a:ext cx="4218425" cy="946162"/>
            <a:chOff x="2126350" y="301545"/>
            <a:chExt cx="4218425" cy="94616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FB3AC9E-8718-9445-C2C1-B2D2B86AFC77}"/>
                </a:ext>
              </a:extLst>
            </p:cNvPr>
            <p:cNvSpPr txBox="1"/>
            <p:nvPr/>
          </p:nvSpPr>
          <p:spPr>
            <a:xfrm>
              <a:off x="2930752" y="574127"/>
              <a:ext cx="3414023" cy="584775"/>
            </a:xfrm>
            <a:prstGeom prst="rect">
              <a:avLst/>
            </a:prstGeom>
            <a:noFill/>
            <a:ln w="28575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制订读书计划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3A894A7-CA06-F03C-B579-782D72F4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26350" y="301545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390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616" y="555526"/>
            <a:ext cx="6624737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怎样制订适合自己的计划呢？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1779662"/>
            <a:ext cx="7920880" cy="169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先试读几页，记录下大致时间，再根据总页数估算读完整本书所需的时间，在此基础上合理安排每天的阅读量。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33" y="23968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7208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9582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在阅读的过程中，可以在感兴趣、有想法的地方作批注，或是以图表等形式把主要任务和事件记录下来；也可以试着从不同角度去思考，提出自己的问题。</a:t>
            </a:r>
          </a:p>
        </p:txBody>
      </p:sp>
      <p:pic>
        <p:nvPicPr>
          <p:cNvPr id="1026" name="Picture 2" descr="E:\21秋课件\图\胡子老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43" y="666775"/>
            <a:ext cx="1206500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6811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531062" y="1232922"/>
            <a:ext cx="48351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ea"/>
              </a:rPr>
              <a:t>     </a:t>
            </a:r>
            <a:r>
              <a:rPr lang="zh-CN" altLang="en-US" sz="2800" b="1" dirty="0">
                <a:latin typeface="+mn-ea"/>
              </a:rPr>
              <a:t>同学们阅读</a:t>
            </a:r>
            <a:r>
              <a:rPr lang="en-US" altLang="zh-CN" sz="2800" b="1" dirty="0">
                <a:latin typeface="+mn-ea"/>
              </a:rPr>
              <a:t>《</a:t>
            </a:r>
            <a:r>
              <a:rPr lang="zh-CN" altLang="en-US" sz="2800" b="1" dirty="0">
                <a:latin typeface="+mn-ea"/>
              </a:rPr>
              <a:t>西游记</a:t>
            </a:r>
            <a:r>
              <a:rPr lang="en-US" altLang="zh-CN" sz="2800" b="1" dirty="0">
                <a:latin typeface="+mn-ea"/>
              </a:rPr>
              <a:t>》</a:t>
            </a:r>
            <a:r>
              <a:rPr lang="zh-CN" altLang="en-US" sz="2800" b="1" dirty="0">
                <a:latin typeface="+mn-ea"/>
              </a:rPr>
              <a:t>这本书已经有两个星期了，大家都按照计划开展阅读了吗？在小组内交流一下吧！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317317" y="123478"/>
            <a:ext cx="2509366" cy="567531"/>
            <a:chOff x="6161633" y="3276972"/>
            <a:chExt cx="2509366" cy="567531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67531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第二阶</a:t>
              </a: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段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A836FA1-2437-C006-7E17-ECFA8E29BC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805912" y="843558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39773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419622"/>
            <a:ext cx="6336704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   请大家在小组内交流自己的阅读进展。</a:t>
            </a:r>
          </a:p>
        </p:txBody>
      </p:sp>
    </p:spTree>
    <p:extLst>
      <p:ext uri="{BB962C8B-B14F-4D97-AF65-F5344CB8AC3E}">
        <p14:creationId xmlns:p14="http://schemas.microsoft.com/office/powerpoint/2010/main" val="422184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7883" y="491700"/>
            <a:ext cx="8168233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 请大家在小组内交流自己的阅读感受。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2917" y="2110085"/>
            <a:ext cx="8127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你在阅读中遇到了哪些困惑？是怎样解决的？  </a:t>
            </a:r>
          </a:p>
        </p:txBody>
      </p:sp>
      <p:sp>
        <p:nvSpPr>
          <p:cNvPr id="6" name="矩形 5"/>
          <p:cNvSpPr/>
          <p:nvPr/>
        </p:nvSpPr>
        <p:spPr>
          <a:xfrm>
            <a:off x="692917" y="2643758"/>
            <a:ext cx="694370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你在阅读中用了哪些读书方法？</a:t>
            </a:r>
          </a:p>
        </p:txBody>
      </p:sp>
      <p:sp>
        <p:nvSpPr>
          <p:cNvPr id="7" name="矩形 6"/>
          <p:cNvSpPr/>
          <p:nvPr/>
        </p:nvSpPr>
        <p:spPr>
          <a:xfrm>
            <a:off x="692917" y="3190206"/>
            <a:ext cx="812755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书中的人物你最感兴趣的是谁？他有什么特点？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683568" y="1563638"/>
            <a:ext cx="71694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你最近读到了哪些故事？有什么感受？  </a:t>
            </a:r>
          </a:p>
        </p:txBody>
      </p:sp>
    </p:spTree>
    <p:extLst>
      <p:ext uri="{BB962C8B-B14F-4D97-AF65-F5344CB8AC3E}">
        <p14:creationId xmlns:p14="http://schemas.microsoft.com/office/powerpoint/2010/main" val="4698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171947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247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45133" y="948619"/>
            <a:ext cx="8203331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</a:rPr>
              <a:t>继续按照阅读计划完成阅读。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</a:rPr>
              <a:t>小组合作画一张“西游”路线图。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3.</a:t>
            </a:r>
            <a:r>
              <a:rPr lang="zh-CN" altLang="en-US" sz="2800" b="1" dirty="0">
                <a:latin typeface="宋体" panose="02010600030101010101" pitchFamily="2" charset="-122"/>
              </a:rPr>
              <a:t>为自己印象深刻的西游人物制作一张独特的“人物名片”。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4.</a:t>
            </a:r>
            <a:r>
              <a:rPr lang="zh-CN" altLang="en-US" sz="2800" b="1" dirty="0">
                <a:latin typeface="宋体" panose="02010600030101010101" pitchFamily="2" charset="-122"/>
              </a:rPr>
              <a:t>以小组为单位，选择书中的一个故事进行表演排练，要求人人参与。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5.</a:t>
            </a:r>
            <a:r>
              <a:rPr lang="zh-CN" altLang="en-US" sz="2800" b="1" dirty="0">
                <a:latin typeface="宋体" panose="02010600030101010101" pitchFamily="2" charset="-122"/>
              </a:rPr>
              <a:t>自主选择其他感兴趣的方式展示阅读成果。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132" y="12347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布置任务</a:t>
            </a:r>
          </a:p>
        </p:txBody>
      </p:sp>
    </p:spTree>
    <p:extLst>
      <p:ext uri="{BB962C8B-B14F-4D97-AF65-F5344CB8AC3E}">
        <p14:creationId xmlns:p14="http://schemas.microsoft.com/office/powerpoint/2010/main" val="3273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529776" y="835616"/>
            <a:ext cx="4968552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这段时间同学们共同阅读了古典名著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，作了各种形式的阅读记录，许多同学也学会了和伙伴们分享感兴趣的故事或者阅读感受，遇到困难时，能在组内探讨或者请教老师。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317317" y="123478"/>
            <a:ext cx="2509366" cy="502265"/>
            <a:chOff x="6161633" y="3276972"/>
            <a:chExt cx="2509366" cy="502265"/>
          </a:xfrm>
        </p:grpSpPr>
        <p:sp>
          <p:nvSpPr>
            <p:cNvPr id="9" name="文本框 15"/>
            <p:cNvSpPr txBox="1"/>
            <p:nvPr/>
          </p:nvSpPr>
          <p:spPr>
            <a:xfrm>
              <a:off x="6221649" y="3276972"/>
              <a:ext cx="2428579" cy="502265"/>
            </a:xfrm>
            <a:prstGeom prst="round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kumimoji="1"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第三阶</a:t>
              </a:r>
              <a:r>
                <a:rPr kumimoji="1"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段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8388424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6161633" y="3328480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637FC115-971E-4E1E-EA37-BAE5157DD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0" t="3699" r="12750" b="6076"/>
          <a:stretch/>
        </p:blipFill>
        <p:spPr>
          <a:xfrm>
            <a:off x="5805912" y="843558"/>
            <a:ext cx="2808312" cy="377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41040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10"/>
          <p:cNvSpPr>
            <a:spLocks noRot="1" noChangeArrowheads="1"/>
          </p:cNvSpPr>
          <p:nvPr/>
        </p:nvSpPr>
        <p:spPr bwMode="auto">
          <a:xfrm>
            <a:off x="2996967" y="1857858"/>
            <a:ext cx="3150065" cy="5375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“西游”线路图</a:t>
            </a:r>
          </a:p>
        </p:txBody>
      </p:sp>
      <p:sp>
        <p:nvSpPr>
          <p:cNvPr id="56" name="TextBox 4"/>
          <p:cNvSpPr txBox="1"/>
          <p:nvPr/>
        </p:nvSpPr>
        <p:spPr>
          <a:xfrm>
            <a:off x="755576" y="699542"/>
            <a:ext cx="7898407" cy="66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以小组为单位，展示自己的阅读成果。</a:t>
            </a:r>
          </a:p>
        </p:txBody>
      </p:sp>
      <p:sp>
        <p:nvSpPr>
          <p:cNvPr id="57" name="Rectangle 10"/>
          <p:cNvSpPr>
            <a:spLocks noRot="1" noChangeArrowheads="1"/>
          </p:cNvSpPr>
          <p:nvPr/>
        </p:nvSpPr>
        <p:spPr bwMode="auto">
          <a:xfrm>
            <a:off x="3343678" y="2567644"/>
            <a:ext cx="2636864" cy="5760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制作人物名片</a:t>
            </a:r>
          </a:p>
        </p:txBody>
      </p:sp>
      <p:sp>
        <p:nvSpPr>
          <p:cNvPr id="58" name="Rectangle 10"/>
          <p:cNvSpPr>
            <a:spLocks noRot="1" noChangeArrowheads="1"/>
          </p:cNvSpPr>
          <p:nvPr/>
        </p:nvSpPr>
        <p:spPr bwMode="auto">
          <a:xfrm>
            <a:off x="3343678" y="3315902"/>
            <a:ext cx="2636864" cy="5760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讨论阅读记录</a:t>
            </a:r>
            <a:endParaRPr lang="zh-CN" altLang="en-US" sz="3200" b="1" dirty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810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11"/>
          <p:cNvSpPr>
            <a:spLocks noRot="1" noChangeArrowheads="1"/>
          </p:cNvSpPr>
          <p:nvPr/>
        </p:nvSpPr>
        <p:spPr bwMode="auto">
          <a:xfrm>
            <a:off x="250825" y="1006079"/>
            <a:ext cx="8540750" cy="5072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220" y="1131590"/>
            <a:ext cx="8093559" cy="1998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在小组内讲讲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西游记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中的故事，可以讲自己感兴趣的片段，也可以讲一个完整的章节。</a:t>
            </a:r>
          </a:p>
        </p:txBody>
      </p:sp>
    </p:spTree>
    <p:extLst>
      <p:ext uri="{BB962C8B-B14F-4D97-AF65-F5344CB8AC3E}">
        <p14:creationId xmlns:p14="http://schemas.microsoft.com/office/powerpoint/2010/main" val="4912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11"/>
          <p:cNvSpPr>
            <a:spLocks noRot="1" noChangeArrowheads="1"/>
          </p:cNvSpPr>
          <p:nvPr/>
        </p:nvSpPr>
        <p:spPr bwMode="auto">
          <a:xfrm>
            <a:off x="250825" y="1006079"/>
            <a:ext cx="8540750" cy="5072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131590"/>
            <a:ext cx="8014791" cy="1998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请一个小组上台，表演本组选择的故事片段。其他同学猜一猜演的是哪个情节，评一评哪组演得更生动形象。</a:t>
            </a:r>
          </a:p>
        </p:txBody>
      </p:sp>
    </p:spTree>
    <p:extLst>
      <p:ext uri="{BB962C8B-B14F-4D97-AF65-F5344CB8AC3E}">
        <p14:creationId xmlns:p14="http://schemas.microsoft.com/office/powerpoint/2010/main" val="13252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7179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37338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/>
          <a:srcRect l="4526" r="6180" b="7730"/>
          <a:stretch/>
        </p:blipFill>
        <p:spPr>
          <a:xfrm>
            <a:off x="866737" y="1347615"/>
            <a:ext cx="2268538" cy="2952328"/>
          </a:xfrm>
          <a:prstGeom prst="rect">
            <a:avLst/>
          </a:prstGeom>
        </p:spPr>
      </p:pic>
      <p:pic>
        <p:nvPicPr>
          <p:cNvPr id="7171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/>
          <a:stretch/>
        </p:blipFill>
        <p:spPr bwMode="auto">
          <a:xfrm>
            <a:off x="3419872" y="1347614"/>
            <a:ext cx="227285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7614"/>
            <a:ext cx="2160240" cy="295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9484" y="339502"/>
            <a:ext cx="2630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200142" y="3682116"/>
            <a:ext cx="1059582" cy="105958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4615757" y="3613099"/>
            <a:ext cx="1059582" cy="105958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6885493" y="3660899"/>
            <a:ext cx="1059582" cy="105958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8" y="1091985"/>
            <a:ext cx="4235296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3992746"/>
            <a:ext cx="20858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煮酒论英雄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3774" y="3950355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火烧赤壁</a:t>
            </a:r>
          </a:p>
        </p:txBody>
      </p:sp>
      <p:pic>
        <p:nvPicPr>
          <p:cNvPr id="3" name="Picture 2" descr="https://timgsa.baidu.com/timg?image&amp;quality=80&amp;size=b9999_10000&amp;sec=1577428798465&amp;di=540512b38381aa25fbbb9912a7267c92&amp;imgtype=0&amp;src=http%3A%2F%2Fn.sinaimg.cn%2Fsinacn%2Fw1152h719%2F20180227%2F4ef7-fyrwsqi858559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43" y="1091985"/>
            <a:ext cx="4326009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4885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71250" y="4155926"/>
            <a:ext cx="2304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千里走单骑</a:t>
            </a:r>
          </a:p>
        </p:txBody>
      </p:sp>
      <p:pic>
        <p:nvPicPr>
          <p:cNvPr id="2050" name="Picture 2" descr="https://timgsa.baidu.com/timg?image&amp;quality=80&amp;size=b9999_10000&amp;sec=1577429156404&amp;di=5669b8e82756bf43e6aadd4100df06e7&amp;imgtype=0&amp;src=http%3A%2F%2Fp3.ssl.cdn.btime.com%2Ft01f6aa63e02da6dee3.jpg%3Fsize%3D960x6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91" y="339502"/>
            <a:ext cx="584661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五边形 4">
            <a:hlinkClick r:id="rId3" action="ppaction://hlinksldjump"/>
          </p:cNvPr>
          <p:cNvSpPr/>
          <p:nvPr/>
        </p:nvSpPr>
        <p:spPr>
          <a:xfrm>
            <a:off x="7495309" y="4391114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489242109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9951" y="620684"/>
            <a:ext cx="4920922" cy="3436637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6522"/>
            <a:ext cx="3199935" cy="482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293839" y="935757"/>
            <a:ext cx="55808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鲁智深倒拔垂杨柳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30130" y="4227934"/>
            <a:ext cx="2988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吴用智取生辰纲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74"/>
          <a:stretch/>
        </p:blipFill>
        <p:spPr bwMode="auto">
          <a:xfrm>
            <a:off x="1187624" y="521780"/>
            <a:ext cx="6516724" cy="35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744469" y="4280778"/>
            <a:ext cx="36550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宋江率军三打祝家庄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五边形 6">
            <a:hlinkClick r:id="rId4" action="ppaction://hlinksldjump"/>
          </p:cNvPr>
          <p:cNvSpPr/>
          <p:nvPr/>
        </p:nvSpPr>
        <p:spPr>
          <a:xfrm>
            <a:off x="7596336" y="4472499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94005559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66935" y="624801"/>
            <a:ext cx="3669561" cy="4232692"/>
            <a:chOff x="424508" y="1345542"/>
            <a:chExt cx="3669561" cy="4232692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41" b="9232"/>
            <a:stretch/>
          </p:blipFill>
          <p:spPr bwMode="auto">
            <a:xfrm>
              <a:off x="424508" y="1345542"/>
              <a:ext cx="3669561" cy="3618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336636" y="5055014"/>
              <a:ext cx="172819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黛玉葬花</a:t>
              </a:r>
              <a:endPara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0" name="文本框 2"/>
          <p:cNvSpPr txBox="1"/>
          <p:nvPr/>
        </p:nvSpPr>
        <p:spPr>
          <a:xfrm>
            <a:off x="467544" y="4371950"/>
            <a:ext cx="3893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贾宝玉和众人结社赋诗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楷体_GB2312" panose="0201060903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89"/>
          <a:stretch/>
        </p:blipFill>
        <p:spPr bwMode="auto">
          <a:xfrm>
            <a:off x="107504" y="624801"/>
            <a:ext cx="4997504" cy="367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/>
          <p:nvPr/>
        </p:nvSpPr>
        <p:spPr>
          <a:xfrm>
            <a:off x="2163003" y="4227934"/>
            <a:ext cx="4497229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楷体_GB2312" panose="02010609030101010101" pitchFamily="49" charset="-122"/>
              </a:rPr>
              <a:t>湘云醉卧芍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楷体_GB2312" panose="02010609030101010101" pitchFamily="49" charset="-122"/>
              </a:rPr>
              <a:t>药丛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楷体_GB2312" panose="0201060903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41" y="328777"/>
            <a:ext cx="5926718" cy="389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五边形 3">
            <a:hlinkClick r:id="rId4" action="ppaction://hlinksldjump"/>
          </p:cNvPr>
          <p:cNvSpPr/>
          <p:nvPr/>
        </p:nvSpPr>
        <p:spPr>
          <a:xfrm>
            <a:off x="7740352" y="4443958"/>
            <a:ext cx="1224136" cy="576063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07087715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619672" y="843558"/>
            <a:ext cx="6666450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44000" rIns="144000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翻开一本书就等于见证了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璀璨无比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的历史长河，知兴衰荣辱，看世态炎凉，品百味人生。快拿起书来“悦读”吧！</a:t>
            </a:r>
          </a:p>
        </p:txBody>
      </p:sp>
      <p:pic>
        <p:nvPicPr>
          <p:cNvPr id="16" name="图片 15" descr="dushu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118" t="6129" r="12975" b="6469"/>
          <a:stretch>
            <a:fillRect/>
          </a:stretch>
        </p:blipFill>
        <p:spPr>
          <a:xfrm>
            <a:off x="35077" y="2954075"/>
            <a:ext cx="1805464" cy="1642110"/>
          </a:xfrm>
          <a:prstGeom prst="round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72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986</Words>
  <Application>Microsoft Office PowerPoint</Application>
  <PresentationFormat>全屏显示(16:9)</PresentationFormat>
  <Paragraphs>96</Paragraphs>
  <Slides>33</Slides>
  <Notes>4</Notes>
  <HiddenSlides>6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华文新魏</vt:lpstr>
      <vt:lpstr>汉语拼音</vt:lpstr>
      <vt:lpstr>楷体</vt:lpstr>
      <vt:lpstr>Arial</vt:lpstr>
      <vt:lpstr>楷体_GB2312</vt:lpstr>
      <vt:lpstr>宋体</vt:lpstr>
      <vt:lpstr>Wingdings</vt:lpstr>
      <vt:lpstr>微软雅黑</vt:lpstr>
      <vt:lpstr>黑体</vt:lpstr>
      <vt:lpstr>Arial</vt:lpstr>
      <vt:lpstr>Calibri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645</cp:revision>
  <dcterms:created xsi:type="dcterms:W3CDTF">2017-03-17T02:28:00Z</dcterms:created>
  <dcterms:modified xsi:type="dcterms:W3CDTF">2024-10-28T07:46:53Z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