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1038" r:id="rId2"/>
    <p:sldId id="1035" r:id="rId3"/>
    <p:sldId id="1031" r:id="rId4"/>
    <p:sldId id="1047" r:id="rId5"/>
    <p:sldId id="991" r:id="rId6"/>
    <p:sldId id="1046" r:id="rId7"/>
    <p:sldId id="992" r:id="rId8"/>
    <p:sldId id="993" r:id="rId9"/>
    <p:sldId id="994" r:id="rId10"/>
    <p:sldId id="1016" r:id="rId11"/>
    <p:sldId id="1048" r:id="rId12"/>
    <p:sldId id="1039" r:id="rId13"/>
    <p:sldId id="1033" r:id="rId14"/>
    <p:sldId id="982" r:id="rId15"/>
    <p:sldId id="1028" r:id="rId16"/>
    <p:sldId id="1040" r:id="rId17"/>
    <p:sldId id="1049" r:id="rId18"/>
    <p:sldId id="1037" r:id="rId19"/>
    <p:sldId id="1007" r:id="rId20"/>
    <p:sldId id="1041" r:id="rId21"/>
    <p:sldId id="1042" r:id="rId22"/>
    <p:sldId id="1009" r:id="rId23"/>
    <p:sldId id="1029" r:id="rId24"/>
    <p:sldId id="1030" r:id="rId25"/>
    <p:sldId id="1043" r:id="rId26"/>
    <p:sldId id="968" r:id="rId27"/>
    <p:sldId id="970" r:id="rId28"/>
    <p:sldId id="1044" r:id="rId29"/>
    <p:sldId id="969" r:id="rId30"/>
    <p:sldId id="985" r:id="rId31"/>
    <p:sldId id="1045" r:id="rId32"/>
    <p:sldId id="976" r:id="rId33"/>
  </p:sldIdLst>
  <p:sldSz cx="9144000" cy="5143500" type="screen16x9"/>
  <p:notesSz cx="6858000" cy="9144000"/>
  <p:embeddedFontLst>
    <p:embeddedFont>
      <p:font typeface="华文楷体" pitchFamily="2" charset="-122"/>
      <p:regular r:id="rId36"/>
    </p:embeddedFont>
    <p:embeddedFont>
      <p:font typeface="楷体" pitchFamily="49" charset="-122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黑体" pitchFamily="49" charset="-122"/>
      <p:regular r:id="rId4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38"/>
            <p14:sldId id="1035"/>
            <p14:sldId id="1031"/>
            <p14:sldId id="1047"/>
            <p14:sldId id="991"/>
            <p14:sldId id="1046"/>
            <p14:sldId id="992"/>
            <p14:sldId id="993"/>
            <p14:sldId id="994"/>
            <p14:sldId id="1016"/>
            <p14:sldId id="1048"/>
            <p14:sldId id="1039"/>
            <p14:sldId id="1033"/>
            <p14:sldId id="982"/>
            <p14:sldId id="1028"/>
            <p14:sldId id="1040"/>
            <p14:sldId id="1049"/>
            <p14:sldId id="1037"/>
            <p14:sldId id="1007"/>
            <p14:sldId id="1041"/>
            <p14:sldId id="1042"/>
            <p14:sldId id="1009"/>
            <p14:sldId id="1029"/>
            <p14:sldId id="1030"/>
            <p14:sldId id="1043"/>
            <p14:sldId id="968"/>
            <p14:sldId id="970"/>
            <p14:sldId id="1044"/>
            <p14:sldId id="969"/>
            <p14:sldId id="985"/>
            <p14:sldId id="1045"/>
            <p14:sldId id="97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529">
          <p15:clr>
            <a:srgbClr val="A4A3A4"/>
          </p15:clr>
        </p15:guide>
        <p15:guide id="2" pos="289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4F81BD"/>
    <a:srgbClr val="009900"/>
    <a:srgbClr val="FFFFFF"/>
    <a:srgbClr val="EBF1DE"/>
    <a:srgbClr val="FF0000"/>
    <a:srgbClr val="2E2ED0"/>
    <a:srgbClr val="FF9F9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07" d="100"/>
          <a:sy n="107" d="100"/>
        </p:scale>
        <p:origin x="-786" y="-96"/>
      </p:cViewPr>
      <p:guideLst>
        <p:guide orient="horz" pos="1529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8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157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16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hyperlink" Target="&#20116;&#35821;&#19979;-&#21407;&#25991;&#26391;&#35835;-&#22253;&#22320;2.mp4" TargetMode="Externa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DAC685-21F1-C7B6-52EE-FC9C39BC3C31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3春\课件\首页图背景图\21春七彩阅读5第3单元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8"/>
            <a:ext cx="9256091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060103" y="3501033"/>
            <a:ext cx="309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2487376" y="1680419"/>
            <a:ext cx="4281337" cy="132343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8000" b="1" dirty="0">
                <a:effectLst/>
              </a:rPr>
              <a:t>语文园地</a:t>
            </a:r>
          </a:p>
        </p:txBody>
      </p:sp>
      <p:sp>
        <p:nvSpPr>
          <p:cNvPr id="9" name="文本框 1"/>
          <p:cNvSpPr txBox="1"/>
          <p:nvPr/>
        </p:nvSpPr>
        <p:spPr>
          <a:xfrm>
            <a:off x="89756" y="268655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6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00153" y="4371976"/>
            <a:ext cx="2816225" cy="71596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softEdge rad="31750"/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90628" y="3579813"/>
            <a:ext cx="2816225" cy="715963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softEdge rad="31750"/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第一课时</a:t>
            </a:r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>
            <a:off x="8724278" y="3724276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 rot="10800000">
            <a:off x="6190628" y="3724276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iconfont-1191-870150"/>
          <p:cNvSpPr>
            <a:spLocks noChangeAspect="1"/>
          </p:cNvSpPr>
          <p:nvPr/>
        </p:nvSpPr>
        <p:spPr bwMode="auto">
          <a:xfrm>
            <a:off x="8724278" y="455771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iconfont-1191-870150"/>
          <p:cNvSpPr>
            <a:spLocks noChangeAspect="1"/>
          </p:cNvSpPr>
          <p:nvPr/>
        </p:nvSpPr>
        <p:spPr bwMode="auto">
          <a:xfrm rot="10800000">
            <a:off x="6200153" y="455771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503547" y="1314624"/>
            <a:ext cx="8136905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本单元的课文都出自古典名著，大家觉得难吗？在学习的过程中，有没有一开始不懂，后面弄懂了的地方？你是怎么弄懂的？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6645"/>
            <a:ext cx="2834155" cy="715963"/>
            <a:chOff x="3275856" y="121815"/>
            <a:chExt cx="2834155" cy="715963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293786" y="121815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80950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327585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1">
            <a:extLst>
              <a:ext uri="{FF2B5EF4-FFF2-40B4-BE49-F238E27FC236}">
                <a16:creationId xmlns="" xmlns:a16="http://schemas.microsoft.com/office/drawing/2014/main" id="{9126899B-E875-BD5E-C315-A3D6FA99F2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95" b="-7671"/>
          <a:stretch>
            <a:fillRect/>
          </a:stretch>
        </p:blipFill>
        <p:spPr bwMode="auto">
          <a:xfrm>
            <a:off x="430654" y="670957"/>
            <a:ext cx="2394585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36F9CE2-A50D-E30C-D461-6845B3446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016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8696751-97B5-29C8-7B80-049F67AE9FA8}"/>
              </a:ext>
            </a:extLst>
          </p:cNvPr>
          <p:cNvSpPr txBox="1"/>
          <p:nvPr/>
        </p:nvSpPr>
        <p:spPr>
          <a:xfrm>
            <a:off x="652904" y="655717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059582"/>
            <a:ext cx="982292" cy="1278325"/>
          </a:xfrm>
          <a:prstGeom prst="rect">
            <a:avLst/>
          </a:prstGeom>
          <a:noFill/>
        </p:spPr>
      </p:pic>
      <p:sp>
        <p:nvSpPr>
          <p:cNvPr id="3" name="矩形标注 2"/>
          <p:cNvSpPr/>
          <p:nvPr/>
        </p:nvSpPr>
        <p:spPr>
          <a:xfrm>
            <a:off x="1403648" y="1059582"/>
            <a:ext cx="6984776" cy="1431253"/>
          </a:xfrm>
          <a:prstGeom prst="wedgeRectCallout">
            <a:avLst>
              <a:gd name="adj1" fmla="val -52602"/>
              <a:gd name="adj2" fmla="val -17599"/>
            </a:avLst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猴王出世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中，刚读到“石碣”时，我不明白这个词语是什么意思，读到下面一句后，我猜到“石碣”就是刻字的石头。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8384" y="2828466"/>
            <a:ext cx="872787" cy="1399468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539552" y="2643758"/>
            <a:ext cx="7344816" cy="1656184"/>
          </a:xfrm>
          <a:prstGeom prst="wedgeRectCallout">
            <a:avLst>
              <a:gd name="adj1" fmla="val 52528"/>
              <a:gd name="adj2" fmla="val 9231"/>
            </a:avLst>
          </a:prstGeom>
          <a:ln w="127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景阳冈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时，里面有很多我不懂的语句，如“筛一碗酒”，联系后面武松“一饮而尽”的动作，我明白这个语句的意思就是“倒一碗酒”。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6"/>
          <p:cNvSpPr txBox="1"/>
          <p:nvPr/>
        </p:nvSpPr>
        <p:spPr>
          <a:xfrm>
            <a:off x="827584" y="1347614"/>
            <a:ext cx="763284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读读“交流平台”中学习伙伴的话，他们谈到了哪些阅读古典名著的方法？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标注 28"/>
          <p:cNvSpPr/>
          <p:nvPr/>
        </p:nvSpPr>
        <p:spPr>
          <a:xfrm>
            <a:off x="2123728" y="3147814"/>
            <a:ext cx="5674214" cy="1008112"/>
          </a:xfrm>
          <a:prstGeom prst="wedgeRectCallout">
            <a:avLst>
              <a:gd name="adj1" fmla="val -25432"/>
              <a:gd name="adj2" fmla="val -110704"/>
            </a:avLst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阅读也需要方法，掌握好</a:t>
            </a:r>
            <a:r>
              <a:rPr lang="zh-CN" altLang="en-US" sz="2800" b="1">
                <a:solidFill>
                  <a:schemeClr val="tx1"/>
                </a:solidFill>
                <a:latin typeface="+mn-ea"/>
              </a:rPr>
              <a:t>方法，阅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读效率就会提高。</a:t>
            </a:r>
          </a:p>
        </p:txBody>
      </p:sp>
      <p:sp>
        <p:nvSpPr>
          <p:cNvPr id="13" name="矩形 12"/>
          <p:cNvSpPr/>
          <p:nvPr/>
        </p:nvSpPr>
        <p:spPr>
          <a:xfrm>
            <a:off x="549766" y="843558"/>
            <a:ext cx="8126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本单元的课文内容理解起来有些难度，如果掌握一些方法，阅读起来就能更加顺畅，也能更有收获。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1530" y="654509"/>
            <a:ext cx="8460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可以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上下文猜测语句的意思。如《猴王出世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中的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每受天真地秀，日精月华，感之既久，遂有灵通之意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联系上文的“仙石”，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我大致猜到这句话在讲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仙石很有灵性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矩形标注 4"/>
          <p:cNvSpPr/>
          <p:nvPr/>
        </p:nvSpPr>
        <p:spPr>
          <a:xfrm>
            <a:off x="1475656" y="3147814"/>
            <a:ext cx="6408712" cy="1125153"/>
          </a:xfrm>
          <a:prstGeom prst="wedgeRectCallout">
            <a:avLst>
              <a:gd name="adj1" fmla="val -29235"/>
              <a:gd name="adj2" fmla="val -74533"/>
            </a:avLst>
          </a:prstGeom>
          <a:ln w="127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根据上下文理解词句意思，这种阅读方法将伴随我们语文学习的全过程。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786066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遇到一些较难理解的语句，不用反复琢磨，如《红楼春趣》中“剪子股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籰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子”等词语，只要知道是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风筝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有关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物品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就行了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547664" y="2787774"/>
            <a:ext cx="6048672" cy="1296144"/>
          </a:xfrm>
          <a:prstGeom prst="wedgeRectCallout">
            <a:avLst>
              <a:gd name="adj1" fmla="val 21733"/>
              <a:gd name="adj2" fmla="val -70045"/>
            </a:avLst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对于文中难以理解的词语，我们可以联系生活实际弄懂</a:t>
            </a:r>
            <a:r>
              <a:rPr lang="zh-CN" altLang="en-US" sz="2800" b="1">
                <a:solidFill>
                  <a:schemeClr val="tx1"/>
                </a:solidFill>
                <a:latin typeface="+mn-ea"/>
              </a:rPr>
              <a:t>大概意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思即可。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83568" y="771550"/>
            <a:ext cx="8136904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读《景阳冈》的时候，我借助资料对武松有了更多的了解，也有了阅读古典名著的兴趣。</a:t>
            </a:r>
          </a:p>
        </p:txBody>
      </p:sp>
      <p:sp>
        <p:nvSpPr>
          <p:cNvPr id="6" name="矩形标注 5"/>
          <p:cNvSpPr/>
          <p:nvPr/>
        </p:nvSpPr>
        <p:spPr>
          <a:xfrm flipH="1">
            <a:off x="1331640" y="2715766"/>
            <a:ext cx="6768752" cy="1478915"/>
          </a:xfrm>
          <a:prstGeom prst="wedgeRectCallout">
            <a:avLst>
              <a:gd name="adj1" fmla="val 20531"/>
              <a:gd name="adj2" fmla="val -75490"/>
            </a:avLst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借助资料，可以更快地走进文本，理解人物形象，激发自己对古典名著的阅读兴趣。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75556" y="1028951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我结合看过的电影、电视剧，加深了对课文的理解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得到了更多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阅读的乐趣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475656" y="2715766"/>
            <a:ext cx="6192688" cy="1080120"/>
          </a:xfrm>
          <a:prstGeom prst="wedgeRectCallout">
            <a:avLst>
              <a:gd name="adj1" fmla="val 19847"/>
              <a:gd name="adj2" fmla="val -91579"/>
            </a:avLst>
          </a:prstGeom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观看影视剧，会加深我们对课文的理解，丰富我们对人物形象的认识。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93916" y="1824191"/>
            <a:ext cx="5478283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联系上下文猜测语句的意思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893917" y="2496266"/>
            <a:ext cx="6126355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联系生活实际猜测难理解的语句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3917" y="3168341"/>
            <a:ext cx="2155312" cy="578882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借助资料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893917" y="3840415"/>
            <a:ext cx="3318043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借助影视作品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072907" y="-20538"/>
            <a:ext cx="3731341" cy="1016000"/>
            <a:chOff x="2821692" y="377350"/>
            <a:chExt cx="3731341" cy="1016000"/>
          </a:xfrm>
        </p:grpSpPr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692" y="37735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724708" y="665382"/>
              <a:ext cx="2828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一起来总结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93917" y="1131590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阅读古典名著的基本方法：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2" y="285909"/>
            <a:ext cx="263271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69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" y="2225234"/>
            <a:ext cx="7920880" cy="2437194"/>
          </a:xfrm>
          <a:prstGeom prst="rect">
            <a:avLst/>
          </a:prstGeom>
        </p:spPr>
      </p:pic>
      <p:sp>
        <p:nvSpPr>
          <p:cNvPr id="4" name="文本框 4"/>
          <p:cNvSpPr txBox="1"/>
          <p:nvPr/>
        </p:nvSpPr>
        <p:spPr>
          <a:xfrm>
            <a:off x="660142" y="267494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  <p:sp>
        <p:nvSpPr>
          <p:cNvPr id="10" name="矩形 9"/>
          <p:cNvSpPr/>
          <p:nvPr/>
        </p:nvSpPr>
        <p:spPr>
          <a:xfrm>
            <a:off x="665638" y="1029522"/>
            <a:ext cx="7812724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</a:rPr>
              <a:t>    请大家读一读第一题中的词语，注意读准字音。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12"/>
          <p:cNvSpPr txBox="1"/>
          <p:nvPr/>
        </p:nvSpPr>
        <p:spPr>
          <a:xfrm>
            <a:off x="1420900" y="2661010"/>
            <a:ext cx="633670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文    印信     驿站    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中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方正卡通简体" panose="03000509000000000000" charset="-122"/>
            </a:endParaRPr>
          </a:p>
          <a:p>
            <a:pPr algn="ctr"/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方正卡通简体" panose="03000509000000000000" charset="-122"/>
            </a:endParaRPr>
          </a:p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店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家    客舍     货郎    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客   </a:t>
            </a:r>
          </a:p>
        </p:txBody>
      </p:sp>
      <p:sp>
        <p:nvSpPr>
          <p:cNvPr id="13" name="文本框 2"/>
          <p:cNvSpPr txBox="1"/>
          <p:nvPr/>
        </p:nvSpPr>
        <p:spPr>
          <a:xfrm>
            <a:off x="660142" y="1049488"/>
            <a:ext cx="7920880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  <a:sym typeface="+mn-ea"/>
              </a:rPr>
              <a:t>    你知道这些词语的意思吗？请根据自己已有的经验，大胆猜测一下吧！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39552" y="394225"/>
            <a:ext cx="7254587" cy="1124386"/>
            <a:chOff x="341159" y="264815"/>
            <a:chExt cx="7254587" cy="1124386"/>
          </a:xfrm>
        </p:grpSpPr>
        <p:sp>
          <p:nvSpPr>
            <p:cNvPr id="2" name="文本框 2"/>
            <p:cNvSpPr txBox="1"/>
            <p:nvPr/>
          </p:nvSpPr>
          <p:spPr>
            <a:xfrm>
              <a:off x="1376378" y="411510"/>
              <a:ext cx="6219368" cy="830997"/>
            </a:xfrm>
            <a:prstGeom prst="wedgeRectCallout">
              <a:avLst>
                <a:gd name="adj1" fmla="val -52846"/>
                <a:gd name="adj2" fmla="val -23803"/>
              </a:avLst>
            </a:prstGeom>
            <a:ln w="127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从影视作品中，我知道了“郎中”指的是医生。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59" y="264815"/>
              <a:ext cx="864000" cy="112438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322833" y="1371917"/>
            <a:ext cx="7261642" cy="1096759"/>
            <a:chOff x="665880" y="1371461"/>
            <a:chExt cx="7261642" cy="1096759"/>
          </a:xfrm>
        </p:grpSpPr>
        <p:sp>
          <p:nvSpPr>
            <p:cNvPr id="4" name="文本框 2"/>
            <p:cNvSpPr txBox="1"/>
            <p:nvPr/>
          </p:nvSpPr>
          <p:spPr>
            <a:xfrm>
              <a:off x="665880" y="1549866"/>
              <a:ext cx="6325437" cy="830997"/>
            </a:xfrm>
            <a:prstGeom prst="wedgeRectCallout">
              <a:avLst>
                <a:gd name="adj1" fmla="val 52965"/>
                <a:gd name="adj2" fmla="val -13015"/>
              </a:avLst>
            </a:prstGeom>
            <a:ln w="127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通过联系上下文，可以猜出“榜文”就是指贴在墙上的告示。</a:t>
              </a:r>
            </a:p>
          </p:txBody>
        </p: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43522" y="1371461"/>
              <a:ext cx="684000" cy="1096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386833" y="2572793"/>
            <a:ext cx="7704305" cy="1178550"/>
            <a:chOff x="209590" y="2638069"/>
            <a:chExt cx="7704305" cy="1178550"/>
          </a:xfrm>
        </p:grpSpPr>
        <p:sp>
          <p:nvSpPr>
            <p:cNvPr id="6" name="文本框 2"/>
            <p:cNvSpPr txBox="1"/>
            <p:nvPr/>
          </p:nvSpPr>
          <p:spPr>
            <a:xfrm>
              <a:off x="1332644" y="2790020"/>
              <a:ext cx="6581251" cy="830997"/>
            </a:xfrm>
            <a:prstGeom prst="wedgeRectCallout">
              <a:avLst>
                <a:gd name="adj1" fmla="val -52139"/>
                <a:gd name="adj2" fmla="val -27039"/>
              </a:avLst>
            </a:prstGeom>
            <a:ln w="127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还可以用逐字理解的方法，“货”和“郎”两个字的意思连起来就是“货郎”的意思。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590" y="2638069"/>
              <a:ext cx="972000" cy="117855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302691" y="3718803"/>
            <a:ext cx="7238448" cy="1108422"/>
            <a:chOff x="666904" y="3870800"/>
            <a:chExt cx="7238448" cy="1108422"/>
          </a:xfrm>
        </p:grpSpPr>
        <p:sp>
          <p:nvSpPr>
            <p:cNvPr id="8" name="文本框 2"/>
            <p:cNvSpPr txBox="1"/>
            <p:nvPr/>
          </p:nvSpPr>
          <p:spPr>
            <a:xfrm>
              <a:off x="666904" y="4100863"/>
              <a:ext cx="6284247" cy="461665"/>
            </a:xfrm>
            <a:prstGeom prst="wedgeRectCallout">
              <a:avLst>
                <a:gd name="adj1" fmla="val 52348"/>
                <a:gd name="adj2" fmla="val -32649"/>
              </a:avLst>
            </a:prstGeom>
            <a:ln w="127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还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可以联系学过的古诗或课文来理解。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41352" y="3870800"/>
              <a:ext cx="864000" cy="110842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2729" y="1292968"/>
            <a:ext cx="7777703" cy="322299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榜文：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古代指文告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印信：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政府机关的图章（总称）。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驿站：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古代供传递政府文书的人及往来官员中途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更换马匹或休息、住宿的地方。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郎中：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中医医生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2689" y="557486"/>
            <a:ext cx="2673350" cy="646112"/>
            <a:chOff x="2932113" y="471208"/>
            <a:chExt cx="2673350" cy="646112"/>
          </a:xfrm>
        </p:grpSpPr>
        <p:sp>
          <p:nvSpPr>
            <p:cNvPr id="8" name="文本框 15"/>
            <p:cNvSpPr txBox="1"/>
            <p:nvPr/>
          </p:nvSpPr>
          <p:spPr>
            <a:xfrm>
              <a:off x="3352800" y="471208"/>
              <a:ext cx="22526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3600" b="1" dirty="0">
                  <a:latin typeface="+mn-ea"/>
                </a:rPr>
                <a:t>词语解释</a:t>
              </a:r>
            </a:p>
          </p:txBody>
        </p:sp>
        <p:pic>
          <p:nvPicPr>
            <p:cNvPr id="10" name="图片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113" y="554831"/>
              <a:ext cx="433387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7544" y="1131590"/>
            <a:ext cx="8280920" cy="3323987"/>
          </a:xfrm>
          <a:prstGeom prst="rect">
            <a:avLst/>
          </a:prstGeom>
          <a:solidFill>
            <a:schemeClr val="lt1">
              <a:alpha val="78000"/>
            </a:schemeClr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店家：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旧时指旅店、酒馆、饭铺的主人或管事的人。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客舍：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旅馆;供旅客住宿的房屋。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货郎：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在农村、山区或城市小街僻巷流动的贩卖日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用品的人，有的也兼营收购。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墨客：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指文人。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163888" y="127595"/>
            <a:ext cx="2825190" cy="715963"/>
            <a:chOff x="3275856" y="121815"/>
            <a:chExt cx="2825190" cy="715963"/>
          </a:xfrm>
        </p:grpSpPr>
        <p:sp>
          <p:nvSpPr>
            <p:cNvPr id="17" name="文本框 15"/>
            <p:cNvSpPr>
              <a:spLocks noChangeArrowheads="1"/>
            </p:cNvSpPr>
            <p:nvPr/>
          </p:nvSpPr>
          <p:spPr bwMode="auto">
            <a:xfrm>
              <a:off x="3284821" y="121815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8" name="iconfont-1191-870150"/>
            <p:cNvSpPr>
              <a:spLocks noChangeAspect="1"/>
            </p:cNvSpPr>
            <p:nvPr/>
          </p:nvSpPr>
          <p:spPr bwMode="auto">
            <a:xfrm>
              <a:off x="580950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iconfont-1191-870150"/>
            <p:cNvSpPr>
              <a:spLocks noChangeAspect="1"/>
            </p:cNvSpPr>
            <p:nvPr/>
          </p:nvSpPr>
          <p:spPr bwMode="auto">
            <a:xfrm rot="10800000">
              <a:off x="327585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文本框 6"/>
          <p:cNvSpPr txBox="1"/>
          <p:nvPr/>
        </p:nvSpPr>
        <p:spPr>
          <a:xfrm>
            <a:off x="539552" y="947390"/>
            <a:ext cx="7992888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dirty="0">
                <a:latin typeface="+mn-ea"/>
              </a:rPr>
              <a:t>    上节课我们交流、总结了阅读古典名著的基本方法，在“词句段运用”中学会了猜测古典名著中常用事物名称的大致意思。这节课我们继续学习“词句段运用”和“日积月累”。</a:t>
            </a:r>
            <a:endParaRPr kumimoji="1" lang="zh-CN" altLang="en-US" sz="3200" b="1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768439" y="1717189"/>
            <a:ext cx="7691993" cy="2061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第二题中的</a:t>
            </a:r>
            <a:r>
              <a:rPr sz="30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句子，注意加点的部分</a:t>
            </a:r>
            <a:r>
              <a:rPr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回忆一下：学习本单元课文时，你是怎样猜测加点部分的意思的？</a:t>
            </a:r>
            <a:endParaRPr lang="zh-CN" altLang="en-US" sz="3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70" y="737007"/>
            <a:ext cx="263271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08" y="73679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4"/>
          <p:cNvSpPr txBox="1"/>
          <p:nvPr/>
        </p:nvSpPr>
        <p:spPr>
          <a:xfrm>
            <a:off x="958230" y="699542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323528" y="555526"/>
            <a:ext cx="8513741" cy="2862322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4F81BD"/>
            </a:solidFill>
            <a:prstDash val="dash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但有过往客商，可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于巳、午、未三个时辰，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结伙成队过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请勿自误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石猴喜不自胜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急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抽身往外便走，复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瞑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目蹲身，跳出水外。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众猴听说，即拱伏无违。一个个序齿排班，朝上礼拜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，都称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“千岁大王”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2" name="文本框 7"/>
          <p:cNvSpPr txBox="1"/>
          <p:nvPr/>
        </p:nvSpPr>
        <p:spPr>
          <a:xfrm>
            <a:off x="708266" y="145785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3" name="文本框 8"/>
          <p:cNvSpPr txBox="1"/>
          <p:nvPr/>
        </p:nvSpPr>
        <p:spPr>
          <a:xfrm>
            <a:off x="5604628" y="2039496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2543928" y="253797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5" name="文本框 10"/>
          <p:cNvSpPr txBox="1"/>
          <p:nvPr/>
        </p:nvSpPr>
        <p:spPr>
          <a:xfrm>
            <a:off x="5005823" y="253797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6" name="文本框 8"/>
          <p:cNvSpPr txBox="1"/>
          <p:nvPr/>
        </p:nvSpPr>
        <p:spPr>
          <a:xfrm>
            <a:off x="1348437" y="2007746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7" name="云形标注 16"/>
          <p:cNvSpPr/>
          <p:nvPr/>
        </p:nvSpPr>
        <p:spPr>
          <a:xfrm>
            <a:off x="4788024" y="98148"/>
            <a:ext cx="4611240" cy="1630395"/>
          </a:xfrm>
          <a:prstGeom prst="cloudCallout">
            <a:avLst>
              <a:gd name="adj1" fmla="val -47979"/>
              <a:gd name="adj2" fmla="val 4200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16000" tIns="144000" rIns="0" rtlCol="0" anchor="ctr"/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</a:rPr>
              <a:t>    你是怎么猜出来加点部分的意思的？尝试概括一下方法。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380966" y="3557311"/>
            <a:ext cx="2592288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根据字面意思</a:t>
            </a:r>
          </a:p>
        </p:txBody>
      </p:sp>
      <p:sp>
        <p:nvSpPr>
          <p:cNvPr id="23" name="文本框 3"/>
          <p:cNvSpPr txBox="1"/>
          <p:nvPr/>
        </p:nvSpPr>
        <p:spPr>
          <a:xfrm>
            <a:off x="3110411" y="3557311"/>
            <a:ext cx="2592288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结合生活经验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387589" y="4242397"/>
            <a:ext cx="2155312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联系上下文</a:t>
            </a:r>
          </a:p>
        </p:txBody>
      </p:sp>
      <p:sp>
        <p:nvSpPr>
          <p:cNvPr id="25" name="文本框 3"/>
          <p:cNvSpPr txBox="1"/>
          <p:nvPr/>
        </p:nvSpPr>
        <p:spPr>
          <a:xfrm>
            <a:off x="6012160" y="4195934"/>
            <a:ext cx="2664635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借助影视作品</a:t>
            </a:r>
          </a:p>
        </p:txBody>
      </p:sp>
      <p:sp>
        <p:nvSpPr>
          <p:cNvPr id="18" name="文本框 2"/>
          <p:cNvSpPr txBox="1"/>
          <p:nvPr/>
        </p:nvSpPr>
        <p:spPr>
          <a:xfrm>
            <a:off x="988592" y="2067694"/>
            <a:ext cx="74888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</a:rPr>
              <a:t>    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4" grpId="0"/>
      <p:bldP spid="15" grpId="0"/>
      <p:bldP spid="16" grpId="0"/>
      <p:bldP spid="17" grpId="0" animBg="1"/>
      <p:bldP spid="17" grpId="1" animBg="1"/>
      <p:bldP spid="22" grpId="0" animBg="1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0237" y="1275605"/>
            <a:ext cx="8230235" cy="3323987"/>
          </a:xfrm>
          <a:prstGeom prst="rect">
            <a:avLst/>
          </a:prstGeom>
          <a:noFill/>
          <a:ln w="25400"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请不要自己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误了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自己。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欢喜得不能控制住自己。形容非常高兴。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闭上眼睛，蹲下身子。</a:t>
            </a:r>
          </a:p>
          <a:p>
            <a:pPr algn="l">
              <a:lnSpc>
                <a:spcPct val="150000"/>
              </a:lnSpc>
            </a:pP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拱伏无违</a:t>
            </a: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都表示赞同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没有一个违抗或不同意的。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序齿排班：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按年龄大小的顺序依次排列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3542564" y="267494"/>
            <a:ext cx="4125779" cy="991522"/>
          </a:xfrm>
          <a:prstGeom prst="wedgeEllipseCallout">
            <a:avLst/>
          </a:prstGeom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rgbClr val="0000FF"/>
                </a:solidFill>
              </a:rPr>
              <a:t>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这些词语的意思，你都猜对了吗？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12338" y="699541"/>
            <a:ext cx="2673350" cy="646112"/>
            <a:chOff x="2932113" y="473168"/>
            <a:chExt cx="2673350" cy="646112"/>
          </a:xfrm>
        </p:grpSpPr>
        <p:sp>
          <p:nvSpPr>
            <p:cNvPr id="10" name="文本框 15"/>
            <p:cNvSpPr txBox="1"/>
            <p:nvPr/>
          </p:nvSpPr>
          <p:spPr>
            <a:xfrm>
              <a:off x="3352800" y="473168"/>
              <a:ext cx="22526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3600" b="1" dirty="0">
                  <a:latin typeface="+mn-ea"/>
                </a:rPr>
                <a:t>词语解释</a:t>
              </a:r>
            </a:p>
          </p:txBody>
        </p:sp>
        <p:pic>
          <p:nvPicPr>
            <p:cNvPr id="11" name="图片 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113" y="554831"/>
              <a:ext cx="433387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043608" y="1386954"/>
            <a:ext cx="727280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在阅读中，我们可以灵活运用一种或多种方法猜测语句的大意，不要只用某一种方法。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3159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275606"/>
            <a:ext cx="727280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读一读第三题中的句子，边读边想这三项外貌描写分别写的是课文中的哪个人物。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609158" y="786066"/>
            <a:ext cx="8046886" cy="156966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身穿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甲亮堂堂，头戴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冠光映映。手举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箍棒一根，足踏云鞋皆相称。一双怪眼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似明星，两耳过肩查又硬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9123" y="2617884"/>
            <a:ext cx="432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孙悟空</a:t>
            </a:r>
          </a:p>
        </p:txBody>
      </p:sp>
      <p:sp>
        <p:nvSpPr>
          <p:cNvPr id="2" name="椭圆 1"/>
          <p:cNvSpPr/>
          <p:nvPr/>
        </p:nvSpPr>
        <p:spPr>
          <a:xfrm>
            <a:off x="7477147" y="796828"/>
            <a:ext cx="1093135" cy="5770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2433234"/>
            <a:ext cx="2016224" cy="222368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云形标注 8"/>
          <p:cNvSpPr/>
          <p:nvPr/>
        </p:nvSpPr>
        <p:spPr>
          <a:xfrm>
            <a:off x="107504" y="3291830"/>
            <a:ext cx="2738706" cy="1224396"/>
          </a:xfrm>
          <a:prstGeom prst="cloudCallout">
            <a:avLst>
              <a:gd name="adj1" fmla="val -45634"/>
              <a:gd name="adj2" fmla="val 756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你是怎么猜出来的？</a:t>
            </a:r>
          </a:p>
        </p:txBody>
      </p:sp>
      <p:sp>
        <p:nvSpPr>
          <p:cNvPr id="11" name="椭圆 10"/>
          <p:cNvSpPr/>
          <p:nvPr/>
        </p:nvSpPr>
        <p:spPr>
          <a:xfrm>
            <a:off x="971600" y="1298167"/>
            <a:ext cx="2376264" cy="5770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95536" y="888050"/>
            <a:ext cx="8856984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defRPr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◇</a:t>
            </a:r>
            <a:r>
              <a:rPr dirty="0" err="1">
                <a:solidFill>
                  <a:schemeClr val="tx1"/>
                </a:solidFill>
              </a:rPr>
              <a:t>身长八尺，面如冠玉，头戴纶巾，身披</a:t>
            </a:r>
            <a:r>
              <a:rPr lang="zh-CN" altLang="en-US" dirty="0">
                <a:solidFill>
                  <a:schemeClr val="tx1"/>
                </a:solidFill>
              </a:rPr>
              <a:t>鹤</a:t>
            </a:r>
            <a:r>
              <a:rPr dirty="0">
                <a:solidFill>
                  <a:schemeClr val="tx1"/>
                </a:solidFill>
              </a:rPr>
              <a:t>氅，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</a:t>
            </a:r>
            <a:r>
              <a:rPr dirty="0" err="1">
                <a:solidFill>
                  <a:schemeClr val="tx1"/>
                </a:solidFill>
              </a:rPr>
              <a:t>飘飘然有神仙之概</a:t>
            </a:r>
            <a:r>
              <a:rPr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36096" y="2427734"/>
            <a:ext cx="504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诸葛亮</a:t>
            </a:r>
          </a:p>
        </p:txBody>
      </p:sp>
      <p:sp>
        <p:nvSpPr>
          <p:cNvPr id="9" name="椭圆 8"/>
          <p:cNvSpPr/>
          <p:nvPr/>
        </p:nvSpPr>
        <p:spPr>
          <a:xfrm>
            <a:off x="4824124" y="843558"/>
            <a:ext cx="1819158" cy="6542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6876256" y="815397"/>
            <a:ext cx="1872208" cy="7269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3275856" y="2029259"/>
            <a:ext cx="2066903" cy="271735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611560" y="671040"/>
            <a:ext cx="7966710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defRPr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◇</a:t>
            </a:r>
            <a:r>
              <a:rPr dirty="0" err="1">
                <a:solidFill>
                  <a:schemeClr val="tx1"/>
                </a:solidFill>
              </a:rPr>
              <a:t>身躯凛凛，相貌堂堂</a:t>
            </a:r>
            <a:r>
              <a:rPr lang="zh-CN" altLang="en-US" dirty="0">
                <a:solidFill>
                  <a:schemeClr val="tx1"/>
                </a:solidFill>
              </a:rPr>
              <a:t>。一</a:t>
            </a:r>
            <a:r>
              <a:rPr dirty="0" err="1">
                <a:solidFill>
                  <a:schemeClr val="tx1"/>
                </a:solidFill>
              </a:rPr>
              <a:t>双眼光射寒星，两弯眉浑如刷</a:t>
            </a:r>
            <a:r>
              <a:rPr lang="zh-CN" altLang="en-US" dirty="0">
                <a:solidFill>
                  <a:schemeClr val="tx1"/>
                </a:solidFill>
              </a:rPr>
              <a:t>漆</a:t>
            </a:r>
            <a:r>
              <a:rPr dirty="0">
                <a:solidFill>
                  <a:schemeClr val="tx1"/>
                </a:solidFill>
              </a:rPr>
              <a:t>。</a:t>
            </a:r>
            <a:r>
              <a:rPr dirty="0" err="1">
                <a:solidFill>
                  <a:schemeClr val="tx1"/>
                </a:solidFill>
              </a:rPr>
              <a:t>胸脯横阔，有万夫难敌之威风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r>
              <a:rPr dirty="0" err="1">
                <a:solidFill>
                  <a:schemeClr val="tx1"/>
                </a:solidFill>
              </a:rPr>
              <a:t>语话轩昂，吐千丈凌云之志气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 flipH="1">
            <a:off x="4493722" y="2888764"/>
            <a:ext cx="537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武松</a:t>
            </a:r>
          </a:p>
        </p:txBody>
      </p:sp>
      <p:sp>
        <p:nvSpPr>
          <p:cNvPr id="9" name="椭圆 8"/>
          <p:cNvSpPr/>
          <p:nvPr/>
        </p:nvSpPr>
        <p:spPr>
          <a:xfrm>
            <a:off x="1073088" y="671040"/>
            <a:ext cx="1800200" cy="6045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3814183" y="1197909"/>
            <a:ext cx="1981953" cy="525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1805042" y="1655344"/>
            <a:ext cx="1881598" cy="6045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0"/>
          <a:stretch>
            <a:fillRect/>
          </a:stretch>
        </p:blipFill>
        <p:spPr bwMode="auto">
          <a:xfrm>
            <a:off x="2483768" y="2427734"/>
            <a:ext cx="1965101" cy="225574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组合 12"/>
          <p:cNvGrpSpPr/>
          <p:nvPr/>
        </p:nvGrpSpPr>
        <p:grpSpPr>
          <a:xfrm>
            <a:off x="5292091" y="2715767"/>
            <a:ext cx="3528378" cy="1512168"/>
            <a:chOff x="8142185" y="1990544"/>
            <a:chExt cx="1088012" cy="484149"/>
          </a:xfrm>
          <a:solidFill>
            <a:srgbClr val="EBF1DE"/>
          </a:solidFill>
        </p:grpSpPr>
        <p:sp>
          <p:nvSpPr>
            <p:cNvPr id="14" name="云形 13"/>
            <p:cNvSpPr/>
            <p:nvPr/>
          </p:nvSpPr>
          <p:spPr>
            <a:xfrm>
              <a:off x="8142185" y="1990544"/>
              <a:ext cx="1088012" cy="484149"/>
            </a:xfrm>
            <a:prstGeom prst="cloud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8199707" y="2082002"/>
              <a:ext cx="1028552" cy="2660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400" b="1" dirty="0">
                  <a:latin typeface="+mn-ea"/>
                </a:rPr>
                <a:t>本单元课文中哪个人物有这种特点？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70948" y="537523"/>
            <a:ext cx="796149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spc="330" dirty="0">
                <a:latin typeface="+mn-ea"/>
              </a:rPr>
              <a:t>    对人物外貌的描写，往往也与人物性格相关联，两者可以互相参照。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872220" y="1779662"/>
            <a:ext cx="1520496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77" y="1779662"/>
            <a:ext cx="1812499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0"/>
          <a:stretch>
            <a:fillRect/>
          </a:stretch>
        </p:blipFill>
        <p:spPr bwMode="auto">
          <a:xfrm>
            <a:off x="6321978" y="1779662"/>
            <a:ext cx="1741434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4905" y="3860393"/>
            <a:ext cx="22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十分儒雅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2379" y="3832902"/>
            <a:ext cx="2163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威风凛凛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6176" y="3795886"/>
            <a:ext cx="2326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豪爽、威武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85" y="799480"/>
            <a:ext cx="2266484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80" y="80451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849604" y="765812"/>
            <a:ext cx="2138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705466" y="1707654"/>
            <a:ext cx="316835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自由朗读古诗，尝试读准字音。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图片 2">
            <a:hlinkClick r:id="rId5" action="ppaction://hlinkfile"/>
            <a:extLst>
              <a:ext uri="{FF2B5EF4-FFF2-40B4-BE49-F238E27FC236}">
                <a16:creationId xmlns="" xmlns:a16="http://schemas.microsoft.com/office/drawing/2014/main" id="{BDEC0053-46DE-AD96-2D6E-1254E72EFB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267494"/>
            <a:ext cx="3098569" cy="4504348"/>
          </a:xfrm>
          <a:prstGeom prst="rect">
            <a:avLst/>
          </a:prstGeom>
        </p:spPr>
      </p:pic>
      <p:sp>
        <p:nvSpPr>
          <p:cNvPr id="8" name="文本框 14"/>
          <p:cNvSpPr txBox="1"/>
          <p:nvPr/>
        </p:nvSpPr>
        <p:spPr>
          <a:xfrm>
            <a:off x="7454545" y="3738250"/>
            <a:ext cx="107789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</a:t>
            </a:r>
            <a:r>
              <a:rPr lang="zh-CN" altLang="en-US" sz="1600" b="1" dirty="0" smtClean="0">
                <a:latin typeface="Kaiti SC" panose="02010600040101010101" pitchFamily="2" charset="-122"/>
                <a:ea typeface="Kaiti SC" panose="02010600040101010101" pitchFamily="2" charset="-122"/>
              </a:rPr>
              <a:t>图片，</a:t>
            </a:r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听范读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6520">
            <a:off x="7052252" y="3899874"/>
            <a:ext cx="1059582" cy="105958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059832" y="699542"/>
            <a:ext cx="5760640" cy="381642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2">
                <a:lumMod val="40000"/>
                <a:lumOff val="60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360"/>
              </a:lnSpc>
            </a:pPr>
            <a:r>
              <a:rPr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err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王维</a:t>
            </a:r>
            <a:r>
              <a:rPr lang="en-US" altLang="zh-CN" sz="2000" b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</a:t>
            </a:r>
            <a:r>
              <a:rPr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诗人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、画家，字</a:t>
            </a:r>
            <a:r>
              <a:rPr sz="24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摩诘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，号摩诘居士。精通诗、书、画、音乐等，以诗名盛于开元、天宝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尤长五言，多咏山水田园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与孟浩然合称“王孟”，有</a:t>
            </a:r>
            <a:r>
              <a:rPr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“诗佛”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之称。苏轼评价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：“味摩诘之诗，诗中有画；观摩诘之画，画中有诗。” 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代表诗作有《相思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山居秋暝》等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39552" y="1776958"/>
            <a:ext cx="2148840" cy="2667000"/>
          </a:xfrm>
          <a:prstGeom prst="round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3528" y="845299"/>
            <a:ext cx="2664048" cy="646331"/>
            <a:chOff x="395536" y="264164"/>
            <a:chExt cx="2664048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latin typeface="黑体" panose="02010609060101010101" pitchFamily="49" charset="-122"/>
                  <a:ea typeface="黑体" panose="02010609060101010101" pitchFamily="49" charset="-122"/>
                </a:rPr>
                <a:t>了解作者</a:t>
              </a:r>
            </a:p>
          </p:txBody>
        </p:sp>
        <p:pic>
          <p:nvPicPr>
            <p:cNvPr id="10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570D6C3-8B09-AFAA-7FFA-DEEA7FE83B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8" r="8263"/>
          <a:stretch/>
        </p:blipFill>
        <p:spPr>
          <a:xfrm>
            <a:off x="-16672" y="0"/>
            <a:ext cx="9160672" cy="5143500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2555775" y="2228648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691680" y="3579862"/>
            <a:ext cx="504056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555774" y="2859782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353856" y="3579862"/>
            <a:ext cx="504056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48064" y="724304"/>
            <a:ext cx="2937717" cy="1517099"/>
            <a:chOff x="4440904" y="1638308"/>
            <a:chExt cx="2350174" cy="1517099"/>
          </a:xfrm>
        </p:grpSpPr>
        <p:sp>
          <p:nvSpPr>
            <p:cNvPr id="16" name="云形标注 15"/>
            <p:cNvSpPr/>
            <p:nvPr/>
          </p:nvSpPr>
          <p:spPr>
            <a:xfrm>
              <a:off x="4440904" y="1638308"/>
              <a:ext cx="2325985" cy="1517099"/>
            </a:xfrm>
            <a:prstGeom prst="cloudCallout">
              <a:avLst>
                <a:gd name="adj1" fmla="val -64918"/>
                <a:gd name="adj2" fmla="val 42922"/>
              </a:avLst>
            </a:prstGeom>
            <a:ln>
              <a:solidFill>
                <a:srgbClr val="4F81B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24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endPara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714649" y="1771658"/>
              <a:ext cx="2076429" cy="120032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>
                  <a:latin typeface="+mn-ea"/>
                </a:rPr>
                <a:t>一边朗读古诗，一边想象古诗描绘的画面。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BC3F4FA-2D86-B433-C45A-364B1D22DADE}"/>
              </a:ext>
            </a:extLst>
          </p:cNvPr>
          <p:cNvSpPr txBox="1"/>
          <p:nvPr/>
        </p:nvSpPr>
        <p:spPr>
          <a:xfrm>
            <a:off x="149544" y="37580"/>
            <a:ext cx="6726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结合插图，说说诗中写了哪些景物。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DB8E7E9C-583B-E2BA-46BF-52C8780B7879}"/>
              </a:ext>
            </a:extLst>
          </p:cNvPr>
          <p:cNvSpPr/>
          <p:nvPr/>
        </p:nvSpPr>
        <p:spPr>
          <a:xfrm>
            <a:off x="2555774" y="4164339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51920" y="2337982"/>
            <a:ext cx="4540406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春天的夜晚十分静谧，山中一片空寂，甚至听得到桂花落下的声音。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35093" y="978756"/>
            <a:ext cx="6273813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人闲桂花落，夜静春山空。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0104D673-5259-A1D0-8B75-C100542D18F8}"/>
              </a:ext>
            </a:extLst>
          </p:cNvPr>
          <p:cNvGrpSpPr/>
          <p:nvPr/>
        </p:nvGrpSpPr>
        <p:grpSpPr>
          <a:xfrm>
            <a:off x="1336871" y="332425"/>
            <a:ext cx="2664048" cy="646331"/>
            <a:chOff x="395536" y="264164"/>
            <a:chExt cx="2664048" cy="646331"/>
          </a:xfrm>
        </p:grpSpPr>
        <p:sp>
          <p:nvSpPr>
            <p:cNvPr id="8" name="TextBox 8">
              <a:extLst>
                <a:ext uri="{FF2B5EF4-FFF2-40B4-BE49-F238E27FC236}">
                  <a16:creationId xmlns="" xmlns:a16="http://schemas.microsoft.com/office/drawing/2014/main" id="{580A6013-C4C8-5F69-FC67-73D01033DDB1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理解诗意</a:t>
              </a:r>
            </a:p>
          </p:txBody>
        </p:sp>
        <p:pic>
          <p:nvPicPr>
            <p:cNvPr id="9" name="图片 2">
              <a:extLst>
                <a:ext uri="{FF2B5EF4-FFF2-40B4-BE49-F238E27FC236}">
                  <a16:creationId xmlns="" xmlns:a16="http://schemas.microsoft.com/office/drawing/2014/main" id="{3F5103E7-AD26-0403-3367-21618296C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8A01EC9-D46B-9E68-A5A4-3DF4D1002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09270"/>
            <a:ext cx="3298583" cy="2478704"/>
          </a:xfrm>
          <a:prstGeom prst="round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23928" y="2067694"/>
            <a:ext cx="453814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    月亮升起，惊动了山中栖息的鸟儿，山涧溪畔响起了鸟儿鸣叫的声音</a:t>
            </a:r>
            <a:r>
              <a:rPr lang="zh-CN" altLang="en-US" dirty="0">
                <a:sym typeface="+mn-ea"/>
              </a:rPr>
              <a:t>。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295636" y="584257"/>
            <a:ext cx="6840760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fontAlgn="auto"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月出惊山鸟，时鸣春涧中。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 r="7396" b="10057"/>
          <a:stretch>
            <a:fillRect/>
          </a:stretch>
        </p:blipFill>
        <p:spPr>
          <a:xfrm>
            <a:off x="282785" y="1743286"/>
            <a:ext cx="3372410" cy="2374723"/>
          </a:xfrm>
          <a:prstGeom prst="round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331640" y="1203598"/>
            <a:ext cx="6840760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请大家在理解诗意的基础上，反复朗读古诗，并想象古诗描绘的画面，然后尝试背诵。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Microsoft Office PowerPoint</Application>
  <PresentationFormat>全屏显示(16:9)</PresentationFormat>
  <Paragraphs>117</Paragraphs>
  <Slides>32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方正卡通简体</vt:lpstr>
      <vt:lpstr>华文楷体</vt:lpstr>
      <vt:lpstr>楷体</vt:lpstr>
      <vt:lpstr>Calibri</vt:lpstr>
      <vt:lpstr>Kaiti SC</vt:lpstr>
      <vt:lpstr>黑体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645</cp:revision>
  <dcterms:created xsi:type="dcterms:W3CDTF">2017-03-17T02:28:00Z</dcterms:created>
  <dcterms:modified xsi:type="dcterms:W3CDTF">2023-11-01T05:17:35Z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6A59F9D698A94C2CB5CCA5ED1170405A</vt:lpwstr>
  </property>
</Properties>
</file>