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  <p:sldMasterId id="2147483654" r:id="rId2"/>
  </p:sldMasterIdLst>
  <p:notesMasterIdLst>
    <p:notesMasterId r:id="rId35"/>
  </p:notesMasterIdLst>
  <p:handoutMasterIdLst>
    <p:handoutMasterId r:id="rId36"/>
  </p:handoutMasterIdLst>
  <p:sldIdLst>
    <p:sldId id="1050" r:id="rId3"/>
    <p:sldId id="1035" r:id="rId4"/>
    <p:sldId id="1031" r:id="rId5"/>
    <p:sldId id="1047" r:id="rId6"/>
    <p:sldId id="991" r:id="rId7"/>
    <p:sldId id="1046" r:id="rId8"/>
    <p:sldId id="992" r:id="rId9"/>
    <p:sldId id="993" r:id="rId10"/>
    <p:sldId id="994" r:id="rId11"/>
    <p:sldId id="1016" r:id="rId12"/>
    <p:sldId id="1048" r:id="rId13"/>
    <p:sldId id="1039" r:id="rId14"/>
    <p:sldId id="1033" r:id="rId15"/>
    <p:sldId id="982" r:id="rId16"/>
    <p:sldId id="1028" r:id="rId17"/>
    <p:sldId id="1040" r:id="rId18"/>
    <p:sldId id="1049" r:id="rId19"/>
    <p:sldId id="1037" r:id="rId20"/>
    <p:sldId id="1007" r:id="rId21"/>
    <p:sldId id="1041" r:id="rId22"/>
    <p:sldId id="1042" r:id="rId23"/>
    <p:sldId id="1009" r:id="rId24"/>
    <p:sldId id="1029" r:id="rId25"/>
    <p:sldId id="1030" r:id="rId26"/>
    <p:sldId id="1043" r:id="rId27"/>
    <p:sldId id="968" r:id="rId28"/>
    <p:sldId id="970" r:id="rId29"/>
    <p:sldId id="1044" r:id="rId30"/>
    <p:sldId id="969" r:id="rId31"/>
    <p:sldId id="985" r:id="rId32"/>
    <p:sldId id="1045" r:id="rId33"/>
    <p:sldId id="1051" r:id="rId34"/>
  </p:sldIdLst>
  <p:sldSz cx="9144000" cy="5143500" type="screen16x9"/>
  <p:notesSz cx="6858000" cy="9144000"/>
  <p:embeddedFontLst>
    <p:embeddedFont>
      <p:font typeface="华文楷体" panose="02010600040101010101" pitchFamily="2" charset="-122"/>
      <p:regular r:id="rId37"/>
    </p:embeddedFont>
    <p:embeddedFont>
      <p:font typeface="楷体" panose="02010609060101010101" pitchFamily="49" charset="-122"/>
      <p:regular r:id="rId38"/>
    </p:embeddedFont>
    <p:embeddedFont>
      <p:font typeface="Calibri" panose="020F0502020204030204" pitchFamily="34" charset="0"/>
      <p:regular r:id="rId39"/>
      <p:bold r:id="rId40"/>
      <p:italic r:id="rId41"/>
      <p:boldItalic r:id="rId42"/>
    </p:embeddedFont>
    <p:embeddedFont>
      <p:font typeface="黑体" panose="02010609060101010101" pitchFamily="49" charset="-122"/>
      <p:regular r:id="rId43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20CEB7BA-57BC-404C-9576-6A7C589B65E2}">
          <p14:sldIdLst>
            <p14:sldId id="1050"/>
            <p14:sldId id="1035"/>
            <p14:sldId id="1031"/>
            <p14:sldId id="1047"/>
            <p14:sldId id="991"/>
            <p14:sldId id="1046"/>
            <p14:sldId id="992"/>
            <p14:sldId id="993"/>
            <p14:sldId id="994"/>
            <p14:sldId id="1016"/>
            <p14:sldId id="1048"/>
            <p14:sldId id="1039"/>
            <p14:sldId id="1033"/>
            <p14:sldId id="982"/>
            <p14:sldId id="1028"/>
            <p14:sldId id="1040"/>
            <p14:sldId id="1049"/>
            <p14:sldId id="1037"/>
            <p14:sldId id="1007"/>
            <p14:sldId id="1041"/>
            <p14:sldId id="1042"/>
            <p14:sldId id="1009"/>
            <p14:sldId id="1029"/>
            <p14:sldId id="1030"/>
            <p14:sldId id="1043"/>
            <p14:sldId id="968"/>
            <p14:sldId id="970"/>
            <p14:sldId id="1044"/>
            <p14:sldId id="969"/>
            <p14:sldId id="985"/>
            <p14:sldId id="1045"/>
            <p14:sldId id="105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529">
          <p15:clr>
            <a:srgbClr val="A4A3A4"/>
          </p15:clr>
        </p15:guide>
        <p15:guide id="2" pos="289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6600"/>
    <a:srgbClr val="4F81BD"/>
    <a:srgbClr val="009900"/>
    <a:srgbClr val="FFFFFF"/>
    <a:srgbClr val="EBF1DE"/>
    <a:srgbClr val="FF0000"/>
    <a:srgbClr val="2E2ED0"/>
    <a:srgbClr val="FF9F9F"/>
    <a:srgbClr val="007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245" autoAdjust="0"/>
    <p:restoredTop sz="94660"/>
  </p:normalViewPr>
  <p:slideViewPr>
    <p:cSldViewPr>
      <p:cViewPr varScale="1">
        <p:scale>
          <a:sx n="114" d="100"/>
          <a:sy n="114" d="100"/>
        </p:scale>
        <p:origin x="282" y="102"/>
      </p:cViewPr>
      <p:guideLst>
        <p:guide orient="horz" pos="1529"/>
        <p:guide pos="289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8" d="100"/>
          <a:sy n="68" d="100"/>
        </p:scale>
        <p:origin x="-2856" y="-90"/>
      </p:cViewPr>
      <p:guideLst>
        <p:guide orient="horz" pos="2880"/>
        <p:guide pos="216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3.fntdata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font" Target="fonts/font6.fntdata"/><Relationship Id="rId47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font" Target="fonts/font2.fntdata"/><Relationship Id="rId46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font" Target="fonts/font1.fntdata"/><Relationship Id="rId40" Type="http://schemas.openxmlformats.org/officeDocument/2006/relationships/font" Target="fonts/font4.fntdata"/><Relationship Id="rId45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notesMaster" Target="notesMasters/notesMaster1.xml"/><Relationship Id="rId43" Type="http://schemas.openxmlformats.org/officeDocument/2006/relationships/font" Target="fonts/font7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2024/10/28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11572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  <a:t>2024/10/28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534" y="685800"/>
            <a:ext cx="6094934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11673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26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27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28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29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30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CBEE1-2FDF-4E67-B289-6F0CB0ED4004}" type="datetimeFigureOut">
              <a:rPr lang="zh-CN" altLang="en-US" smtClean="0"/>
              <a:t>2024/10/28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22C2E-CAB4-4932-B1DA-131F1D28A51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CBEE1-2FDF-4E67-B289-6F0CB0ED4004}" type="datetimeFigureOut">
              <a:rPr lang="zh-CN" altLang="en-US" smtClean="0"/>
              <a:t>2024/10/28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22C2E-CAB4-4932-B1DA-131F1D28A51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CBEE1-2FDF-4E67-B289-6F0CB0ED4004}" type="datetimeFigureOut">
              <a:rPr lang="zh-CN" altLang="en-US" smtClean="0"/>
              <a:t>2024/10/28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22C2E-CAB4-4932-B1DA-131F1D28A51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650279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081264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99163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80864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49111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00128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9638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71" y="4768096"/>
            <a:ext cx="2133933" cy="2738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DCBEE1-2FDF-4E67-B289-6F0CB0ED4004}" type="datetimeFigureOut">
              <a:rPr lang="zh-CN" altLang="en-US" smtClean="0"/>
              <a:t>2024/10/28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688" y="4768096"/>
            <a:ext cx="2894862" cy="2738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034" y="4768096"/>
            <a:ext cx="2133933" cy="2738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B22C2E-CAB4-4932-B1DA-131F1D28A512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9114" y="51470"/>
            <a:ext cx="1714476" cy="50405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ransition spd="slow"/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15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6585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9485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2385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5285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80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9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8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2489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7" r:id="rId3"/>
    <p:sldLayoutId id="2147483658" r:id="rId4"/>
    <p:sldLayoutId id="2147483659" r:id="rId5"/>
    <p:sldLayoutId id="2147483660" r:id="rId6"/>
    <p:sldLayoutId id="2147483661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5" Type="http://schemas.openxmlformats.org/officeDocument/2006/relationships/slide" Target="slide3.xml"/><Relationship Id="rId4" Type="http://schemas.openxmlformats.org/officeDocument/2006/relationships/slide" Target="slide1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7" Type="http://schemas.openxmlformats.org/officeDocument/2006/relationships/image" Target="../media/image22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1.png"/><Relationship Id="rId5" Type="http://schemas.openxmlformats.org/officeDocument/2006/relationships/hyperlink" Target="&#20116;&#35821;&#19979;-&#21407;&#25991;&#26391;&#35835;-&#22253;&#22320;2.mp4" TargetMode="External"/><Relationship Id="rId4" Type="http://schemas.openxmlformats.org/officeDocument/2006/relationships/image" Target="../media/image2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6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microsoft.com/office/2007/relationships/hdphoto" Target="../media/hdphoto1.wdp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12427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E:\23春\课件\首页图背景图\21春七彩阅读5第3单元.t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488"/>
            <a:ext cx="9256091" cy="518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文本框 2"/>
          <p:cNvSpPr txBox="1"/>
          <p:nvPr/>
        </p:nvSpPr>
        <p:spPr>
          <a:xfrm>
            <a:off x="2060103" y="3501033"/>
            <a:ext cx="309880" cy="2990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CN" altLang="en-US" sz="1350"/>
          </a:p>
        </p:txBody>
      </p:sp>
      <p:sp>
        <p:nvSpPr>
          <p:cNvPr id="7" name="矩形 6"/>
          <p:cNvSpPr/>
          <p:nvPr/>
        </p:nvSpPr>
        <p:spPr>
          <a:xfrm>
            <a:off x="2487376" y="1680419"/>
            <a:ext cx="4281337" cy="1323439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63500"/>
          </a:effectLst>
        </p:spPr>
        <p:txBody>
          <a:bodyPr wrap="square" rtlCol="0" anchor="t">
            <a:spAutoFit/>
            <a:scene3d>
              <a:camera prst="orthographicFront"/>
              <a:lightRig rig="threePt" dir="t">
                <a:rot lat="0" lon="0" rev="0"/>
              </a:lightRig>
            </a:scene3d>
            <a:sp3d extrusionH="120650" prstMaterial="matte"/>
          </a:bodyPr>
          <a:lstStyle/>
          <a:p>
            <a:pPr algn="ctr"/>
            <a:r>
              <a:rPr lang="zh-CN" altLang="en-US" sz="8000" b="1" dirty="0">
                <a:effectLst/>
              </a:rPr>
              <a:t>语文园地</a:t>
            </a:r>
          </a:p>
        </p:txBody>
      </p:sp>
      <p:sp>
        <p:nvSpPr>
          <p:cNvPr id="9" name="文本框 1"/>
          <p:cNvSpPr txBox="1"/>
          <p:nvPr/>
        </p:nvSpPr>
        <p:spPr>
          <a:xfrm>
            <a:off x="89756" y="268655"/>
            <a:ext cx="252028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2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语文 五年级 下册</a:t>
            </a:r>
          </a:p>
        </p:txBody>
      </p:sp>
      <p:sp>
        <p:nvSpPr>
          <p:cNvPr id="16" name="文本框 15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6200153" y="4371976"/>
            <a:ext cx="2816225" cy="715962"/>
          </a:xfrm>
          <a:prstGeom prst="flowChartAlternateProcess">
            <a:avLst/>
          </a:prstGeom>
          <a:solidFill>
            <a:schemeClr val="bg1">
              <a:alpha val="70000"/>
            </a:schemeClr>
          </a:solidFill>
          <a:ln>
            <a:noFill/>
          </a:ln>
          <a:effectLst>
            <a:softEdge rad="31750"/>
          </a:effec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zh-CN" altLang="en-US" sz="3600" b="1">
                <a:latin typeface="宋体" panose="02010600030101010101" pitchFamily="2" charset="-122"/>
              </a:rPr>
              <a:t>第二课时</a:t>
            </a:r>
          </a:p>
        </p:txBody>
      </p:sp>
      <p:sp>
        <p:nvSpPr>
          <p:cNvPr id="17" name="文本框 15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6190628" y="3579813"/>
            <a:ext cx="2816225" cy="715963"/>
          </a:xfrm>
          <a:prstGeom prst="flowChartAlternateProcess">
            <a:avLst/>
          </a:prstGeom>
          <a:solidFill>
            <a:schemeClr val="bg1">
              <a:alpha val="70000"/>
            </a:schemeClr>
          </a:solidFill>
          <a:ln>
            <a:noFill/>
          </a:ln>
          <a:effectLst>
            <a:softEdge rad="31750"/>
          </a:effec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zh-CN" altLang="en-US" sz="3600" b="1">
                <a:latin typeface="宋体" panose="02010600030101010101" pitchFamily="2" charset="-122"/>
              </a:rPr>
              <a:t>第一课时</a:t>
            </a:r>
          </a:p>
        </p:txBody>
      </p:sp>
      <p:sp>
        <p:nvSpPr>
          <p:cNvPr id="18" name="iconfont-1191-870150"/>
          <p:cNvSpPr>
            <a:spLocks noChangeAspect="1"/>
          </p:cNvSpPr>
          <p:nvPr/>
        </p:nvSpPr>
        <p:spPr bwMode="auto">
          <a:xfrm>
            <a:off x="8724278" y="3724276"/>
            <a:ext cx="282575" cy="423862"/>
          </a:xfrm>
          <a:custGeom>
            <a:avLst/>
            <a:gdLst>
              <a:gd name="T0" fmla="*/ 32164219 w 2486"/>
              <a:gd name="T1" fmla="*/ 24129558 h 3729"/>
              <a:gd name="T2" fmla="*/ 0 w 2486"/>
              <a:gd name="T3" fmla="*/ 0 h 3729"/>
              <a:gd name="T4" fmla="*/ 0 w 2486"/>
              <a:gd name="T5" fmla="*/ 48246158 h 3729"/>
              <a:gd name="T6" fmla="*/ 32164219 w 2486"/>
              <a:gd name="T7" fmla="*/ 24129558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" name="iconfont-1191-870150"/>
          <p:cNvSpPr>
            <a:spLocks noChangeAspect="1"/>
          </p:cNvSpPr>
          <p:nvPr/>
        </p:nvSpPr>
        <p:spPr bwMode="auto">
          <a:xfrm rot="10800000">
            <a:off x="6190628" y="3724276"/>
            <a:ext cx="282575" cy="423862"/>
          </a:xfrm>
          <a:custGeom>
            <a:avLst/>
            <a:gdLst>
              <a:gd name="T0" fmla="*/ 32164219 w 2486"/>
              <a:gd name="T1" fmla="*/ 24129558 h 3729"/>
              <a:gd name="T2" fmla="*/ 0 w 2486"/>
              <a:gd name="T3" fmla="*/ 0 h 3729"/>
              <a:gd name="T4" fmla="*/ 0 w 2486"/>
              <a:gd name="T5" fmla="*/ 48246158 h 3729"/>
              <a:gd name="T6" fmla="*/ 32164219 w 2486"/>
              <a:gd name="T7" fmla="*/ 24129558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" name="iconfont-1191-870150"/>
          <p:cNvSpPr>
            <a:spLocks noChangeAspect="1"/>
          </p:cNvSpPr>
          <p:nvPr/>
        </p:nvSpPr>
        <p:spPr bwMode="auto">
          <a:xfrm>
            <a:off x="8724278" y="4557713"/>
            <a:ext cx="282575" cy="423863"/>
          </a:xfrm>
          <a:custGeom>
            <a:avLst/>
            <a:gdLst>
              <a:gd name="T0" fmla="*/ 32164219 w 2486"/>
              <a:gd name="T1" fmla="*/ 24129615 h 3729"/>
              <a:gd name="T2" fmla="*/ 0 w 2486"/>
              <a:gd name="T3" fmla="*/ 0 h 3729"/>
              <a:gd name="T4" fmla="*/ 0 w 2486"/>
              <a:gd name="T5" fmla="*/ 48246271 h 3729"/>
              <a:gd name="T6" fmla="*/ 32164219 w 2486"/>
              <a:gd name="T7" fmla="*/ 24129615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" name="iconfont-1191-870150"/>
          <p:cNvSpPr>
            <a:spLocks noChangeAspect="1"/>
          </p:cNvSpPr>
          <p:nvPr/>
        </p:nvSpPr>
        <p:spPr bwMode="auto">
          <a:xfrm rot="10800000">
            <a:off x="6200153" y="4557713"/>
            <a:ext cx="282575" cy="423863"/>
          </a:xfrm>
          <a:custGeom>
            <a:avLst/>
            <a:gdLst>
              <a:gd name="T0" fmla="*/ 32164219 w 2486"/>
              <a:gd name="T1" fmla="*/ 24129615 h 3729"/>
              <a:gd name="T2" fmla="*/ 0 w 2486"/>
              <a:gd name="T3" fmla="*/ 0 h 3729"/>
              <a:gd name="T4" fmla="*/ 0 w 2486"/>
              <a:gd name="T5" fmla="*/ 48246271 h 3729"/>
              <a:gd name="T6" fmla="*/ 32164219 w 2486"/>
              <a:gd name="T7" fmla="*/ 24129615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6"/>
          <p:cNvSpPr txBox="1"/>
          <p:nvPr/>
        </p:nvSpPr>
        <p:spPr>
          <a:xfrm>
            <a:off x="503547" y="1314624"/>
            <a:ext cx="8136905" cy="304698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3200" b="1" spc="330" dirty="0">
                <a:latin typeface="+mn-ea"/>
              </a:rPr>
              <a:t>   本单元的课文都出自古典名著，大家觉得难吗？在学习的过程中，有没有一开始不懂，后面弄懂了的地方？你是怎么弄懂的？</a:t>
            </a:r>
            <a:endParaRPr kumimoji="1" lang="zh-CN" altLang="en-US" sz="3200" b="1" spc="330" dirty="0">
              <a:solidFill>
                <a:srgbClr val="C00000"/>
              </a:solidFill>
              <a:latin typeface="+mn-ea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163888" y="6645"/>
            <a:ext cx="2834155" cy="715963"/>
            <a:chOff x="3275856" y="121815"/>
            <a:chExt cx="2834155" cy="715963"/>
          </a:xfrm>
        </p:grpSpPr>
        <p:sp>
          <p:nvSpPr>
            <p:cNvPr id="7" name="文本框 15"/>
            <p:cNvSpPr>
              <a:spLocks noChangeArrowheads="1"/>
            </p:cNvSpPr>
            <p:nvPr/>
          </p:nvSpPr>
          <p:spPr bwMode="auto">
            <a:xfrm>
              <a:off x="3293786" y="121815"/>
              <a:ext cx="2816225" cy="715963"/>
            </a:xfrm>
            <a:prstGeom prst="flowChartAlternateProcess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kumimoji="1" lang="zh-CN" altLang="en-US" sz="3600" b="1">
                  <a:latin typeface="宋体" panose="02010600030101010101" pitchFamily="2" charset="-122"/>
                </a:rPr>
                <a:t>第一课时</a:t>
              </a:r>
            </a:p>
          </p:txBody>
        </p:sp>
        <p:sp>
          <p:nvSpPr>
            <p:cNvPr id="8" name="iconfont-1191-870150"/>
            <p:cNvSpPr>
              <a:spLocks noChangeAspect="1"/>
            </p:cNvSpPr>
            <p:nvPr/>
          </p:nvSpPr>
          <p:spPr bwMode="auto">
            <a:xfrm>
              <a:off x="5809506" y="311103"/>
              <a:ext cx="282575" cy="423862"/>
            </a:xfrm>
            <a:custGeom>
              <a:avLst/>
              <a:gdLst>
                <a:gd name="T0" fmla="*/ 32164219 w 2486"/>
                <a:gd name="T1" fmla="*/ 24129558 h 3729"/>
                <a:gd name="T2" fmla="*/ 0 w 2486"/>
                <a:gd name="T3" fmla="*/ 0 h 3729"/>
                <a:gd name="T4" fmla="*/ 0 w 2486"/>
                <a:gd name="T5" fmla="*/ 48246158 h 3729"/>
                <a:gd name="T6" fmla="*/ 32164219 w 2486"/>
                <a:gd name="T7" fmla="*/ 24129558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" name="iconfont-1191-870150"/>
            <p:cNvSpPr>
              <a:spLocks noChangeAspect="1"/>
            </p:cNvSpPr>
            <p:nvPr/>
          </p:nvSpPr>
          <p:spPr bwMode="auto">
            <a:xfrm rot="10800000">
              <a:off x="3275856" y="311103"/>
              <a:ext cx="282575" cy="423862"/>
            </a:xfrm>
            <a:custGeom>
              <a:avLst/>
              <a:gdLst>
                <a:gd name="T0" fmla="*/ 32164219 w 2486"/>
                <a:gd name="T1" fmla="*/ 24129558 h 3729"/>
                <a:gd name="T2" fmla="*/ 0 w 2486"/>
                <a:gd name="T3" fmla="*/ 0 h 3729"/>
                <a:gd name="T4" fmla="*/ 0 w 2486"/>
                <a:gd name="T5" fmla="*/ 48246158 h 3729"/>
                <a:gd name="T6" fmla="*/ 32164219 w 2486"/>
                <a:gd name="T7" fmla="*/ 24129558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pic>
        <p:nvPicPr>
          <p:cNvPr id="3" name="图片 1">
            <a:extLst>
              <a:ext uri="{FF2B5EF4-FFF2-40B4-BE49-F238E27FC236}">
                <a16:creationId xmlns:a16="http://schemas.microsoft.com/office/drawing/2014/main" id="{9126899B-E875-BD5E-C315-A3D6FA99F2C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795" b="-7671"/>
          <a:stretch>
            <a:fillRect/>
          </a:stretch>
        </p:blipFill>
        <p:spPr bwMode="auto">
          <a:xfrm>
            <a:off x="430654" y="670957"/>
            <a:ext cx="2394585" cy="748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736F9CE2-A50D-E30C-D461-6845B3446E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680165"/>
            <a:ext cx="442912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68696751-97B5-29C8-7B80-049F67AE9FA8}"/>
              </a:ext>
            </a:extLst>
          </p:cNvPr>
          <p:cNvSpPr txBox="1"/>
          <p:nvPr/>
        </p:nvSpPr>
        <p:spPr>
          <a:xfrm>
            <a:off x="652904" y="655717"/>
            <a:ext cx="201930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zh-CN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交流平台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1520" y="1059582"/>
            <a:ext cx="982292" cy="1278325"/>
          </a:xfrm>
          <a:prstGeom prst="rect">
            <a:avLst/>
          </a:prstGeom>
          <a:noFill/>
        </p:spPr>
      </p:pic>
      <p:sp>
        <p:nvSpPr>
          <p:cNvPr id="3" name="矩形标注 2"/>
          <p:cNvSpPr/>
          <p:nvPr/>
        </p:nvSpPr>
        <p:spPr>
          <a:xfrm>
            <a:off x="1403648" y="1059582"/>
            <a:ext cx="6984776" cy="1431253"/>
          </a:xfrm>
          <a:prstGeom prst="wedgeRectCallout">
            <a:avLst>
              <a:gd name="adj1" fmla="val -52602"/>
              <a:gd name="adj2" fmla="val -17599"/>
            </a:avLst>
          </a:prstGeom>
          <a:ln w="127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68580" tIns="34290" rIns="68580" bIns="34290" rtlCol="0" anchor="ctr"/>
          <a:lstStyle/>
          <a:p>
            <a:r>
              <a:rPr lang="en-US" altLang="zh-CN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en-US" altLang="zh-CN" sz="26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26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猴王出世</a:t>
            </a:r>
            <a:r>
              <a:rPr lang="en-US" altLang="zh-CN" sz="26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26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中，刚读到“石碣”时，我不明白这个词语是什么意思，读到下面一句后，我猜到“石碣”就是刻字的石头。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28384" y="2828466"/>
            <a:ext cx="872787" cy="1399468"/>
          </a:xfrm>
          <a:prstGeom prst="rect">
            <a:avLst/>
          </a:prstGeom>
          <a:noFill/>
        </p:spPr>
      </p:pic>
      <p:sp>
        <p:nvSpPr>
          <p:cNvPr id="5" name="矩形标注 4"/>
          <p:cNvSpPr/>
          <p:nvPr/>
        </p:nvSpPr>
        <p:spPr>
          <a:xfrm>
            <a:off x="539552" y="2643758"/>
            <a:ext cx="7344816" cy="1656184"/>
          </a:xfrm>
          <a:prstGeom prst="wedgeRectCallout">
            <a:avLst>
              <a:gd name="adj1" fmla="val 52528"/>
              <a:gd name="adj2" fmla="val 9231"/>
            </a:avLst>
          </a:prstGeom>
          <a:ln w="127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68580" tIns="34290" rIns="68580" bIns="34290" rtlCol="0" anchor="ctr"/>
          <a:lstStyle/>
          <a:p>
            <a:r>
              <a:rPr lang="zh-CN" altLang="en-US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6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读</a:t>
            </a:r>
            <a:r>
              <a:rPr lang="en-US" altLang="zh-CN" sz="26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26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景阳冈</a:t>
            </a:r>
            <a:r>
              <a:rPr lang="en-US" altLang="zh-CN" sz="26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26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时，里面有很多我不懂的语句，如“筛一碗酒”，联系后面武松“一饮而尽”的动作，我明白这个语句的意思就是“倒一碗酒”。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6"/>
          <p:cNvSpPr txBox="1"/>
          <p:nvPr/>
        </p:nvSpPr>
        <p:spPr>
          <a:xfrm>
            <a:off x="827584" y="1347614"/>
            <a:ext cx="7632848" cy="230832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3200" b="1" spc="330" dirty="0">
                <a:latin typeface="+mn-ea"/>
              </a:rPr>
              <a:t>    读读“交流平台”中学习伙伴的话，他们谈到了哪些阅读古典名著的方法？</a:t>
            </a:r>
            <a:endParaRPr kumimoji="1" lang="zh-CN" altLang="en-US" sz="3200" b="1" spc="330" dirty="0">
              <a:solidFill>
                <a:srgbClr val="C00000"/>
              </a:solidFill>
              <a:latin typeface="+mn-ea"/>
            </a:endParaRPr>
          </a:p>
        </p:txBody>
      </p:sp>
    </p:spTree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矩形标注 28"/>
          <p:cNvSpPr/>
          <p:nvPr/>
        </p:nvSpPr>
        <p:spPr>
          <a:xfrm>
            <a:off x="2123728" y="3147814"/>
            <a:ext cx="5674214" cy="1008112"/>
          </a:xfrm>
          <a:prstGeom prst="wedgeRectCallout">
            <a:avLst>
              <a:gd name="adj1" fmla="val -25432"/>
              <a:gd name="adj2" fmla="val -110704"/>
            </a:avLst>
          </a:prstGeom>
          <a:ln w="127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68580" tIns="34290" rIns="68580" bIns="34290" rtlCol="0" anchor="ctr"/>
          <a:lstStyle/>
          <a:p>
            <a:r>
              <a:rPr lang="zh-CN" altLang="en-US" sz="2800" b="1" dirty="0">
                <a:solidFill>
                  <a:schemeClr val="tx1"/>
                </a:solidFill>
                <a:latin typeface="+mn-ea"/>
              </a:rPr>
              <a:t>    阅读也需要方法，掌握好</a:t>
            </a:r>
            <a:r>
              <a:rPr lang="zh-CN" altLang="en-US" sz="2800" b="1">
                <a:solidFill>
                  <a:schemeClr val="tx1"/>
                </a:solidFill>
                <a:latin typeface="+mn-ea"/>
              </a:rPr>
              <a:t>方法，阅</a:t>
            </a:r>
            <a:r>
              <a:rPr lang="zh-CN" altLang="en-US" sz="2800" b="1" dirty="0">
                <a:solidFill>
                  <a:schemeClr val="tx1"/>
                </a:solidFill>
                <a:latin typeface="+mn-ea"/>
              </a:rPr>
              <a:t>读效率就会提高。</a:t>
            </a:r>
          </a:p>
        </p:txBody>
      </p:sp>
      <p:sp>
        <p:nvSpPr>
          <p:cNvPr id="13" name="矩形 12"/>
          <p:cNvSpPr/>
          <p:nvPr/>
        </p:nvSpPr>
        <p:spPr>
          <a:xfrm>
            <a:off x="549766" y="843558"/>
            <a:ext cx="812669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dirty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本单元的课文内容理解起来有些难度，如果掌握一些方法，阅读起来就能更加顺畅，也能更有收获。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341530" y="654509"/>
            <a:ext cx="846094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dirty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sz="3200" b="1" dirty="0" err="1">
                <a:latin typeface="楷体" panose="02010609060101010101" pitchFamily="49" charset="-122"/>
                <a:ea typeface="楷体" panose="02010609060101010101" pitchFamily="49" charset="-122"/>
              </a:rPr>
              <a:t>可以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联系</a:t>
            </a:r>
            <a:r>
              <a:rPr sz="3200" b="1" dirty="0" err="1">
                <a:latin typeface="楷体" panose="02010609060101010101" pitchFamily="49" charset="-122"/>
                <a:ea typeface="楷体" panose="02010609060101010101" pitchFamily="49" charset="-122"/>
              </a:rPr>
              <a:t>上下文猜测语句的意思。如《猴王出世</a:t>
            </a:r>
            <a:r>
              <a:rPr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中的</a:t>
            </a:r>
            <a:r>
              <a:rPr 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“</a:t>
            </a:r>
            <a:r>
              <a:rPr sz="3200" b="1" dirty="0" err="1">
                <a:latin typeface="楷体" panose="02010609060101010101" pitchFamily="49" charset="-122"/>
                <a:ea typeface="楷体" panose="02010609060101010101" pitchFamily="49" charset="-122"/>
              </a:rPr>
              <a:t>每受天真地秀，日精月华，感之既久，遂有灵通之意</a:t>
            </a:r>
            <a:r>
              <a:rPr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”，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联系上文的“仙石”，</a:t>
            </a:r>
            <a:r>
              <a:rPr sz="3200" b="1" dirty="0" err="1">
                <a:latin typeface="楷体" panose="02010609060101010101" pitchFamily="49" charset="-122"/>
                <a:ea typeface="楷体" panose="02010609060101010101" pitchFamily="49" charset="-122"/>
              </a:rPr>
              <a:t>我大致猜到这句话在讲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仙石很有灵性</a:t>
            </a:r>
            <a:r>
              <a:rPr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</a:p>
        </p:txBody>
      </p:sp>
      <p:sp>
        <p:nvSpPr>
          <p:cNvPr id="5" name="矩形标注 4"/>
          <p:cNvSpPr/>
          <p:nvPr/>
        </p:nvSpPr>
        <p:spPr>
          <a:xfrm>
            <a:off x="1475656" y="3147814"/>
            <a:ext cx="6408712" cy="1125153"/>
          </a:xfrm>
          <a:prstGeom prst="wedgeRectCallout">
            <a:avLst>
              <a:gd name="adj1" fmla="val -29235"/>
              <a:gd name="adj2" fmla="val -74533"/>
            </a:avLst>
          </a:prstGeom>
          <a:ln w="127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68580" tIns="34290" rIns="68580" bIns="34290" rtlCol="0" anchor="ctr"/>
          <a:lstStyle/>
          <a:p>
            <a:r>
              <a:rPr lang="zh-CN" altLang="en-US" sz="2800" b="1" dirty="0">
                <a:solidFill>
                  <a:schemeClr val="tx1"/>
                </a:solidFill>
                <a:latin typeface="+mn-ea"/>
              </a:rPr>
              <a:t>    根据上下文理解词句意思，这种阅读方法将伴随我们语文学习的全过程。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323528" y="786066"/>
            <a:ext cx="878497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dirty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sz="3200" b="1" dirty="0" err="1">
                <a:latin typeface="楷体" panose="02010609060101010101" pitchFamily="49" charset="-122"/>
                <a:ea typeface="楷体" panose="02010609060101010101" pitchFamily="49" charset="-122"/>
              </a:rPr>
              <a:t>遇到一些较难理解的语句，不用反复琢磨，如《红楼春趣》中“剪子股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儿</a:t>
            </a:r>
            <a:r>
              <a:rPr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、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籰</a:t>
            </a:r>
            <a:r>
              <a:rPr sz="3200" b="1" dirty="0" err="1">
                <a:latin typeface="楷体" panose="02010609060101010101" pitchFamily="49" charset="-122"/>
                <a:ea typeface="楷体" panose="02010609060101010101" pitchFamily="49" charset="-122"/>
              </a:rPr>
              <a:t>子”等词语，只要知道是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与</a:t>
            </a:r>
            <a:r>
              <a:rPr 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风筝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有关</a:t>
            </a:r>
            <a:r>
              <a:rPr 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的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物品</a:t>
            </a:r>
            <a:r>
              <a:rPr sz="3200" b="1" dirty="0" err="1">
                <a:latin typeface="楷体" panose="02010609060101010101" pitchFamily="49" charset="-122"/>
                <a:ea typeface="楷体" panose="02010609060101010101" pitchFamily="49" charset="-122"/>
              </a:rPr>
              <a:t>就行了</a:t>
            </a:r>
            <a:r>
              <a:rPr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</a:p>
        </p:txBody>
      </p:sp>
      <p:sp>
        <p:nvSpPr>
          <p:cNvPr id="6" name="矩形标注 5"/>
          <p:cNvSpPr/>
          <p:nvPr/>
        </p:nvSpPr>
        <p:spPr>
          <a:xfrm>
            <a:off x="1547664" y="2787774"/>
            <a:ext cx="6048672" cy="1296144"/>
          </a:xfrm>
          <a:prstGeom prst="wedgeRectCallout">
            <a:avLst>
              <a:gd name="adj1" fmla="val 21733"/>
              <a:gd name="adj2" fmla="val -70045"/>
            </a:avLst>
          </a:prstGeom>
          <a:ln w="127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68580" tIns="34290" rIns="68580" bIns="34290" rtlCol="0" anchor="ctr"/>
          <a:lstStyle/>
          <a:p>
            <a:r>
              <a:rPr lang="zh-CN" altLang="en-US" sz="2800" b="1" dirty="0">
                <a:solidFill>
                  <a:schemeClr val="tx1"/>
                </a:solidFill>
                <a:latin typeface="+mn-ea"/>
              </a:rPr>
              <a:t>    对于文中难以理解的词语，我们可以联系生活实际弄懂</a:t>
            </a:r>
            <a:r>
              <a:rPr lang="zh-CN" altLang="en-US" sz="2800" b="1">
                <a:solidFill>
                  <a:schemeClr val="tx1"/>
                </a:solidFill>
                <a:latin typeface="+mn-ea"/>
              </a:rPr>
              <a:t>大概意</a:t>
            </a:r>
            <a:r>
              <a:rPr lang="zh-CN" altLang="en-US" sz="2800" b="1" dirty="0">
                <a:solidFill>
                  <a:schemeClr val="tx1"/>
                </a:solidFill>
                <a:latin typeface="+mn-ea"/>
              </a:rPr>
              <a:t>思即可。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683568" y="771550"/>
            <a:ext cx="8136904" cy="156966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    读《景阳冈》的时候，我借助资料对武松有了更多的了解，也有了阅读古典名著的兴趣。</a:t>
            </a:r>
          </a:p>
        </p:txBody>
      </p:sp>
      <p:sp>
        <p:nvSpPr>
          <p:cNvPr id="6" name="矩形标注 5"/>
          <p:cNvSpPr/>
          <p:nvPr/>
        </p:nvSpPr>
        <p:spPr>
          <a:xfrm flipH="1">
            <a:off x="1331640" y="2715766"/>
            <a:ext cx="6768752" cy="1478915"/>
          </a:xfrm>
          <a:prstGeom prst="wedgeRectCallout">
            <a:avLst>
              <a:gd name="adj1" fmla="val 20531"/>
              <a:gd name="adj2" fmla="val -75490"/>
            </a:avLst>
          </a:prstGeom>
          <a:ln w="127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68580" tIns="34290" rIns="68580" bIns="34290" rtlCol="0" anchor="ctr"/>
          <a:lstStyle/>
          <a:p>
            <a:r>
              <a:rPr lang="zh-CN" altLang="en-US" sz="2800" b="1" dirty="0">
                <a:solidFill>
                  <a:schemeClr val="tx1"/>
                </a:solidFill>
                <a:latin typeface="+mn-ea"/>
              </a:rPr>
              <a:t>    借助资料，可以更快地走进文本，理解人物形象，激发自己对古典名著的阅读兴趣。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575556" y="1028951"/>
            <a:ext cx="799288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dirty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sz="3200" b="1" dirty="0" err="1">
                <a:latin typeface="楷体" panose="02010609060101010101" pitchFamily="49" charset="-122"/>
                <a:ea typeface="楷体" panose="02010609060101010101" pitchFamily="49" charset="-122"/>
              </a:rPr>
              <a:t>我结合看过的电影、电视剧，加深了对课文的理解</a:t>
            </a:r>
            <a:r>
              <a:rPr 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得到了更多</a:t>
            </a:r>
            <a:r>
              <a:rPr sz="3200" b="1" dirty="0" err="1">
                <a:latin typeface="楷体" panose="02010609060101010101" pitchFamily="49" charset="-122"/>
                <a:ea typeface="楷体" panose="02010609060101010101" pitchFamily="49" charset="-122"/>
              </a:rPr>
              <a:t>阅读的乐趣</a:t>
            </a:r>
            <a:r>
              <a:rPr 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</a:p>
        </p:txBody>
      </p:sp>
      <p:sp>
        <p:nvSpPr>
          <p:cNvPr id="6" name="矩形标注 5"/>
          <p:cNvSpPr/>
          <p:nvPr/>
        </p:nvSpPr>
        <p:spPr>
          <a:xfrm>
            <a:off x="1475656" y="2715766"/>
            <a:ext cx="6192688" cy="1080120"/>
          </a:xfrm>
          <a:prstGeom prst="wedgeRectCallout">
            <a:avLst>
              <a:gd name="adj1" fmla="val 19847"/>
              <a:gd name="adj2" fmla="val -91579"/>
            </a:avLst>
          </a:prstGeom>
          <a:ln w="127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68580" tIns="34290" rIns="68580" bIns="34290" rtlCol="0" anchor="ctr"/>
          <a:lstStyle/>
          <a:p>
            <a:r>
              <a:rPr lang="zh-CN" altLang="en-US" sz="2800" b="1" dirty="0">
                <a:solidFill>
                  <a:schemeClr val="tx1"/>
                </a:solidFill>
                <a:latin typeface="+mn-ea"/>
              </a:rPr>
              <a:t>    观看影视剧，会加深我们对课文的理解，丰富我们对人物形象的认识。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3"/>
          <p:cNvSpPr txBox="1"/>
          <p:nvPr/>
        </p:nvSpPr>
        <p:spPr>
          <a:xfrm>
            <a:off x="893916" y="1824191"/>
            <a:ext cx="5478283" cy="646986"/>
          </a:xfrm>
          <a:prstGeom prst="round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zh-CN" altLang="en-US" b="1" dirty="0"/>
              <a:t>联系上下文猜测语句的意思</a:t>
            </a:r>
          </a:p>
        </p:txBody>
      </p:sp>
      <p:sp>
        <p:nvSpPr>
          <p:cNvPr id="3" name="文本框 3"/>
          <p:cNvSpPr txBox="1"/>
          <p:nvPr/>
        </p:nvSpPr>
        <p:spPr>
          <a:xfrm>
            <a:off x="893917" y="2496266"/>
            <a:ext cx="6126355" cy="646986"/>
          </a:xfrm>
          <a:prstGeom prst="round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zh-CN" altLang="en-US" b="1" dirty="0"/>
              <a:t>联系生活实际猜测难理解的语句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893917" y="3168341"/>
            <a:ext cx="2155312" cy="578882"/>
          </a:xfrm>
          <a:prstGeom prst="round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zh-CN" altLang="en-US" b="1" dirty="0"/>
              <a:t>借助资料</a:t>
            </a:r>
          </a:p>
        </p:txBody>
      </p:sp>
      <p:sp>
        <p:nvSpPr>
          <p:cNvPr id="5" name="文本框 3"/>
          <p:cNvSpPr txBox="1"/>
          <p:nvPr/>
        </p:nvSpPr>
        <p:spPr>
          <a:xfrm>
            <a:off x="893917" y="3840415"/>
            <a:ext cx="3318043" cy="646986"/>
          </a:xfrm>
          <a:prstGeom prst="round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zh-CN" altLang="en-US" b="1" dirty="0"/>
              <a:t>借助影视作品</a:t>
            </a:r>
          </a:p>
        </p:txBody>
      </p:sp>
      <p:grpSp>
        <p:nvGrpSpPr>
          <p:cNvPr id="9" name="组合 8"/>
          <p:cNvGrpSpPr/>
          <p:nvPr/>
        </p:nvGrpSpPr>
        <p:grpSpPr>
          <a:xfrm>
            <a:off x="3072907" y="-20538"/>
            <a:ext cx="3731341" cy="1016000"/>
            <a:chOff x="2821692" y="377350"/>
            <a:chExt cx="3731341" cy="1016000"/>
          </a:xfrm>
        </p:grpSpPr>
        <p:pic>
          <p:nvPicPr>
            <p:cNvPr id="6" name="图片 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21692" y="377350"/>
              <a:ext cx="1014413" cy="101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Box 6"/>
            <p:cNvSpPr txBox="1"/>
            <p:nvPr/>
          </p:nvSpPr>
          <p:spPr>
            <a:xfrm>
              <a:off x="3724708" y="665382"/>
              <a:ext cx="282832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>
                  <a:latin typeface="黑体" panose="02010609060101010101" pitchFamily="49" charset="-122"/>
                  <a:ea typeface="黑体" panose="02010609060101010101" pitchFamily="49" charset="-122"/>
                </a:rPr>
                <a:t>一起来总结</a:t>
              </a: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893917" y="1131590"/>
            <a:ext cx="61926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/>
              <a:t>阅读古典名著的基本方法：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082" y="285909"/>
            <a:ext cx="263271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85696"/>
            <a:ext cx="449262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638" y="2225234"/>
            <a:ext cx="7920880" cy="2437194"/>
          </a:xfrm>
          <a:prstGeom prst="rect">
            <a:avLst/>
          </a:prstGeom>
        </p:spPr>
      </p:pic>
      <p:sp>
        <p:nvSpPr>
          <p:cNvPr id="4" name="文本框 4"/>
          <p:cNvSpPr txBox="1"/>
          <p:nvPr/>
        </p:nvSpPr>
        <p:spPr>
          <a:xfrm>
            <a:off x="660142" y="267494"/>
            <a:ext cx="2478405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词句段运用</a:t>
            </a:r>
          </a:p>
        </p:txBody>
      </p:sp>
      <p:sp>
        <p:nvSpPr>
          <p:cNvPr id="10" name="矩形 9"/>
          <p:cNvSpPr/>
          <p:nvPr/>
        </p:nvSpPr>
        <p:spPr>
          <a:xfrm>
            <a:off x="665638" y="1029522"/>
            <a:ext cx="7812724" cy="11957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685800">
              <a:lnSpc>
                <a:spcPct val="120000"/>
              </a:lnSpc>
            </a:pPr>
            <a:r>
              <a:rPr lang="zh-CN" altLang="en-US" sz="3200" b="1">
                <a:solidFill>
                  <a:prstClr val="black"/>
                </a:solidFill>
                <a:latin typeface="宋体" panose="02010600030101010101" pitchFamily="2" charset="-122"/>
              </a:rPr>
              <a:t>    请大家读一读第一题中的词语，注意读准字音。</a:t>
            </a:r>
            <a:endParaRPr lang="zh-CN" altLang="en-US" sz="3200" b="1" dirty="0">
              <a:solidFill>
                <a:prstClr val="black"/>
              </a:solidFill>
              <a:latin typeface="宋体" panose="02010600030101010101" pitchFamily="2" charset="-122"/>
            </a:endParaRPr>
          </a:p>
        </p:txBody>
      </p:sp>
      <p:sp>
        <p:nvSpPr>
          <p:cNvPr id="12" name="文本框 12"/>
          <p:cNvSpPr txBox="1"/>
          <p:nvPr/>
        </p:nvSpPr>
        <p:spPr>
          <a:xfrm>
            <a:off x="1420900" y="2661010"/>
            <a:ext cx="6336704" cy="156966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方正卡通简体" panose="03000509000000000000" charset="-122"/>
              </a:rPr>
              <a:t>榜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cs typeface="方正卡通简体" panose="03000509000000000000" charset="-122"/>
              </a:rPr>
              <a:t>文    印信     驿站    郎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方正卡通简体" panose="03000509000000000000" charset="-122"/>
              </a:rPr>
              <a:t>中  </a:t>
            </a:r>
            <a:endParaRPr lang="en-US" altLang="zh-CN" sz="3200" b="1" dirty="0">
              <a:latin typeface="楷体" panose="02010609060101010101" pitchFamily="49" charset="-122"/>
              <a:ea typeface="楷体" panose="02010609060101010101" pitchFamily="49" charset="-122"/>
              <a:cs typeface="方正卡通简体" panose="03000509000000000000" charset="-122"/>
            </a:endParaRPr>
          </a:p>
          <a:p>
            <a:pPr algn="ctr"/>
            <a:endParaRPr lang="en-US" altLang="zh-CN" sz="3200" b="1" dirty="0">
              <a:latin typeface="楷体" panose="02010609060101010101" pitchFamily="49" charset="-122"/>
              <a:ea typeface="楷体" panose="02010609060101010101" pitchFamily="49" charset="-122"/>
              <a:cs typeface="方正卡通简体" panose="03000509000000000000" charset="-122"/>
            </a:endParaRPr>
          </a:p>
          <a:p>
            <a:pPr algn="ctr"/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方正卡通简体" panose="03000509000000000000" charset="-122"/>
              </a:rPr>
              <a:t>店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cs typeface="方正卡通简体" panose="03000509000000000000" charset="-122"/>
              </a:rPr>
              <a:t>家    客舍     货郎    墨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方正卡通简体" panose="03000509000000000000" charset="-122"/>
              </a:rPr>
              <a:t>客   </a:t>
            </a:r>
          </a:p>
        </p:txBody>
      </p:sp>
      <p:sp>
        <p:nvSpPr>
          <p:cNvPr id="13" name="文本框 2"/>
          <p:cNvSpPr txBox="1"/>
          <p:nvPr/>
        </p:nvSpPr>
        <p:spPr>
          <a:xfrm>
            <a:off x="660142" y="1049488"/>
            <a:ext cx="7920880" cy="11957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200" b="1" dirty="0">
                <a:latin typeface="+mn-ea"/>
                <a:cs typeface="楷体" panose="02010609060101010101" pitchFamily="49" charset="-122"/>
                <a:sym typeface="+mn-ea"/>
              </a:rPr>
              <a:t>    你知道这些词语的意思吗？请根据自己已有的经验，大胆猜测一下吧！</a:t>
            </a:r>
            <a:endParaRPr lang="zh-CN" altLang="en-US" sz="3200" b="1" dirty="0">
              <a:latin typeface="+mn-ea"/>
              <a:cs typeface="楷体" panose="02010609060101010101" pitchFamily="49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539552" y="394225"/>
            <a:ext cx="7254587" cy="1124386"/>
            <a:chOff x="341159" y="264815"/>
            <a:chExt cx="7254587" cy="1124386"/>
          </a:xfrm>
        </p:grpSpPr>
        <p:sp>
          <p:nvSpPr>
            <p:cNvPr id="2" name="文本框 2"/>
            <p:cNvSpPr txBox="1"/>
            <p:nvPr/>
          </p:nvSpPr>
          <p:spPr>
            <a:xfrm>
              <a:off x="1376378" y="411510"/>
              <a:ext cx="6219368" cy="830997"/>
            </a:xfrm>
            <a:prstGeom prst="wedgeRectCallout">
              <a:avLst>
                <a:gd name="adj1" fmla="val -52846"/>
                <a:gd name="adj2" fmla="val -23803"/>
              </a:avLst>
            </a:prstGeom>
            <a:ln w="12700">
              <a:solidFill>
                <a:srgbClr val="FFC00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    从影视作品中，我知道了“郎中”指的是医生。</a:t>
              </a:r>
            </a:p>
          </p:txBody>
        </p:sp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1159" y="264815"/>
              <a:ext cx="864000" cy="1124386"/>
            </a:xfrm>
            <a:prstGeom prst="rect">
              <a:avLst/>
            </a:prstGeom>
          </p:spPr>
        </p:pic>
      </p:grpSp>
      <p:grpSp>
        <p:nvGrpSpPr>
          <p:cNvPr id="11" name="组合 10"/>
          <p:cNvGrpSpPr/>
          <p:nvPr/>
        </p:nvGrpSpPr>
        <p:grpSpPr>
          <a:xfrm>
            <a:off x="1322833" y="1371917"/>
            <a:ext cx="7261642" cy="1096759"/>
            <a:chOff x="665880" y="1371461"/>
            <a:chExt cx="7261642" cy="1096759"/>
          </a:xfrm>
        </p:grpSpPr>
        <p:sp>
          <p:nvSpPr>
            <p:cNvPr id="4" name="文本框 2"/>
            <p:cNvSpPr txBox="1"/>
            <p:nvPr/>
          </p:nvSpPr>
          <p:spPr>
            <a:xfrm>
              <a:off x="665880" y="1549866"/>
              <a:ext cx="6325437" cy="830997"/>
            </a:xfrm>
            <a:prstGeom prst="wedgeRectCallout">
              <a:avLst>
                <a:gd name="adj1" fmla="val 52965"/>
                <a:gd name="adj2" fmla="val -13015"/>
              </a:avLst>
            </a:prstGeom>
            <a:ln w="127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    通过联系上下文，可以猜出“榜文”就是指贴在墙上的告示。</a:t>
              </a:r>
            </a:p>
          </p:txBody>
        </p:sp>
        <p:pic>
          <p:nvPicPr>
            <p:cNvPr id="5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243522" y="1371461"/>
              <a:ext cx="684000" cy="109675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3" name="组合 12"/>
          <p:cNvGrpSpPr/>
          <p:nvPr/>
        </p:nvGrpSpPr>
        <p:grpSpPr>
          <a:xfrm>
            <a:off x="386833" y="2572793"/>
            <a:ext cx="7704305" cy="1178550"/>
            <a:chOff x="209590" y="2638069"/>
            <a:chExt cx="7704305" cy="1178550"/>
          </a:xfrm>
        </p:grpSpPr>
        <p:sp>
          <p:nvSpPr>
            <p:cNvPr id="6" name="文本框 2"/>
            <p:cNvSpPr txBox="1"/>
            <p:nvPr/>
          </p:nvSpPr>
          <p:spPr>
            <a:xfrm>
              <a:off x="1332644" y="2790020"/>
              <a:ext cx="6581251" cy="830997"/>
            </a:xfrm>
            <a:prstGeom prst="wedgeRectCallout">
              <a:avLst>
                <a:gd name="adj1" fmla="val -52139"/>
                <a:gd name="adj2" fmla="val -27039"/>
              </a:avLst>
            </a:prstGeom>
            <a:ln w="12700"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    还可以用逐字理解的方法，“货”和“郎”两个字的意思连起来就是“货郎”的意思。</a:t>
              </a:r>
            </a:p>
          </p:txBody>
        </p:sp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209590" y="2638069"/>
              <a:ext cx="972000" cy="1178550"/>
            </a:xfrm>
            <a:prstGeom prst="rect">
              <a:avLst/>
            </a:prstGeom>
          </p:spPr>
        </p:pic>
      </p:grpSp>
      <p:grpSp>
        <p:nvGrpSpPr>
          <p:cNvPr id="15" name="组合 14"/>
          <p:cNvGrpSpPr/>
          <p:nvPr/>
        </p:nvGrpSpPr>
        <p:grpSpPr>
          <a:xfrm>
            <a:off x="1302691" y="3718803"/>
            <a:ext cx="7238448" cy="1108422"/>
            <a:chOff x="666904" y="3870800"/>
            <a:chExt cx="7238448" cy="1108422"/>
          </a:xfrm>
        </p:grpSpPr>
        <p:sp>
          <p:nvSpPr>
            <p:cNvPr id="8" name="文本框 2"/>
            <p:cNvSpPr txBox="1"/>
            <p:nvPr/>
          </p:nvSpPr>
          <p:spPr>
            <a:xfrm>
              <a:off x="666904" y="4100863"/>
              <a:ext cx="6284247" cy="461665"/>
            </a:xfrm>
            <a:prstGeom prst="wedgeRectCallout">
              <a:avLst>
                <a:gd name="adj1" fmla="val 52348"/>
                <a:gd name="adj2" fmla="val -32649"/>
              </a:avLst>
            </a:prstGeom>
            <a:ln w="12700"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zh-CN" altLang="en-US" sz="2400" b="1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    还</a:t>
              </a:r>
              <a:r>
                <a:rPr lang="zh-CN" altLang="en-US" sz="2400" b="1" dirty="0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可以联系学过的古诗或课文来理解。</a:t>
              </a:r>
            </a:p>
          </p:txBody>
        </p:sp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7041352" y="3870800"/>
              <a:ext cx="864000" cy="1108422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82729" y="1292968"/>
            <a:ext cx="7777703" cy="3222998"/>
          </a:xfrm>
          <a:prstGeom prst="rect">
            <a:avLst/>
          </a:prstGeom>
          <a:solidFill>
            <a:schemeClr val="bg1">
              <a:alpha val="78000"/>
            </a:schemeClr>
          </a:solidFill>
          <a:ln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indent="0" algn="l" fontAlgn="auto">
              <a:lnSpc>
                <a:spcPct val="15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榜文：</a:t>
            </a:r>
            <a:r>
              <a:rPr lang="zh-CN" altLang="en-US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古代指文告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</a:p>
          <a:p>
            <a:pPr indent="0" algn="l" fontAlgn="auto">
              <a:lnSpc>
                <a:spcPct val="15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印信：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政府机关的图章（总称）。</a:t>
            </a:r>
          </a:p>
          <a:p>
            <a:pPr indent="0" algn="l" fontAlgn="auto">
              <a:lnSpc>
                <a:spcPct val="15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驿站：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古代供传递政府文书的人及往来官员中途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  更换马匹或休息、住宿的地方。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郎中：</a:t>
            </a:r>
            <a:r>
              <a:rPr lang="zh-CN" altLang="en-US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中医医生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322689" y="557486"/>
            <a:ext cx="2673350" cy="646112"/>
            <a:chOff x="2932113" y="471208"/>
            <a:chExt cx="2673350" cy="646112"/>
          </a:xfrm>
        </p:grpSpPr>
        <p:sp>
          <p:nvSpPr>
            <p:cNvPr id="8" name="文本框 15"/>
            <p:cNvSpPr txBox="1"/>
            <p:nvPr/>
          </p:nvSpPr>
          <p:spPr>
            <a:xfrm>
              <a:off x="3352800" y="471208"/>
              <a:ext cx="2252663" cy="64611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kumimoji="1" lang="zh-CN" altLang="en-US" sz="3600" b="1" dirty="0">
                  <a:latin typeface="+mn-ea"/>
                </a:rPr>
                <a:t>词语解释</a:t>
              </a:r>
            </a:p>
          </p:txBody>
        </p:sp>
        <p:pic>
          <p:nvPicPr>
            <p:cNvPr id="10" name="图片 5"/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FFFFE"/>
                </a:clrFrom>
                <a:clrTo>
                  <a:srgbClr val="FFFF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32113" y="554831"/>
              <a:ext cx="433387" cy="536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67544" y="1131590"/>
            <a:ext cx="8280920" cy="3323987"/>
          </a:xfrm>
          <a:prstGeom prst="rect">
            <a:avLst/>
          </a:prstGeom>
          <a:solidFill>
            <a:schemeClr val="lt1">
              <a:alpha val="78000"/>
            </a:schemeClr>
          </a:solidFill>
          <a:ln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indent="0" algn="l" fontAlgn="auto">
              <a:lnSpc>
                <a:spcPct val="15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店家：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旧时指旅店、酒馆、饭铺的主人或管事的人。</a:t>
            </a:r>
          </a:p>
          <a:p>
            <a:pPr indent="0" algn="l" fontAlgn="auto">
              <a:lnSpc>
                <a:spcPct val="15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客舍：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旅馆;供旅客住宿的房屋。</a:t>
            </a:r>
          </a:p>
          <a:p>
            <a:pPr indent="0" algn="l" fontAlgn="auto">
              <a:lnSpc>
                <a:spcPct val="15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货郎：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在农村、山区或城市小街僻巷流动的贩卖日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indent="0" algn="l" fontAlgn="auto">
              <a:lnSpc>
                <a:spcPct val="150000"/>
              </a:lnSpc>
            </a:pP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  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用品的人，有的也兼营收购。</a:t>
            </a:r>
          </a:p>
          <a:p>
            <a:pPr indent="0" algn="l" fontAlgn="auto">
              <a:lnSpc>
                <a:spcPct val="15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墨客：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指文人。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100"/>
                            </p:stCondLst>
                            <p:childTnLst>
                              <p:par>
                                <p:cTn id="32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3163888" y="127595"/>
            <a:ext cx="2825190" cy="715963"/>
            <a:chOff x="3275856" y="121815"/>
            <a:chExt cx="2825190" cy="715963"/>
          </a:xfrm>
        </p:grpSpPr>
        <p:sp>
          <p:nvSpPr>
            <p:cNvPr id="17" name="文本框 15"/>
            <p:cNvSpPr>
              <a:spLocks noChangeArrowheads="1"/>
            </p:cNvSpPr>
            <p:nvPr/>
          </p:nvSpPr>
          <p:spPr bwMode="auto">
            <a:xfrm>
              <a:off x="3284821" y="121815"/>
              <a:ext cx="2816225" cy="715963"/>
            </a:xfrm>
            <a:prstGeom prst="flowChartAlternateProcess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kumimoji="1" lang="zh-CN" altLang="en-US" sz="3600" b="1">
                  <a:latin typeface="宋体" panose="02010600030101010101" pitchFamily="2" charset="-122"/>
                </a:rPr>
                <a:t>第二课时</a:t>
              </a:r>
            </a:p>
          </p:txBody>
        </p:sp>
        <p:sp>
          <p:nvSpPr>
            <p:cNvPr id="18" name="iconfont-1191-870150"/>
            <p:cNvSpPr>
              <a:spLocks noChangeAspect="1"/>
            </p:cNvSpPr>
            <p:nvPr/>
          </p:nvSpPr>
          <p:spPr bwMode="auto">
            <a:xfrm>
              <a:off x="5809506" y="311103"/>
              <a:ext cx="282575" cy="423862"/>
            </a:xfrm>
            <a:custGeom>
              <a:avLst/>
              <a:gdLst>
                <a:gd name="T0" fmla="*/ 32164219 w 2486"/>
                <a:gd name="T1" fmla="*/ 24129558 h 3729"/>
                <a:gd name="T2" fmla="*/ 0 w 2486"/>
                <a:gd name="T3" fmla="*/ 0 h 3729"/>
                <a:gd name="T4" fmla="*/ 0 w 2486"/>
                <a:gd name="T5" fmla="*/ 48246158 h 3729"/>
                <a:gd name="T6" fmla="*/ 32164219 w 2486"/>
                <a:gd name="T7" fmla="*/ 24129558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" name="iconfont-1191-870150"/>
            <p:cNvSpPr>
              <a:spLocks noChangeAspect="1"/>
            </p:cNvSpPr>
            <p:nvPr/>
          </p:nvSpPr>
          <p:spPr bwMode="auto">
            <a:xfrm rot="10800000">
              <a:off x="3275856" y="311103"/>
              <a:ext cx="282575" cy="423862"/>
            </a:xfrm>
            <a:custGeom>
              <a:avLst/>
              <a:gdLst>
                <a:gd name="T0" fmla="*/ 32164219 w 2486"/>
                <a:gd name="T1" fmla="*/ 24129558 h 3729"/>
                <a:gd name="T2" fmla="*/ 0 w 2486"/>
                <a:gd name="T3" fmla="*/ 0 h 3729"/>
                <a:gd name="T4" fmla="*/ 0 w 2486"/>
                <a:gd name="T5" fmla="*/ 48246158 h 3729"/>
                <a:gd name="T6" fmla="*/ 32164219 w 2486"/>
                <a:gd name="T7" fmla="*/ 24129558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6" name="文本框 6"/>
          <p:cNvSpPr txBox="1"/>
          <p:nvPr/>
        </p:nvSpPr>
        <p:spPr>
          <a:xfrm>
            <a:off x="539552" y="947390"/>
            <a:ext cx="7992888" cy="37846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3200" b="1" dirty="0">
                <a:latin typeface="+mn-ea"/>
              </a:rPr>
              <a:t>    上节课我们交流、总结了阅读古典名著的基本方法，在“词句段运用”中学会了猜测古典名著中常用事物名称的大致意思。这节课我们继续学习“词句段运用”和“日积月累”。</a:t>
            </a:r>
            <a:endParaRPr kumimoji="1" lang="zh-CN" altLang="en-US" sz="3200" b="1" dirty="0">
              <a:solidFill>
                <a:srgbClr val="C00000"/>
              </a:solidFill>
              <a:latin typeface="+mn-ea"/>
            </a:endParaRPr>
          </a:p>
        </p:txBody>
      </p:sp>
    </p:spTree>
  </p:cSld>
  <p:clrMapOvr>
    <a:masterClrMapping/>
  </p:clrMapOvr>
  <p:transition spd="slow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"/>
          <p:cNvSpPr txBox="1"/>
          <p:nvPr/>
        </p:nvSpPr>
        <p:spPr>
          <a:xfrm>
            <a:off x="768439" y="1717189"/>
            <a:ext cx="7691993" cy="2061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0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</a:t>
            </a:r>
            <a:r>
              <a:rPr sz="30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读</a:t>
            </a:r>
            <a:r>
              <a:rPr lang="zh-CN" altLang="en-US" sz="30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第二题中的</a:t>
            </a:r>
            <a:r>
              <a:rPr sz="3000" b="1" dirty="0" err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句子，注意加点的部分</a:t>
            </a:r>
            <a:r>
              <a:rPr sz="30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，</a:t>
            </a:r>
            <a:r>
              <a:rPr lang="zh-CN" altLang="en-US" sz="30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回忆一下：学习本单元课文时，你是怎样猜测加点部分的意思的？</a:t>
            </a:r>
            <a:endParaRPr lang="zh-CN" altLang="en-US" sz="30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5" name="图片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170" y="737007"/>
            <a:ext cx="263271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608" y="736794"/>
            <a:ext cx="449262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本框 4"/>
          <p:cNvSpPr txBox="1"/>
          <p:nvPr/>
        </p:nvSpPr>
        <p:spPr>
          <a:xfrm>
            <a:off x="958230" y="699542"/>
            <a:ext cx="2478405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词句段运用</a:t>
            </a:r>
          </a:p>
        </p:txBody>
      </p:sp>
    </p:spTree>
  </p:cSld>
  <p:clrMapOvr>
    <a:masterClrMapping/>
  </p:clrMapOvr>
  <p:transition spd="slow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8"/>
          <p:cNvSpPr txBox="1"/>
          <p:nvPr/>
        </p:nvSpPr>
        <p:spPr>
          <a:xfrm>
            <a:off x="323528" y="555526"/>
            <a:ext cx="8513741" cy="2862322"/>
          </a:xfrm>
          <a:prstGeom prst="rect">
            <a:avLst/>
          </a:prstGeom>
          <a:solidFill>
            <a:schemeClr val="bg1"/>
          </a:solidFill>
          <a:ln w="28575" cmpd="sng">
            <a:solidFill>
              <a:srgbClr val="4F81BD"/>
            </a:solidFill>
            <a:prstDash val="dash"/>
          </a:ln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4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◇</a:t>
            </a:r>
            <a:r>
              <a:rPr sz="2400" b="1" dirty="0" err="1">
                <a:latin typeface="楷体" panose="02010609060101010101" pitchFamily="49" charset="-122"/>
                <a:ea typeface="楷体" panose="02010609060101010101" pitchFamily="49" charset="-122"/>
              </a:rPr>
              <a:t>但有过往客商，可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于巳、午、未三个时辰，</a:t>
            </a:r>
            <a:r>
              <a:rPr sz="2400" b="1" dirty="0" err="1">
                <a:latin typeface="楷体" panose="02010609060101010101" pitchFamily="49" charset="-122"/>
                <a:ea typeface="楷体" panose="02010609060101010101" pitchFamily="49" charset="-122"/>
              </a:rPr>
              <a:t>结伙成队过</a:t>
            </a:r>
            <a:r>
              <a:rPr 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冈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en-US" altLang="zh-CN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fontAlgn="auto">
              <a:lnSpc>
                <a:spcPct val="150000"/>
              </a:lnSpc>
            </a:pPr>
            <a:r>
              <a:rPr 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  <a:r>
              <a:rPr sz="2400" b="1" dirty="0" err="1">
                <a:latin typeface="楷体" panose="02010609060101010101" pitchFamily="49" charset="-122"/>
                <a:ea typeface="楷体" panose="02010609060101010101" pitchFamily="49" charset="-122"/>
              </a:rPr>
              <a:t>请勿自误</a:t>
            </a:r>
            <a:r>
              <a:rPr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◇</a:t>
            </a:r>
            <a:r>
              <a:rPr sz="2400" b="1" dirty="0" err="1">
                <a:latin typeface="楷体" panose="02010609060101010101" pitchFamily="49" charset="-122"/>
                <a:ea typeface="楷体" panose="02010609060101010101" pitchFamily="49" charset="-122"/>
              </a:rPr>
              <a:t>石猴喜不自胜</a:t>
            </a:r>
            <a:r>
              <a:rPr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急</a:t>
            </a:r>
            <a:r>
              <a:rPr sz="2400" b="1" dirty="0" err="1">
                <a:latin typeface="楷体" panose="02010609060101010101" pitchFamily="49" charset="-122"/>
                <a:ea typeface="楷体" panose="02010609060101010101" pitchFamily="49" charset="-122"/>
              </a:rPr>
              <a:t>抽身往外便走，复</a:t>
            </a:r>
            <a:r>
              <a:rPr 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瞑</a:t>
            </a:r>
            <a:r>
              <a:rPr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目蹲身，跳出水外。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◇</a:t>
            </a:r>
            <a:r>
              <a:rPr sz="2400" b="1" dirty="0" err="1">
                <a:latin typeface="楷体" panose="02010609060101010101" pitchFamily="49" charset="-122"/>
                <a:ea typeface="楷体" panose="02010609060101010101" pitchFamily="49" charset="-122"/>
              </a:rPr>
              <a:t>众猴听说，即拱伏无违。一个个序齿排班，朝上礼拜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，都称</a:t>
            </a:r>
            <a:endParaRPr lang="en-US" altLang="zh-CN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fontAlgn="auto">
              <a:lnSpc>
                <a:spcPct val="150000"/>
              </a:lnSpc>
            </a:pP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“千岁大王”</a:t>
            </a:r>
            <a:r>
              <a:rPr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</a:p>
        </p:txBody>
      </p:sp>
      <p:sp>
        <p:nvSpPr>
          <p:cNvPr id="12" name="文本框 7"/>
          <p:cNvSpPr txBox="1"/>
          <p:nvPr/>
        </p:nvSpPr>
        <p:spPr>
          <a:xfrm>
            <a:off x="708266" y="1457851"/>
            <a:ext cx="135763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FF0000"/>
                </a:solidFill>
              </a:rPr>
              <a:t>•    •    •    •</a:t>
            </a:r>
          </a:p>
        </p:txBody>
      </p:sp>
      <p:sp>
        <p:nvSpPr>
          <p:cNvPr id="13" name="文本框 8"/>
          <p:cNvSpPr txBox="1"/>
          <p:nvPr/>
        </p:nvSpPr>
        <p:spPr>
          <a:xfrm>
            <a:off x="5604628" y="2039496"/>
            <a:ext cx="135763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rgbClr val="FF0000"/>
                </a:solidFill>
              </a:rPr>
              <a:t>•    •    •    •</a:t>
            </a:r>
          </a:p>
        </p:txBody>
      </p:sp>
      <p:sp>
        <p:nvSpPr>
          <p:cNvPr id="14" name="文本框 9"/>
          <p:cNvSpPr txBox="1"/>
          <p:nvPr/>
        </p:nvSpPr>
        <p:spPr>
          <a:xfrm>
            <a:off x="2543928" y="2537971"/>
            <a:ext cx="135763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rgbClr val="FF0000"/>
                </a:solidFill>
              </a:rPr>
              <a:t>•    •    •    •</a:t>
            </a:r>
          </a:p>
        </p:txBody>
      </p:sp>
      <p:sp>
        <p:nvSpPr>
          <p:cNvPr id="15" name="文本框 10"/>
          <p:cNvSpPr txBox="1"/>
          <p:nvPr/>
        </p:nvSpPr>
        <p:spPr>
          <a:xfrm>
            <a:off x="5005823" y="2537971"/>
            <a:ext cx="135763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rgbClr val="FF0000"/>
                </a:solidFill>
              </a:rPr>
              <a:t>•    •    •    •</a:t>
            </a:r>
          </a:p>
        </p:txBody>
      </p:sp>
      <p:sp>
        <p:nvSpPr>
          <p:cNvPr id="16" name="文本框 8"/>
          <p:cNvSpPr txBox="1"/>
          <p:nvPr/>
        </p:nvSpPr>
        <p:spPr>
          <a:xfrm>
            <a:off x="1348437" y="2007746"/>
            <a:ext cx="135763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rgbClr val="FF0000"/>
                </a:solidFill>
              </a:rPr>
              <a:t>•    •    •    •</a:t>
            </a:r>
          </a:p>
        </p:txBody>
      </p:sp>
      <p:sp>
        <p:nvSpPr>
          <p:cNvPr id="17" name="云形标注 16"/>
          <p:cNvSpPr/>
          <p:nvPr/>
        </p:nvSpPr>
        <p:spPr>
          <a:xfrm>
            <a:off x="4788024" y="98148"/>
            <a:ext cx="4611240" cy="1630395"/>
          </a:xfrm>
          <a:prstGeom prst="cloudCallout">
            <a:avLst>
              <a:gd name="adj1" fmla="val -47979"/>
              <a:gd name="adj2" fmla="val 42009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4F81BD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216000" tIns="144000" rIns="0" rtlCol="0" anchor="ctr"/>
          <a:lstStyle/>
          <a:p>
            <a:r>
              <a:rPr lang="zh-CN" altLang="en-US" sz="2400" b="1">
                <a:solidFill>
                  <a:prstClr val="black"/>
                </a:solidFill>
                <a:latin typeface="宋体" panose="02010600030101010101" pitchFamily="2" charset="-122"/>
              </a:rPr>
              <a:t>    你是怎么猜出来加点部分的意思的？尝试概括一下方法。</a:t>
            </a:r>
            <a:endParaRPr lang="zh-CN" altLang="en-US" sz="2400" b="1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2" name="文本框 3"/>
          <p:cNvSpPr txBox="1"/>
          <p:nvPr/>
        </p:nvSpPr>
        <p:spPr>
          <a:xfrm>
            <a:off x="380966" y="3557311"/>
            <a:ext cx="2592288" cy="578882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defRPr/>
            </a:pPr>
            <a:r>
              <a:rPr lang="zh-CN" altLang="en-US" sz="2800" b="1" dirty="0">
                <a:latin typeface="宋体" panose="02010600030101010101" pitchFamily="2" charset="-122"/>
              </a:rPr>
              <a:t>根据字面意思</a:t>
            </a:r>
          </a:p>
        </p:txBody>
      </p:sp>
      <p:sp>
        <p:nvSpPr>
          <p:cNvPr id="23" name="文本框 3"/>
          <p:cNvSpPr txBox="1"/>
          <p:nvPr/>
        </p:nvSpPr>
        <p:spPr>
          <a:xfrm>
            <a:off x="3110411" y="3557311"/>
            <a:ext cx="2592288" cy="578882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defRPr/>
            </a:pPr>
            <a:r>
              <a:rPr lang="zh-CN" altLang="en-US" sz="2800" b="1" dirty="0">
                <a:latin typeface="宋体" panose="02010600030101010101" pitchFamily="2" charset="-122"/>
              </a:rPr>
              <a:t>结合生活经验</a:t>
            </a:r>
          </a:p>
        </p:txBody>
      </p:sp>
      <p:sp>
        <p:nvSpPr>
          <p:cNvPr id="24" name="文本框 3"/>
          <p:cNvSpPr txBox="1"/>
          <p:nvPr/>
        </p:nvSpPr>
        <p:spPr>
          <a:xfrm>
            <a:off x="3387589" y="4242397"/>
            <a:ext cx="2155312" cy="578882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defRPr/>
            </a:pPr>
            <a:r>
              <a:rPr lang="zh-CN" altLang="en-US" sz="2800" b="1" dirty="0">
                <a:latin typeface="宋体" panose="02010600030101010101" pitchFamily="2" charset="-122"/>
              </a:rPr>
              <a:t>联系上下文</a:t>
            </a:r>
          </a:p>
        </p:txBody>
      </p:sp>
      <p:sp>
        <p:nvSpPr>
          <p:cNvPr id="25" name="文本框 3"/>
          <p:cNvSpPr txBox="1"/>
          <p:nvPr/>
        </p:nvSpPr>
        <p:spPr>
          <a:xfrm>
            <a:off x="6012160" y="4195934"/>
            <a:ext cx="2664635" cy="578882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defRPr/>
            </a:pPr>
            <a:r>
              <a:rPr lang="zh-CN" altLang="en-US" sz="2800" b="1" dirty="0">
                <a:latin typeface="宋体" panose="02010600030101010101" pitchFamily="2" charset="-122"/>
              </a:rPr>
              <a:t>借助影视作品</a:t>
            </a:r>
          </a:p>
        </p:txBody>
      </p:sp>
      <p:sp>
        <p:nvSpPr>
          <p:cNvPr id="18" name="文本框 2"/>
          <p:cNvSpPr txBox="1"/>
          <p:nvPr/>
        </p:nvSpPr>
        <p:spPr>
          <a:xfrm>
            <a:off x="988592" y="2067694"/>
            <a:ext cx="7488832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>
                <a:solidFill>
                  <a:prstClr val="black"/>
                </a:solidFill>
                <a:latin typeface="宋体" panose="02010600030101010101" pitchFamily="2" charset="-122"/>
              </a:rPr>
              <a:t>    </a:t>
            </a:r>
            <a:endParaRPr lang="zh-CN" altLang="en-US" sz="3200" b="1" dirty="0">
              <a:latin typeface="+mn-ea"/>
              <a:cs typeface="楷体" panose="02010609060101010101" pitchFamily="49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ldLvl="0" animBg="1"/>
      <p:bldP spid="12" grpId="0"/>
      <p:bldP spid="13" grpId="0"/>
      <p:bldP spid="14" grpId="0"/>
      <p:bldP spid="15" grpId="0"/>
      <p:bldP spid="16" grpId="0"/>
      <p:bldP spid="17" grpId="0" animBg="1"/>
      <p:bldP spid="17" grpId="1" animBg="1"/>
      <p:bldP spid="22" grpId="0" animBg="1"/>
      <p:bldP spid="23" grpId="0" animBg="1"/>
      <p:bldP spid="24" grpId="0" animBg="1"/>
      <p:bldP spid="2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90237" y="1275605"/>
            <a:ext cx="8230235" cy="3323987"/>
          </a:xfrm>
          <a:prstGeom prst="rect">
            <a:avLst/>
          </a:prstGeom>
          <a:noFill/>
          <a:ln w="25400">
            <a:noFill/>
            <a:prstDash val="dashDot"/>
          </a:ln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请勿自误：</a:t>
            </a:r>
            <a:r>
              <a:rPr lang="zh-CN" sz="28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请不要自己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误了</a:t>
            </a:r>
            <a:r>
              <a:rPr lang="zh-CN" sz="28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自己。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喜不自胜：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欢喜得不能控制住自己。形容非常高兴。</a:t>
            </a:r>
            <a:endParaRPr lang="zh-CN" sz="2800" b="1" dirty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 algn="l">
              <a:lnSpc>
                <a:spcPct val="150000"/>
              </a:lnSpc>
            </a:pPr>
            <a:r>
              <a:rPr 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瞑目蹲身：</a:t>
            </a:r>
            <a:r>
              <a:rPr lang="zh-CN" sz="28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闭上眼睛，蹲下身子。</a:t>
            </a:r>
          </a:p>
          <a:p>
            <a:pPr algn="l">
              <a:lnSpc>
                <a:spcPct val="150000"/>
              </a:lnSpc>
            </a:pPr>
            <a:r>
              <a:rPr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拱伏无违</a:t>
            </a:r>
            <a:r>
              <a:rPr 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：</a:t>
            </a:r>
            <a:r>
              <a:rPr lang="zh-CN" sz="28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都表示赞同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，</a:t>
            </a:r>
            <a:r>
              <a:rPr lang="zh-CN" sz="28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没有一个违抗或不同意的。</a:t>
            </a:r>
            <a:endParaRPr 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l">
              <a:lnSpc>
                <a:spcPct val="150000"/>
              </a:lnSpc>
            </a:pPr>
            <a:r>
              <a:rPr 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序齿排班：</a:t>
            </a:r>
            <a:r>
              <a:rPr lang="zh-CN" sz="28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按年龄大小的顺序依次排列</a:t>
            </a:r>
            <a:r>
              <a:rPr sz="28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椭圆形标注 4"/>
          <p:cNvSpPr/>
          <p:nvPr/>
        </p:nvSpPr>
        <p:spPr>
          <a:xfrm>
            <a:off x="3542564" y="267494"/>
            <a:ext cx="4125779" cy="991522"/>
          </a:xfrm>
          <a:prstGeom prst="wedgeEllipseCallout">
            <a:avLst/>
          </a:prstGeom>
          <a:ln w="127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l"/>
            <a:r>
              <a:rPr lang="zh-CN" altLang="en-US" sz="2400" b="1" dirty="0">
                <a:solidFill>
                  <a:srgbClr val="0000FF"/>
                </a:solidFill>
              </a:rPr>
              <a:t>        </a:t>
            </a: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这些词语的意思，你都猜对了吗？</a:t>
            </a:r>
          </a:p>
        </p:txBody>
      </p:sp>
      <p:grpSp>
        <p:nvGrpSpPr>
          <p:cNvPr id="9" name="组合 8"/>
          <p:cNvGrpSpPr/>
          <p:nvPr/>
        </p:nvGrpSpPr>
        <p:grpSpPr>
          <a:xfrm>
            <a:off x="212338" y="699541"/>
            <a:ext cx="2673350" cy="646112"/>
            <a:chOff x="2932113" y="473168"/>
            <a:chExt cx="2673350" cy="646112"/>
          </a:xfrm>
        </p:grpSpPr>
        <p:sp>
          <p:nvSpPr>
            <p:cNvPr id="10" name="文本框 15"/>
            <p:cNvSpPr txBox="1"/>
            <p:nvPr/>
          </p:nvSpPr>
          <p:spPr>
            <a:xfrm>
              <a:off x="3352800" y="473168"/>
              <a:ext cx="2252663" cy="64611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kumimoji="1" lang="zh-CN" altLang="en-US" sz="3600" b="1" dirty="0">
                  <a:latin typeface="+mn-ea"/>
                </a:rPr>
                <a:t>词语解释</a:t>
              </a:r>
            </a:p>
          </p:txBody>
        </p:sp>
        <p:pic>
          <p:nvPicPr>
            <p:cNvPr id="11" name="图片 5"/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FFFFE"/>
                </a:clrFrom>
                <a:clrTo>
                  <a:srgbClr val="FFFF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32113" y="554831"/>
              <a:ext cx="433387" cy="536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6"/>
          <p:cNvSpPr txBox="1"/>
          <p:nvPr/>
        </p:nvSpPr>
        <p:spPr>
          <a:xfrm>
            <a:off x="1043608" y="1386954"/>
            <a:ext cx="7272808" cy="219290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3200" b="1" spc="330" dirty="0">
                <a:latin typeface="+mn-ea"/>
              </a:rPr>
              <a:t>    在阅读中，我们可以灵活运用一种或多种方法猜测语句的大意，不要只用某一种方法。</a:t>
            </a:r>
            <a:endParaRPr kumimoji="1" lang="zh-CN" altLang="en-US" sz="3200" b="1" spc="330" dirty="0">
              <a:solidFill>
                <a:srgbClr val="C00000"/>
              </a:solidFill>
              <a:latin typeface="+mn-ea"/>
            </a:endParaRPr>
          </a:p>
        </p:txBody>
      </p:sp>
      <p:pic>
        <p:nvPicPr>
          <p:cNvPr id="3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131590"/>
            <a:ext cx="10144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6"/>
          <p:cNvSpPr txBox="1"/>
          <p:nvPr/>
        </p:nvSpPr>
        <p:spPr>
          <a:xfrm>
            <a:off x="1115616" y="1275606"/>
            <a:ext cx="7272808" cy="219290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3200" b="1" spc="330" dirty="0">
                <a:latin typeface="+mn-ea"/>
              </a:rPr>
              <a:t>    读一读第三题中的句子，边读边想这三项外貌描写分别写的是课文中的哪个人物。</a:t>
            </a:r>
            <a:endParaRPr kumimoji="1" lang="zh-CN" altLang="en-US" sz="3200" b="1" spc="330" dirty="0">
              <a:solidFill>
                <a:srgbClr val="C00000"/>
              </a:solidFill>
              <a:latin typeface="+mn-ea"/>
            </a:endParaRPr>
          </a:p>
        </p:txBody>
      </p:sp>
    </p:spTree>
  </p:cSld>
  <p:clrMapOvr>
    <a:masterClrMapping/>
  </p:clrMapOvr>
  <p:transition spd="slow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/>
        </p:nvSpPr>
        <p:spPr>
          <a:xfrm>
            <a:off x="609158" y="786066"/>
            <a:ext cx="8046886" cy="1569660"/>
          </a:xfrm>
          <a:prstGeom prst="rect">
            <a:avLst/>
          </a:prstGeo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fontAlgn="auto">
              <a:lnSpc>
                <a:spcPct val="100000"/>
              </a:lnSpc>
            </a:pPr>
            <a:r>
              <a:rPr lang="zh-CN" altLang="en-US" sz="32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◇</a:t>
            </a:r>
            <a:r>
              <a:rPr sz="3200" b="1" dirty="0" err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身穿</a:t>
            </a:r>
            <a:r>
              <a:rPr lang="zh-CN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金</a:t>
            </a:r>
            <a:r>
              <a:rPr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甲亮堂堂，头戴</a:t>
            </a:r>
            <a:r>
              <a:rPr lang="zh-CN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金</a:t>
            </a:r>
            <a:r>
              <a:rPr sz="3200" b="1" dirty="0" err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冠光映映。手举</a:t>
            </a:r>
            <a:endParaRPr lang="en-US" sz="32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fontAlgn="auto">
              <a:lnSpc>
                <a:spcPct val="100000"/>
              </a:lnSpc>
            </a:pPr>
            <a:r>
              <a:rPr lang="en-US" altLang="zh-CN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  <a:r>
              <a:rPr lang="zh-CN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金</a:t>
            </a:r>
            <a:r>
              <a:rPr sz="3200" b="1" dirty="0" err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箍棒一根，足踏云鞋皆相称。一双怪眼</a:t>
            </a:r>
            <a:endParaRPr lang="en-US" sz="32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fontAlgn="auto">
              <a:lnSpc>
                <a:spcPct val="100000"/>
              </a:lnSpc>
            </a:pPr>
            <a:r>
              <a:rPr 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  <a:r>
              <a:rPr sz="3200" b="1" dirty="0" err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似明星，两耳过肩查又硬</a:t>
            </a:r>
            <a:r>
              <a:rPr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sz="32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529123" y="2617884"/>
            <a:ext cx="43204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孙悟空</a:t>
            </a:r>
          </a:p>
        </p:txBody>
      </p:sp>
      <p:sp>
        <p:nvSpPr>
          <p:cNvPr id="2" name="椭圆 1"/>
          <p:cNvSpPr/>
          <p:nvPr/>
        </p:nvSpPr>
        <p:spPr>
          <a:xfrm>
            <a:off x="7477147" y="796828"/>
            <a:ext cx="1093135" cy="57701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91880" y="2433234"/>
            <a:ext cx="2016224" cy="2223680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云形标注 8"/>
          <p:cNvSpPr/>
          <p:nvPr/>
        </p:nvSpPr>
        <p:spPr>
          <a:xfrm>
            <a:off x="107504" y="3291830"/>
            <a:ext cx="2738706" cy="1224396"/>
          </a:xfrm>
          <a:prstGeom prst="cloudCallout">
            <a:avLst>
              <a:gd name="adj1" fmla="val -45634"/>
              <a:gd name="adj2" fmla="val 7567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en-US" sz="2400" b="1" dirty="0">
                <a:solidFill>
                  <a:schemeClr val="tx1"/>
                </a:solidFill>
                <a:latin typeface="+mn-ea"/>
              </a:rPr>
              <a:t>你是怎么猜出来的？</a:t>
            </a:r>
          </a:p>
        </p:txBody>
      </p:sp>
      <p:sp>
        <p:nvSpPr>
          <p:cNvPr id="11" name="椭圆 10"/>
          <p:cNvSpPr/>
          <p:nvPr/>
        </p:nvSpPr>
        <p:spPr>
          <a:xfrm>
            <a:off x="971600" y="1298167"/>
            <a:ext cx="2376264" cy="57701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 animBg="1"/>
      <p:bldP spid="1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/>
        </p:nvSpPr>
        <p:spPr>
          <a:xfrm>
            <a:off x="395536" y="888050"/>
            <a:ext cx="8856984" cy="1077218"/>
          </a:xfrm>
          <a:prstGeom prst="rect">
            <a:avLst/>
          </a:prstGeo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zh-CN"/>
            </a:defPPr>
            <a:lvl1pPr fontAlgn="auto">
              <a:lnSpc>
                <a:spcPct val="100000"/>
              </a:lnSpc>
              <a:defRPr sz="3200" b="1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zh-CN" altLang="en-US" dirty="0"/>
              <a:t>◇</a:t>
            </a:r>
            <a:r>
              <a:rPr dirty="0" err="1">
                <a:solidFill>
                  <a:schemeClr val="tx1"/>
                </a:solidFill>
              </a:rPr>
              <a:t>身长八尺，面如冠玉，头戴纶巾，身披</a:t>
            </a:r>
            <a:r>
              <a:rPr lang="zh-CN" altLang="en-US" dirty="0">
                <a:solidFill>
                  <a:schemeClr val="tx1"/>
                </a:solidFill>
              </a:rPr>
              <a:t>鹤</a:t>
            </a:r>
            <a:r>
              <a:rPr dirty="0">
                <a:solidFill>
                  <a:schemeClr val="tx1"/>
                </a:solidFill>
              </a:rPr>
              <a:t>氅，</a:t>
            </a:r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  </a:t>
            </a:r>
            <a:r>
              <a:rPr dirty="0" err="1">
                <a:solidFill>
                  <a:schemeClr val="tx1"/>
                </a:solidFill>
              </a:rPr>
              <a:t>飘飘然有神仙之概</a:t>
            </a:r>
            <a:r>
              <a:rPr dirty="0">
                <a:solidFill>
                  <a:schemeClr val="tx1"/>
                </a:solidFill>
              </a:rPr>
              <a:t>。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5436096" y="2427734"/>
            <a:ext cx="5040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诸葛亮</a:t>
            </a:r>
          </a:p>
        </p:txBody>
      </p:sp>
      <p:sp>
        <p:nvSpPr>
          <p:cNvPr id="9" name="椭圆 8"/>
          <p:cNvSpPr/>
          <p:nvPr/>
        </p:nvSpPr>
        <p:spPr>
          <a:xfrm>
            <a:off x="4824124" y="843558"/>
            <a:ext cx="1819158" cy="65428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椭圆 9"/>
          <p:cNvSpPr/>
          <p:nvPr/>
        </p:nvSpPr>
        <p:spPr>
          <a:xfrm>
            <a:off x="6876256" y="815397"/>
            <a:ext cx="1872208" cy="72697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94"/>
          <a:stretch>
            <a:fillRect/>
          </a:stretch>
        </p:blipFill>
        <p:spPr bwMode="auto">
          <a:xfrm>
            <a:off x="3275856" y="2029259"/>
            <a:ext cx="2066903" cy="2717355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ldLvl="0"/>
      <p:bldP spid="9" grpId="0" animBg="1"/>
      <p:bldP spid="10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/>
        </p:nvSpPr>
        <p:spPr>
          <a:xfrm>
            <a:off x="611560" y="671040"/>
            <a:ext cx="7966710" cy="1384995"/>
          </a:xfrm>
          <a:prstGeom prst="rect">
            <a:avLst/>
          </a:prstGeo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zh-CN"/>
            </a:defPPr>
            <a:lvl1pPr fontAlgn="auto">
              <a:lnSpc>
                <a:spcPct val="100000"/>
              </a:lnSpc>
              <a:defRPr sz="3200" b="1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zh-CN" altLang="en-US" dirty="0"/>
              <a:t>◇</a:t>
            </a:r>
            <a:r>
              <a:rPr dirty="0" err="1">
                <a:solidFill>
                  <a:schemeClr val="tx1"/>
                </a:solidFill>
              </a:rPr>
              <a:t>身躯凛凛，相貌堂堂</a:t>
            </a:r>
            <a:r>
              <a:rPr lang="zh-CN" altLang="en-US" dirty="0">
                <a:solidFill>
                  <a:schemeClr val="tx1"/>
                </a:solidFill>
              </a:rPr>
              <a:t>。一</a:t>
            </a:r>
            <a:r>
              <a:rPr dirty="0" err="1">
                <a:solidFill>
                  <a:schemeClr val="tx1"/>
                </a:solidFill>
              </a:rPr>
              <a:t>双眼光射寒星，两弯眉浑如刷</a:t>
            </a:r>
            <a:r>
              <a:rPr lang="zh-CN" altLang="en-US" dirty="0">
                <a:solidFill>
                  <a:schemeClr val="tx1"/>
                </a:solidFill>
              </a:rPr>
              <a:t>漆</a:t>
            </a:r>
            <a:r>
              <a:rPr dirty="0">
                <a:solidFill>
                  <a:schemeClr val="tx1"/>
                </a:solidFill>
              </a:rPr>
              <a:t>。</a:t>
            </a:r>
            <a:r>
              <a:rPr dirty="0" err="1">
                <a:solidFill>
                  <a:schemeClr val="tx1"/>
                </a:solidFill>
              </a:rPr>
              <a:t>胸脯横阔，有万夫难敌之威风</a:t>
            </a:r>
            <a:r>
              <a:rPr lang="zh-CN" altLang="en-US" dirty="0">
                <a:solidFill>
                  <a:schemeClr val="tx1"/>
                </a:solidFill>
              </a:rPr>
              <a:t>；</a:t>
            </a:r>
            <a:r>
              <a:rPr dirty="0" err="1">
                <a:solidFill>
                  <a:schemeClr val="tx1"/>
                </a:solidFill>
              </a:rPr>
              <a:t>语话轩昂，吐千丈凌云之志气</a:t>
            </a:r>
            <a:r>
              <a:rPr lang="zh-CN" altLang="en-US" dirty="0">
                <a:solidFill>
                  <a:schemeClr val="tx1"/>
                </a:solidFill>
              </a:rPr>
              <a:t>。</a:t>
            </a:r>
          </a:p>
        </p:txBody>
      </p:sp>
      <p:sp>
        <p:nvSpPr>
          <p:cNvPr id="7" name="文本框 6"/>
          <p:cNvSpPr txBox="1"/>
          <p:nvPr/>
        </p:nvSpPr>
        <p:spPr>
          <a:xfrm flipH="1">
            <a:off x="4493722" y="2888764"/>
            <a:ext cx="5377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武松</a:t>
            </a:r>
          </a:p>
        </p:txBody>
      </p:sp>
      <p:sp>
        <p:nvSpPr>
          <p:cNvPr id="9" name="椭圆 8"/>
          <p:cNvSpPr/>
          <p:nvPr/>
        </p:nvSpPr>
        <p:spPr>
          <a:xfrm>
            <a:off x="1073088" y="671040"/>
            <a:ext cx="1800200" cy="60456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椭圆 9"/>
          <p:cNvSpPr/>
          <p:nvPr/>
        </p:nvSpPr>
        <p:spPr>
          <a:xfrm>
            <a:off x="3814183" y="1197909"/>
            <a:ext cx="1981953" cy="52516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1" name="椭圆 10"/>
          <p:cNvSpPr/>
          <p:nvPr/>
        </p:nvSpPr>
        <p:spPr>
          <a:xfrm>
            <a:off x="1805042" y="1655344"/>
            <a:ext cx="1881598" cy="60456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890"/>
          <a:stretch>
            <a:fillRect/>
          </a:stretch>
        </p:blipFill>
        <p:spPr bwMode="auto">
          <a:xfrm>
            <a:off x="2483768" y="2427734"/>
            <a:ext cx="1965101" cy="2255742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3" name="组合 12"/>
          <p:cNvGrpSpPr/>
          <p:nvPr/>
        </p:nvGrpSpPr>
        <p:grpSpPr>
          <a:xfrm>
            <a:off x="5292091" y="2715767"/>
            <a:ext cx="3528378" cy="1512168"/>
            <a:chOff x="8142185" y="1990544"/>
            <a:chExt cx="1088012" cy="484149"/>
          </a:xfrm>
          <a:solidFill>
            <a:srgbClr val="EBF1DE"/>
          </a:solidFill>
        </p:grpSpPr>
        <p:sp>
          <p:nvSpPr>
            <p:cNvPr id="14" name="云形 13"/>
            <p:cNvSpPr/>
            <p:nvPr/>
          </p:nvSpPr>
          <p:spPr>
            <a:xfrm>
              <a:off x="8142185" y="1990544"/>
              <a:ext cx="1088012" cy="484149"/>
            </a:xfrm>
            <a:prstGeom prst="cloud">
              <a:avLst/>
            </a:prstGeom>
            <a:ln>
              <a:solidFill>
                <a:srgbClr val="4F81BD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sz="360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5" name="TextBox 20"/>
            <p:cNvSpPr txBox="1"/>
            <p:nvPr/>
          </p:nvSpPr>
          <p:spPr>
            <a:xfrm>
              <a:off x="8199707" y="2082002"/>
              <a:ext cx="1028552" cy="26605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    </a:t>
              </a:r>
              <a:r>
                <a:rPr lang="zh-CN" altLang="en-US" sz="2400" b="1" dirty="0">
                  <a:latin typeface="+mn-ea"/>
                </a:rPr>
                <a:t>本单元课文中哪个人物有这种特点？</a:t>
              </a: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ldLvl="0"/>
      <p:bldP spid="9" grpId="0" animBg="1"/>
      <p:bldP spid="10" grpId="0" animBg="1"/>
      <p:bldP spid="11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6"/>
          <p:cNvSpPr txBox="1"/>
          <p:nvPr/>
        </p:nvSpPr>
        <p:spPr>
          <a:xfrm>
            <a:off x="570948" y="537523"/>
            <a:ext cx="7961492" cy="107721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kumimoji="1" lang="zh-CN" altLang="en-US" sz="3200" b="1" spc="330" dirty="0">
                <a:latin typeface="+mn-ea"/>
              </a:rPr>
              <a:t>    对人物外貌的描写，往往也与人物性格相关联，两者可以互相参照。</a:t>
            </a:r>
            <a:endParaRPr kumimoji="1" lang="zh-CN" altLang="en-US" sz="3200" b="1" spc="330" dirty="0">
              <a:solidFill>
                <a:srgbClr val="C00000"/>
              </a:solidFill>
              <a:latin typeface="+mn-ea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94"/>
          <a:stretch>
            <a:fillRect/>
          </a:stretch>
        </p:blipFill>
        <p:spPr bwMode="auto">
          <a:xfrm>
            <a:off x="872220" y="1779662"/>
            <a:ext cx="1520496" cy="1998994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41877" y="1779662"/>
            <a:ext cx="1812499" cy="1998994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890"/>
          <a:stretch>
            <a:fillRect/>
          </a:stretch>
        </p:blipFill>
        <p:spPr bwMode="auto">
          <a:xfrm>
            <a:off x="6321978" y="1779662"/>
            <a:ext cx="1741434" cy="1998994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64905" y="3860393"/>
            <a:ext cx="22151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十分儒雅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422379" y="3832902"/>
            <a:ext cx="21637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威风凛凛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156176" y="3795886"/>
            <a:ext cx="23260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豪爽、威武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5" grpId="0"/>
      <p:bldP spid="1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385" y="799480"/>
            <a:ext cx="2266484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680" y="804516"/>
            <a:ext cx="44926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文本框 14"/>
          <p:cNvSpPr txBox="1"/>
          <p:nvPr/>
        </p:nvSpPr>
        <p:spPr>
          <a:xfrm>
            <a:off x="849604" y="765812"/>
            <a:ext cx="213822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日积月累</a:t>
            </a:r>
          </a:p>
        </p:txBody>
      </p:sp>
      <p:sp>
        <p:nvSpPr>
          <p:cNvPr id="21" name="文本框 6"/>
          <p:cNvSpPr txBox="1"/>
          <p:nvPr/>
        </p:nvSpPr>
        <p:spPr>
          <a:xfrm>
            <a:off x="705466" y="1707654"/>
            <a:ext cx="3168352" cy="219290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3200" b="1" spc="330" dirty="0">
                <a:latin typeface="+mn-ea"/>
              </a:rPr>
              <a:t>   自由朗读古诗，尝试读准字音。</a:t>
            </a:r>
            <a:endParaRPr kumimoji="1" lang="zh-CN" altLang="en-US" sz="3200" b="1" spc="330" dirty="0">
              <a:solidFill>
                <a:srgbClr val="C00000"/>
              </a:solidFill>
              <a:latin typeface="+mn-ea"/>
            </a:endParaRPr>
          </a:p>
        </p:txBody>
      </p:sp>
      <p:pic>
        <p:nvPicPr>
          <p:cNvPr id="3" name="图片 2">
            <a:hlinkClick r:id="rId5" action="ppaction://hlinkfile"/>
            <a:extLst>
              <a:ext uri="{FF2B5EF4-FFF2-40B4-BE49-F238E27FC236}">
                <a16:creationId xmlns:a16="http://schemas.microsoft.com/office/drawing/2014/main" id="{BDEC0053-46DE-AD96-2D6E-1254E72EFB1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55976" y="267494"/>
            <a:ext cx="3098569" cy="4504348"/>
          </a:xfrm>
          <a:prstGeom prst="rect">
            <a:avLst/>
          </a:prstGeom>
        </p:spPr>
      </p:pic>
      <p:sp>
        <p:nvSpPr>
          <p:cNvPr id="8" name="文本框 14"/>
          <p:cNvSpPr txBox="1"/>
          <p:nvPr/>
        </p:nvSpPr>
        <p:spPr>
          <a:xfrm>
            <a:off x="7454545" y="3738250"/>
            <a:ext cx="1077896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600" b="1" dirty="0">
                <a:latin typeface="Kaiti SC" panose="02010600040101010101" pitchFamily="2" charset="-122"/>
                <a:ea typeface="Kaiti SC" panose="02010600040101010101" pitchFamily="2" charset="-122"/>
              </a:rPr>
              <a:t>点击</a:t>
            </a:r>
            <a:r>
              <a:rPr lang="zh-CN" altLang="en-US" sz="1600" b="1" dirty="0" smtClean="0">
                <a:latin typeface="Kaiti SC" panose="02010600040101010101" pitchFamily="2" charset="-122"/>
                <a:ea typeface="Kaiti SC" panose="02010600040101010101" pitchFamily="2" charset="-122"/>
              </a:rPr>
              <a:t>图片，</a:t>
            </a:r>
            <a:r>
              <a:rPr lang="zh-CN" altLang="en-US" sz="1600" b="1" dirty="0">
                <a:latin typeface="Kaiti SC" panose="02010600040101010101" pitchFamily="2" charset="-122"/>
                <a:ea typeface="Kaiti SC" panose="02010600040101010101" pitchFamily="2" charset="-122"/>
              </a:rPr>
              <a:t>听范读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385CD3A3-5D36-8E4B-ADC1-4FBCDE4D67C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076520">
            <a:off x="7052252" y="3899874"/>
            <a:ext cx="1059582" cy="1059582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对角圆角矩形 5"/>
          <p:cNvSpPr/>
          <p:nvPr/>
        </p:nvSpPr>
        <p:spPr>
          <a:xfrm>
            <a:off x="3059832" y="699542"/>
            <a:ext cx="5760640" cy="3816424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2">
                <a:lumMod val="40000"/>
                <a:lumOff val="60000"/>
              </a:schemeClr>
            </a:solidFill>
            <a:prstDash val="sysDot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ts val="3360"/>
              </a:lnSpc>
            </a:pPr>
            <a:r>
              <a:rPr sz="2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sz="3200" b="1" err="1">
                <a:solidFill>
                  <a:srgbClr val="2E2ED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王维</a:t>
            </a:r>
            <a:r>
              <a:rPr lang="en-US" altLang="zh-CN" sz="2000" b="1">
                <a:solidFill>
                  <a:srgbClr val="2E2ED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sz="24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唐</a:t>
            </a:r>
            <a:r>
              <a:rPr lang="zh-CN" altLang="en-US" sz="24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代</a:t>
            </a:r>
            <a:r>
              <a:rPr sz="24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诗人</a:t>
            </a:r>
            <a:r>
              <a:rPr sz="2400" b="1" dirty="0" err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、画家，字</a:t>
            </a:r>
            <a:r>
              <a:rPr sz="2400" b="1" dirty="0" err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摩诘</a:t>
            </a:r>
            <a:r>
              <a:rPr sz="2400" b="1" dirty="0" err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，号摩诘居士。精通诗、书、画、音乐等，以诗名盛于开元、天宝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年</a:t>
            </a:r>
            <a:r>
              <a:rPr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间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r>
              <a:rPr sz="2400" b="1" dirty="0" err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尤长五言，多咏山水田园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r>
              <a:rPr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与孟浩然合称“王孟”，有</a:t>
            </a:r>
            <a:r>
              <a:rPr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“诗佛”</a:t>
            </a:r>
            <a:r>
              <a:rPr sz="2400" b="1" dirty="0" err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之称。苏轼评价</a:t>
            </a:r>
            <a:r>
              <a:rPr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：“味摩诘之诗，诗中有画；观摩诘之画，画中有诗。” </a:t>
            </a:r>
            <a:r>
              <a:rPr sz="2400" b="1" dirty="0" err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代表诗作有《相思</a:t>
            </a:r>
            <a:r>
              <a:rPr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》《</a:t>
            </a:r>
            <a:r>
              <a:rPr sz="2400" b="1" dirty="0" err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山居秋暝》等</a:t>
            </a:r>
            <a:r>
              <a:rPr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539552" y="1776958"/>
            <a:ext cx="2148840" cy="2667000"/>
          </a:xfrm>
          <a:prstGeom prst="roundRect">
            <a:avLst/>
          </a:prstGeom>
        </p:spPr>
      </p:pic>
      <p:grpSp>
        <p:nvGrpSpPr>
          <p:cNvPr id="8" name="组合 7"/>
          <p:cNvGrpSpPr/>
          <p:nvPr/>
        </p:nvGrpSpPr>
        <p:grpSpPr>
          <a:xfrm>
            <a:off x="323528" y="845299"/>
            <a:ext cx="2664048" cy="646331"/>
            <a:chOff x="395536" y="264164"/>
            <a:chExt cx="2664048" cy="646331"/>
          </a:xfrm>
        </p:grpSpPr>
        <p:sp>
          <p:nvSpPr>
            <p:cNvPr id="9" name="TextBox 8"/>
            <p:cNvSpPr txBox="1"/>
            <p:nvPr/>
          </p:nvSpPr>
          <p:spPr>
            <a:xfrm>
              <a:off x="827336" y="264164"/>
              <a:ext cx="223224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>
                  <a:latin typeface="黑体" panose="02010609060101010101" pitchFamily="49" charset="-122"/>
                  <a:ea typeface="黑体" panose="02010609060101010101" pitchFamily="49" charset="-122"/>
                </a:rPr>
                <a:t>了解作者</a:t>
              </a:r>
            </a:p>
          </p:txBody>
        </p:sp>
        <p:pic>
          <p:nvPicPr>
            <p:cNvPr id="10" name="图片 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536" y="353283"/>
              <a:ext cx="431800" cy="557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id="{2570D6C3-8B09-AFAA-7FFA-DEEA7FE83B7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788" r="8263"/>
          <a:stretch/>
        </p:blipFill>
        <p:spPr>
          <a:xfrm>
            <a:off x="-16672" y="0"/>
            <a:ext cx="9160672" cy="5143500"/>
          </a:xfrm>
          <a:prstGeom prst="rect">
            <a:avLst/>
          </a:prstGeom>
        </p:spPr>
      </p:pic>
      <p:sp>
        <p:nvSpPr>
          <p:cNvPr id="17" name="椭圆 16"/>
          <p:cNvSpPr/>
          <p:nvPr/>
        </p:nvSpPr>
        <p:spPr>
          <a:xfrm>
            <a:off x="2555775" y="2228648"/>
            <a:ext cx="804731" cy="631134"/>
          </a:xfrm>
          <a:prstGeom prst="ellipse">
            <a:avLst/>
          </a:prstGeom>
          <a:noFill/>
          <a:ln w="254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b="1" dirty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1691680" y="3579862"/>
            <a:ext cx="504056" cy="504056"/>
          </a:xfrm>
          <a:prstGeom prst="ellipse">
            <a:avLst/>
          </a:prstGeom>
          <a:noFill/>
          <a:ln w="254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b="1" dirty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2555774" y="2859782"/>
            <a:ext cx="804731" cy="631134"/>
          </a:xfrm>
          <a:prstGeom prst="ellipse">
            <a:avLst/>
          </a:prstGeom>
          <a:noFill/>
          <a:ln w="254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b="1" dirty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3353856" y="3579862"/>
            <a:ext cx="504056" cy="504056"/>
          </a:xfrm>
          <a:prstGeom prst="ellipse">
            <a:avLst/>
          </a:prstGeom>
          <a:noFill/>
          <a:ln w="254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b="1" dirty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5148064" y="724304"/>
            <a:ext cx="2937717" cy="1517099"/>
            <a:chOff x="4440904" y="1638308"/>
            <a:chExt cx="2350174" cy="1517099"/>
          </a:xfrm>
        </p:grpSpPr>
        <p:sp>
          <p:nvSpPr>
            <p:cNvPr id="16" name="云形标注 15"/>
            <p:cNvSpPr/>
            <p:nvPr/>
          </p:nvSpPr>
          <p:spPr>
            <a:xfrm>
              <a:off x="4440904" y="1638308"/>
              <a:ext cx="2325985" cy="1517099"/>
            </a:xfrm>
            <a:prstGeom prst="cloudCallout">
              <a:avLst>
                <a:gd name="adj1" fmla="val -64918"/>
                <a:gd name="adj2" fmla="val 42922"/>
              </a:avLst>
            </a:prstGeom>
            <a:ln>
              <a:solidFill>
                <a:srgbClr val="4F81BD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zh-CN" altLang="en-US" sz="2400" b="1">
                  <a:solidFill>
                    <a:srgbClr val="0000FF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    </a:t>
              </a:r>
              <a:endPara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2" name="矩形 1"/>
            <p:cNvSpPr/>
            <p:nvPr/>
          </p:nvSpPr>
          <p:spPr>
            <a:xfrm>
              <a:off x="4714649" y="1771658"/>
              <a:ext cx="2076429" cy="1200329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 lvl="0"/>
              <a:r>
                <a:rPr lang="zh-CN" altLang="en-US" sz="2400" b="1" dirty="0">
                  <a:latin typeface="+mn-ea"/>
                </a:rPr>
                <a:t>一边朗读古诗，一边想象古诗描绘的画面。</a:t>
              </a:r>
            </a:p>
          </p:txBody>
        </p:sp>
      </p:grpSp>
      <p:sp>
        <p:nvSpPr>
          <p:cNvPr id="7" name="文本框 6">
            <a:extLst>
              <a:ext uri="{FF2B5EF4-FFF2-40B4-BE49-F238E27FC236}">
                <a16:creationId xmlns:a16="http://schemas.microsoft.com/office/drawing/2014/main" id="{FBC3F4FA-2D86-B433-C45A-364B1D22DADE}"/>
              </a:ext>
            </a:extLst>
          </p:cNvPr>
          <p:cNvSpPr txBox="1"/>
          <p:nvPr/>
        </p:nvSpPr>
        <p:spPr>
          <a:xfrm>
            <a:off x="149544" y="37580"/>
            <a:ext cx="672671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结合插图，说说诗中写了哪些景物。</a:t>
            </a:r>
            <a:endParaRPr lang="zh-CN" altLang="en-US" sz="2400" dirty="0">
              <a:solidFill>
                <a:srgbClr val="0000FF"/>
              </a:solidFill>
            </a:endParaRPr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DB8E7E9C-583B-E2BA-46BF-52C8780B7879}"/>
              </a:ext>
            </a:extLst>
          </p:cNvPr>
          <p:cNvSpPr/>
          <p:nvPr/>
        </p:nvSpPr>
        <p:spPr>
          <a:xfrm>
            <a:off x="2555774" y="4164339"/>
            <a:ext cx="804731" cy="631134"/>
          </a:xfrm>
          <a:prstGeom prst="ellipse">
            <a:avLst/>
          </a:prstGeom>
          <a:noFill/>
          <a:ln w="254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b="1" dirty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  <p:bldP spid="10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851920" y="2337982"/>
            <a:ext cx="4540406" cy="147732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zh-CN" altLang="en-US" sz="3000" b="1" dirty="0"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</a:rPr>
              <a:t>    春天的夜晚十分静谧，山中一片空寂，甚至听得到桂花落下的声音。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435093" y="978756"/>
            <a:ext cx="6273813" cy="79348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fontAlgn="auto">
              <a:lnSpc>
                <a:spcPct val="150000"/>
              </a:lnSpc>
            </a:pP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人闲桂花落，夜静春山空。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0104D673-5259-A1D0-8B75-C100542D18F8}"/>
              </a:ext>
            </a:extLst>
          </p:cNvPr>
          <p:cNvGrpSpPr/>
          <p:nvPr/>
        </p:nvGrpSpPr>
        <p:grpSpPr>
          <a:xfrm>
            <a:off x="1336871" y="332425"/>
            <a:ext cx="2664048" cy="646331"/>
            <a:chOff x="395536" y="264164"/>
            <a:chExt cx="2664048" cy="646331"/>
          </a:xfrm>
        </p:grpSpPr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580A6013-C4C8-5F69-FC67-73D01033DDB1}"/>
                </a:ext>
              </a:extLst>
            </p:cNvPr>
            <p:cNvSpPr txBox="1"/>
            <p:nvPr/>
          </p:nvSpPr>
          <p:spPr>
            <a:xfrm>
              <a:off x="827336" y="264164"/>
              <a:ext cx="223224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dirty="0">
                  <a:latin typeface="黑体" panose="02010609060101010101" pitchFamily="49" charset="-122"/>
                  <a:ea typeface="黑体" panose="02010609060101010101" pitchFamily="49" charset="-122"/>
                </a:rPr>
                <a:t>理解诗意</a:t>
              </a:r>
            </a:p>
          </p:txBody>
        </p:sp>
        <p:pic>
          <p:nvPicPr>
            <p:cNvPr id="9" name="图片 2">
              <a:extLst>
                <a:ext uri="{FF2B5EF4-FFF2-40B4-BE49-F238E27FC236}">
                  <a16:creationId xmlns:a16="http://schemas.microsoft.com/office/drawing/2014/main" id="{3F5103E7-AD26-0403-3367-21618296CF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536" y="353283"/>
              <a:ext cx="431800" cy="557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1" name="图片 10">
            <a:extLst>
              <a:ext uri="{FF2B5EF4-FFF2-40B4-BE49-F238E27FC236}">
                <a16:creationId xmlns:a16="http://schemas.microsoft.com/office/drawing/2014/main" id="{E8A01EC9-D46B-9E68-A5A4-3DF4D1002C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109270"/>
            <a:ext cx="3298583" cy="2478704"/>
          </a:xfrm>
          <a:prstGeom prst="round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923928" y="2067694"/>
            <a:ext cx="4538140" cy="147732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000" b="1"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</a:defRPr>
            </a:lvl1pPr>
          </a:lstStyle>
          <a:p>
            <a:r>
              <a:rPr lang="zh-CN" altLang="en-US" dirty="0"/>
              <a:t>    月亮升起，惊动了山中栖息的鸟儿，山涧溪畔响起了鸟儿鸣叫的声音</a:t>
            </a:r>
            <a:r>
              <a:rPr lang="zh-CN" altLang="en-US" dirty="0">
                <a:sym typeface="+mn-ea"/>
              </a:rPr>
              <a:t>。</a:t>
            </a:r>
            <a:endParaRPr lang="zh-CN" altLang="en-US" dirty="0"/>
          </a:p>
        </p:txBody>
      </p:sp>
      <p:sp>
        <p:nvSpPr>
          <p:cNvPr id="3" name="文本框 2"/>
          <p:cNvSpPr txBox="1"/>
          <p:nvPr/>
        </p:nvSpPr>
        <p:spPr>
          <a:xfrm>
            <a:off x="1295636" y="584257"/>
            <a:ext cx="6840760" cy="79348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algn="ctr" fontAlgn="auto">
              <a:lnSpc>
                <a:spcPct val="150000"/>
              </a:lnSpc>
              <a:defRPr sz="36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defRPr>
            </a:lvl1pPr>
          </a:lstStyle>
          <a:p>
            <a:r>
              <a:rPr lang="zh-CN" altLang="en-US" dirty="0">
                <a:sym typeface="+mn-ea"/>
              </a:rPr>
              <a:t>月出惊山鸟，时鸣春涧中。</a:t>
            </a:r>
            <a:endParaRPr lang="zh-CN" altLang="en-US" dirty="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8000"/>
                    </a14:imgEffect>
                  </a14:imgLayer>
                </a14:imgProps>
              </a:ext>
            </a:extLst>
          </a:blip>
          <a:srcRect r="7396" b="10057"/>
          <a:stretch>
            <a:fillRect/>
          </a:stretch>
        </p:blipFill>
        <p:spPr>
          <a:xfrm>
            <a:off x="282785" y="1743286"/>
            <a:ext cx="3372410" cy="2374723"/>
          </a:xfrm>
          <a:prstGeom prst="round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6"/>
          <p:cNvSpPr txBox="1"/>
          <p:nvPr/>
        </p:nvSpPr>
        <p:spPr>
          <a:xfrm>
            <a:off x="1331640" y="1203598"/>
            <a:ext cx="6840760" cy="230832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3200" b="1" spc="330" dirty="0">
                <a:latin typeface="+mn-ea"/>
              </a:rPr>
              <a:t>   请大家在理解诗意的基础上，反复朗读古诗，并想象古诗描绘的画面，然后尝试背诵。</a:t>
            </a:r>
            <a:endParaRPr kumimoji="1" lang="zh-CN" altLang="en-US" sz="3200" b="1" spc="330" dirty="0">
              <a:solidFill>
                <a:srgbClr val="C00000"/>
              </a:solidFill>
              <a:latin typeface="+mn-ea"/>
            </a:endParaRPr>
          </a:p>
        </p:txBody>
      </p:sp>
    </p:spTree>
  </p:cSld>
  <p:clrMapOvr>
    <a:masterClrMapping/>
  </p:clrMapOvr>
  <p:transition spd="slow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23509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553"/>
</p:tagLst>
</file>

<file path=ppt/theme/theme1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1233</Words>
  <Application>Microsoft Office PowerPoint</Application>
  <PresentationFormat>全屏显示(16:9)</PresentationFormat>
  <Paragraphs>114</Paragraphs>
  <Slides>32</Slides>
  <Notes>9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32</vt:i4>
      </vt:variant>
    </vt:vector>
  </HeadingPairs>
  <TitlesOfParts>
    <vt:vector size="42" baseType="lpstr">
      <vt:lpstr>方正卡通简体</vt:lpstr>
      <vt:lpstr>华文楷体</vt:lpstr>
      <vt:lpstr>楷体</vt:lpstr>
      <vt:lpstr>Arial</vt:lpstr>
      <vt:lpstr>宋体</vt:lpstr>
      <vt:lpstr>Kaiti SC</vt:lpstr>
      <vt:lpstr>Calibri</vt:lpstr>
      <vt:lpstr>黑体</vt:lpstr>
      <vt:lpstr>1_自定义设计方案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/>
  <cp:revision>645</cp:revision>
  <dcterms:created xsi:type="dcterms:W3CDTF">2017-03-17T02:28:00Z</dcterms:created>
  <dcterms:modified xsi:type="dcterms:W3CDTF">2024-10-28T07:47:13Z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2052-11.1.0.10943</vt:lpwstr>
  </property>
  <property fmtid="{D5CDD505-2E9C-101B-9397-08002B2CF9AE}" pid="3" name="ICV">
    <vt:lpwstr>6A59F9D698A94C2CB5CCA5ED1170405A</vt:lpwstr>
  </property>
</Properties>
</file>