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78" r:id="rId6"/>
    <p:sldId id="2068" r:id="rId7"/>
    <p:sldId id="2070" r:id="rId8"/>
    <p:sldId id="2071" r:id="rId9"/>
    <p:sldId id="2073" r:id="rId10"/>
    <p:sldId id="2077" r:id="rId11"/>
    <p:sldId id="2061" r:id="rId12"/>
  </p:sldIdLst>
  <p:sldSz cx="9144000" cy="5143500" type="screen16x9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黑体" pitchFamily="49" charset="-122"/>
      <p:regular r:id="rId19"/>
    </p:embeddedFont>
    <p:embeddedFont>
      <p:font typeface="楷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9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001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9712" y="1279153"/>
            <a:ext cx="5256584" cy="1076573"/>
            <a:chOff x="2339752" y="1347614"/>
            <a:chExt cx="5256584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4282380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草船借箭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78121"/>
              <a:ext cx="830188" cy="841449"/>
              <a:chOff x="3021732" y="2234357"/>
              <a:chExt cx="830188" cy="84144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203848" y="2234357"/>
                <a:ext cx="46482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5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6" name="yt_shape_10146"/>
          <p:cNvSpPr txBox="1"/>
          <p:nvPr/>
        </p:nvSpPr>
        <p:spPr>
          <a:xfrm>
            <a:off x="1296000" y="1028672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sp>
        <p:nvSpPr>
          <p:cNvPr id="10147" name="yt_shape_10147"/>
          <p:cNvSpPr txBox="1"/>
          <p:nvPr/>
        </p:nvSpPr>
        <p:spPr>
          <a:xfrm>
            <a:off x="1296000" y="2290304"/>
            <a:ext cx="6209392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3475990" algn="l"/>
                <a:tab pos="4634865" algn="l"/>
                <a:tab pos="61487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妒忌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军事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委托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预计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军令状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148" name="yt_shape_10148"/>
          <p:cNvSpPr txBox="1"/>
          <p:nvPr/>
        </p:nvSpPr>
        <p:spPr>
          <a:xfrm>
            <a:off x="1296000" y="2913621"/>
            <a:ext cx="4952638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3475990" algn="l"/>
                <a:tab pos="4634865" algn="l"/>
                <a:tab pos="61487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重罚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水寨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呐喊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神机妙算</a:t>
            </a:r>
          </a:p>
        </p:txBody>
      </p:sp>
      <p:pic>
        <p:nvPicPr>
          <p:cNvPr id="2" name="yt_image_101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864060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yt_shape_10145"/>
          <p:cNvSpPr txBox="1"/>
          <p:nvPr/>
        </p:nvSpPr>
        <p:spPr>
          <a:xfrm>
            <a:off x="7325492" y="2943340"/>
            <a:ext cx="90088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9" name="yt_shape_10149"/>
          <p:cNvSpPr txBox="1"/>
          <p:nvPr/>
        </p:nvSpPr>
        <p:spPr>
          <a:xfrm>
            <a:off x="1296000" y="935999"/>
            <a:ext cx="640079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把汉字和对应的读音用直线相连。</a:t>
            </a:r>
            <a:r>
              <a:rPr lang="zh-CN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连线</a:t>
            </a:r>
          </a:p>
        </p:txBody>
      </p:sp>
      <p:sp>
        <p:nvSpPr>
          <p:cNvPr id="10150" name="yt_shape_10150"/>
          <p:cNvSpPr txBox="1"/>
          <p:nvPr/>
        </p:nvSpPr>
        <p:spPr>
          <a:xfrm>
            <a:off x="1259632" y="1551301"/>
            <a:ext cx="7632848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màn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nà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léi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nǔ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dū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yú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dù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wěi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zhài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chénɡ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chā</a:t>
            </a:r>
            <a:r>
              <a:rPr lang="zh-CN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</a:p>
        </p:txBody>
      </p:sp>
      <p:sp>
        <p:nvSpPr>
          <p:cNvPr id="10151" name="yt_shape_10151"/>
          <p:cNvSpPr txBox="1"/>
          <p:nvPr/>
        </p:nvSpPr>
        <p:spPr>
          <a:xfrm>
            <a:off x="1296000" y="3019671"/>
            <a:ext cx="7917232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瑜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督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幔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呐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擂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弩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丞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寨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插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委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妒</a:t>
            </a:r>
            <a:r>
              <a:rPr lang="zh-CN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763688" y="2043051"/>
            <a:ext cx="1152128" cy="11767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339752" y="2067694"/>
            <a:ext cx="1188132" cy="11767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915816" y="2067694"/>
            <a:ext cx="1296144" cy="11521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491880" y="2043051"/>
            <a:ext cx="1440160" cy="12014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2267744" y="2067694"/>
            <a:ext cx="1728192" cy="11521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1547664" y="2067694"/>
            <a:ext cx="2948731" cy="11521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148064" y="2067694"/>
            <a:ext cx="3059975" cy="11521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724128" y="2067694"/>
            <a:ext cx="1872208" cy="11521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300192" y="2067694"/>
            <a:ext cx="304392" cy="10801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5724128" y="2067694"/>
            <a:ext cx="1728192" cy="11521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056276" y="2067694"/>
            <a:ext cx="1337362" cy="11521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2" name="yt_shape_10152"/>
          <p:cNvSpPr txBox="1"/>
          <p:nvPr/>
        </p:nvSpPr>
        <p:spPr>
          <a:xfrm>
            <a:off x="1403648" y="1275606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153" name="yt_shape_10153"/>
          <p:cNvSpPr txBox="1"/>
          <p:nvPr/>
        </p:nvSpPr>
        <p:spPr>
          <a:xfrm>
            <a:off x="1403648" y="1890908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调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度（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diào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tiáo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　　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调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节（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diào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tiáo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87824" y="1844102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68659" y="2577794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4" name="yt_shape_10154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155" name="yt_image_101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3286" y="1242637"/>
            <a:ext cx="2022912" cy="85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57" name="yt_shape_10157"/>
          <p:cNvSpPr txBox="1"/>
          <p:nvPr/>
        </p:nvSpPr>
        <p:spPr>
          <a:xfrm>
            <a:off x="1222742" y="1572719"/>
            <a:ext cx="577081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自有妙用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自然有巧妙的用处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158" name="yt_shape_10158"/>
          <p:cNvSpPr txBox="1"/>
          <p:nvPr/>
        </p:nvSpPr>
        <p:spPr>
          <a:xfrm>
            <a:off x="1222742" y="2188021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大吃一惊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形容对发生的意外事情非常吃惊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275856" y="1500513"/>
            <a:ext cx="339477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自然有巧妙的用处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12381" y="2115815"/>
            <a:ext cx="507117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形容对发生的意外事情非常吃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32731" y="2755895"/>
            <a:ext cx="9325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惊</a:t>
            </a:r>
            <a:r>
              <a:rPr kumimoji="0" lang="zh-CN" altLang="zh-CN" sz="2800" b="1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2" name="yt_shape_10162"/>
          <p:cNvSpPr txBox="1"/>
          <p:nvPr/>
        </p:nvSpPr>
        <p:spPr>
          <a:xfrm>
            <a:off x="1207173" y="1059582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”画出描写诸葛亮是如何安排船只靠近曹军水寨的句子。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algn="just" eaLnBrk="1" latinLnBrk="0" hangingPunct="0">
              <a:lnSpc>
                <a:spcPct val="150000"/>
              </a:lnSpc>
            </a:pP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诸葛亮下令把船头朝西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船尾朝东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一字摆开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又叫船上的军士一边擂鼓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一边呐喊。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17162" y="2267536"/>
            <a:ext cx="7487286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28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诸葛亮下令把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船头朝西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船尾朝东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一字摆开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7162" y="2907616"/>
            <a:ext cx="4823523" cy="63368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zh-CN" sz="28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又叫船上的军士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一边擂鼓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一边呐喊。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3" name="yt_shape_10163"/>
          <p:cNvSpPr txBox="1"/>
          <p:nvPr/>
        </p:nvSpPr>
        <p:spPr>
          <a:xfrm>
            <a:off x="1115616" y="771550"/>
            <a:ext cx="7307999" cy="965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根据课文内容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给下列故事情节排序。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填序号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164" name="yt_shape_10164"/>
          <p:cNvSpPr txBox="1"/>
          <p:nvPr/>
        </p:nvSpPr>
        <p:spPr>
          <a:xfrm>
            <a:off x="1115616" y="1780228"/>
            <a:ext cx="7307999" cy="984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周瑜以军情紧急为借口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要诸葛亮造箭。</a:t>
            </a:r>
          </a:p>
        </p:txBody>
      </p:sp>
      <p:sp>
        <p:nvSpPr>
          <p:cNvPr id="10165" name="yt_shape_10165"/>
          <p:cNvSpPr txBox="1"/>
          <p:nvPr/>
        </p:nvSpPr>
        <p:spPr>
          <a:xfrm>
            <a:off x="1115616" y="2764857"/>
            <a:ext cx="6668492" cy="46756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诸葛亮如期交箭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令周瑜叹服。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38393" y="1733422"/>
            <a:ext cx="35788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38393" y="2718051"/>
            <a:ext cx="357885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yt_shape_10166"/>
          <p:cNvSpPr txBox="1"/>
          <p:nvPr/>
        </p:nvSpPr>
        <p:spPr>
          <a:xfrm>
            <a:off x="1115616" y="3279227"/>
            <a:ext cx="7307999" cy="984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2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诸葛亮向鲁肃借船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巧施妙计向曹操“借”箭。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38393" y="3232421"/>
            <a:ext cx="35788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0" name="yt_shape_10170"/>
          <p:cNvSpPr txBox="1"/>
          <p:nvPr/>
        </p:nvSpPr>
        <p:spPr>
          <a:xfrm>
            <a:off x="1115616" y="699740"/>
            <a:ext cx="7307999" cy="4188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hangingPunct="0">
              <a:lnSpc>
                <a:spcPct val="120000"/>
              </a:lnSpc>
            </a:pPr>
            <a:r>
              <a:rPr lang="en-US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《三国演义》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全称《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三国志通俗演义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》。元末明初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罗贯中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撰。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小说生动描写了东汉末年和整个三国时代的社会动乱及几个统治、军事集团之间的矛盾和斗争</a:t>
            </a:r>
            <a:r>
              <a:rPr lang="zh-CN" altLang="zh-CN" sz="2800" b="1" spc="150" dirty="0">
                <a:solidFill>
                  <a:srgbClr val="000000"/>
                </a:solidFill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塑造出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关羽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张飞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刘备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诸葛亮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zh-CN" sz="100" b="1" spc="150" dirty="0">
                <a:solidFill>
                  <a:srgbClr val="FF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u="sng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曹操</a:t>
            </a:r>
            <a:r>
              <a:rPr lang="zh-CN" altLang="zh-CN" sz="2800" b="1" u="sng" spc="150" dirty="0">
                <a:solidFill>
                  <a:srgbClr val="FF0000">
                    <a:alpha val="0"/>
                  </a:srgbClr>
                </a:solidFill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spc="150" dirty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spc="150" dirty="0">
                <a:solidFill>
                  <a:srgbClr val="000000"/>
                </a:solid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等一系列各具特点的人物形象。</a:t>
            </a:r>
            <a:endParaRPr lang="zh-CN" altLang="en-US" sz="2800" dirty="0"/>
          </a:p>
          <a:p>
            <a:pPr algn="just" eaLnBrk="1" latinLnBrk="0" hangingPunct="0">
              <a:lnSpc>
                <a:spcPct val="150000"/>
              </a:lnSpc>
            </a:pPr>
            <a:endParaRPr lang="zh-CN" altLang="zh-CN" sz="2800" b="1" i="0" u="none" spc="150" dirty="0">
              <a:solidFill>
                <a:srgbClr val="000000"/>
              </a:solidFill>
              <a:effectLst/>
              <a:latin typeface="Times New Roman" panose="02020603050405020304" pitchFamily="1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33673" y="627534"/>
            <a:ext cx="325551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三国志通俗演义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79912" y="1131788"/>
            <a:ext cx="168503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罗贯中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89745" y="2655933"/>
            <a:ext cx="131603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关羽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79912" y="2655933"/>
            <a:ext cx="131603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张飞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33673" y="2655933"/>
            <a:ext cx="87382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刘</a:t>
            </a: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备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7226" y="3206408"/>
            <a:ext cx="93776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zh-CN" sz="2800" b="1" spc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亮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76017" y="2655933"/>
            <a:ext cx="1695196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诸葛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92645" y="3206408"/>
            <a:ext cx="131641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曹操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  <p:bldP spid="9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1" name="yt_shape_10171"/>
          <p:cNvSpPr txBox="1"/>
          <p:nvPr/>
        </p:nvSpPr>
        <p:spPr>
          <a:xfrm>
            <a:off x="1115616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                              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e99f7d0-0ec0-490d-bc49-34bbbda21a67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Office PowerPoint</Application>
  <PresentationFormat>全屏显示(16:9)</PresentationFormat>
  <Paragraphs>44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Calibri</vt:lpstr>
      <vt:lpstr>黑体</vt:lpstr>
      <vt:lpstr>楷体</vt:lpstr>
      <vt:lpstr>Times New Roman</vt:lpstr>
      <vt:lpstr>BZ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5B1FBBD71BBD42A998E50C65C993A6D8</vt:lpwstr>
  </property>
</Properties>
</file>