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051" r:id="rId2"/>
    <p:sldId id="1954" r:id="rId3"/>
    <p:sldId id="2065" r:id="rId4"/>
    <p:sldId id="2066" r:id="rId5"/>
    <p:sldId id="2068" r:id="rId6"/>
    <p:sldId id="2070" r:id="rId7"/>
    <p:sldId id="2071" r:id="rId8"/>
    <p:sldId id="2073" r:id="rId9"/>
    <p:sldId id="2077" r:id="rId10"/>
    <p:sldId id="2061" r:id="rId11"/>
  </p:sldIdLst>
  <p:sldSz cx="9144000" cy="5143500" type="screen16x9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黑体" pitchFamily="49" charset="-122"/>
      <p:regular r:id="rId18"/>
    </p:embeddedFont>
    <p:embeddedFont>
      <p:font typeface="楷体" pitchFamily="49" charset="-122"/>
      <p:regular r:id="rId19"/>
    </p:embeddedFont>
  </p:embeddedFontLst>
  <p:custDataLst>
    <p:tags r:id="rId20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62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09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11760" y="1283125"/>
            <a:ext cx="4104456" cy="1076573"/>
            <a:chOff x="2339752" y="1347614"/>
            <a:chExt cx="4104456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3130252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景阳冈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482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6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4" name="yt_shape_10174"/>
          <p:cNvSpPr txBox="1"/>
          <p:nvPr/>
        </p:nvSpPr>
        <p:spPr>
          <a:xfrm>
            <a:off x="1296000" y="785574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175" name="yt_image_101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156750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77" name="yt_shape_10177"/>
          <p:cNvSpPr txBox="1"/>
          <p:nvPr/>
        </p:nvSpPr>
        <p:spPr>
          <a:xfrm>
            <a:off x="6965452" y="3236030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179" name="yt_shape_10179"/>
          <p:cNvSpPr txBox="1"/>
          <p:nvPr/>
        </p:nvSpPr>
        <p:spPr>
          <a:xfrm>
            <a:off x="1296000" y="1989277"/>
            <a:ext cx="4283865" cy="121886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1887855" algn="l"/>
                <a:tab pos="3065145" algn="l"/>
                <a:tab pos="4242435" algn="l"/>
                <a:tab pos="61302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一饮而尽　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醇　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性命　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algn="l" eaLnBrk="1" latinLnBrk="0" hangingPunct="0">
              <a:lnSpc>
                <a:spcPct val="150000"/>
              </a:lnSpc>
              <a:tabLst>
                <a:tab pos="1887855" algn="l"/>
                <a:tab pos="3065145" algn="l"/>
                <a:tab pos="4242435" algn="l"/>
                <a:tab pos="61302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半夜三更　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耻笑</a:t>
            </a:r>
            <a:r>
              <a:rPr lang="zh-CN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胸膛</a:t>
            </a:r>
            <a:endParaRPr lang="zh-CN" altLang="zh-CN" sz="2800" b="0" i="0" u="none" dirty="0">
              <a:solidFill>
                <a:srgbClr val="000000"/>
              </a:solidFill>
              <a:effectLst/>
              <a:latin typeface="BZ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178" name="yt_image_10178" title="H_20.5795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181034"/>
            <a:ext cx="385919" cy="33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yt_shape_10180"/>
          <p:cNvSpPr txBox="1"/>
          <p:nvPr/>
        </p:nvSpPr>
        <p:spPr>
          <a:xfrm>
            <a:off x="1296000" y="3223357"/>
            <a:ext cx="2987356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1887855" algn="l"/>
                <a:tab pos="3065145" algn="l"/>
                <a:tab pos="4242435" algn="l"/>
                <a:tab pos="61302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拳头　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疏软</a:t>
            </a:r>
            <a:r>
              <a:rPr lang="zh-CN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1" name="yt_shape_10181"/>
          <p:cNvSpPr txBox="1"/>
          <p:nvPr/>
        </p:nvSpPr>
        <p:spPr>
          <a:xfrm>
            <a:off x="1187624" y="521519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”画出正确的字音或字形。</a:t>
            </a:r>
          </a:p>
        </p:txBody>
      </p:sp>
      <p:sp>
        <p:nvSpPr>
          <p:cNvPr id="10182" name="yt_shape_10182"/>
          <p:cNvSpPr txBox="1"/>
          <p:nvPr/>
        </p:nvSpPr>
        <p:spPr>
          <a:xfrm>
            <a:off x="1187624" y="1136821"/>
            <a:ext cx="7754752" cy="545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78605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霹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雳（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pī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bì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踉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跄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cānɡ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qiànɡ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183" name="yt_shape_10183"/>
          <p:cNvSpPr txBox="1"/>
          <p:nvPr/>
        </p:nvSpPr>
        <p:spPr>
          <a:xfrm>
            <a:off x="1187624" y="1760138"/>
            <a:ext cx="6643165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786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咆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哮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xiào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jiào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（榜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傍）文</a:t>
            </a:r>
          </a:p>
        </p:txBody>
      </p:sp>
      <p:sp>
        <p:nvSpPr>
          <p:cNvPr id="10184" name="yt_shape_10184"/>
          <p:cNvSpPr txBox="1"/>
          <p:nvPr/>
        </p:nvSpPr>
        <p:spPr>
          <a:xfrm>
            <a:off x="1187624" y="2383455"/>
            <a:ext cx="6643165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7860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（坠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垫）落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（拖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施）地</a:t>
            </a:r>
          </a:p>
        </p:txBody>
      </p:sp>
      <p:sp>
        <p:nvSpPr>
          <p:cNvPr id="10185" name="yt_shape_10185"/>
          <p:cNvSpPr txBox="1"/>
          <p:nvPr/>
        </p:nvSpPr>
        <p:spPr>
          <a:xfrm>
            <a:off x="1187624" y="3006772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186" name="yt_shape_10186"/>
          <p:cNvSpPr txBox="1"/>
          <p:nvPr/>
        </p:nvSpPr>
        <p:spPr>
          <a:xfrm>
            <a:off x="1187624" y="3622074"/>
            <a:ext cx="6365332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血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泊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pō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bó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　　停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泊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pō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bó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96646" y="109001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32600" y="109001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31608" y="171333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98277" y="171333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672" y="233664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98277" y="233664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76021" y="3575268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88939" y="3575268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7" name="yt_shape_10187"/>
          <p:cNvSpPr txBox="1"/>
          <p:nvPr/>
        </p:nvSpPr>
        <p:spPr>
          <a:xfrm>
            <a:off x="1296000" y="1376785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188" name="yt_image_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659090"/>
            <a:ext cx="346896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90" name="yt_shape_10190"/>
          <p:cNvSpPr txBox="1"/>
          <p:nvPr/>
        </p:nvSpPr>
        <p:spPr>
          <a:xfrm>
            <a:off x="1296000" y="2029451"/>
            <a:ext cx="396743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耻笑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鄙视和嘲笑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191" name="yt_shape_10191"/>
          <p:cNvSpPr txBox="1"/>
          <p:nvPr/>
        </p:nvSpPr>
        <p:spPr>
          <a:xfrm>
            <a:off x="1296000" y="2644753"/>
            <a:ext cx="396743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疏软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疲软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松软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4739" y="1957245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鄙视和嘲笑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4739" y="2572547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疲软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松软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5" name="yt_shape_10195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”画出总结吊睛白额大虫进攻武松的句子。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196" name="yt_shape_10196"/>
          <p:cNvSpPr txBox="1"/>
          <p:nvPr/>
        </p:nvSpPr>
        <p:spPr>
          <a:xfrm>
            <a:off x="1296001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原来那大虫拿人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只是一扑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一剪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三般提不着时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气性先自没了一半。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196"/>
          <p:cNvSpPr txBox="1"/>
          <p:nvPr/>
        </p:nvSpPr>
        <p:spPr>
          <a:xfrm>
            <a:off x="1296001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原来那大虫拿人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只是一扑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一剪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三般提不着时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气性先自没了一半。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7" name="yt_shape_10197"/>
          <p:cNvSpPr txBox="1"/>
          <p:nvPr/>
        </p:nvSpPr>
        <p:spPr>
          <a:xfrm>
            <a:off x="1043608" y="915566"/>
            <a:ext cx="8280920" cy="517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根据课文内容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给下列故事情节排序。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填序号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198" name="yt_shape_10198"/>
          <p:cNvSpPr txBox="1"/>
          <p:nvPr/>
        </p:nvSpPr>
        <p:spPr>
          <a:xfrm>
            <a:off x="1043608" y="1635646"/>
            <a:ext cx="5947141" cy="4352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武松赤手空拳打死了大虫。</a:t>
            </a:r>
          </a:p>
        </p:txBody>
      </p:sp>
      <p:sp>
        <p:nvSpPr>
          <p:cNvPr id="10199" name="yt_shape_10199"/>
          <p:cNvSpPr txBox="1"/>
          <p:nvPr/>
        </p:nvSpPr>
        <p:spPr>
          <a:xfrm>
            <a:off x="1043608" y="2132558"/>
            <a:ext cx="6307817" cy="4352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武松在酒店连喝了十多碗酒。</a:t>
            </a:r>
          </a:p>
        </p:txBody>
      </p:sp>
      <p:sp>
        <p:nvSpPr>
          <p:cNvPr id="10200" name="yt_shape_10200"/>
          <p:cNvSpPr txBox="1"/>
          <p:nvPr/>
        </p:nvSpPr>
        <p:spPr>
          <a:xfrm>
            <a:off x="1043608" y="2614611"/>
            <a:ext cx="8100392" cy="435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武松遇到吊睛白额大虫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三次闪避大虫。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66385" y="1588840"/>
            <a:ext cx="35788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66385" y="2085752"/>
            <a:ext cx="35788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66385" y="2567805"/>
            <a:ext cx="35788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yt_shape_10201"/>
          <p:cNvSpPr txBox="1"/>
          <p:nvPr/>
        </p:nvSpPr>
        <p:spPr>
          <a:xfrm>
            <a:off x="1043608" y="3100683"/>
            <a:ext cx="5586466" cy="4352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武松一步步挨下冈子来。</a:t>
            </a:r>
          </a:p>
        </p:txBody>
      </p:sp>
      <p:sp>
        <p:nvSpPr>
          <p:cNvPr id="6" name="yt_shape_10202"/>
          <p:cNvSpPr txBox="1"/>
          <p:nvPr/>
        </p:nvSpPr>
        <p:spPr>
          <a:xfrm>
            <a:off x="1043608" y="3582736"/>
            <a:ext cx="8064896" cy="435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武松不听酒家劝告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执意一人过景阳冈。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66385" y="3053877"/>
            <a:ext cx="35788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66385" y="3535930"/>
            <a:ext cx="39495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7" grpId="0" build="allAtOnce"/>
      <p:bldP spid="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6" name="yt_shape_10206"/>
          <p:cNvSpPr txBox="1"/>
          <p:nvPr/>
        </p:nvSpPr>
        <p:spPr>
          <a:xfrm>
            <a:off x="1043608" y="555526"/>
            <a:ext cx="7307999" cy="37961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《水浒传》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又名《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忠义水浒传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》。全书以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北宋末年的宋江起义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为题材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描写了各阶层人士在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奸臣当道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的背景下被逼上梁山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从聚义、壮大到因受招安而失败的过程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塑造出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李逵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武松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林冲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鲁智深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等一系列各具个性特征的人物形象。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940254" y="483320"/>
            <a:ext cx="239388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忠义水浒传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61482" y="1123400"/>
            <a:ext cx="3826890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北宋末年的宋江起义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20204" y="1763480"/>
            <a:ext cx="200348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奸臣当道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15367" y="3043640"/>
            <a:ext cx="126765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李逵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44993" y="3043640"/>
            <a:ext cx="126765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武松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74491" y="3043640"/>
            <a:ext cx="12674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林冲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03671" y="3043640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鲁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53597" y="3683720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智深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1" name="yt_shape_10171"/>
          <p:cNvSpPr txBox="1"/>
          <p:nvPr/>
        </p:nvSpPr>
        <p:spPr>
          <a:xfrm>
            <a:off x="1115616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                              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79b0ed0-8580-4da6-bb36-cc2ddad611cb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Office PowerPoint</Application>
  <PresentationFormat>全屏显示(16:9)</PresentationFormat>
  <Paragraphs>53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Calibri</vt:lpstr>
      <vt:lpstr>黑体</vt:lpstr>
      <vt:lpstr>楷体</vt:lpstr>
      <vt:lpstr>Times New Roman</vt:lpstr>
      <vt:lpstr>BZ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6B467CCF8CE1451496520FF87B5B2DF0</vt:lpwstr>
  </property>
</Properties>
</file>