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wma" ContentType="audio/x-ms-wma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Default Extension="jpeg@f_auto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1459" r:id="rId2"/>
    <p:sldId id="523" r:id="rId3"/>
    <p:sldId id="1404" r:id="rId4"/>
    <p:sldId id="1458" r:id="rId5"/>
    <p:sldId id="1405" r:id="rId6"/>
    <p:sldId id="632" r:id="rId7"/>
    <p:sldId id="1224" r:id="rId8"/>
    <p:sldId id="1402" r:id="rId9"/>
    <p:sldId id="1420" r:id="rId10"/>
    <p:sldId id="1419" r:id="rId11"/>
    <p:sldId id="923" r:id="rId12"/>
    <p:sldId id="1422" r:id="rId13"/>
    <p:sldId id="1423" r:id="rId14"/>
    <p:sldId id="1424" r:id="rId15"/>
    <p:sldId id="1384" r:id="rId16"/>
    <p:sldId id="1312" r:id="rId17"/>
    <p:sldId id="928" r:id="rId18"/>
    <p:sldId id="1425" r:id="rId19"/>
    <p:sldId id="1280" r:id="rId20"/>
    <p:sldId id="1426" r:id="rId21"/>
    <p:sldId id="1438" r:id="rId22"/>
    <p:sldId id="1460" r:id="rId23"/>
    <p:sldId id="1117" r:id="rId24"/>
    <p:sldId id="1407" r:id="rId25"/>
    <p:sldId id="1448" r:id="rId26"/>
    <p:sldId id="1449" r:id="rId27"/>
    <p:sldId id="1120" r:id="rId28"/>
    <p:sldId id="1450" r:id="rId29"/>
    <p:sldId id="1440" r:id="rId30"/>
    <p:sldId id="1388" r:id="rId31"/>
    <p:sldId id="1451" r:id="rId32"/>
    <p:sldId id="1452" r:id="rId33"/>
    <p:sldId id="1453" r:id="rId34"/>
    <p:sldId id="1393" r:id="rId35"/>
    <p:sldId id="1394" r:id="rId36"/>
    <p:sldId id="1431" r:id="rId37"/>
    <p:sldId id="1432" r:id="rId38"/>
    <p:sldId id="1398" r:id="rId39"/>
    <p:sldId id="1385" r:id="rId40"/>
    <p:sldId id="1386" r:id="rId41"/>
    <p:sldId id="1409" r:id="rId42"/>
    <p:sldId id="1411" r:id="rId43"/>
    <p:sldId id="1454" r:id="rId44"/>
    <p:sldId id="1455" r:id="rId45"/>
    <p:sldId id="1456" r:id="rId46"/>
    <p:sldId id="1415" r:id="rId47"/>
    <p:sldId id="1292" r:id="rId48"/>
    <p:sldId id="1457" r:id="rId49"/>
    <p:sldId id="1390" r:id="rId50"/>
    <p:sldId id="1396" r:id="rId51"/>
    <p:sldId id="1397" r:id="rId52"/>
    <p:sldId id="1399" r:id="rId53"/>
    <p:sldId id="1462" r:id="rId54"/>
    <p:sldId id="1004" r:id="rId55"/>
    <p:sldId id="1216" r:id="rId56"/>
    <p:sldId id="1213" r:id="rId57"/>
    <p:sldId id="1400" r:id="rId58"/>
    <p:sldId id="1401" r:id="rId59"/>
    <p:sldId id="1447" r:id="rId60"/>
    <p:sldId id="1007" r:id="rId61"/>
  </p:sldIdLst>
  <p:sldSz cx="9144000" cy="5143500" type="screen16x9"/>
  <p:notesSz cx="6858000" cy="9144000"/>
  <p:embeddedFontLst>
    <p:embeddedFont>
      <p:font typeface="汉语拼音" panose="000B0604020202020204" pitchFamily="34" charset="0"/>
      <p:regular r:id="rId64"/>
    </p:embeddedFont>
    <p:embeddedFont>
      <p:font typeface="黑体" panose="02010609060101010101" pitchFamily="49" charset="-122"/>
      <p:regular r:id="rId65"/>
    </p:embeddedFont>
    <p:embeddedFont>
      <p:font typeface="Calibri" panose="020F0502020204030204" pitchFamily="34" charset="0"/>
      <p:regular r:id="rId66"/>
      <p:bold r:id="rId67"/>
      <p:italic r:id="rId68"/>
      <p:boldItalic r:id="rId69"/>
    </p:embeddedFont>
    <p:embeddedFont>
      <p:font typeface="仿宋" panose="02010609060101010101" pitchFamily="49" charset="-122"/>
      <p:regular r:id="rId70"/>
    </p:embeddedFont>
    <p:embeddedFont>
      <p:font typeface="楷体" panose="02010609060101010101" pitchFamily="49" charset="-122"/>
      <p:regular r:id="rId71"/>
    </p:embeddedFont>
    <p:embeddedFont>
      <p:font typeface="微软雅黑" panose="020B0503020204020204" pitchFamily="34" charset="-122"/>
      <p:regular r:id="rId72"/>
      <p:bold r:id="rId73"/>
    </p:embeddedFont>
    <p:embeddedFont>
      <p:font typeface="华文楷体" panose="02010600040101010101" pitchFamily="2" charset="-122"/>
      <p:regular r:id="rId74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79">
          <p15:clr>
            <a:srgbClr val="A4A3A4"/>
          </p15:clr>
        </p15:guide>
        <p15:guide id="2" pos="1682">
          <p15:clr>
            <a:srgbClr val="A4A3A4"/>
          </p15:clr>
        </p15:guide>
        <p15:guide id="3" orient="horz" pos="3239">
          <p15:clr>
            <a:srgbClr val="A4A3A4"/>
          </p15:clr>
        </p15:guide>
        <p15:guide id="4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53">
          <p15:clr>
            <a:srgbClr val="A4A3A4"/>
          </p15:clr>
        </p15:guide>
        <p15:guide id="2" pos="225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0000FF"/>
    <a:srgbClr val="CCFFFF"/>
    <a:srgbClr val="FF0000"/>
    <a:srgbClr val="FFFF99"/>
    <a:srgbClr val="4325D9"/>
    <a:srgbClr val="FFFFCC"/>
    <a:srgbClr val="0066CC"/>
    <a:srgbClr val="FF66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5" autoAdjust="0"/>
    <p:restoredTop sz="94660"/>
  </p:normalViewPr>
  <p:slideViewPr>
    <p:cSldViewPr>
      <p:cViewPr varScale="1">
        <p:scale>
          <a:sx n="103" d="100"/>
          <a:sy n="103" d="100"/>
        </p:scale>
        <p:origin x="-280" y="-77"/>
      </p:cViewPr>
      <p:guideLst>
        <p:guide orient="horz" pos="2679"/>
        <p:guide orient="horz" pos="3239"/>
        <p:guide pos="1682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853"/>
        <p:guide pos="225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font" Target="fonts/font5.fntdata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3.fntdata"/><Relationship Id="rId7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7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9838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933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286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418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333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兰箩婆糕饼浸尤缠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19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665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180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37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168" y="51470"/>
            <a:ext cx="1282378" cy="504056"/>
          </a:xfrm>
          <a:prstGeom prst="rect">
            <a:avLst/>
          </a:prstGeom>
        </p:spPr>
      </p:pic>
      <p:pic>
        <p:nvPicPr>
          <p:cNvPr id="8" name="Picture 2" descr="http://pic.51yuansu.com/pic3/cover/02/85/74/5a61dabe35b65_610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245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35846"/>
            <a:ext cx="18002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4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8.jpeg@f_auto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png"/><Relationship Id="rId7" Type="http://schemas.openxmlformats.org/officeDocument/2006/relationships/image" Target="../media/image14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gif"/><Relationship Id="rId4" Type="http://schemas.openxmlformats.org/officeDocument/2006/relationships/hyperlink" Target="&#36164;&#26009;&#38142;&#25509;/&#35270;&#39057;/&#19971;&#24425;&#20116;&#19979;&#35838;&#25991;&#26391;&#35835;6&#26223;&#38451;&#20872;.mp4" TargetMode="External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microsoft.com/office/2007/relationships/hdphoto" Target="../media/hdphoto4.wdp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20474;.mp4" TargetMode="External"/><Relationship Id="rId13" Type="http://schemas.openxmlformats.org/officeDocument/2006/relationships/hyperlink" Target="&#36164;&#26009;&#38142;&#25509;/&#35270;&#39057;/&#21247;.mp4" TargetMode="External"/><Relationship Id="rId18" Type="http://schemas.openxmlformats.org/officeDocument/2006/relationships/hyperlink" Target="&#36164;&#26009;&#38142;&#25509;/&#35270;&#39057;/&#25130;.mp4" TargetMode="External"/><Relationship Id="rId3" Type="http://schemas.openxmlformats.org/officeDocument/2006/relationships/hyperlink" Target="&#36164;&#26009;&#38142;&#25509;/&#35270;&#39057;/&#20872;.mp4" TargetMode="External"/><Relationship Id="rId7" Type="http://schemas.openxmlformats.org/officeDocument/2006/relationships/hyperlink" Target="&#36164;&#26009;&#38142;&#25509;/&#35270;&#39057;/&#26020;.mp4" TargetMode="External"/><Relationship Id="rId12" Type="http://schemas.openxmlformats.org/officeDocument/2006/relationships/hyperlink" Target="&#36164;&#26009;&#38142;&#25509;/&#35270;&#39057;/&#20860;.mp4" TargetMode="External"/><Relationship Id="rId17" Type="http://schemas.openxmlformats.org/officeDocument/2006/relationships/hyperlink" Target="&#36164;&#26009;&#38142;&#25509;/&#35270;&#39057;/&#33179;.mp4" TargetMode="External"/><Relationship Id="rId2" Type="http://schemas.openxmlformats.org/officeDocument/2006/relationships/notesSlide" Target="../notesSlides/notesSlide4.xml"/><Relationship Id="rId16" Type="http://schemas.openxmlformats.org/officeDocument/2006/relationships/hyperlink" Target="&#36164;&#26009;&#38142;&#25509;/&#35270;&#39057;/&#22368;.mp4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&#36164;&#26009;&#38142;&#25509;/&#35270;&#39057;/&#30879;.mp4" TargetMode="External"/><Relationship Id="rId11" Type="http://schemas.openxmlformats.org/officeDocument/2006/relationships/hyperlink" Target="&#36164;&#26009;&#38142;&#25509;/&#35270;&#39057;/&#30003;.mp4" TargetMode="External"/><Relationship Id="rId5" Type="http://schemas.openxmlformats.org/officeDocument/2006/relationships/hyperlink" Target="&#36164;&#26009;&#38142;&#25509;/&#35270;&#39057;/&#39269;.mp4" TargetMode="External"/><Relationship Id="rId15" Type="http://schemas.openxmlformats.org/officeDocument/2006/relationships/hyperlink" Target="&#36164;&#26009;&#38142;&#25509;/&#35270;&#39057;/&#24713;.mp4" TargetMode="External"/><Relationship Id="rId10" Type="http://schemas.openxmlformats.org/officeDocument/2006/relationships/hyperlink" Target="&#36164;&#26009;&#38142;&#25509;/&#35270;&#39057;/&#26454;.mp4" TargetMode="External"/><Relationship Id="rId19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hyperlink" Target="&#36164;&#26009;&#38142;&#25509;/&#35270;&#39057;/&#27036;.mp4" TargetMode="External"/><Relationship Id="rId14" Type="http://schemas.openxmlformats.org/officeDocument/2006/relationships/hyperlink" Target="&#36164;&#26009;&#38142;&#25509;/&#35270;&#39057;/&#25302;.mp4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6.wdp"/><Relationship Id="rId5" Type="http://schemas.openxmlformats.org/officeDocument/2006/relationships/image" Target="../media/image41.png"/><Relationship Id="rId4" Type="http://schemas.openxmlformats.org/officeDocument/2006/relationships/image" Target="../media/image39.png"/><Relationship Id="rId9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9000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FF0000"/>
                </a:solidFill>
              </a:rPr>
              <a:t>QQ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46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F15AAA34-FF02-709C-A580-3817A3C65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60928"/>
          </a:xfrm>
          <a:prstGeom prst="rect">
            <a:avLst/>
          </a:prstGeom>
        </p:spPr>
      </p:pic>
      <p:sp>
        <p:nvSpPr>
          <p:cNvPr id="17" name="TextBox 48"/>
          <p:cNvSpPr txBox="1"/>
          <p:nvPr/>
        </p:nvSpPr>
        <p:spPr>
          <a:xfrm>
            <a:off x="1763688" y="1995686"/>
            <a:ext cx="5398292" cy="1177245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景</a:t>
            </a:r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阳</a:t>
            </a:r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冈</a:t>
            </a:r>
          </a:p>
        </p:txBody>
      </p:sp>
      <p:grpSp>
        <p:nvGrpSpPr>
          <p:cNvPr id="12" name="组合 2"/>
          <p:cNvGrpSpPr>
            <a:grpSpLocks/>
          </p:cNvGrpSpPr>
          <p:nvPr/>
        </p:nvGrpSpPr>
        <p:grpSpPr bwMode="auto">
          <a:xfrm>
            <a:off x="1821357" y="2030310"/>
            <a:ext cx="932392" cy="1107996"/>
            <a:chOff x="1683887" y="702319"/>
            <a:chExt cx="1127279" cy="1339978"/>
          </a:xfrm>
        </p:grpSpPr>
        <p:pic>
          <p:nvPicPr>
            <p:cNvPr id="14" name="图片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127279" cy="1127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文本框 6"/>
            <p:cNvSpPr txBox="1">
              <a:spLocks noChangeArrowheads="1"/>
            </p:cNvSpPr>
            <p:nvPr/>
          </p:nvSpPr>
          <p:spPr bwMode="auto">
            <a:xfrm>
              <a:off x="1878132" y="702319"/>
              <a:ext cx="738789" cy="1339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6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endParaRPr kumimoji="1" lang="zh-CN" altLang="en-US" sz="72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3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148263" y="4178861"/>
            <a:ext cx="2816225" cy="715962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4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138738" y="3363838"/>
            <a:ext cx="2816225" cy="715963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5" name="iconfont-1191-870150"/>
          <p:cNvSpPr>
            <a:spLocks noChangeAspect="1"/>
          </p:cNvSpPr>
          <p:nvPr/>
        </p:nvSpPr>
        <p:spPr bwMode="auto">
          <a:xfrm>
            <a:off x="8672388" y="3531161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 rot="10800000">
            <a:off x="6138738" y="3531161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iconfont-1191-870150"/>
          <p:cNvSpPr>
            <a:spLocks noChangeAspect="1"/>
          </p:cNvSpPr>
          <p:nvPr/>
        </p:nvSpPr>
        <p:spPr bwMode="auto">
          <a:xfrm>
            <a:off x="8672388" y="4364598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iconfont-1191-870150"/>
          <p:cNvSpPr>
            <a:spLocks noChangeAspect="1"/>
          </p:cNvSpPr>
          <p:nvPr/>
        </p:nvSpPr>
        <p:spPr bwMode="auto">
          <a:xfrm rot="10800000">
            <a:off x="6148263" y="4364598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TextBox 20"/>
          <p:cNvSpPr txBox="1"/>
          <p:nvPr/>
        </p:nvSpPr>
        <p:spPr>
          <a:xfrm>
            <a:off x="107950" y="123825"/>
            <a:ext cx="2455863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语文 五年</a:t>
            </a: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级 下册</a:t>
            </a:r>
            <a:endParaRPr lang="zh-CN" alt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763" y="49635"/>
            <a:ext cx="1282378" cy="504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63888" y="93380"/>
            <a:ext cx="2816225" cy="715963"/>
            <a:chOff x="3184525" y="93380"/>
            <a:chExt cx="2816225" cy="715963"/>
          </a:xfrm>
        </p:grpSpPr>
        <p:sp>
          <p:nvSpPr>
            <p:cNvPr id="4" name="文本框 15"/>
            <p:cNvSpPr>
              <a:spLocks noChangeArrowheads="1"/>
            </p:cNvSpPr>
            <p:nvPr/>
          </p:nvSpPr>
          <p:spPr bwMode="auto">
            <a:xfrm>
              <a:off x="3184525" y="93380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5" name="iconfont-1191-870150"/>
            <p:cNvSpPr>
              <a:spLocks noChangeAspect="1"/>
            </p:cNvSpPr>
            <p:nvPr/>
          </p:nvSpPr>
          <p:spPr bwMode="auto">
            <a:xfrm>
              <a:off x="5718175" y="267941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iconfont-1191-870150"/>
            <p:cNvSpPr>
              <a:spLocks noChangeAspect="1"/>
            </p:cNvSpPr>
            <p:nvPr/>
          </p:nvSpPr>
          <p:spPr bwMode="auto">
            <a:xfrm rot="10800000">
              <a:off x="3184525" y="267941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55576" y="843558"/>
            <a:ext cx="7600713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大家都看过电视剧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水浒传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吗？下面来欣赏它的主题曲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好汉歌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pic>
        <p:nvPicPr>
          <p:cNvPr id="8" name="好汉歌（节选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08104" y="1501707"/>
            <a:ext cx="609600" cy="609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5577" y="2050851"/>
            <a:ext cx="7299610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电视剧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水浒传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改编自</a:t>
            </a:r>
            <a:r>
              <a:rPr lang="zh-CN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著名的中国古典四大名著之一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水浒传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AEF7BC23-3E30-58E6-134A-7679FC11DFD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DFFFC"/>
              </a:clrFrom>
              <a:clrTo>
                <a:srgbClr val="FD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227182"/>
            <a:ext cx="4968552" cy="208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23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67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419622"/>
            <a:ext cx="8424936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读读资料袋内容，了解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水浒传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的概况和书中的一些人物。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B86DEF5-0054-5215-F633-C408D45C0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43" y="0"/>
            <a:ext cx="8422913" cy="5143500"/>
          </a:xfrm>
          <a:prstGeom prst="rect">
            <a:avLst/>
          </a:prstGeom>
        </p:spPr>
      </p:pic>
      <p:sp>
        <p:nvSpPr>
          <p:cNvPr id="4" name="横卷形 3"/>
          <p:cNvSpPr/>
          <p:nvPr/>
        </p:nvSpPr>
        <p:spPr>
          <a:xfrm>
            <a:off x="1043608" y="4455290"/>
            <a:ext cx="7272808" cy="695265"/>
          </a:xfrm>
          <a:prstGeom prst="horizontalScroll">
            <a:avLst/>
          </a:prstGeom>
          <a:solidFill>
            <a:srgbClr val="CCFFFF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8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今天我们就要学习其中的一个人物</a:t>
            </a:r>
            <a:r>
              <a:rPr lang="en-US" altLang="zh-CN" sz="28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8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武松。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="" xmlns:a16="http://schemas.microsoft.com/office/drawing/2014/main" id="{C1E76463-C8FF-6FCC-A2FA-DBA574B2CA09}"/>
              </a:ext>
            </a:extLst>
          </p:cNvPr>
          <p:cNvSpPr/>
          <p:nvPr/>
        </p:nvSpPr>
        <p:spPr>
          <a:xfrm>
            <a:off x="7020272" y="2643758"/>
            <a:ext cx="1584176" cy="1872208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59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539552" y="1206500"/>
            <a:ext cx="8071983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3200" spc="190">
                <a:latin typeface="黑体" panose="02010609060101010101" charset="-122"/>
                <a:ea typeface="黑体" panose="02010609060101010101" charset="-122"/>
              </a:rPr>
              <a:t>    默读课文</a:t>
            </a:r>
            <a:r>
              <a:rPr kumimoji="1" lang="zh-CN" altLang="en-US" sz="3200" spc="190" dirty="0">
                <a:latin typeface="黑体" panose="02010609060101010101" charset="-122"/>
                <a:ea typeface="黑体" panose="02010609060101010101" charset="-122"/>
              </a:rPr>
              <a:t>，读准字音，读通句子。遇到不懂的词句，可以猜猜意思。</a:t>
            </a: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38572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48097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850243" y="218346"/>
            <a:ext cx="235360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初读课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0" name="Picture 2" descr="E:\22春\五年级下册修改课件\第一次发\6 景阳冈\教材\6景阳冈P2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" r="2570" b="15692"/>
          <a:stretch/>
        </p:blipFill>
        <p:spPr bwMode="auto">
          <a:xfrm>
            <a:off x="395536" y="2278170"/>
            <a:ext cx="2182089" cy="274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22春\五年级下册修改课件\第一次发\6 景阳冈\教材\6景阳冈P2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" r="6666" b="15978"/>
          <a:stretch/>
        </p:blipFill>
        <p:spPr bwMode="auto">
          <a:xfrm>
            <a:off x="1907704" y="2290733"/>
            <a:ext cx="2070283" cy="272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22春\五年级下册修改课件\第一次发\6 景阳冈\教材\6景阳冈P2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" r="2065" b="9469"/>
          <a:stretch/>
        </p:blipFill>
        <p:spPr bwMode="auto">
          <a:xfrm>
            <a:off x="3538225" y="2352440"/>
            <a:ext cx="1969879" cy="266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22春\五年级下册修改课件\第一次发\6 景阳冈\教材\6景阳冈P25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" r="2851" b="9986"/>
          <a:stretch/>
        </p:blipFill>
        <p:spPr bwMode="auto">
          <a:xfrm>
            <a:off x="5118740" y="2312333"/>
            <a:ext cx="1973540" cy="270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:\22春\五年级下册修改课件\第一次发\6 景阳冈\教材\6景阳冈P26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" t="1027" r="5288" b="15158"/>
          <a:stretch/>
        </p:blipFill>
        <p:spPr bwMode="auto">
          <a:xfrm>
            <a:off x="6829715" y="2293269"/>
            <a:ext cx="2134773" cy="272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4"/>
          <p:cNvSpPr txBox="1">
            <a:spLocks noChangeArrowheads="1"/>
          </p:cNvSpPr>
          <p:nvPr/>
        </p:nvSpPr>
        <p:spPr bwMode="auto">
          <a:xfrm>
            <a:off x="3173787" y="747935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Kaiti SC"/>
              </a:rPr>
              <a:t>点击图标，听范读</a:t>
            </a:r>
          </a:p>
        </p:txBody>
      </p:sp>
      <p:pic>
        <p:nvPicPr>
          <p:cNvPr id="12" name="图片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2218550" y="311369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978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本框 15"/>
          <p:cNvSpPr txBox="1"/>
          <p:nvPr/>
        </p:nvSpPr>
        <p:spPr>
          <a:xfrm>
            <a:off x="827088" y="411163"/>
            <a:ext cx="1656680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  <p:sp>
        <p:nvSpPr>
          <p:cNvPr id="30" name="矩形 29"/>
          <p:cNvSpPr/>
          <p:nvPr/>
        </p:nvSpPr>
        <p:spPr>
          <a:xfrm>
            <a:off x="726730" y="1320333"/>
            <a:ext cx="118872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yǐ</a:t>
            </a:r>
            <a:endParaRPr lang="en-US" altLang="zh-CN" sz="30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03848" y="1320333"/>
            <a:ext cx="122413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zhù</a:t>
            </a:r>
            <a:endParaRPr lang="en-US" altLang="zh-CN" sz="30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20900" y="1320333"/>
            <a:ext cx="119126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dié</a:t>
            </a:r>
            <a:endParaRPr lang="en-US" altLang="zh-CN" sz="30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754676" y="3157976"/>
            <a:ext cx="945462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wù</a:t>
            </a:r>
            <a:endParaRPr lang="en-US" altLang="zh-CN" sz="30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9268" y="1758408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倚</a:t>
            </a:r>
            <a:r>
              <a:rPr lang="zh-CN" altLang="en-US" sz="40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靠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267744" y="1758408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楷体" pitchFamily="49" charset="-122"/>
                <a:ea typeface="楷体" pitchFamily="49" charset="-122"/>
              </a:rPr>
              <a:t>一双</a:t>
            </a:r>
            <a:r>
              <a:rPr lang="zh-CN" altLang="en-US" sz="40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箸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9542" y="1758408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一</a:t>
            </a:r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碟</a:t>
            </a:r>
            <a:endParaRPr lang="zh-CN" altLang="en-US" sz="40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722268" y="3554303"/>
            <a:ext cx="120396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勿</a:t>
            </a:r>
            <a:r>
              <a:rPr lang="zh-CN" altLang="en-US" sz="40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动</a:t>
            </a:r>
          </a:p>
        </p:txBody>
      </p:sp>
      <p:sp>
        <p:nvSpPr>
          <p:cNvPr id="47" name="矩形 46"/>
          <p:cNvSpPr/>
          <p:nvPr/>
        </p:nvSpPr>
        <p:spPr>
          <a:xfrm>
            <a:off x="7604306" y="1320333"/>
            <a:ext cx="804593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ǎn</a:t>
            </a:r>
            <a:endParaRPr lang="en-US" altLang="zh-CN" sz="30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544803" y="175840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俺</a:t>
            </a:r>
            <a:endParaRPr lang="zh-CN" altLang="en-US" sz="40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31276" y="3151749"/>
            <a:ext cx="122413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chāo</a:t>
            </a:r>
            <a:endParaRPr lang="en-US" altLang="zh-CN" sz="30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79051" y="3553737"/>
            <a:ext cx="1416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绰</a:t>
            </a:r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起</a:t>
            </a:r>
          </a:p>
        </p:txBody>
      </p:sp>
      <p:sp>
        <p:nvSpPr>
          <p:cNvPr id="54" name="矩形 53"/>
          <p:cNvSpPr/>
          <p:nvPr/>
        </p:nvSpPr>
        <p:spPr>
          <a:xfrm>
            <a:off x="2699792" y="3151749"/>
            <a:ext cx="119126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qín</a:t>
            </a:r>
            <a:endParaRPr lang="en-US" altLang="zh-CN" sz="30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732668" y="3592056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擒</a:t>
            </a:r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拿</a:t>
            </a:r>
          </a:p>
        </p:txBody>
      </p:sp>
      <p:sp>
        <p:nvSpPr>
          <p:cNvPr id="56" name="矩形 55"/>
          <p:cNvSpPr/>
          <p:nvPr/>
        </p:nvSpPr>
        <p:spPr>
          <a:xfrm>
            <a:off x="6464864" y="1320333"/>
            <a:ext cx="1059464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jīn</a:t>
            </a:r>
            <a:endParaRPr lang="en-US" altLang="zh-CN" sz="30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971150" y="1758408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二</a:t>
            </a:r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斤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1306202" y="2507312"/>
            <a:ext cx="4144654" cy="1792630"/>
            <a:chOff x="3028142" y="2575385"/>
            <a:chExt cx="4144654" cy="1792630"/>
          </a:xfrm>
        </p:grpSpPr>
        <p:sp>
          <p:nvSpPr>
            <p:cNvPr id="59" name="TextBox 58"/>
            <p:cNvSpPr txBox="1"/>
            <p:nvPr/>
          </p:nvSpPr>
          <p:spPr>
            <a:xfrm>
              <a:off x="3028142" y="2575385"/>
              <a:ext cx="3272050" cy="707886"/>
            </a:xfrm>
            <a:prstGeom prst="rect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“匆”少一点</a:t>
              </a:r>
            </a:p>
          </p:txBody>
        </p:sp>
        <p:sp>
          <p:nvSpPr>
            <p:cNvPr id="60" name="椭圆 59"/>
            <p:cNvSpPr/>
            <p:nvPr/>
          </p:nvSpPr>
          <p:spPr>
            <a:xfrm>
              <a:off x="6409179" y="3556171"/>
              <a:ext cx="763617" cy="811844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1" name="肘形连接符 60"/>
            <p:cNvCxnSpPr>
              <a:stCxn id="60" idx="2"/>
              <a:endCxn id="59" idx="3"/>
            </p:cNvCxnSpPr>
            <p:nvPr/>
          </p:nvCxnSpPr>
          <p:spPr>
            <a:xfrm rot="10800000">
              <a:off x="6300193" y="2929329"/>
              <a:ext cx="108987" cy="103276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矩形 61"/>
          <p:cNvSpPr/>
          <p:nvPr/>
        </p:nvSpPr>
        <p:spPr>
          <a:xfrm>
            <a:off x="7124208" y="3157976"/>
            <a:ext cx="688152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lì</a:t>
            </a:r>
            <a:endParaRPr lang="en-US" altLang="zh-CN" sz="30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464384" y="3554303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毡</a:t>
            </a:r>
            <a:r>
              <a:rPr lang="zh-CN" altLang="en-US" sz="40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笠</a:t>
            </a:r>
            <a:r>
              <a:rPr lang="zh-CN" altLang="en-US" sz="4000" b="1">
                <a:latin typeface="楷体" pitchFamily="49" charset="-122"/>
                <a:ea typeface="楷体" pitchFamily="49" charset="-122"/>
              </a:rPr>
              <a:t>儿</a:t>
            </a:r>
            <a:endParaRPr lang="zh-CN" altLang="en-US" sz="40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  <p:bldP spid="31" grpId="0"/>
      <p:bldP spid="31" grpId="1"/>
      <p:bldP spid="35" grpId="0"/>
      <p:bldP spid="35" grpId="1"/>
      <p:bldP spid="36" grpId="0"/>
      <p:bldP spid="36" grpId="1"/>
      <p:bldP spid="47" grpId="0"/>
      <p:bldP spid="47" grpId="1"/>
      <p:bldP spid="52" grpId="0"/>
      <p:bldP spid="52" grpId="1"/>
      <p:bldP spid="54" grpId="0"/>
      <p:bldP spid="54" grpId="1"/>
      <p:bldP spid="56" grpId="0"/>
      <p:bldP spid="56" grpId="1"/>
      <p:bldP spid="62" grpId="0"/>
      <p:bldP spid="6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1040969" y="2905621"/>
            <a:ext cx="1279487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pī</a:t>
            </a:r>
            <a:r>
              <a:rPr lang="en-US" altLang="zh-CN" sz="3000" b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lì</a:t>
            </a:r>
            <a:endParaRPr lang="en-US" altLang="zh-CN" sz="30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941167" y="2893913"/>
            <a:ext cx="231838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páo xiào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99592" y="3305155"/>
            <a:ext cx="20135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霹雳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985185" y="3304024"/>
            <a:ext cx="146050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咆 哮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88303" y="3304024"/>
            <a:ext cx="120396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铁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锤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63738" y="3304024"/>
            <a:ext cx="1213794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血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泊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67508" y="2881848"/>
            <a:ext cx="914033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30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  <a:sym typeface="+mn-ea"/>
              </a:rPr>
              <a:t>chuí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493100" y="2871052"/>
            <a:ext cx="604653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30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  <a:sym typeface="+mn-ea"/>
              </a:rPr>
              <a:t>pō</a:t>
            </a:r>
          </a:p>
        </p:txBody>
      </p:sp>
      <p:sp>
        <p:nvSpPr>
          <p:cNvPr id="27" name="矩形 26"/>
          <p:cNvSpPr/>
          <p:nvPr/>
        </p:nvSpPr>
        <p:spPr>
          <a:xfrm>
            <a:off x="999319" y="1300686"/>
            <a:ext cx="1059464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lèi</a:t>
            </a:r>
            <a:endParaRPr lang="en-US" altLang="zh-CN" sz="30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81942" y="1730797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肋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下</a:t>
            </a:r>
          </a:p>
        </p:txBody>
      </p:sp>
      <p:sp>
        <p:nvSpPr>
          <p:cNvPr id="31" name="矩形 30"/>
          <p:cNvSpPr/>
          <p:nvPr/>
        </p:nvSpPr>
        <p:spPr>
          <a:xfrm>
            <a:off x="3705265" y="1365940"/>
            <a:ext cx="135374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</a:t>
            </a:r>
            <a:r>
              <a:rPr lang="en-US" altLang="zh-CN" sz="30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qiànɡ</a:t>
            </a:r>
            <a:endParaRPr lang="en-US" altLang="zh-CN" sz="30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15509" y="1719848"/>
            <a:ext cx="17299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踉  跄</a:t>
            </a:r>
          </a:p>
        </p:txBody>
      </p:sp>
      <p:sp>
        <p:nvSpPr>
          <p:cNvPr id="41" name="矩形 40"/>
          <p:cNvSpPr/>
          <p:nvPr/>
        </p:nvSpPr>
        <p:spPr>
          <a:xfrm>
            <a:off x="5551377" y="1248747"/>
            <a:ext cx="61195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ā</a:t>
            </a:r>
            <a:endParaRPr lang="en-US" altLang="zh-CN" sz="30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99567" y="1677752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呵</a:t>
            </a: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呀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341081" y="1256378"/>
            <a:ext cx="118872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kuà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10975" y="1692989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腰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胯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19599" y="113664"/>
            <a:ext cx="2501006" cy="646331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3600">
                <a:solidFill>
                  <a:schemeClr val="tx1"/>
                </a:solidFill>
              </a:rPr>
              <a:t>换成扌：抢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4100359" y="1851670"/>
            <a:ext cx="645111" cy="533968"/>
          </a:xfrm>
          <a:prstGeom prst="ellipse">
            <a:avLst/>
          </a:prstGeom>
          <a:grpFill/>
          <a:ln w="19050">
            <a:solidFill>
              <a:srgbClr val="FFFF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肘形连接符 6"/>
          <p:cNvCxnSpPr>
            <a:stCxn id="2" idx="0"/>
            <a:endCxn id="49" idx="1"/>
          </p:cNvCxnSpPr>
          <p:nvPr/>
        </p:nvCxnSpPr>
        <p:spPr>
          <a:xfrm rot="5400000" flipH="1" flipV="1">
            <a:off x="4013837" y="845908"/>
            <a:ext cx="1414840" cy="596684"/>
          </a:xfrm>
          <a:prstGeom prst="bentConnector2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2913177" y="1365940"/>
            <a:ext cx="113043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000" b="1">
                <a:solidFill>
                  <a:prstClr val="black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liànɡ 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5E-6 -9.87654E-7 L 2.5E-6 -0.07222 " pathEditMode="relative" rAng="0" ptsTypes="AA">
                                      <p:cBhvr>
                                        <p:cTn id="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94444E-6 4.19753E-6 L -1.94444E-6 -0.07223 " pathEditMode="relative" rAng="0" ptsTypes="AA">
                                      <p:cBhvr>
                                        <p:cTn id="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xit" presetSubtype="1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9" grpId="0"/>
      <p:bldP spid="29" grpId="1"/>
      <p:bldP spid="8" grpId="0"/>
      <p:bldP spid="8" grpId="1"/>
      <p:bldP spid="9" grpId="0"/>
      <p:bldP spid="9" grpId="1"/>
      <p:bldP spid="27" grpId="0"/>
      <p:bldP spid="27" grpId="1"/>
      <p:bldP spid="27" grpId="2"/>
      <p:bldP spid="31" grpId="0"/>
      <p:bldP spid="31" grpId="1"/>
      <p:bldP spid="41" grpId="0"/>
      <p:bldP spid="41" grpId="1"/>
      <p:bldP spid="43" grpId="0"/>
      <p:bldP spid="43" grpId="1"/>
      <p:bldP spid="49" grpId="0" animBg="1"/>
      <p:bldP spid="2" grpId="0" animBg="1"/>
      <p:bldP spid="3" grpId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34587" y="1441150"/>
            <a:ext cx="943208" cy="115127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54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绰</a:t>
            </a:r>
          </a:p>
        </p:txBody>
      </p:sp>
      <p:sp>
        <p:nvSpPr>
          <p:cNvPr id="9" name="矩形 8"/>
          <p:cNvSpPr/>
          <p:nvPr/>
        </p:nvSpPr>
        <p:spPr>
          <a:xfrm>
            <a:off x="844295" y="3075806"/>
            <a:ext cx="7472121" cy="93102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武松绰（    ）了梢棒，立起身来道：“我却又不曾醉。”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707904" y="289784"/>
            <a:ext cx="410581" cy="377666"/>
            <a:chOff x="631825" y="5181600"/>
            <a:chExt cx="1554163" cy="1552575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118009" y="195486"/>
            <a:ext cx="1564685" cy="55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08382" y="1910776"/>
            <a:ext cx="1149547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绰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号</a:t>
            </a:r>
          </a:p>
        </p:txBody>
      </p:sp>
      <p:sp>
        <p:nvSpPr>
          <p:cNvPr id="51" name="矩形 50"/>
          <p:cNvSpPr/>
          <p:nvPr/>
        </p:nvSpPr>
        <p:spPr>
          <a:xfrm>
            <a:off x="3247407" y="1208108"/>
            <a:ext cx="2404713" cy="438582"/>
          </a:xfrm>
          <a:prstGeom prst="rect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用作</a:t>
            </a:r>
            <a:r>
              <a:rPr lang="zh-CN" altLang="en-US" sz="2400" b="1" dirty="0">
                <a:solidFill>
                  <a:srgbClr val="FF0000"/>
                </a:solidFill>
                <a:latin typeface="仿宋" pitchFamily="49" charset="-122"/>
                <a:ea typeface="仿宋" pitchFamily="49" charset="-122"/>
              </a:rPr>
              <a:t>动词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：抓取</a:t>
            </a:r>
          </a:p>
        </p:txBody>
      </p:sp>
      <p:sp>
        <p:nvSpPr>
          <p:cNvPr id="52" name="矩形 51"/>
          <p:cNvSpPr/>
          <p:nvPr/>
        </p:nvSpPr>
        <p:spPr>
          <a:xfrm>
            <a:off x="3235532" y="1862593"/>
            <a:ext cx="3064660" cy="807913"/>
          </a:xfrm>
          <a:prstGeom prst="rect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用作</a:t>
            </a:r>
            <a:r>
              <a:rPr lang="zh-CN" altLang="en-US" sz="2400" b="1" dirty="0">
                <a:solidFill>
                  <a:srgbClr val="FF0000"/>
                </a:solidFill>
                <a:latin typeface="仿宋" pitchFamily="49" charset="-122"/>
                <a:ea typeface="仿宋" pitchFamily="49" charset="-122"/>
              </a:rPr>
              <a:t>形容词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：宽绰、（体态）柔美等意思</a:t>
            </a:r>
          </a:p>
        </p:txBody>
      </p:sp>
      <p:sp>
        <p:nvSpPr>
          <p:cNvPr id="8" name="矩形 7"/>
          <p:cNvSpPr/>
          <p:nvPr/>
        </p:nvSpPr>
        <p:spPr>
          <a:xfrm>
            <a:off x="2076823" y="1146553"/>
            <a:ext cx="1285883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chāo</a:t>
            </a:r>
            <a:endParaRPr lang="en-US" altLang="en-US" sz="36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51720" y="1862593"/>
            <a:ext cx="1143008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chuò</a:t>
            </a:r>
            <a:endParaRPr lang="zh-CN" altLang="en-US" sz="36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842800" y="1595120"/>
            <a:ext cx="246276" cy="648072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6408382" y="1146553"/>
            <a:ext cx="1149547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绰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起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44294" y="4083918"/>
            <a:ext cx="7318317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她的绰（    ）号叫小猫。</a:t>
            </a:r>
          </a:p>
        </p:txBody>
      </p:sp>
      <p:sp>
        <p:nvSpPr>
          <p:cNvPr id="55" name="矩形 54"/>
          <p:cNvSpPr/>
          <p:nvPr/>
        </p:nvSpPr>
        <p:spPr>
          <a:xfrm>
            <a:off x="2662750" y="2998718"/>
            <a:ext cx="1285883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chāo</a:t>
            </a:r>
            <a:endParaRPr lang="en-US" altLang="en-US" sz="32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699792" y="4011910"/>
            <a:ext cx="114300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chuò</a:t>
            </a:r>
            <a:endParaRPr lang="zh-CN" altLang="en-US" sz="32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745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  <p:bldP spid="51" grpId="0" animBg="1"/>
      <p:bldP spid="52" grpId="0" animBg="1"/>
      <p:bldP spid="8" grpId="0"/>
      <p:bldP spid="32" grpId="0"/>
      <p:bldP spid="2" grpId="0" animBg="1"/>
      <p:bldP spid="53" grpId="0"/>
      <p:bldP spid="54" grpId="0"/>
      <p:bldP spid="55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021665" y="3723878"/>
            <a:ext cx="6905786" cy="93102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在父母的呵（   ）护下，我们过着幸福的生活。</a:t>
            </a:r>
          </a:p>
        </p:txBody>
      </p:sp>
      <p:sp>
        <p:nvSpPr>
          <p:cNvPr id="9" name="矩形 8"/>
          <p:cNvSpPr/>
          <p:nvPr/>
        </p:nvSpPr>
        <p:spPr>
          <a:xfrm>
            <a:off x="971600" y="3003798"/>
            <a:ext cx="6955851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武松见了，叫声：“呵（   ）呀！”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62069" y="1387955"/>
            <a:ext cx="943208" cy="115127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54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呵</a:t>
            </a:r>
          </a:p>
        </p:txBody>
      </p:sp>
      <p:sp>
        <p:nvSpPr>
          <p:cNvPr id="8" name="矩形 7"/>
          <p:cNvSpPr/>
          <p:nvPr/>
        </p:nvSpPr>
        <p:spPr>
          <a:xfrm>
            <a:off x="5494530" y="2917245"/>
            <a:ext cx="493795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ā</a:t>
            </a:r>
            <a:endParaRPr lang="en-US" altLang="en-US" sz="3600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678890" y="3619748"/>
            <a:ext cx="770635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 err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hē</a:t>
            </a:r>
            <a:endParaRPr lang="zh-CN" altLang="en-US" sz="3600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7" name="左大括号 16"/>
          <p:cNvSpPr/>
          <p:nvPr/>
        </p:nvSpPr>
        <p:spPr>
          <a:xfrm>
            <a:off x="2882138" y="1387954"/>
            <a:ext cx="249701" cy="895763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3707904" y="289784"/>
            <a:ext cx="410581" cy="377666"/>
            <a:chOff x="631825" y="5181600"/>
            <a:chExt cx="1554163" cy="1552575"/>
          </a:xfrm>
        </p:grpSpPr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5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4118009" y="195486"/>
            <a:ext cx="1564685" cy="55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512505" y="1836213"/>
            <a:ext cx="1147727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呵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护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3214109" y="1059582"/>
            <a:ext cx="493795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ā</a:t>
            </a:r>
            <a:endParaRPr lang="en-US" altLang="en-US" sz="3600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3131840" y="1764205"/>
            <a:ext cx="770635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 err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hē</a:t>
            </a:r>
            <a:endParaRPr lang="zh-CN" altLang="en-US" sz="3600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118009" y="1836213"/>
            <a:ext cx="1147727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呵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斥</a:t>
            </a:r>
          </a:p>
        </p:txBody>
      </p:sp>
      <p:sp>
        <p:nvSpPr>
          <p:cNvPr id="64" name="矩形 63"/>
          <p:cNvSpPr/>
          <p:nvPr/>
        </p:nvSpPr>
        <p:spPr>
          <a:xfrm>
            <a:off x="4102539" y="1124346"/>
            <a:ext cx="1147727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呵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呀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656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9" grpId="0"/>
      <p:bldP spid="8" grpId="0"/>
      <p:bldP spid="32" grpId="0"/>
      <p:bldP spid="17" grpId="0" animBg="1"/>
      <p:bldP spid="59" grpId="0"/>
      <p:bldP spid="61" grpId="0"/>
      <p:bldP spid="62" grpId="0"/>
      <p:bldP spid="63" grpId="0"/>
      <p:bldP spid="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57363" y="1319019"/>
            <a:ext cx="943208" cy="115127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54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泊</a:t>
            </a:r>
          </a:p>
        </p:txBody>
      </p:sp>
      <p:sp>
        <p:nvSpPr>
          <p:cNvPr id="9" name="矩形 8"/>
          <p:cNvSpPr/>
          <p:nvPr/>
        </p:nvSpPr>
        <p:spPr>
          <a:xfrm>
            <a:off x="683568" y="3003798"/>
            <a:ext cx="7416824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就血泊（    ）里双手来提时，那里提得动？</a:t>
            </a:r>
          </a:p>
        </p:txBody>
      </p:sp>
      <p:sp>
        <p:nvSpPr>
          <p:cNvPr id="8" name="矩形 7"/>
          <p:cNvSpPr/>
          <p:nvPr/>
        </p:nvSpPr>
        <p:spPr>
          <a:xfrm>
            <a:off x="1602717" y="1084406"/>
            <a:ext cx="642941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pō</a:t>
            </a:r>
            <a:endParaRPr lang="en-US" altLang="en-US" sz="36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83568" y="3889123"/>
            <a:ext cx="7343826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这个码头可以停泊（    ）五十艘货船。</a:t>
            </a:r>
          </a:p>
        </p:txBody>
      </p:sp>
      <p:sp>
        <p:nvSpPr>
          <p:cNvPr id="32" name="矩形 31"/>
          <p:cNvSpPr/>
          <p:nvPr/>
        </p:nvSpPr>
        <p:spPr>
          <a:xfrm>
            <a:off x="1612009" y="1788286"/>
            <a:ext cx="648072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bó</a:t>
            </a:r>
            <a:endParaRPr lang="zh-CN" altLang="en-US" sz="36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306984" y="1152819"/>
            <a:ext cx="3112741" cy="438582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>
                <a:latin typeface="仿宋" pitchFamily="49" charset="-122"/>
                <a:ea typeface="仿宋" pitchFamily="49" charset="-122"/>
              </a:rPr>
              <a:t>用作</a:t>
            </a:r>
            <a:r>
              <a:rPr lang="zh-CN" altLang="en-US" sz="2400" b="1">
                <a:solidFill>
                  <a:srgbClr val="FF0000"/>
                </a:solidFill>
                <a:latin typeface="仿宋" pitchFamily="49" charset="-122"/>
                <a:ea typeface="仿宋" pitchFamily="49" charset="-122"/>
              </a:rPr>
              <a:t>名词</a:t>
            </a:r>
            <a:r>
              <a:rPr lang="zh-CN" altLang="en-US" sz="2400" b="1">
                <a:latin typeface="仿宋" pitchFamily="49" charset="-122"/>
                <a:ea typeface="仿宋" pitchFamily="49" charset="-122"/>
              </a:rPr>
              <a:t>，表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示</a:t>
            </a:r>
            <a:r>
              <a:rPr lang="zh-CN" altLang="en-US" sz="2400" b="1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“湖”</a:t>
            </a:r>
            <a:endParaRPr lang="zh-CN" altLang="en-US" sz="24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306986" y="1953945"/>
            <a:ext cx="3398490" cy="438582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用作</a:t>
            </a:r>
            <a:r>
              <a:rPr lang="zh-CN" altLang="en-US" sz="2400" b="1">
                <a:solidFill>
                  <a:srgbClr val="FF0000"/>
                </a:solidFill>
                <a:latin typeface="仿宋" pitchFamily="49" charset="-122"/>
                <a:ea typeface="仿宋" pitchFamily="49" charset="-122"/>
              </a:rPr>
              <a:t>动词</a:t>
            </a:r>
            <a:r>
              <a:rPr lang="zh-CN" altLang="en-US" sz="2400" b="1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，</a:t>
            </a:r>
            <a:r>
              <a:rPr lang="zh-CN" altLang="en-US" sz="2400" b="1">
                <a:latin typeface="仿宋" pitchFamily="49" charset="-122"/>
                <a:ea typeface="仿宋" pitchFamily="49" charset="-122"/>
              </a:rPr>
              <a:t>表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示“停泊”</a:t>
            </a:r>
          </a:p>
        </p:txBody>
      </p:sp>
      <p:sp>
        <p:nvSpPr>
          <p:cNvPr id="17" name="左大括号 16"/>
          <p:cNvSpPr/>
          <p:nvPr/>
        </p:nvSpPr>
        <p:spPr>
          <a:xfrm>
            <a:off x="1356555" y="1522051"/>
            <a:ext cx="246276" cy="648072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3707904" y="289784"/>
            <a:ext cx="410581" cy="377666"/>
            <a:chOff x="631825" y="5181600"/>
            <a:chExt cx="1554163" cy="1552575"/>
          </a:xfrm>
        </p:grpSpPr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4118009" y="195486"/>
            <a:ext cx="1564685" cy="55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698802" y="2895824"/>
            <a:ext cx="642941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pō</a:t>
            </a:r>
            <a:endParaRPr lang="en-US" altLang="en-US" sz="36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499002" y="3795886"/>
            <a:ext cx="648072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bó</a:t>
            </a:r>
            <a:endParaRPr lang="zh-CN" altLang="en-US" sz="36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868144" y="1103966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血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泊</a:t>
            </a:r>
            <a:endParaRPr lang="zh-CN" altLang="en-US" sz="180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线形标注 1 13"/>
          <p:cNvSpPr/>
          <p:nvPr/>
        </p:nvSpPr>
        <p:spPr>
          <a:xfrm>
            <a:off x="6419776" y="489430"/>
            <a:ext cx="1112805" cy="461665"/>
          </a:xfrm>
          <a:prstGeom prst="borderCallout1">
            <a:avLst>
              <a:gd name="adj1" fmla="val 109530"/>
              <a:gd name="adj2" fmla="val 22481"/>
              <a:gd name="adj3" fmla="val 159953"/>
              <a:gd name="adj4" fmla="val -1527"/>
            </a:avLst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prstClr val="black"/>
                </a:solidFill>
                <a:latin typeface="仿宋" pitchFamily="49" charset="-122"/>
                <a:ea typeface="仿宋" pitchFamily="49" charset="-122"/>
              </a:rPr>
              <a:t>一摊血</a:t>
            </a:r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7249269" y="1103966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湖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泊</a:t>
            </a:r>
            <a:endParaRPr lang="zh-CN" altLang="en-US" sz="180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991969" y="1837391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泊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车</a:t>
            </a:r>
            <a:endParaRPr lang="zh-CN" altLang="en-US" sz="180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260006" y="1851670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漂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泊</a:t>
            </a:r>
            <a:endParaRPr lang="zh-CN" altLang="en-US" sz="180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450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  <p:bldP spid="23" grpId="0"/>
      <p:bldP spid="32" grpId="0"/>
      <p:bldP spid="51" grpId="0" animBg="1"/>
      <p:bldP spid="52" grpId="0" animBg="1"/>
      <p:bldP spid="17" grpId="0" animBg="1"/>
      <p:bldP spid="56" grpId="0"/>
      <p:bldP spid="57" grpId="0"/>
      <p:bldP spid="7" grpId="0"/>
      <p:bldP spid="14" grpId="0" animBg="1"/>
      <p:bldP spid="58" grpId="0"/>
      <p:bldP spid="59" grpId="0"/>
      <p:bldP spid="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690292" y="1367786"/>
            <a:ext cx="1158161" cy="646331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梢棒：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3529" y="494043"/>
            <a:ext cx="4464496" cy="565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42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猜一猜词语的意思</a:t>
            </a:r>
          </a:p>
        </p:txBody>
      </p:sp>
      <p:sp>
        <p:nvSpPr>
          <p:cNvPr id="19" name="文本框 10"/>
          <p:cNvSpPr txBox="1"/>
          <p:nvPr/>
        </p:nvSpPr>
        <p:spPr>
          <a:xfrm>
            <a:off x="4355976" y="585890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课后第</a:t>
            </a:r>
            <a:r>
              <a:rPr lang="en-US" altLang="zh-CN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</a:p>
        </p:txBody>
      </p:sp>
      <p:sp>
        <p:nvSpPr>
          <p:cNvPr id="3" name="椭圆 2"/>
          <p:cNvSpPr/>
          <p:nvPr/>
        </p:nvSpPr>
        <p:spPr>
          <a:xfrm>
            <a:off x="1218882" y="1347614"/>
            <a:ext cx="511185" cy="731625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117695" y="1431758"/>
            <a:ext cx="2382297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latin typeface="仿宋" pitchFamily="49" charset="-122"/>
                <a:ea typeface="仿宋" pitchFamily="49" charset="-122"/>
                <a:sym typeface="+mn-ea"/>
              </a:rPr>
              <a:t>和木棍有关</a:t>
            </a:r>
          </a:p>
        </p:txBody>
      </p:sp>
      <p:sp>
        <p:nvSpPr>
          <p:cNvPr id="16" name="矩形 15"/>
          <p:cNvSpPr/>
          <p:nvPr/>
        </p:nvSpPr>
        <p:spPr>
          <a:xfrm>
            <a:off x="823520" y="2389196"/>
            <a:ext cx="69877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武松入到里面坐下，把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梢棒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倚了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23520" y="4003199"/>
            <a:ext cx="7060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双手轮起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梢棒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，尽平生气力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76056" y="1442790"/>
            <a:ext cx="3168352" cy="58477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latin typeface="仿宋" pitchFamily="49" charset="-122"/>
                <a:ea typeface="仿宋" pitchFamily="49" charset="-122"/>
                <a:sym typeface="+mn-ea"/>
              </a:rPr>
              <a:t>类似棍子的武器</a:t>
            </a:r>
          </a:p>
        </p:txBody>
      </p:sp>
      <p:sp>
        <p:nvSpPr>
          <p:cNvPr id="4" name="右箭头 3"/>
          <p:cNvSpPr/>
          <p:nvPr/>
        </p:nvSpPr>
        <p:spPr>
          <a:xfrm>
            <a:off x="4499992" y="1615406"/>
            <a:ext cx="447164" cy="239544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02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823520" y="3168769"/>
            <a:ext cx="52711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绰了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梢棒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，立起身来道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 animBg="1"/>
      <p:bldP spid="14" grpId="0"/>
      <p:bldP spid="16" grpId="0"/>
      <p:bldP spid="17" grpId="0"/>
      <p:bldP spid="18" grpId="0" animBg="1"/>
      <p:bldP spid="4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67544" y="732204"/>
            <a:ext cx="2036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筛一碗酒：</a:t>
            </a:r>
          </a:p>
        </p:txBody>
      </p:sp>
      <p:sp>
        <p:nvSpPr>
          <p:cNvPr id="14" name="矩形 13"/>
          <p:cNvSpPr/>
          <p:nvPr/>
        </p:nvSpPr>
        <p:spPr>
          <a:xfrm>
            <a:off x="564729" y="1707654"/>
            <a:ext cx="4752528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联系人物前后的行为动作</a:t>
            </a:r>
          </a:p>
        </p:txBody>
      </p:sp>
      <p:sp>
        <p:nvSpPr>
          <p:cNvPr id="16" name="矩形 15"/>
          <p:cNvSpPr/>
          <p:nvPr/>
        </p:nvSpPr>
        <p:spPr>
          <a:xfrm>
            <a:off x="564729" y="2750695"/>
            <a:ext cx="7823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只见店主人把三只碗、一双箸、一碟热菜，放在武松面前，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满满筛一碗酒来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。武松拿起碗，一饮而尽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736968" y="793760"/>
            <a:ext cx="1907040" cy="58477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latin typeface="仿宋" pitchFamily="49" charset="-122"/>
                <a:ea typeface="仿宋" pitchFamily="49" charset="-122"/>
                <a:sym typeface="+mn-ea"/>
              </a:rPr>
              <a:t>倒一碗酒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257" y="770915"/>
            <a:ext cx="2512765" cy="141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7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95536" y="744256"/>
            <a:ext cx="21602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请勿自误</a:t>
            </a:r>
            <a:r>
              <a:rPr lang="en-US" altLang="zh-CN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: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7796" y="1470725"/>
            <a:ext cx="1116123" cy="52322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仿宋" pitchFamily="49" charset="-122"/>
                <a:ea typeface="仿宋" pitchFamily="49" charset="-122"/>
                <a:sym typeface="+mn-ea"/>
              </a:rPr>
              <a:t>不要</a:t>
            </a:r>
          </a:p>
        </p:txBody>
      </p:sp>
      <p:sp>
        <p:nvSpPr>
          <p:cNvPr id="18" name="矩形 17"/>
          <p:cNvSpPr/>
          <p:nvPr/>
        </p:nvSpPr>
        <p:spPr>
          <a:xfrm>
            <a:off x="2627784" y="773865"/>
            <a:ext cx="4032448" cy="58477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>
                <a:latin typeface="仿宋" pitchFamily="49" charset="-122"/>
                <a:ea typeface="仿宋" pitchFamily="49" charset="-122"/>
                <a:sym typeface="+mn-ea"/>
              </a:rPr>
              <a:t>请不要自己误了自己</a:t>
            </a:r>
            <a:endParaRPr lang="zh-CN" altLang="en-US" sz="3200" b="1" dirty="0">
              <a:latin typeface="仿宋" pitchFamily="49" charset="-122"/>
              <a:ea typeface="仿宋" pitchFamily="49" charset="-122"/>
              <a:sym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43758"/>
            <a:ext cx="3450384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964" l="5060" r="96726">
                        <a14:foregroundMark x1="19940" y1="6335" x2="79464" y2="10407"/>
                        <a14:foregroundMark x1="18452" y1="89593" x2="78869" y2="89140"/>
                        <a14:foregroundMark x1="28571" y1="83937" x2="28571" y2="83937"/>
                        <a14:foregroundMark x1="7738" y1="83937" x2="94048" y2="84389"/>
                        <a14:foregroundMark x1="18452" y1="29186" x2="81250" y2="29186"/>
                        <a14:foregroundMark x1="18452" y1="23756" x2="79464" y2="25113"/>
                        <a14:foregroundMark x1="85119" y1="30543" x2="83631" y2="24434"/>
                        <a14:foregroundMark x1="83631" y1="24661" x2="17262" y2="23756"/>
                        <a14:foregroundMark x1="8631" y1="13801" x2="7143" y2="83258"/>
                        <a14:foregroundMark x1="92857" y1="5882" x2="94048" y2="830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838" b="18924"/>
          <a:stretch/>
        </p:blipFill>
        <p:spPr bwMode="auto">
          <a:xfrm>
            <a:off x="4860032" y="2211710"/>
            <a:ext cx="286045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椭圆 1"/>
          <p:cNvSpPr/>
          <p:nvPr/>
        </p:nvSpPr>
        <p:spPr>
          <a:xfrm>
            <a:off x="933642" y="773865"/>
            <a:ext cx="470006" cy="61672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42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206293" y="555526"/>
            <a:ext cx="1465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店家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6" b="100000" l="9728" r="100000">
                        <a14:foregroundMark x1="40856" y1="73860" x2="40856" y2="73860"/>
                        <a14:foregroundMark x1="47471" y1="62614" x2="47471" y2="626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35480"/>
            <a:ext cx="2335426" cy="298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云形标注 2"/>
          <p:cNvSpPr/>
          <p:nvPr/>
        </p:nvSpPr>
        <p:spPr>
          <a:xfrm>
            <a:off x="-2784" y="1449963"/>
            <a:ext cx="2376264" cy="1576150"/>
          </a:xfrm>
          <a:prstGeom prst="cloudCallout">
            <a:avLst>
              <a:gd name="adj1" fmla="val 60277"/>
              <a:gd name="adj2" fmla="val 59556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客官，请进！</a:t>
            </a:r>
          </a:p>
        </p:txBody>
      </p:sp>
      <p:sp>
        <p:nvSpPr>
          <p:cNvPr id="16" name="矩形 15"/>
          <p:cNvSpPr/>
          <p:nvPr/>
        </p:nvSpPr>
        <p:spPr>
          <a:xfrm>
            <a:off x="3841866" y="555526"/>
            <a:ext cx="12341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榜文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316403"/>
            <a:ext cx="2448272" cy="341942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483768" y="555526"/>
            <a:ext cx="1465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客官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268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 animBg="1"/>
      <p:bldP spid="1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"/>
          <p:cNvGrpSpPr/>
          <p:nvPr/>
        </p:nvGrpSpPr>
        <p:grpSpPr>
          <a:xfrm>
            <a:off x="491376" y="3442771"/>
            <a:ext cx="1029163" cy="1085656"/>
            <a:chOff x="2437" y="2032"/>
            <a:chExt cx="1244" cy="1264"/>
          </a:xfrm>
        </p:grpSpPr>
        <p:sp>
          <p:nvSpPr>
            <p:cNvPr id="7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1" name="组合 7"/>
          <p:cNvGrpSpPr/>
          <p:nvPr/>
        </p:nvGrpSpPr>
        <p:grpSpPr>
          <a:xfrm>
            <a:off x="5640225" y="1572758"/>
            <a:ext cx="1029163" cy="1085656"/>
            <a:chOff x="2437" y="2032"/>
            <a:chExt cx="1244" cy="1264"/>
          </a:xfrm>
        </p:grpSpPr>
        <p:sp>
          <p:nvSpPr>
            <p:cNvPr id="9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5" name="组合 7"/>
          <p:cNvGrpSpPr/>
          <p:nvPr/>
        </p:nvGrpSpPr>
        <p:grpSpPr>
          <a:xfrm>
            <a:off x="4545763" y="1572758"/>
            <a:ext cx="1029163" cy="1085656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9" name="组合 7"/>
          <p:cNvGrpSpPr/>
          <p:nvPr/>
        </p:nvGrpSpPr>
        <p:grpSpPr>
          <a:xfrm>
            <a:off x="2323276" y="1572758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3" name="组合 7"/>
          <p:cNvGrpSpPr/>
          <p:nvPr/>
        </p:nvGrpSpPr>
        <p:grpSpPr>
          <a:xfrm>
            <a:off x="1210204" y="1572758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47" name="矩形 46"/>
          <p:cNvSpPr/>
          <p:nvPr/>
        </p:nvSpPr>
        <p:spPr>
          <a:xfrm>
            <a:off x="107504" y="1030476"/>
            <a:ext cx="9036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ɡānɡ  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jī</a:t>
            </a:r>
            <a:r>
              <a:rPr lang="en-US" altLang="zh-CN" sz="2800" b="1" dirty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dié</a:t>
            </a:r>
            <a:r>
              <a:rPr lang="en-US" altLang="zh-CN" sz="2800" b="1" dirty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</a:t>
            </a:r>
            <a:r>
              <a:rPr lang="en-US" altLang="zh-CN" sz="2800" b="1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jīn</a:t>
            </a:r>
            <a:r>
              <a:rPr lang="en-US" altLang="zh-CN" sz="2800" b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ǎn 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bǎnɡ</a:t>
            </a:r>
            <a:r>
              <a:rPr lang="en-US" altLang="zh-CN" sz="2800" b="1" dirty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</a:t>
            </a:r>
            <a:r>
              <a:rPr lang="en-US" altLang="zh-CN" sz="2800" b="1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zhànɡ</a:t>
            </a:r>
            <a:r>
              <a:rPr lang="en-US" altLang="zh-CN" sz="2800" b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shēn</a:t>
            </a:r>
            <a:endParaRPr lang="en-US" altLang="zh-CN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25521" y="2900123"/>
            <a:ext cx="8250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黑体" pitchFamily="49" charset="-122"/>
                <a:ea typeface="黑体" pitchFamily="49" charset="-122"/>
                <a:cs typeface="Times New Roman"/>
              </a:rPr>
              <a:t>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jiān</a:t>
            </a:r>
            <a:r>
              <a:rPr lang="en-US" altLang="zh-CN" sz="2800" b="1" dirty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wù</a:t>
            </a:r>
            <a:r>
              <a:rPr lang="en-US" altLang="zh-CN" sz="2800" b="1" dirty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tuō</a:t>
            </a:r>
            <a:r>
              <a:rPr lang="en-US" altLang="zh-CN" sz="2800" b="1" dirty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xī</a:t>
            </a:r>
            <a:r>
              <a:rPr lang="en-US" altLang="zh-CN" sz="2800" b="1" dirty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zhuì</a:t>
            </a:r>
            <a:r>
              <a:rPr lang="en-US" altLang="zh-CN" sz="2800" b="1" dirty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tánɡ</a:t>
            </a:r>
            <a:r>
              <a:rPr lang="en-US" altLang="zh-CN" sz="2800" b="1" dirty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jié</a:t>
            </a:r>
            <a:endParaRPr lang="en-US" altLang="zh-CN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grpSp>
        <p:nvGrpSpPr>
          <p:cNvPr id="3" name="组合 7"/>
          <p:cNvGrpSpPr/>
          <p:nvPr/>
        </p:nvGrpSpPr>
        <p:grpSpPr>
          <a:xfrm>
            <a:off x="107504" y="1572758"/>
            <a:ext cx="1029163" cy="1085656"/>
            <a:chOff x="2437" y="2032"/>
            <a:chExt cx="1244" cy="1264"/>
          </a:xfrm>
        </p:grpSpPr>
        <p:sp>
          <p:nvSpPr>
            <p:cNvPr id="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58" name="组合 7"/>
          <p:cNvGrpSpPr/>
          <p:nvPr/>
        </p:nvGrpSpPr>
        <p:grpSpPr>
          <a:xfrm>
            <a:off x="6745059" y="1572758"/>
            <a:ext cx="1029163" cy="1085656"/>
            <a:chOff x="2437" y="2032"/>
            <a:chExt cx="1244" cy="1264"/>
          </a:xfrm>
        </p:grpSpPr>
        <p:sp>
          <p:nvSpPr>
            <p:cNvPr id="5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2" name="组合 7"/>
          <p:cNvGrpSpPr/>
          <p:nvPr/>
        </p:nvGrpSpPr>
        <p:grpSpPr>
          <a:xfrm>
            <a:off x="7863317" y="1573902"/>
            <a:ext cx="1029163" cy="1085656"/>
            <a:chOff x="2437" y="2032"/>
            <a:chExt cx="1244" cy="1264"/>
          </a:xfrm>
        </p:grpSpPr>
        <p:sp>
          <p:nvSpPr>
            <p:cNvPr id="6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0" name="文本框 64"/>
          <p:cNvSpPr txBox="1"/>
          <p:nvPr/>
        </p:nvSpPr>
        <p:spPr>
          <a:xfrm>
            <a:off x="6809714" y="1572758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杖</a:t>
            </a:r>
          </a:p>
        </p:txBody>
      </p:sp>
      <p:sp>
        <p:nvSpPr>
          <p:cNvPr id="111" name="文本框 64"/>
          <p:cNvSpPr txBox="1"/>
          <p:nvPr/>
        </p:nvSpPr>
        <p:spPr>
          <a:xfrm>
            <a:off x="7903258" y="1524474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申</a:t>
            </a:r>
          </a:p>
        </p:txBody>
      </p:sp>
      <p:grpSp>
        <p:nvGrpSpPr>
          <p:cNvPr id="118" name="组合 7"/>
          <p:cNvGrpSpPr/>
          <p:nvPr/>
        </p:nvGrpSpPr>
        <p:grpSpPr>
          <a:xfrm>
            <a:off x="2726035" y="3435846"/>
            <a:ext cx="1029163" cy="1085656"/>
            <a:chOff x="2437" y="2032"/>
            <a:chExt cx="1244" cy="1264"/>
          </a:xfrm>
        </p:grpSpPr>
        <p:sp>
          <p:nvSpPr>
            <p:cNvPr id="11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2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2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2" name="组合 7"/>
          <p:cNvGrpSpPr/>
          <p:nvPr/>
        </p:nvGrpSpPr>
        <p:grpSpPr>
          <a:xfrm>
            <a:off x="1631573" y="3435846"/>
            <a:ext cx="1029163" cy="1085656"/>
            <a:chOff x="2437" y="2032"/>
            <a:chExt cx="1244" cy="1264"/>
          </a:xfrm>
        </p:grpSpPr>
        <p:sp>
          <p:nvSpPr>
            <p:cNvPr id="12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2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2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6" name="组合 7"/>
          <p:cNvGrpSpPr/>
          <p:nvPr/>
        </p:nvGrpSpPr>
        <p:grpSpPr>
          <a:xfrm>
            <a:off x="6083350" y="3454168"/>
            <a:ext cx="1029163" cy="1085656"/>
            <a:chOff x="2437" y="2032"/>
            <a:chExt cx="1244" cy="1264"/>
          </a:xfrm>
        </p:grpSpPr>
        <p:sp>
          <p:nvSpPr>
            <p:cNvPr id="12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2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2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30" name="组合 7"/>
          <p:cNvGrpSpPr/>
          <p:nvPr/>
        </p:nvGrpSpPr>
        <p:grpSpPr>
          <a:xfrm>
            <a:off x="4970278" y="3454168"/>
            <a:ext cx="1029163" cy="1085656"/>
            <a:chOff x="2437" y="2032"/>
            <a:chExt cx="1244" cy="1264"/>
          </a:xfrm>
        </p:grpSpPr>
        <p:sp>
          <p:nvSpPr>
            <p:cNvPr id="13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3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3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34" name="组合 7"/>
          <p:cNvGrpSpPr/>
          <p:nvPr/>
        </p:nvGrpSpPr>
        <p:grpSpPr>
          <a:xfrm>
            <a:off x="3830869" y="3435846"/>
            <a:ext cx="1029163" cy="1085656"/>
            <a:chOff x="2437" y="2032"/>
            <a:chExt cx="1244" cy="1264"/>
          </a:xfrm>
        </p:grpSpPr>
        <p:sp>
          <p:nvSpPr>
            <p:cNvPr id="13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3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3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42" name="文本框 64"/>
          <p:cNvSpPr txBox="1"/>
          <p:nvPr/>
        </p:nvSpPr>
        <p:spPr>
          <a:xfrm>
            <a:off x="3895524" y="3435846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悉</a:t>
            </a:r>
          </a:p>
        </p:txBody>
      </p:sp>
      <p:grpSp>
        <p:nvGrpSpPr>
          <p:cNvPr id="84" name="组合 7"/>
          <p:cNvGrpSpPr/>
          <p:nvPr/>
        </p:nvGrpSpPr>
        <p:grpSpPr>
          <a:xfrm>
            <a:off x="7215245" y="3437849"/>
            <a:ext cx="1029163" cy="1085656"/>
            <a:chOff x="2437" y="2032"/>
            <a:chExt cx="1244" cy="1264"/>
          </a:xfrm>
        </p:grpSpPr>
        <p:sp>
          <p:nvSpPr>
            <p:cNvPr id="8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9" name="组合 7"/>
          <p:cNvGrpSpPr/>
          <p:nvPr/>
        </p:nvGrpSpPr>
        <p:grpSpPr>
          <a:xfrm>
            <a:off x="3419872" y="1572758"/>
            <a:ext cx="1029163" cy="1085656"/>
            <a:chOff x="2437" y="2032"/>
            <a:chExt cx="1244" cy="1264"/>
          </a:xfrm>
        </p:grpSpPr>
        <p:sp>
          <p:nvSpPr>
            <p:cNvPr id="11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pic>
        <p:nvPicPr>
          <p:cNvPr id="146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10" y="266025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353" y="266025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775" y="266025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005" y="266025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846" y="266025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900" y="266025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119" y="266025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167" y="266025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66" y="452842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300" y="452842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240" y="452842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109" y="452842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Picture 2" descr="C:\Users\zhangye\Desktop\点击.png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78" y="452842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2" descr="C:\Users\zhangye\Desktop\点击.png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431" y="452842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2" descr="C:\Users\zhangye\Desktop\点击.png">
            <a:hlinkClick r:id="rId1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738" y="452842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1" name="文本框 15"/>
          <p:cNvSpPr txBox="1"/>
          <p:nvPr/>
        </p:nvSpPr>
        <p:spPr>
          <a:xfrm>
            <a:off x="756142" y="206949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学写字</a:t>
            </a:r>
          </a:p>
        </p:txBody>
      </p:sp>
      <p:pic>
        <p:nvPicPr>
          <p:cNvPr id="162" name="图片 9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7" y="178374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" name="矩形 114"/>
          <p:cNvSpPr/>
          <p:nvPr/>
        </p:nvSpPr>
        <p:spPr>
          <a:xfrm>
            <a:off x="2458886" y="231587"/>
            <a:ext cx="2166866" cy="58477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左窄右宽</a:t>
            </a:r>
          </a:p>
        </p:txBody>
      </p:sp>
      <p:sp>
        <p:nvSpPr>
          <p:cNvPr id="2" name="文本框 64"/>
          <p:cNvSpPr txBox="1"/>
          <p:nvPr/>
        </p:nvSpPr>
        <p:spPr>
          <a:xfrm>
            <a:off x="121276" y="1548044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冈</a:t>
            </a:r>
          </a:p>
        </p:txBody>
      </p:sp>
      <p:sp>
        <p:nvSpPr>
          <p:cNvPr id="12294" name="文本框 64"/>
          <p:cNvSpPr txBox="1"/>
          <p:nvPr/>
        </p:nvSpPr>
        <p:spPr>
          <a:xfrm>
            <a:off x="1218442" y="1539806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饥</a:t>
            </a:r>
          </a:p>
        </p:txBody>
      </p:sp>
      <p:sp>
        <p:nvSpPr>
          <p:cNvPr id="12296" name="文本框 64"/>
          <p:cNvSpPr txBox="1"/>
          <p:nvPr/>
        </p:nvSpPr>
        <p:spPr>
          <a:xfrm>
            <a:off x="2362405" y="1539806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碟</a:t>
            </a:r>
          </a:p>
        </p:txBody>
      </p:sp>
      <p:sp>
        <p:nvSpPr>
          <p:cNvPr id="88" name="文本框 64"/>
          <p:cNvSpPr txBox="1"/>
          <p:nvPr/>
        </p:nvSpPr>
        <p:spPr>
          <a:xfrm>
            <a:off x="3459001" y="1548010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斤</a:t>
            </a:r>
          </a:p>
        </p:txBody>
      </p:sp>
      <p:sp>
        <p:nvSpPr>
          <p:cNvPr id="12298" name="文本框 64"/>
          <p:cNvSpPr txBox="1"/>
          <p:nvPr/>
        </p:nvSpPr>
        <p:spPr>
          <a:xfrm>
            <a:off x="4545763" y="1556282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俺</a:t>
            </a:r>
          </a:p>
        </p:txBody>
      </p:sp>
      <p:sp>
        <p:nvSpPr>
          <p:cNvPr id="12300" name="文本框 64"/>
          <p:cNvSpPr txBox="1"/>
          <p:nvPr/>
        </p:nvSpPr>
        <p:spPr>
          <a:xfrm>
            <a:off x="5640225" y="1572758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榜</a:t>
            </a:r>
          </a:p>
        </p:txBody>
      </p:sp>
      <p:sp>
        <p:nvSpPr>
          <p:cNvPr id="12304" name="文本框 64"/>
          <p:cNvSpPr txBox="1"/>
          <p:nvPr/>
        </p:nvSpPr>
        <p:spPr>
          <a:xfrm>
            <a:off x="563384" y="3443515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兼</a:t>
            </a:r>
          </a:p>
        </p:txBody>
      </p:sp>
      <p:sp>
        <p:nvSpPr>
          <p:cNvPr id="108" name="文本框 64"/>
          <p:cNvSpPr txBox="1"/>
          <p:nvPr/>
        </p:nvSpPr>
        <p:spPr>
          <a:xfrm>
            <a:off x="1631573" y="3419370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勿</a:t>
            </a:r>
          </a:p>
        </p:txBody>
      </p:sp>
      <p:sp>
        <p:nvSpPr>
          <p:cNvPr id="109" name="文本框 64"/>
          <p:cNvSpPr txBox="1"/>
          <p:nvPr/>
        </p:nvSpPr>
        <p:spPr>
          <a:xfrm>
            <a:off x="2726035" y="3427608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拖</a:t>
            </a:r>
          </a:p>
        </p:txBody>
      </p:sp>
      <p:sp>
        <p:nvSpPr>
          <p:cNvPr id="90" name="文本框 64"/>
          <p:cNvSpPr txBox="1"/>
          <p:nvPr/>
        </p:nvSpPr>
        <p:spPr>
          <a:xfrm>
            <a:off x="4978516" y="3421216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坠</a:t>
            </a:r>
          </a:p>
        </p:txBody>
      </p:sp>
      <p:sp>
        <p:nvSpPr>
          <p:cNvPr id="107" name="文本框 64"/>
          <p:cNvSpPr txBox="1"/>
          <p:nvPr/>
        </p:nvSpPr>
        <p:spPr>
          <a:xfrm>
            <a:off x="6122479" y="3421216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膛</a:t>
            </a:r>
          </a:p>
        </p:txBody>
      </p:sp>
      <p:sp>
        <p:nvSpPr>
          <p:cNvPr id="83" name="文本框 64"/>
          <p:cNvSpPr txBox="1"/>
          <p:nvPr/>
        </p:nvSpPr>
        <p:spPr>
          <a:xfrm>
            <a:off x="7215245" y="3429611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截</a:t>
            </a:r>
          </a:p>
        </p:txBody>
      </p:sp>
      <p:sp>
        <p:nvSpPr>
          <p:cNvPr id="116" name="矩形 115"/>
          <p:cNvSpPr/>
          <p:nvPr/>
        </p:nvSpPr>
        <p:spPr>
          <a:xfrm>
            <a:off x="4895496" y="75965"/>
            <a:ext cx="3655293" cy="83099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注意左右两</a:t>
            </a:r>
            <a:r>
              <a:rPr lang="zh-CN" altLang="en-US" sz="2400" b="1"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部分的高低、长短以及笔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画的穿插</a:t>
            </a:r>
            <a:r>
              <a:rPr lang="zh-CN" altLang="en-US" sz="2400" b="1"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避让</a:t>
            </a:r>
            <a:endParaRPr lang="zh-CN" altLang="en-US" sz="2400" b="1" dirty="0">
              <a:latin typeface="宋体" pitchFamily="2" charset="-122"/>
              <a:ea typeface="宋体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67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2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7" grpId="1"/>
      <p:bldP spid="48" grpId="0"/>
      <p:bldP spid="48" grpId="1"/>
      <p:bldP spid="110" grpId="1"/>
      <p:bldP spid="115" grpId="0" animBg="1"/>
      <p:bldP spid="12294" grpId="1"/>
      <p:bldP spid="12296" grpId="1"/>
      <p:bldP spid="12298" grpId="1"/>
      <p:bldP spid="12300" grpId="1"/>
      <p:bldP spid="109" grpId="1"/>
      <p:bldP spid="107" grpId="1"/>
      <p:bldP spid="1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3084617" y="1815322"/>
            <a:ext cx="2318547" cy="2326669"/>
            <a:chOff x="5534807" y="1672548"/>
            <a:chExt cx="2318547" cy="2326669"/>
          </a:xfrm>
        </p:grpSpPr>
        <p:sp>
          <p:nvSpPr>
            <p:cNvPr id="63" name="矩形 62"/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rgbClr val="00B05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rgbClr val="00B05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合 65"/>
          <p:cNvGrpSpPr/>
          <p:nvPr/>
        </p:nvGrpSpPr>
        <p:grpSpPr>
          <a:xfrm>
            <a:off x="3289430" y="2107159"/>
            <a:ext cx="1678549" cy="1742996"/>
            <a:chOff x="5626101" y="2925763"/>
            <a:chExt cx="909638" cy="944563"/>
          </a:xfrm>
          <a:solidFill>
            <a:schemeClr val="tx1"/>
          </a:solidFill>
        </p:grpSpPr>
        <p:sp>
          <p:nvSpPr>
            <p:cNvPr id="67" name="Freeform 139"/>
            <p:cNvSpPr>
              <a:spLocks/>
            </p:cNvSpPr>
            <p:nvPr/>
          </p:nvSpPr>
          <p:spPr bwMode="auto">
            <a:xfrm>
              <a:off x="5835651" y="3106738"/>
              <a:ext cx="274638" cy="77788"/>
            </a:xfrm>
            <a:custGeom>
              <a:avLst/>
              <a:gdLst>
                <a:gd name="T0" fmla="*/ 119 w 173"/>
                <a:gd name="T1" fmla="*/ 31 h 49"/>
                <a:gd name="T2" fmla="*/ 86 w 173"/>
                <a:gd name="T3" fmla="*/ 37 h 49"/>
                <a:gd name="T4" fmla="*/ 63 w 173"/>
                <a:gd name="T5" fmla="*/ 42 h 49"/>
                <a:gd name="T6" fmla="*/ 53 w 173"/>
                <a:gd name="T7" fmla="*/ 45 h 49"/>
                <a:gd name="T8" fmla="*/ 44 w 173"/>
                <a:gd name="T9" fmla="*/ 48 h 49"/>
                <a:gd name="T10" fmla="*/ 39 w 173"/>
                <a:gd name="T11" fmla="*/ 48 h 49"/>
                <a:gd name="T12" fmla="*/ 37 w 173"/>
                <a:gd name="T13" fmla="*/ 48 h 49"/>
                <a:gd name="T14" fmla="*/ 34 w 173"/>
                <a:gd name="T15" fmla="*/ 48 h 49"/>
                <a:gd name="T16" fmla="*/ 28 w 173"/>
                <a:gd name="T17" fmla="*/ 45 h 49"/>
                <a:gd name="T18" fmla="*/ 21 w 173"/>
                <a:gd name="T19" fmla="*/ 44 h 49"/>
                <a:gd name="T20" fmla="*/ 14 w 173"/>
                <a:gd name="T21" fmla="*/ 42 h 49"/>
                <a:gd name="T22" fmla="*/ 8 w 173"/>
                <a:gd name="T23" fmla="*/ 40 h 49"/>
                <a:gd name="T24" fmla="*/ 3 w 173"/>
                <a:gd name="T25" fmla="*/ 38 h 49"/>
                <a:gd name="T26" fmla="*/ 1 w 173"/>
                <a:gd name="T27" fmla="*/ 35 h 49"/>
                <a:gd name="T28" fmla="*/ 3 w 173"/>
                <a:gd name="T29" fmla="*/ 33 h 49"/>
                <a:gd name="T30" fmla="*/ 9 w 173"/>
                <a:gd name="T31" fmla="*/ 31 h 49"/>
                <a:gd name="T32" fmla="*/ 16 w 173"/>
                <a:gd name="T33" fmla="*/ 30 h 49"/>
                <a:gd name="T34" fmla="*/ 24 w 173"/>
                <a:gd name="T35" fmla="*/ 27 h 49"/>
                <a:gd name="T36" fmla="*/ 34 w 173"/>
                <a:gd name="T37" fmla="*/ 24 h 49"/>
                <a:gd name="T38" fmla="*/ 44 w 173"/>
                <a:gd name="T39" fmla="*/ 21 h 49"/>
                <a:gd name="T40" fmla="*/ 56 w 173"/>
                <a:gd name="T41" fmla="*/ 18 h 49"/>
                <a:gd name="T42" fmla="*/ 68 w 173"/>
                <a:gd name="T43" fmla="*/ 15 h 49"/>
                <a:gd name="T44" fmla="*/ 82 w 173"/>
                <a:gd name="T45" fmla="*/ 12 h 49"/>
                <a:gd name="T46" fmla="*/ 93 w 173"/>
                <a:gd name="T47" fmla="*/ 9 h 49"/>
                <a:gd name="T48" fmla="*/ 105 w 173"/>
                <a:gd name="T49" fmla="*/ 7 h 49"/>
                <a:gd name="T50" fmla="*/ 114 w 173"/>
                <a:gd name="T51" fmla="*/ 5 h 49"/>
                <a:gd name="T52" fmla="*/ 122 w 173"/>
                <a:gd name="T53" fmla="*/ 4 h 49"/>
                <a:gd name="T54" fmla="*/ 129 w 173"/>
                <a:gd name="T55" fmla="*/ 1 h 49"/>
                <a:gd name="T56" fmla="*/ 134 w 173"/>
                <a:gd name="T57" fmla="*/ 0 h 49"/>
                <a:gd name="T58" fmla="*/ 138 w 173"/>
                <a:gd name="T59" fmla="*/ 0 h 49"/>
                <a:gd name="T60" fmla="*/ 146 w 173"/>
                <a:gd name="T61" fmla="*/ 0 h 49"/>
                <a:gd name="T62" fmla="*/ 157 w 173"/>
                <a:gd name="T63" fmla="*/ 1 h 49"/>
                <a:gd name="T64" fmla="*/ 166 w 173"/>
                <a:gd name="T65" fmla="*/ 4 h 49"/>
                <a:gd name="T66" fmla="*/ 170 w 173"/>
                <a:gd name="T67" fmla="*/ 7 h 49"/>
                <a:gd name="T68" fmla="*/ 172 w 173"/>
                <a:gd name="T69" fmla="*/ 10 h 49"/>
                <a:gd name="T70" fmla="*/ 173 w 173"/>
                <a:gd name="T71" fmla="*/ 12 h 49"/>
                <a:gd name="T72" fmla="*/ 173 w 173"/>
                <a:gd name="T73" fmla="*/ 14 h 49"/>
                <a:gd name="T74" fmla="*/ 172 w 173"/>
                <a:gd name="T75" fmla="*/ 16 h 49"/>
                <a:gd name="T76" fmla="*/ 169 w 173"/>
                <a:gd name="T77" fmla="*/ 17 h 49"/>
                <a:gd name="T78" fmla="*/ 166 w 173"/>
                <a:gd name="T79" fmla="*/ 19 h 49"/>
                <a:gd name="T80" fmla="*/ 162 w 173"/>
                <a:gd name="T81" fmla="*/ 21 h 49"/>
                <a:gd name="T82" fmla="*/ 155 w 173"/>
                <a:gd name="T83" fmla="*/ 23 h 49"/>
                <a:gd name="T84" fmla="*/ 148 w 173"/>
                <a:gd name="T85" fmla="*/ 26 h 49"/>
                <a:gd name="T86" fmla="*/ 140 w 173"/>
                <a:gd name="T87" fmla="*/ 27 h 49"/>
                <a:gd name="T88" fmla="*/ 135 w 173"/>
                <a:gd name="T89" fmla="*/ 2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" h="49">
                  <a:moveTo>
                    <a:pt x="135" y="28"/>
                  </a:moveTo>
                  <a:lnTo>
                    <a:pt x="119" y="31"/>
                  </a:lnTo>
                  <a:lnTo>
                    <a:pt x="102" y="33"/>
                  </a:lnTo>
                  <a:lnTo>
                    <a:pt x="86" y="37"/>
                  </a:lnTo>
                  <a:lnTo>
                    <a:pt x="70" y="40"/>
                  </a:lnTo>
                  <a:lnTo>
                    <a:pt x="63" y="42"/>
                  </a:lnTo>
                  <a:lnTo>
                    <a:pt x="58" y="43"/>
                  </a:lnTo>
                  <a:lnTo>
                    <a:pt x="53" y="45"/>
                  </a:lnTo>
                  <a:lnTo>
                    <a:pt x="47" y="46"/>
                  </a:lnTo>
                  <a:lnTo>
                    <a:pt x="44" y="48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8" y="49"/>
                  </a:lnTo>
                  <a:lnTo>
                    <a:pt x="37" y="48"/>
                  </a:lnTo>
                  <a:lnTo>
                    <a:pt x="35" y="48"/>
                  </a:lnTo>
                  <a:lnTo>
                    <a:pt x="34" y="48"/>
                  </a:lnTo>
                  <a:lnTo>
                    <a:pt x="31" y="46"/>
                  </a:lnTo>
                  <a:lnTo>
                    <a:pt x="28" y="45"/>
                  </a:lnTo>
                  <a:lnTo>
                    <a:pt x="25" y="45"/>
                  </a:lnTo>
                  <a:lnTo>
                    <a:pt x="21" y="44"/>
                  </a:lnTo>
                  <a:lnTo>
                    <a:pt x="18" y="43"/>
                  </a:lnTo>
                  <a:lnTo>
                    <a:pt x="14" y="42"/>
                  </a:lnTo>
                  <a:lnTo>
                    <a:pt x="10" y="41"/>
                  </a:lnTo>
                  <a:lnTo>
                    <a:pt x="8" y="40"/>
                  </a:lnTo>
                  <a:lnTo>
                    <a:pt x="4" y="39"/>
                  </a:lnTo>
                  <a:lnTo>
                    <a:pt x="3" y="38"/>
                  </a:lnTo>
                  <a:lnTo>
                    <a:pt x="1" y="36"/>
                  </a:lnTo>
                  <a:lnTo>
                    <a:pt x="1" y="35"/>
                  </a:lnTo>
                  <a:lnTo>
                    <a:pt x="0" y="33"/>
                  </a:lnTo>
                  <a:lnTo>
                    <a:pt x="3" y="33"/>
                  </a:lnTo>
                  <a:lnTo>
                    <a:pt x="5" y="32"/>
                  </a:lnTo>
                  <a:lnTo>
                    <a:pt x="9" y="31"/>
                  </a:lnTo>
                  <a:lnTo>
                    <a:pt x="13" y="30"/>
                  </a:lnTo>
                  <a:lnTo>
                    <a:pt x="16" y="30"/>
                  </a:lnTo>
                  <a:lnTo>
                    <a:pt x="20" y="29"/>
                  </a:lnTo>
                  <a:lnTo>
                    <a:pt x="24" y="27"/>
                  </a:lnTo>
                  <a:lnTo>
                    <a:pt x="28" y="26"/>
                  </a:lnTo>
                  <a:lnTo>
                    <a:pt x="34" y="24"/>
                  </a:lnTo>
                  <a:lnTo>
                    <a:pt x="39" y="23"/>
                  </a:lnTo>
                  <a:lnTo>
                    <a:pt x="44" y="21"/>
                  </a:lnTo>
                  <a:lnTo>
                    <a:pt x="49" y="20"/>
                  </a:lnTo>
                  <a:lnTo>
                    <a:pt x="56" y="18"/>
                  </a:lnTo>
                  <a:lnTo>
                    <a:pt x="62" y="17"/>
                  </a:lnTo>
                  <a:lnTo>
                    <a:pt x="68" y="15"/>
                  </a:lnTo>
                  <a:lnTo>
                    <a:pt x="76" y="13"/>
                  </a:lnTo>
                  <a:lnTo>
                    <a:pt x="82" y="12"/>
                  </a:lnTo>
                  <a:lnTo>
                    <a:pt x="88" y="10"/>
                  </a:lnTo>
                  <a:lnTo>
                    <a:pt x="93" y="9"/>
                  </a:lnTo>
                  <a:lnTo>
                    <a:pt x="100" y="8"/>
                  </a:lnTo>
                  <a:lnTo>
                    <a:pt x="105" y="7"/>
                  </a:lnTo>
                  <a:lnTo>
                    <a:pt x="109" y="6"/>
                  </a:lnTo>
                  <a:lnTo>
                    <a:pt x="114" y="5"/>
                  </a:lnTo>
                  <a:lnTo>
                    <a:pt x="119" y="4"/>
                  </a:lnTo>
                  <a:lnTo>
                    <a:pt x="122" y="4"/>
                  </a:lnTo>
                  <a:lnTo>
                    <a:pt x="126" y="2"/>
                  </a:lnTo>
                  <a:lnTo>
                    <a:pt x="129" y="1"/>
                  </a:lnTo>
                  <a:lnTo>
                    <a:pt x="132" y="1"/>
                  </a:lnTo>
                  <a:lnTo>
                    <a:pt x="134" y="0"/>
                  </a:lnTo>
                  <a:lnTo>
                    <a:pt x="137" y="0"/>
                  </a:lnTo>
                  <a:lnTo>
                    <a:pt x="138" y="0"/>
                  </a:lnTo>
                  <a:lnTo>
                    <a:pt x="141" y="0"/>
                  </a:lnTo>
                  <a:lnTo>
                    <a:pt x="146" y="0"/>
                  </a:lnTo>
                  <a:lnTo>
                    <a:pt x="152" y="0"/>
                  </a:lnTo>
                  <a:lnTo>
                    <a:pt x="157" y="1"/>
                  </a:lnTo>
                  <a:lnTo>
                    <a:pt x="163" y="2"/>
                  </a:lnTo>
                  <a:lnTo>
                    <a:pt x="166" y="4"/>
                  </a:lnTo>
                  <a:lnTo>
                    <a:pt x="168" y="6"/>
                  </a:lnTo>
                  <a:lnTo>
                    <a:pt x="170" y="7"/>
                  </a:lnTo>
                  <a:lnTo>
                    <a:pt x="171" y="8"/>
                  </a:lnTo>
                  <a:lnTo>
                    <a:pt x="172" y="10"/>
                  </a:lnTo>
                  <a:lnTo>
                    <a:pt x="172" y="11"/>
                  </a:lnTo>
                  <a:lnTo>
                    <a:pt x="173" y="12"/>
                  </a:lnTo>
                  <a:lnTo>
                    <a:pt x="173" y="13"/>
                  </a:lnTo>
                  <a:lnTo>
                    <a:pt x="173" y="14"/>
                  </a:lnTo>
                  <a:lnTo>
                    <a:pt x="172" y="15"/>
                  </a:lnTo>
                  <a:lnTo>
                    <a:pt x="172" y="16"/>
                  </a:lnTo>
                  <a:lnTo>
                    <a:pt x="171" y="17"/>
                  </a:lnTo>
                  <a:lnTo>
                    <a:pt x="169" y="17"/>
                  </a:lnTo>
                  <a:lnTo>
                    <a:pt x="168" y="18"/>
                  </a:lnTo>
                  <a:lnTo>
                    <a:pt x="166" y="19"/>
                  </a:lnTo>
                  <a:lnTo>
                    <a:pt x="164" y="20"/>
                  </a:lnTo>
                  <a:lnTo>
                    <a:pt x="162" y="21"/>
                  </a:lnTo>
                  <a:lnTo>
                    <a:pt x="158" y="22"/>
                  </a:lnTo>
                  <a:lnTo>
                    <a:pt x="155" y="23"/>
                  </a:lnTo>
                  <a:lnTo>
                    <a:pt x="152" y="24"/>
                  </a:lnTo>
                  <a:lnTo>
                    <a:pt x="148" y="26"/>
                  </a:lnTo>
                  <a:lnTo>
                    <a:pt x="145" y="27"/>
                  </a:lnTo>
                  <a:lnTo>
                    <a:pt x="140" y="27"/>
                  </a:lnTo>
                  <a:lnTo>
                    <a:pt x="135" y="28"/>
                  </a:lnTo>
                  <a:lnTo>
                    <a:pt x="135" y="28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40"/>
            <p:cNvSpPr>
              <a:spLocks/>
            </p:cNvSpPr>
            <p:nvPr/>
          </p:nvSpPr>
          <p:spPr bwMode="auto">
            <a:xfrm>
              <a:off x="5684838" y="3170238"/>
              <a:ext cx="692150" cy="147638"/>
            </a:xfrm>
            <a:custGeom>
              <a:avLst/>
              <a:gdLst>
                <a:gd name="T0" fmla="*/ 435 w 436"/>
                <a:gd name="T1" fmla="*/ 17 h 93"/>
                <a:gd name="T2" fmla="*/ 432 w 436"/>
                <a:gd name="T3" fmla="*/ 20 h 93"/>
                <a:gd name="T4" fmla="*/ 425 w 436"/>
                <a:gd name="T5" fmla="*/ 23 h 93"/>
                <a:gd name="T6" fmla="*/ 419 w 436"/>
                <a:gd name="T7" fmla="*/ 25 h 93"/>
                <a:gd name="T8" fmla="*/ 413 w 436"/>
                <a:gd name="T9" fmla="*/ 28 h 93"/>
                <a:gd name="T10" fmla="*/ 411 w 436"/>
                <a:gd name="T11" fmla="*/ 28 h 93"/>
                <a:gd name="T12" fmla="*/ 405 w 436"/>
                <a:gd name="T13" fmla="*/ 28 h 93"/>
                <a:gd name="T14" fmla="*/ 389 w 436"/>
                <a:gd name="T15" fmla="*/ 30 h 93"/>
                <a:gd name="T16" fmla="*/ 368 w 436"/>
                <a:gd name="T17" fmla="*/ 32 h 93"/>
                <a:gd name="T18" fmla="*/ 350 w 436"/>
                <a:gd name="T19" fmla="*/ 34 h 93"/>
                <a:gd name="T20" fmla="*/ 328 w 436"/>
                <a:gd name="T21" fmla="*/ 37 h 93"/>
                <a:gd name="T22" fmla="*/ 301 w 436"/>
                <a:gd name="T23" fmla="*/ 41 h 93"/>
                <a:gd name="T24" fmla="*/ 269 w 436"/>
                <a:gd name="T25" fmla="*/ 46 h 93"/>
                <a:gd name="T26" fmla="*/ 233 w 436"/>
                <a:gd name="T27" fmla="*/ 54 h 93"/>
                <a:gd name="T28" fmla="*/ 196 w 436"/>
                <a:gd name="T29" fmla="*/ 60 h 93"/>
                <a:gd name="T30" fmla="*/ 163 w 436"/>
                <a:gd name="T31" fmla="*/ 66 h 93"/>
                <a:gd name="T32" fmla="*/ 134 w 436"/>
                <a:gd name="T33" fmla="*/ 73 h 93"/>
                <a:gd name="T34" fmla="*/ 110 w 436"/>
                <a:gd name="T35" fmla="*/ 77 h 93"/>
                <a:gd name="T36" fmla="*/ 91 w 436"/>
                <a:gd name="T37" fmla="*/ 82 h 93"/>
                <a:gd name="T38" fmla="*/ 67 w 436"/>
                <a:gd name="T39" fmla="*/ 88 h 93"/>
                <a:gd name="T40" fmla="*/ 44 w 436"/>
                <a:gd name="T41" fmla="*/ 92 h 93"/>
                <a:gd name="T42" fmla="*/ 34 w 436"/>
                <a:gd name="T43" fmla="*/ 93 h 93"/>
                <a:gd name="T44" fmla="*/ 27 w 436"/>
                <a:gd name="T45" fmla="*/ 93 h 93"/>
                <a:gd name="T46" fmla="*/ 17 w 436"/>
                <a:gd name="T47" fmla="*/ 91 h 93"/>
                <a:gd name="T48" fmla="*/ 8 w 436"/>
                <a:gd name="T49" fmla="*/ 86 h 93"/>
                <a:gd name="T50" fmla="*/ 1 w 436"/>
                <a:gd name="T51" fmla="*/ 79 h 93"/>
                <a:gd name="T52" fmla="*/ 0 w 436"/>
                <a:gd name="T53" fmla="*/ 74 h 93"/>
                <a:gd name="T54" fmla="*/ 3 w 436"/>
                <a:gd name="T55" fmla="*/ 70 h 93"/>
                <a:gd name="T56" fmla="*/ 7 w 436"/>
                <a:gd name="T57" fmla="*/ 70 h 93"/>
                <a:gd name="T58" fmla="*/ 19 w 436"/>
                <a:gd name="T59" fmla="*/ 68 h 93"/>
                <a:gd name="T60" fmla="*/ 34 w 436"/>
                <a:gd name="T61" fmla="*/ 66 h 93"/>
                <a:gd name="T62" fmla="*/ 57 w 436"/>
                <a:gd name="T63" fmla="*/ 62 h 93"/>
                <a:gd name="T64" fmla="*/ 85 w 436"/>
                <a:gd name="T65" fmla="*/ 58 h 93"/>
                <a:gd name="T66" fmla="*/ 139 w 436"/>
                <a:gd name="T67" fmla="*/ 47 h 93"/>
                <a:gd name="T68" fmla="*/ 209 w 436"/>
                <a:gd name="T69" fmla="*/ 35 h 93"/>
                <a:gd name="T70" fmla="*/ 283 w 436"/>
                <a:gd name="T71" fmla="*/ 21 h 93"/>
                <a:gd name="T72" fmla="*/ 317 w 436"/>
                <a:gd name="T73" fmla="*/ 14 h 93"/>
                <a:gd name="T74" fmla="*/ 346 w 436"/>
                <a:gd name="T75" fmla="*/ 9 h 93"/>
                <a:gd name="T76" fmla="*/ 367 w 436"/>
                <a:gd name="T77" fmla="*/ 4 h 93"/>
                <a:gd name="T78" fmla="*/ 382 w 436"/>
                <a:gd name="T79" fmla="*/ 2 h 93"/>
                <a:gd name="T80" fmla="*/ 391 w 436"/>
                <a:gd name="T81" fmla="*/ 0 h 93"/>
                <a:gd name="T82" fmla="*/ 397 w 436"/>
                <a:gd name="T83" fmla="*/ 1 h 93"/>
                <a:gd name="T84" fmla="*/ 405 w 436"/>
                <a:gd name="T85" fmla="*/ 3 h 93"/>
                <a:gd name="T86" fmla="*/ 418 w 436"/>
                <a:gd name="T87" fmla="*/ 5 h 93"/>
                <a:gd name="T88" fmla="*/ 428 w 436"/>
                <a:gd name="T89" fmla="*/ 10 h 93"/>
                <a:gd name="T90" fmla="*/ 435 w 436"/>
                <a:gd name="T91" fmla="*/ 13 h 93"/>
                <a:gd name="T92" fmla="*/ 436 w 436"/>
                <a:gd name="T93" fmla="*/ 1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36" h="93">
                  <a:moveTo>
                    <a:pt x="436" y="16"/>
                  </a:moveTo>
                  <a:lnTo>
                    <a:pt x="436" y="17"/>
                  </a:lnTo>
                  <a:lnTo>
                    <a:pt x="435" y="17"/>
                  </a:lnTo>
                  <a:lnTo>
                    <a:pt x="435" y="18"/>
                  </a:lnTo>
                  <a:lnTo>
                    <a:pt x="434" y="19"/>
                  </a:lnTo>
                  <a:lnTo>
                    <a:pt x="432" y="20"/>
                  </a:lnTo>
                  <a:lnTo>
                    <a:pt x="430" y="21"/>
                  </a:lnTo>
                  <a:lnTo>
                    <a:pt x="428" y="22"/>
                  </a:lnTo>
                  <a:lnTo>
                    <a:pt x="425" y="23"/>
                  </a:lnTo>
                  <a:lnTo>
                    <a:pt x="423" y="24"/>
                  </a:lnTo>
                  <a:lnTo>
                    <a:pt x="421" y="25"/>
                  </a:lnTo>
                  <a:lnTo>
                    <a:pt x="419" y="25"/>
                  </a:lnTo>
                  <a:lnTo>
                    <a:pt x="417" y="26"/>
                  </a:lnTo>
                  <a:lnTo>
                    <a:pt x="415" y="27"/>
                  </a:lnTo>
                  <a:lnTo>
                    <a:pt x="413" y="28"/>
                  </a:lnTo>
                  <a:lnTo>
                    <a:pt x="413" y="28"/>
                  </a:lnTo>
                  <a:lnTo>
                    <a:pt x="412" y="28"/>
                  </a:lnTo>
                  <a:lnTo>
                    <a:pt x="411" y="28"/>
                  </a:lnTo>
                  <a:lnTo>
                    <a:pt x="408" y="28"/>
                  </a:lnTo>
                  <a:lnTo>
                    <a:pt x="407" y="28"/>
                  </a:lnTo>
                  <a:lnTo>
                    <a:pt x="405" y="28"/>
                  </a:lnTo>
                  <a:lnTo>
                    <a:pt x="400" y="28"/>
                  </a:lnTo>
                  <a:lnTo>
                    <a:pt x="395" y="28"/>
                  </a:lnTo>
                  <a:lnTo>
                    <a:pt x="389" y="30"/>
                  </a:lnTo>
                  <a:lnTo>
                    <a:pt x="381" y="30"/>
                  </a:lnTo>
                  <a:lnTo>
                    <a:pt x="373" y="31"/>
                  </a:lnTo>
                  <a:lnTo>
                    <a:pt x="368" y="32"/>
                  </a:lnTo>
                  <a:lnTo>
                    <a:pt x="362" y="32"/>
                  </a:lnTo>
                  <a:lnTo>
                    <a:pt x="356" y="33"/>
                  </a:lnTo>
                  <a:lnTo>
                    <a:pt x="350" y="34"/>
                  </a:lnTo>
                  <a:lnTo>
                    <a:pt x="342" y="35"/>
                  </a:lnTo>
                  <a:lnTo>
                    <a:pt x="335" y="36"/>
                  </a:lnTo>
                  <a:lnTo>
                    <a:pt x="328" y="37"/>
                  </a:lnTo>
                  <a:lnTo>
                    <a:pt x="318" y="38"/>
                  </a:lnTo>
                  <a:lnTo>
                    <a:pt x="310" y="40"/>
                  </a:lnTo>
                  <a:lnTo>
                    <a:pt x="301" y="41"/>
                  </a:lnTo>
                  <a:lnTo>
                    <a:pt x="290" y="43"/>
                  </a:lnTo>
                  <a:lnTo>
                    <a:pt x="280" y="44"/>
                  </a:lnTo>
                  <a:lnTo>
                    <a:pt x="269" y="46"/>
                  </a:lnTo>
                  <a:lnTo>
                    <a:pt x="258" y="48"/>
                  </a:lnTo>
                  <a:lnTo>
                    <a:pt x="245" y="51"/>
                  </a:lnTo>
                  <a:lnTo>
                    <a:pt x="233" y="54"/>
                  </a:lnTo>
                  <a:lnTo>
                    <a:pt x="220" y="56"/>
                  </a:lnTo>
                  <a:lnTo>
                    <a:pt x="207" y="58"/>
                  </a:lnTo>
                  <a:lnTo>
                    <a:pt x="196" y="60"/>
                  </a:lnTo>
                  <a:lnTo>
                    <a:pt x="184" y="62"/>
                  </a:lnTo>
                  <a:lnTo>
                    <a:pt x="174" y="64"/>
                  </a:lnTo>
                  <a:lnTo>
                    <a:pt x="163" y="66"/>
                  </a:lnTo>
                  <a:lnTo>
                    <a:pt x="153" y="68"/>
                  </a:lnTo>
                  <a:lnTo>
                    <a:pt x="143" y="70"/>
                  </a:lnTo>
                  <a:lnTo>
                    <a:pt x="134" y="73"/>
                  </a:lnTo>
                  <a:lnTo>
                    <a:pt x="126" y="74"/>
                  </a:lnTo>
                  <a:lnTo>
                    <a:pt x="118" y="76"/>
                  </a:lnTo>
                  <a:lnTo>
                    <a:pt x="110" y="77"/>
                  </a:lnTo>
                  <a:lnTo>
                    <a:pt x="104" y="79"/>
                  </a:lnTo>
                  <a:lnTo>
                    <a:pt x="97" y="80"/>
                  </a:lnTo>
                  <a:lnTo>
                    <a:pt x="91" y="82"/>
                  </a:lnTo>
                  <a:lnTo>
                    <a:pt x="86" y="83"/>
                  </a:lnTo>
                  <a:lnTo>
                    <a:pt x="75" y="86"/>
                  </a:lnTo>
                  <a:lnTo>
                    <a:pt x="67" y="88"/>
                  </a:lnTo>
                  <a:lnTo>
                    <a:pt x="58" y="90"/>
                  </a:lnTo>
                  <a:lnTo>
                    <a:pt x="50" y="91"/>
                  </a:lnTo>
                  <a:lnTo>
                    <a:pt x="44" y="92"/>
                  </a:lnTo>
                  <a:lnTo>
                    <a:pt x="39" y="92"/>
                  </a:lnTo>
                  <a:lnTo>
                    <a:pt x="36" y="93"/>
                  </a:lnTo>
                  <a:lnTo>
                    <a:pt x="34" y="93"/>
                  </a:lnTo>
                  <a:lnTo>
                    <a:pt x="32" y="93"/>
                  </a:lnTo>
                  <a:lnTo>
                    <a:pt x="30" y="93"/>
                  </a:lnTo>
                  <a:lnTo>
                    <a:pt x="27" y="93"/>
                  </a:lnTo>
                  <a:lnTo>
                    <a:pt x="24" y="92"/>
                  </a:lnTo>
                  <a:lnTo>
                    <a:pt x="20" y="92"/>
                  </a:lnTo>
                  <a:lnTo>
                    <a:pt x="17" y="91"/>
                  </a:lnTo>
                  <a:lnTo>
                    <a:pt x="14" y="90"/>
                  </a:lnTo>
                  <a:lnTo>
                    <a:pt x="11" y="88"/>
                  </a:lnTo>
                  <a:lnTo>
                    <a:pt x="8" y="86"/>
                  </a:lnTo>
                  <a:lnTo>
                    <a:pt x="6" y="83"/>
                  </a:lnTo>
                  <a:lnTo>
                    <a:pt x="3" y="81"/>
                  </a:lnTo>
                  <a:lnTo>
                    <a:pt x="1" y="79"/>
                  </a:lnTo>
                  <a:lnTo>
                    <a:pt x="0" y="77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0" y="73"/>
                  </a:lnTo>
                  <a:lnTo>
                    <a:pt x="2" y="71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0" y="70"/>
                  </a:lnTo>
                  <a:lnTo>
                    <a:pt x="14" y="69"/>
                  </a:lnTo>
                  <a:lnTo>
                    <a:pt x="19" y="68"/>
                  </a:lnTo>
                  <a:lnTo>
                    <a:pt x="23" y="68"/>
                  </a:lnTo>
                  <a:lnTo>
                    <a:pt x="29" y="67"/>
                  </a:lnTo>
                  <a:lnTo>
                    <a:pt x="34" y="66"/>
                  </a:lnTo>
                  <a:lnTo>
                    <a:pt x="42" y="65"/>
                  </a:lnTo>
                  <a:lnTo>
                    <a:pt x="49" y="64"/>
                  </a:lnTo>
                  <a:lnTo>
                    <a:pt x="57" y="62"/>
                  </a:lnTo>
                  <a:lnTo>
                    <a:pt x="66" y="61"/>
                  </a:lnTo>
                  <a:lnTo>
                    <a:pt x="75" y="59"/>
                  </a:lnTo>
                  <a:lnTo>
                    <a:pt x="85" y="58"/>
                  </a:lnTo>
                  <a:lnTo>
                    <a:pt x="95" y="56"/>
                  </a:lnTo>
                  <a:lnTo>
                    <a:pt x="117" y="52"/>
                  </a:lnTo>
                  <a:lnTo>
                    <a:pt x="139" y="47"/>
                  </a:lnTo>
                  <a:lnTo>
                    <a:pt x="162" y="43"/>
                  </a:lnTo>
                  <a:lnTo>
                    <a:pt x="185" y="39"/>
                  </a:lnTo>
                  <a:lnTo>
                    <a:pt x="209" y="35"/>
                  </a:lnTo>
                  <a:lnTo>
                    <a:pt x="233" y="30"/>
                  </a:lnTo>
                  <a:lnTo>
                    <a:pt x="258" y="25"/>
                  </a:lnTo>
                  <a:lnTo>
                    <a:pt x="283" y="21"/>
                  </a:lnTo>
                  <a:lnTo>
                    <a:pt x="295" y="18"/>
                  </a:lnTo>
                  <a:lnTo>
                    <a:pt x="307" y="16"/>
                  </a:lnTo>
                  <a:lnTo>
                    <a:pt x="317" y="14"/>
                  </a:lnTo>
                  <a:lnTo>
                    <a:pt x="328" y="12"/>
                  </a:lnTo>
                  <a:lnTo>
                    <a:pt x="337" y="11"/>
                  </a:lnTo>
                  <a:lnTo>
                    <a:pt x="346" y="9"/>
                  </a:lnTo>
                  <a:lnTo>
                    <a:pt x="353" y="8"/>
                  </a:lnTo>
                  <a:lnTo>
                    <a:pt x="360" y="5"/>
                  </a:lnTo>
                  <a:lnTo>
                    <a:pt x="367" y="4"/>
                  </a:lnTo>
                  <a:lnTo>
                    <a:pt x="373" y="3"/>
                  </a:lnTo>
                  <a:lnTo>
                    <a:pt x="378" y="2"/>
                  </a:lnTo>
                  <a:lnTo>
                    <a:pt x="382" y="2"/>
                  </a:lnTo>
                  <a:lnTo>
                    <a:pt x="385" y="1"/>
                  </a:lnTo>
                  <a:lnTo>
                    <a:pt x="389" y="1"/>
                  </a:lnTo>
                  <a:lnTo>
                    <a:pt x="391" y="0"/>
                  </a:lnTo>
                  <a:lnTo>
                    <a:pt x="393" y="0"/>
                  </a:lnTo>
                  <a:lnTo>
                    <a:pt x="395" y="0"/>
                  </a:lnTo>
                  <a:lnTo>
                    <a:pt x="397" y="1"/>
                  </a:lnTo>
                  <a:lnTo>
                    <a:pt x="400" y="1"/>
                  </a:lnTo>
                  <a:lnTo>
                    <a:pt x="402" y="2"/>
                  </a:lnTo>
                  <a:lnTo>
                    <a:pt x="405" y="3"/>
                  </a:lnTo>
                  <a:lnTo>
                    <a:pt x="410" y="3"/>
                  </a:lnTo>
                  <a:lnTo>
                    <a:pt x="414" y="4"/>
                  </a:lnTo>
                  <a:lnTo>
                    <a:pt x="418" y="5"/>
                  </a:lnTo>
                  <a:lnTo>
                    <a:pt x="422" y="6"/>
                  </a:lnTo>
                  <a:lnTo>
                    <a:pt x="426" y="8"/>
                  </a:lnTo>
                  <a:lnTo>
                    <a:pt x="428" y="10"/>
                  </a:lnTo>
                  <a:lnTo>
                    <a:pt x="432" y="11"/>
                  </a:lnTo>
                  <a:lnTo>
                    <a:pt x="434" y="12"/>
                  </a:lnTo>
                  <a:lnTo>
                    <a:pt x="435" y="13"/>
                  </a:lnTo>
                  <a:lnTo>
                    <a:pt x="435" y="15"/>
                  </a:lnTo>
                  <a:lnTo>
                    <a:pt x="436" y="16"/>
                  </a:lnTo>
                  <a:lnTo>
                    <a:pt x="436" y="16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41"/>
            <p:cNvSpPr>
              <a:spLocks/>
            </p:cNvSpPr>
            <p:nvPr/>
          </p:nvSpPr>
          <p:spPr bwMode="auto">
            <a:xfrm>
              <a:off x="5922963" y="2978151"/>
              <a:ext cx="90488" cy="277813"/>
            </a:xfrm>
            <a:custGeom>
              <a:avLst/>
              <a:gdLst>
                <a:gd name="T0" fmla="*/ 8 w 57"/>
                <a:gd name="T1" fmla="*/ 18 h 175"/>
                <a:gd name="T2" fmla="*/ 4 w 57"/>
                <a:gd name="T3" fmla="*/ 13 h 175"/>
                <a:gd name="T4" fmla="*/ 1 w 57"/>
                <a:gd name="T5" fmla="*/ 8 h 175"/>
                <a:gd name="T6" fmla="*/ 0 w 57"/>
                <a:gd name="T7" fmla="*/ 3 h 175"/>
                <a:gd name="T8" fmla="*/ 2 w 57"/>
                <a:gd name="T9" fmla="*/ 1 h 175"/>
                <a:gd name="T10" fmla="*/ 6 w 57"/>
                <a:gd name="T11" fmla="*/ 0 h 175"/>
                <a:gd name="T12" fmla="*/ 11 w 57"/>
                <a:gd name="T13" fmla="*/ 0 h 175"/>
                <a:gd name="T14" fmla="*/ 21 w 57"/>
                <a:gd name="T15" fmla="*/ 1 h 175"/>
                <a:gd name="T16" fmla="*/ 31 w 57"/>
                <a:gd name="T17" fmla="*/ 3 h 175"/>
                <a:gd name="T18" fmla="*/ 41 w 57"/>
                <a:gd name="T19" fmla="*/ 7 h 175"/>
                <a:gd name="T20" fmla="*/ 48 w 57"/>
                <a:gd name="T21" fmla="*/ 10 h 175"/>
                <a:gd name="T22" fmla="*/ 53 w 57"/>
                <a:gd name="T23" fmla="*/ 12 h 175"/>
                <a:gd name="T24" fmla="*/ 57 w 57"/>
                <a:gd name="T25" fmla="*/ 17 h 175"/>
                <a:gd name="T26" fmla="*/ 57 w 57"/>
                <a:gd name="T27" fmla="*/ 26 h 175"/>
                <a:gd name="T28" fmla="*/ 54 w 57"/>
                <a:gd name="T29" fmla="*/ 34 h 175"/>
                <a:gd name="T30" fmla="*/ 53 w 57"/>
                <a:gd name="T31" fmla="*/ 42 h 175"/>
                <a:gd name="T32" fmla="*/ 51 w 57"/>
                <a:gd name="T33" fmla="*/ 51 h 175"/>
                <a:gd name="T34" fmla="*/ 51 w 57"/>
                <a:gd name="T35" fmla="*/ 63 h 175"/>
                <a:gd name="T36" fmla="*/ 50 w 57"/>
                <a:gd name="T37" fmla="*/ 72 h 175"/>
                <a:gd name="T38" fmla="*/ 49 w 57"/>
                <a:gd name="T39" fmla="*/ 80 h 175"/>
                <a:gd name="T40" fmla="*/ 49 w 57"/>
                <a:gd name="T41" fmla="*/ 91 h 175"/>
                <a:gd name="T42" fmla="*/ 49 w 57"/>
                <a:gd name="T43" fmla="*/ 102 h 175"/>
                <a:gd name="T44" fmla="*/ 48 w 57"/>
                <a:gd name="T45" fmla="*/ 115 h 175"/>
                <a:gd name="T46" fmla="*/ 48 w 57"/>
                <a:gd name="T47" fmla="*/ 130 h 175"/>
                <a:gd name="T48" fmla="*/ 48 w 57"/>
                <a:gd name="T49" fmla="*/ 146 h 175"/>
                <a:gd name="T50" fmla="*/ 48 w 57"/>
                <a:gd name="T51" fmla="*/ 164 h 175"/>
                <a:gd name="T52" fmla="*/ 23 w 57"/>
                <a:gd name="T53" fmla="*/ 175 h 175"/>
                <a:gd name="T54" fmla="*/ 23 w 57"/>
                <a:gd name="T55" fmla="*/ 157 h 175"/>
                <a:gd name="T56" fmla="*/ 23 w 57"/>
                <a:gd name="T57" fmla="*/ 141 h 175"/>
                <a:gd name="T58" fmla="*/ 23 w 57"/>
                <a:gd name="T59" fmla="*/ 125 h 175"/>
                <a:gd name="T60" fmla="*/ 22 w 57"/>
                <a:gd name="T61" fmla="*/ 98 h 175"/>
                <a:gd name="T62" fmla="*/ 21 w 57"/>
                <a:gd name="T63" fmla="*/ 75 h 175"/>
                <a:gd name="T64" fmla="*/ 19 w 57"/>
                <a:gd name="T65" fmla="*/ 56 h 175"/>
                <a:gd name="T66" fmla="*/ 16 w 57"/>
                <a:gd name="T67" fmla="*/ 41 h 175"/>
                <a:gd name="T68" fmla="*/ 14 w 57"/>
                <a:gd name="T69" fmla="*/ 30 h 175"/>
                <a:gd name="T70" fmla="*/ 12 w 57"/>
                <a:gd name="T71" fmla="*/ 23 h 175"/>
                <a:gd name="T72" fmla="*/ 10 w 57"/>
                <a:gd name="T73" fmla="*/ 2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" h="175">
                  <a:moveTo>
                    <a:pt x="10" y="22"/>
                  </a:moveTo>
                  <a:lnTo>
                    <a:pt x="8" y="18"/>
                  </a:lnTo>
                  <a:lnTo>
                    <a:pt x="5" y="15"/>
                  </a:lnTo>
                  <a:lnTo>
                    <a:pt x="4" y="13"/>
                  </a:lnTo>
                  <a:lnTo>
                    <a:pt x="2" y="10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1" y="1"/>
                  </a:lnTo>
                  <a:lnTo>
                    <a:pt x="26" y="1"/>
                  </a:lnTo>
                  <a:lnTo>
                    <a:pt x="31" y="3"/>
                  </a:lnTo>
                  <a:lnTo>
                    <a:pt x="35" y="5"/>
                  </a:lnTo>
                  <a:lnTo>
                    <a:pt x="41" y="7"/>
                  </a:lnTo>
                  <a:lnTo>
                    <a:pt x="45" y="8"/>
                  </a:lnTo>
                  <a:lnTo>
                    <a:pt x="48" y="10"/>
                  </a:lnTo>
                  <a:lnTo>
                    <a:pt x="51" y="11"/>
                  </a:lnTo>
                  <a:lnTo>
                    <a:pt x="53" y="12"/>
                  </a:lnTo>
                  <a:lnTo>
                    <a:pt x="55" y="13"/>
                  </a:lnTo>
                  <a:lnTo>
                    <a:pt x="57" y="17"/>
                  </a:lnTo>
                  <a:lnTo>
                    <a:pt x="57" y="22"/>
                  </a:lnTo>
                  <a:lnTo>
                    <a:pt x="57" y="26"/>
                  </a:lnTo>
                  <a:lnTo>
                    <a:pt x="55" y="31"/>
                  </a:lnTo>
                  <a:lnTo>
                    <a:pt x="54" y="34"/>
                  </a:lnTo>
                  <a:lnTo>
                    <a:pt x="54" y="37"/>
                  </a:lnTo>
                  <a:lnTo>
                    <a:pt x="53" y="42"/>
                  </a:lnTo>
                  <a:lnTo>
                    <a:pt x="52" y="46"/>
                  </a:lnTo>
                  <a:lnTo>
                    <a:pt x="51" y="51"/>
                  </a:lnTo>
                  <a:lnTo>
                    <a:pt x="51" y="56"/>
                  </a:lnTo>
                  <a:lnTo>
                    <a:pt x="51" y="63"/>
                  </a:lnTo>
                  <a:lnTo>
                    <a:pt x="51" y="69"/>
                  </a:lnTo>
                  <a:lnTo>
                    <a:pt x="50" y="72"/>
                  </a:lnTo>
                  <a:lnTo>
                    <a:pt x="50" y="76"/>
                  </a:lnTo>
                  <a:lnTo>
                    <a:pt x="49" y="80"/>
                  </a:lnTo>
                  <a:lnTo>
                    <a:pt x="49" y="86"/>
                  </a:lnTo>
                  <a:lnTo>
                    <a:pt x="49" y="91"/>
                  </a:lnTo>
                  <a:lnTo>
                    <a:pt x="49" y="96"/>
                  </a:lnTo>
                  <a:lnTo>
                    <a:pt x="49" y="102"/>
                  </a:lnTo>
                  <a:lnTo>
                    <a:pt x="48" y="109"/>
                  </a:lnTo>
                  <a:lnTo>
                    <a:pt x="48" y="115"/>
                  </a:lnTo>
                  <a:lnTo>
                    <a:pt x="48" y="122"/>
                  </a:lnTo>
                  <a:lnTo>
                    <a:pt x="48" y="130"/>
                  </a:lnTo>
                  <a:lnTo>
                    <a:pt x="48" y="138"/>
                  </a:lnTo>
                  <a:lnTo>
                    <a:pt x="48" y="146"/>
                  </a:lnTo>
                  <a:lnTo>
                    <a:pt x="48" y="156"/>
                  </a:lnTo>
                  <a:lnTo>
                    <a:pt x="48" y="164"/>
                  </a:lnTo>
                  <a:lnTo>
                    <a:pt x="48" y="175"/>
                  </a:lnTo>
                  <a:lnTo>
                    <a:pt x="23" y="175"/>
                  </a:lnTo>
                  <a:lnTo>
                    <a:pt x="23" y="165"/>
                  </a:lnTo>
                  <a:lnTo>
                    <a:pt x="23" y="157"/>
                  </a:lnTo>
                  <a:lnTo>
                    <a:pt x="23" y="148"/>
                  </a:lnTo>
                  <a:lnTo>
                    <a:pt x="23" y="141"/>
                  </a:lnTo>
                  <a:lnTo>
                    <a:pt x="23" y="133"/>
                  </a:lnTo>
                  <a:lnTo>
                    <a:pt x="23" y="125"/>
                  </a:lnTo>
                  <a:lnTo>
                    <a:pt x="22" y="111"/>
                  </a:lnTo>
                  <a:lnTo>
                    <a:pt x="22" y="98"/>
                  </a:lnTo>
                  <a:lnTo>
                    <a:pt x="21" y="86"/>
                  </a:lnTo>
                  <a:lnTo>
                    <a:pt x="21" y="75"/>
                  </a:lnTo>
                  <a:lnTo>
                    <a:pt x="20" y="65"/>
                  </a:lnTo>
                  <a:lnTo>
                    <a:pt x="19" y="56"/>
                  </a:lnTo>
                  <a:lnTo>
                    <a:pt x="17" y="48"/>
                  </a:lnTo>
                  <a:lnTo>
                    <a:pt x="16" y="41"/>
                  </a:lnTo>
                  <a:lnTo>
                    <a:pt x="15" y="35"/>
                  </a:lnTo>
                  <a:lnTo>
                    <a:pt x="14" y="30"/>
                  </a:lnTo>
                  <a:lnTo>
                    <a:pt x="13" y="26"/>
                  </a:lnTo>
                  <a:lnTo>
                    <a:pt x="12" y="23"/>
                  </a:lnTo>
                  <a:lnTo>
                    <a:pt x="10" y="22"/>
                  </a:lnTo>
                  <a:lnTo>
                    <a:pt x="10" y="22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42"/>
            <p:cNvSpPr>
              <a:spLocks/>
            </p:cNvSpPr>
            <p:nvPr/>
          </p:nvSpPr>
          <p:spPr bwMode="auto">
            <a:xfrm>
              <a:off x="5626101" y="3276601"/>
              <a:ext cx="298450" cy="358775"/>
            </a:xfrm>
            <a:custGeom>
              <a:avLst/>
              <a:gdLst>
                <a:gd name="T0" fmla="*/ 44 w 188"/>
                <a:gd name="T1" fmla="*/ 174 h 226"/>
                <a:gd name="T2" fmla="*/ 63 w 188"/>
                <a:gd name="T3" fmla="*/ 153 h 226"/>
                <a:gd name="T4" fmla="*/ 82 w 188"/>
                <a:gd name="T5" fmla="*/ 129 h 226"/>
                <a:gd name="T6" fmla="*/ 101 w 188"/>
                <a:gd name="T7" fmla="*/ 103 h 226"/>
                <a:gd name="T8" fmla="*/ 114 w 188"/>
                <a:gd name="T9" fmla="*/ 82 h 226"/>
                <a:gd name="T10" fmla="*/ 123 w 188"/>
                <a:gd name="T11" fmla="*/ 69 h 226"/>
                <a:gd name="T12" fmla="*/ 129 w 188"/>
                <a:gd name="T13" fmla="*/ 58 h 226"/>
                <a:gd name="T14" fmla="*/ 134 w 188"/>
                <a:gd name="T15" fmla="*/ 47 h 226"/>
                <a:gd name="T16" fmla="*/ 138 w 188"/>
                <a:gd name="T17" fmla="*/ 38 h 226"/>
                <a:gd name="T18" fmla="*/ 141 w 188"/>
                <a:gd name="T19" fmla="*/ 31 h 226"/>
                <a:gd name="T20" fmla="*/ 143 w 188"/>
                <a:gd name="T21" fmla="*/ 24 h 226"/>
                <a:gd name="T22" fmla="*/ 143 w 188"/>
                <a:gd name="T23" fmla="*/ 20 h 226"/>
                <a:gd name="T24" fmla="*/ 142 w 188"/>
                <a:gd name="T25" fmla="*/ 14 h 226"/>
                <a:gd name="T26" fmla="*/ 142 w 188"/>
                <a:gd name="T27" fmla="*/ 7 h 226"/>
                <a:gd name="T28" fmla="*/ 145 w 188"/>
                <a:gd name="T29" fmla="*/ 2 h 226"/>
                <a:gd name="T30" fmla="*/ 150 w 188"/>
                <a:gd name="T31" fmla="*/ 0 h 226"/>
                <a:gd name="T32" fmla="*/ 155 w 188"/>
                <a:gd name="T33" fmla="*/ 0 h 226"/>
                <a:gd name="T34" fmla="*/ 163 w 188"/>
                <a:gd name="T35" fmla="*/ 3 h 226"/>
                <a:gd name="T36" fmla="*/ 172 w 188"/>
                <a:gd name="T37" fmla="*/ 11 h 226"/>
                <a:gd name="T38" fmla="*/ 180 w 188"/>
                <a:gd name="T39" fmla="*/ 19 h 226"/>
                <a:gd name="T40" fmla="*/ 184 w 188"/>
                <a:gd name="T41" fmla="*/ 24 h 226"/>
                <a:gd name="T42" fmla="*/ 187 w 188"/>
                <a:gd name="T43" fmla="*/ 29 h 226"/>
                <a:gd name="T44" fmla="*/ 188 w 188"/>
                <a:gd name="T45" fmla="*/ 32 h 226"/>
                <a:gd name="T46" fmla="*/ 188 w 188"/>
                <a:gd name="T47" fmla="*/ 35 h 226"/>
                <a:gd name="T48" fmla="*/ 186 w 188"/>
                <a:gd name="T49" fmla="*/ 38 h 226"/>
                <a:gd name="T50" fmla="*/ 182 w 188"/>
                <a:gd name="T51" fmla="*/ 43 h 226"/>
                <a:gd name="T52" fmla="*/ 178 w 188"/>
                <a:gd name="T53" fmla="*/ 51 h 226"/>
                <a:gd name="T54" fmla="*/ 173 w 188"/>
                <a:gd name="T55" fmla="*/ 59 h 226"/>
                <a:gd name="T56" fmla="*/ 166 w 188"/>
                <a:gd name="T57" fmla="*/ 69 h 226"/>
                <a:gd name="T58" fmla="*/ 156 w 188"/>
                <a:gd name="T59" fmla="*/ 81 h 226"/>
                <a:gd name="T60" fmla="*/ 146 w 188"/>
                <a:gd name="T61" fmla="*/ 95 h 226"/>
                <a:gd name="T62" fmla="*/ 134 w 188"/>
                <a:gd name="T63" fmla="*/ 109 h 226"/>
                <a:gd name="T64" fmla="*/ 122 w 188"/>
                <a:gd name="T65" fmla="*/ 124 h 226"/>
                <a:gd name="T66" fmla="*/ 110 w 188"/>
                <a:gd name="T67" fmla="*/ 139 h 226"/>
                <a:gd name="T68" fmla="*/ 93 w 188"/>
                <a:gd name="T69" fmla="*/ 156 h 226"/>
                <a:gd name="T70" fmla="*/ 70 w 188"/>
                <a:gd name="T71" fmla="*/ 178 h 226"/>
                <a:gd name="T72" fmla="*/ 47 w 188"/>
                <a:gd name="T73" fmla="*/ 197 h 226"/>
                <a:gd name="T74" fmla="*/ 37 w 188"/>
                <a:gd name="T75" fmla="*/ 205 h 226"/>
                <a:gd name="T76" fmla="*/ 28 w 188"/>
                <a:gd name="T77" fmla="*/ 212 h 226"/>
                <a:gd name="T78" fmla="*/ 20 w 188"/>
                <a:gd name="T79" fmla="*/ 217 h 226"/>
                <a:gd name="T80" fmla="*/ 14 w 188"/>
                <a:gd name="T81" fmla="*/ 221 h 226"/>
                <a:gd name="T82" fmla="*/ 9 w 188"/>
                <a:gd name="T83" fmla="*/ 225 h 226"/>
                <a:gd name="T84" fmla="*/ 4 w 188"/>
                <a:gd name="T85" fmla="*/ 226 h 226"/>
                <a:gd name="T86" fmla="*/ 1 w 188"/>
                <a:gd name="T87" fmla="*/ 226 h 226"/>
                <a:gd name="T88" fmla="*/ 0 w 188"/>
                <a:gd name="T89" fmla="*/ 225 h 226"/>
                <a:gd name="T90" fmla="*/ 0 w 188"/>
                <a:gd name="T91" fmla="*/ 224 h 226"/>
                <a:gd name="T92" fmla="*/ 1 w 188"/>
                <a:gd name="T93" fmla="*/ 220 h 226"/>
                <a:gd name="T94" fmla="*/ 3 w 188"/>
                <a:gd name="T95" fmla="*/ 217 h 226"/>
                <a:gd name="T96" fmla="*/ 7 w 188"/>
                <a:gd name="T97" fmla="*/ 212 h 226"/>
                <a:gd name="T98" fmla="*/ 13 w 188"/>
                <a:gd name="T99" fmla="*/ 207 h 226"/>
                <a:gd name="T100" fmla="*/ 19 w 188"/>
                <a:gd name="T101" fmla="*/ 199 h 226"/>
                <a:gd name="T102" fmla="*/ 26 w 188"/>
                <a:gd name="T103" fmla="*/ 192 h 226"/>
                <a:gd name="T104" fmla="*/ 35 w 188"/>
                <a:gd name="T105" fmla="*/ 18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8" h="226">
                  <a:moveTo>
                    <a:pt x="35" y="185"/>
                  </a:moveTo>
                  <a:lnTo>
                    <a:pt x="44" y="174"/>
                  </a:lnTo>
                  <a:lnTo>
                    <a:pt x="54" y="164"/>
                  </a:lnTo>
                  <a:lnTo>
                    <a:pt x="63" y="153"/>
                  </a:lnTo>
                  <a:lnTo>
                    <a:pt x="72" y="142"/>
                  </a:lnTo>
                  <a:lnTo>
                    <a:pt x="82" y="129"/>
                  </a:lnTo>
                  <a:lnTo>
                    <a:pt x="91" y="117"/>
                  </a:lnTo>
                  <a:lnTo>
                    <a:pt x="101" y="103"/>
                  </a:lnTo>
                  <a:lnTo>
                    <a:pt x="110" y="89"/>
                  </a:lnTo>
                  <a:lnTo>
                    <a:pt x="114" y="82"/>
                  </a:lnTo>
                  <a:lnTo>
                    <a:pt x="119" y="76"/>
                  </a:lnTo>
                  <a:lnTo>
                    <a:pt x="123" y="69"/>
                  </a:lnTo>
                  <a:lnTo>
                    <a:pt x="126" y="63"/>
                  </a:lnTo>
                  <a:lnTo>
                    <a:pt x="129" y="58"/>
                  </a:lnTo>
                  <a:lnTo>
                    <a:pt x="132" y="52"/>
                  </a:lnTo>
                  <a:lnTo>
                    <a:pt x="134" y="47"/>
                  </a:lnTo>
                  <a:lnTo>
                    <a:pt x="136" y="42"/>
                  </a:lnTo>
                  <a:lnTo>
                    <a:pt x="138" y="38"/>
                  </a:lnTo>
                  <a:lnTo>
                    <a:pt x="140" y="35"/>
                  </a:lnTo>
                  <a:lnTo>
                    <a:pt x="141" y="31"/>
                  </a:lnTo>
                  <a:lnTo>
                    <a:pt x="142" y="28"/>
                  </a:lnTo>
                  <a:lnTo>
                    <a:pt x="143" y="24"/>
                  </a:lnTo>
                  <a:lnTo>
                    <a:pt x="143" y="22"/>
                  </a:lnTo>
                  <a:lnTo>
                    <a:pt x="143" y="20"/>
                  </a:lnTo>
                  <a:lnTo>
                    <a:pt x="143" y="19"/>
                  </a:lnTo>
                  <a:lnTo>
                    <a:pt x="142" y="14"/>
                  </a:lnTo>
                  <a:lnTo>
                    <a:pt x="141" y="10"/>
                  </a:lnTo>
                  <a:lnTo>
                    <a:pt x="142" y="7"/>
                  </a:lnTo>
                  <a:lnTo>
                    <a:pt x="143" y="3"/>
                  </a:lnTo>
                  <a:lnTo>
                    <a:pt x="145" y="2"/>
                  </a:lnTo>
                  <a:lnTo>
                    <a:pt x="148" y="0"/>
                  </a:lnTo>
                  <a:lnTo>
                    <a:pt x="150" y="0"/>
                  </a:lnTo>
                  <a:lnTo>
                    <a:pt x="152" y="0"/>
                  </a:lnTo>
                  <a:lnTo>
                    <a:pt x="155" y="0"/>
                  </a:lnTo>
                  <a:lnTo>
                    <a:pt x="157" y="1"/>
                  </a:lnTo>
                  <a:lnTo>
                    <a:pt x="163" y="3"/>
                  </a:lnTo>
                  <a:lnTo>
                    <a:pt x="168" y="7"/>
                  </a:lnTo>
                  <a:lnTo>
                    <a:pt x="172" y="11"/>
                  </a:lnTo>
                  <a:lnTo>
                    <a:pt x="177" y="16"/>
                  </a:lnTo>
                  <a:lnTo>
                    <a:pt x="180" y="19"/>
                  </a:lnTo>
                  <a:lnTo>
                    <a:pt x="182" y="21"/>
                  </a:lnTo>
                  <a:lnTo>
                    <a:pt x="184" y="24"/>
                  </a:lnTo>
                  <a:lnTo>
                    <a:pt x="186" y="26"/>
                  </a:lnTo>
                  <a:lnTo>
                    <a:pt x="187" y="29"/>
                  </a:lnTo>
                  <a:lnTo>
                    <a:pt x="187" y="30"/>
                  </a:lnTo>
                  <a:lnTo>
                    <a:pt x="188" y="32"/>
                  </a:lnTo>
                  <a:lnTo>
                    <a:pt x="188" y="34"/>
                  </a:lnTo>
                  <a:lnTo>
                    <a:pt x="188" y="35"/>
                  </a:lnTo>
                  <a:lnTo>
                    <a:pt x="187" y="37"/>
                  </a:lnTo>
                  <a:lnTo>
                    <a:pt x="186" y="38"/>
                  </a:lnTo>
                  <a:lnTo>
                    <a:pt x="185" y="41"/>
                  </a:lnTo>
                  <a:lnTo>
                    <a:pt x="182" y="43"/>
                  </a:lnTo>
                  <a:lnTo>
                    <a:pt x="181" y="46"/>
                  </a:lnTo>
                  <a:lnTo>
                    <a:pt x="178" y="51"/>
                  </a:lnTo>
                  <a:lnTo>
                    <a:pt x="176" y="55"/>
                  </a:lnTo>
                  <a:lnTo>
                    <a:pt x="173" y="59"/>
                  </a:lnTo>
                  <a:lnTo>
                    <a:pt x="169" y="64"/>
                  </a:lnTo>
                  <a:lnTo>
                    <a:pt x="166" y="69"/>
                  </a:lnTo>
                  <a:lnTo>
                    <a:pt x="162" y="75"/>
                  </a:lnTo>
                  <a:lnTo>
                    <a:pt x="156" y="81"/>
                  </a:lnTo>
                  <a:lnTo>
                    <a:pt x="151" y="87"/>
                  </a:lnTo>
                  <a:lnTo>
                    <a:pt x="146" y="95"/>
                  </a:lnTo>
                  <a:lnTo>
                    <a:pt x="141" y="102"/>
                  </a:lnTo>
                  <a:lnTo>
                    <a:pt x="134" y="109"/>
                  </a:lnTo>
                  <a:lnTo>
                    <a:pt x="128" y="117"/>
                  </a:lnTo>
                  <a:lnTo>
                    <a:pt x="122" y="124"/>
                  </a:lnTo>
                  <a:lnTo>
                    <a:pt x="116" y="131"/>
                  </a:lnTo>
                  <a:lnTo>
                    <a:pt x="110" y="139"/>
                  </a:lnTo>
                  <a:lnTo>
                    <a:pt x="105" y="145"/>
                  </a:lnTo>
                  <a:lnTo>
                    <a:pt x="93" y="156"/>
                  </a:lnTo>
                  <a:lnTo>
                    <a:pt x="82" y="168"/>
                  </a:lnTo>
                  <a:lnTo>
                    <a:pt x="70" y="178"/>
                  </a:lnTo>
                  <a:lnTo>
                    <a:pt x="59" y="188"/>
                  </a:lnTo>
                  <a:lnTo>
                    <a:pt x="47" y="197"/>
                  </a:lnTo>
                  <a:lnTo>
                    <a:pt x="42" y="201"/>
                  </a:lnTo>
                  <a:lnTo>
                    <a:pt x="37" y="205"/>
                  </a:lnTo>
                  <a:lnTo>
                    <a:pt x="33" y="209"/>
                  </a:lnTo>
                  <a:lnTo>
                    <a:pt x="28" y="212"/>
                  </a:lnTo>
                  <a:lnTo>
                    <a:pt x="24" y="214"/>
                  </a:lnTo>
                  <a:lnTo>
                    <a:pt x="20" y="217"/>
                  </a:lnTo>
                  <a:lnTo>
                    <a:pt x="17" y="219"/>
                  </a:lnTo>
                  <a:lnTo>
                    <a:pt x="14" y="221"/>
                  </a:lnTo>
                  <a:lnTo>
                    <a:pt x="11" y="222"/>
                  </a:lnTo>
                  <a:lnTo>
                    <a:pt x="9" y="225"/>
                  </a:lnTo>
                  <a:lnTo>
                    <a:pt x="6" y="225"/>
                  </a:lnTo>
                  <a:lnTo>
                    <a:pt x="4" y="226"/>
                  </a:lnTo>
                  <a:lnTo>
                    <a:pt x="3" y="226"/>
                  </a:lnTo>
                  <a:lnTo>
                    <a:pt x="1" y="226"/>
                  </a:lnTo>
                  <a:lnTo>
                    <a:pt x="0" y="226"/>
                  </a:lnTo>
                  <a:lnTo>
                    <a:pt x="0" y="225"/>
                  </a:lnTo>
                  <a:lnTo>
                    <a:pt x="0" y="224"/>
                  </a:lnTo>
                  <a:lnTo>
                    <a:pt x="0" y="224"/>
                  </a:lnTo>
                  <a:lnTo>
                    <a:pt x="0" y="221"/>
                  </a:lnTo>
                  <a:lnTo>
                    <a:pt x="1" y="220"/>
                  </a:lnTo>
                  <a:lnTo>
                    <a:pt x="2" y="218"/>
                  </a:lnTo>
                  <a:lnTo>
                    <a:pt x="3" y="217"/>
                  </a:lnTo>
                  <a:lnTo>
                    <a:pt x="5" y="214"/>
                  </a:lnTo>
                  <a:lnTo>
                    <a:pt x="7" y="212"/>
                  </a:lnTo>
                  <a:lnTo>
                    <a:pt x="10" y="209"/>
                  </a:lnTo>
                  <a:lnTo>
                    <a:pt x="13" y="207"/>
                  </a:lnTo>
                  <a:lnTo>
                    <a:pt x="16" y="204"/>
                  </a:lnTo>
                  <a:lnTo>
                    <a:pt x="19" y="199"/>
                  </a:lnTo>
                  <a:lnTo>
                    <a:pt x="22" y="196"/>
                  </a:lnTo>
                  <a:lnTo>
                    <a:pt x="26" y="192"/>
                  </a:lnTo>
                  <a:lnTo>
                    <a:pt x="31" y="189"/>
                  </a:lnTo>
                  <a:lnTo>
                    <a:pt x="35" y="185"/>
                  </a:lnTo>
                  <a:lnTo>
                    <a:pt x="35" y="185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43"/>
            <p:cNvSpPr>
              <a:spLocks/>
            </p:cNvSpPr>
            <p:nvPr/>
          </p:nvSpPr>
          <p:spPr bwMode="auto">
            <a:xfrm>
              <a:off x="5827713" y="3416301"/>
              <a:ext cx="52388" cy="423863"/>
            </a:xfrm>
            <a:custGeom>
              <a:avLst/>
              <a:gdLst>
                <a:gd name="T0" fmla="*/ 4 w 33"/>
                <a:gd name="T1" fmla="*/ 152 h 267"/>
                <a:gd name="T2" fmla="*/ 6 w 33"/>
                <a:gd name="T3" fmla="*/ 124 h 267"/>
                <a:gd name="T4" fmla="*/ 7 w 33"/>
                <a:gd name="T5" fmla="*/ 97 h 267"/>
                <a:gd name="T6" fmla="*/ 6 w 33"/>
                <a:gd name="T7" fmla="*/ 72 h 267"/>
                <a:gd name="T8" fmla="*/ 5 w 33"/>
                <a:gd name="T9" fmla="*/ 53 h 267"/>
                <a:gd name="T10" fmla="*/ 4 w 33"/>
                <a:gd name="T11" fmla="*/ 42 h 267"/>
                <a:gd name="T12" fmla="*/ 3 w 33"/>
                <a:gd name="T13" fmla="*/ 33 h 267"/>
                <a:gd name="T14" fmla="*/ 2 w 33"/>
                <a:gd name="T15" fmla="*/ 24 h 267"/>
                <a:gd name="T16" fmla="*/ 2 w 33"/>
                <a:gd name="T17" fmla="*/ 17 h 267"/>
                <a:gd name="T18" fmla="*/ 1 w 33"/>
                <a:gd name="T19" fmla="*/ 12 h 267"/>
                <a:gd name="T20" fmla="*/ 1 w 33"/>
                <a:gd name="T21" fmla="*/ 8 h 267"/>
                <a:gd name="T22" fmla="*/ 1 w 33"/>
                <a:gd name="T23" fmla="*/ 5 h 267"/>
                <a:gd name="T24" fmla="*/ 1 w 33"/>
                <a:gd name="T25" fmla="*/ 1 h 267"/>
                <a:gd name="T26" fmla="*/ 3 w 33"/>
                <a:gd name="T27" fmla="*/ 0 h 267"/>
                <a:gd name="T28" fmla="*/ 6 w 33"/>
                <a:gd name="T29" fmla="*/ 0 h 267"/>
                <a:gd name="T30" fmla="*/ 10 w 33"/>
                <a:gd name="T31" fmla="*/ 3 h 267"/>
                <a:gd name="T32" fmla="*/ 17 w 33"/>
                <a:gd name="T33" fmla="*/ 11 h 267"/>
                <a:gd name="T34" fmla="*/ 24 w 33"/>
                <a:gd name="T35" fmla="*/ 21 h 267"/>
                <a:gd name="T36" fmla="*/ 28 w 33"/>
                <a:gd name="T37" fmla="*/ 30 h 267"/>
                <a:gd name="T38" fmla="*/ 31 w 33"/>
                <a:gd name="T39" fmla="*/ 37 h 267"/>
                <a:gd name="T40" fmla="*/ 32 w 33"/>
                <a:gd name="T41" fmla="*/ 43 h 267"/>
                <a:gd name="T42" fmla="*/ 32 w 33"/>
                <a:gd name="T43" fmla="*/ 52 h 267"/>
                <a:gd name="T44" fmla="*/ 33 w 33"/>
                <a:gd name="T45" fmla="*/ 61 h 267"/>
                <a:gd name="T46" fmla="*/ 33 w 33"/>
                <a:gd name="T47" fmla="*/ 69 h 267"/>
                <a:gd name="T48" fmla="*/ 33 w 33"/>
                <a:gd name="T49" fmla="*/ 78 h 267"/>
                <a:gd name="T50" fmla="*/ 33 w 33"/>
                <a:gd name="T51" fmla="*/ 88 h 267"/>
                <a:gd name="T52" fmla="*/ 33 w 33"/>
                <a:gd name="T53" fmla="*/ 100 h 267"/>
                <a:gd name="T54" fmla="*/ 33 w 33"/>
                <a:gd name="T55" fmla="*/ 113 h 267"/>
                <a:gd name="T56" fmla="*/ 33 w 33"/>
                <a:gd name="T57" fmla="*/ 128 h 267"/>
                <a:gd name="T58" fmla="*/ 33 w 33"/>
                <a:gd name="T59" fmla="*/ 145 h 267"/>
                <a:gd name="T60" fmla="*/ 33 w 33"/>
                <a:gd name="T61" fmla="*/ 164 h 267"/>
                <a:gd name="T62" fmla="*/ 32 w 33"/>
                <a:gd name="T63" fmla="*/ 184 h 267"/>
                <a:gd name="T64" fmla="*/ 31 w 33"/>
                <a:gd name="T65" fmla="*/ 203 h 267"/>
                <a:gd name="T66" fmla="*/ 30 w 33"/>
                <a:gd name="T67" fmla="*/ 218 h 267"/>
                <a:gd name="T68" fmla="*/ 29 w 33"/>
                <a:gd name="T69" fmla="*/ 232 h 267"/>
                <a:gd name="T70" fmla="*/ 29 w 33"/>
                <a:gd name="T71" fmla="*/ 243 h 267"/>
                <a:gd name="T72" fmla="*/ 28 w 33"/>
                <a:gd name="T73" fmla="*/ 253 h 267"/>
                <a:gd name="T74" fmla="*/ 27 w 33"/>
                <a:gd name="T75" fmla="*/ 259 h 267"/>
                <a:gd name="T76" fmla="*/ 26 w 33"/>
                <a:gd name="T77" fmla="*/ 263 h 267"/>
                <a:gd name="T78" fmla="*/ 24 w 33"/>
                <a:gd name="T79" fmla="*/ 267 h 267"/>
                <a:gd name="T80" fmla="*/ 22 w 33"/>
                <a:gd name="T81" fmla="*/ 267 h 267"/>
                <a:gd name="T82" fmla="*/ 18 w 33"/>
                <a:gd name="T83" fmla="*/ 265 h 267"/>
                <a:gd name="T84" fmla="*/ 14 w 33"/>
                <a:gd name="T85" fmla="*/ 260 h 267"/>
                <a:gd name="T86" fmla="*/ 8 w 33"/>
                <a:gd name="T87" fmla="*/ 253 h 267"/>
                <a:gd name="T88" fmla="*/ 4 w 33"/>
                <a:gd name="T89" fmla="*/ 245 h 267"/>
                <a:gd name="T90" fmla="*/ 2 w 33"/>
                <a:gd name="T91" fmla="*/ 239 h 267"/>
                <a:gd name="T92" fmla="*/ 1 w 33"/>
                <a:gd name="T93" fmla="*/ 235 h 267"/>
                <a:gd name="T94" fmla="*/ 0 w 33"/>
                <a:gd name="T95" fmla="*/ 233 h 267"/>
                <a:gd name="T96" fmla="*/ 0 w 33"/>
                <a:gd name="T97" fmla="*/ 230 h 267"/>
                <a:gd name="T98" fmla="*/ 0 w 33"/>
                <a:gd name="T99" fmla="*/ 225 h 267"/>
                <a:gd name="T100" fmla="*/ 0 w 33"/>
                <a:gd name="T101" fmla="*/ 217 h 267"/>
                <a:gd name="T102" fmla="*/ 0 w 33"/>
                <a:gd name="T103" fmla="*/ 209 h 267"/>
                <a:gd name="T104" fmla="*/ 1 w 33"/>
                <a:gd name="T105" fmla="*/ 199 h 267"/>
                <a:gd name="T106" fmla="*/ 2 w 33"/>
                <a:gd name="T107" fmla="*/ 188 h 267"/>
                <a:gd name="T108" fmla="*/ 2 w 33"/>
                <a:gd name="T109" fmla="*/ 174 h 267"/>
                <a:gd name="T110" fmla="*/ 3 w 33"/>
                <a:gd name="T111" fmla="*/ 1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3" h="267">
                  <a:moveTo>
                    <a:pt x="3" y="167"/>
                  </a:moveTo>
                  <a:lnTo>
                    <a:pt x="4" y="152"/>
                  </a:lnTo>
                  <a:lnTo>
                    <a:pt x="6" y="138"/>
                  </a:lnTo>
                  <a:lnTo>
                    <a:pt x="6" y="124"/>
                  </a:lnTo>
                  <a:lnTo>
                    <a:pt x="7" y="110"/>
                  </a:lnTo>
                  <a:lnTo>
                    <a:pt x="7" y="97"/>
                  </a:lnTo>
                  <a:lnTo>
                    <a:pt x="7" y="84"/>
                  </a:lnTo>
                  <a:lnTo>
                    <a:pt x="6" y="72"/>
                  </a:lnTo>
                  <a:lnTo>
                    <a:pt x="5" y="59"/>
                  </a:lnTo>
                  <a:lnTo>
                    <a:pt x="5" y="53"/>
                  </a:lnTo>
                  <a:lnTo>
                    <a:pt x="5" y="47"/>
                  </a:lnTo>
                  <a:lnTo>
                    <a:pt x="4" y="42"/>
                  </a:lnTo>
                  <a:lnTo>
                    <a:pt x="4" y="37"/>
                  </a:lnTo>
                  <a:lnTo>
                    <a:pt x="3" y="33"/>
                  </a:lnTo>
                  <a:lnTo>
                    <a:pt x="3" y="29"/>
                  </a:lnTo>
                  <a:lnTo>
                    <a:pt x="2" y="24"/>
                  </a:lnTo>
                  <a:lnTo>
                    <a:pt x="2" y="21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1" y="8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4" y="7"/>
                  </a:lnTo>
                  <a:lnTo>
                    <a:pt x="17" y="11"/>
                  </a:lnTo>
                  <a:lnTo>
                    <a:pt x="21" y="16"/>
                  </a:lnTo>
                  <a:lnTo>
                    <a:pt x="24" y="21"/>
                  </a:lnTo>
                  <a:lnTo>
                    <a:pt x="26" y="25"/>
                  </a:lnTo>
                  <a:lnTo>
                    <a:pt x="28" y="30"/>
                  </a:lnTo>
                  <a:lnTo>
                    <a:pt x="30" y="34"/>
                  </a:lnTo>
                  <a:lnTo>
                    <a:pt x="31" y="37"/>
                  </a:lnTo>
                  <a:lnTo>
                    <a:pt x="32" y="40"/>
                  </a:lnTo>
                  <a:lnTo>
                    <a:pt x="32" y="43"/>
                  </a:lnTo>
                  <a:lnTo>
                    <a:pt x="32" y="47"/>
                  </a:lnTo>
                  <a:lnTo>
                    <a:pt x="32" y="52"/>
                  </a:lnTo>
                  <a:lnTo>
                    <a:pt x="32" y="56"/>
                  </a:lnTo>
                  <a:lnTo>
                    <a:pt x="33" y="61"/>
                  </a:lnTo>
                  <a:lnTo>
                    <a:pt x="33" y="66"/>
                  </a:lnTo>
                  <a:lnTo>
                    <a:pt x="33" y="69"/>
                  </a:lnTo>
                  <a:lnTo>
                    <a:pt x="33" y="74"/>
                  </a:lnTo>
                  <a:lnTo>
                    <a:pt x="33" y="78"/>
                  </a:lnTo>
                  <a:lnTo>
                    <a:pt x="33" y="83"/>
                  </a:lnTo>
                  <a:lnTo>
                    <a:pt x="33" y="88"/>
                  </a:lnTo>
                  <a:lnTo>
                    <a:pt x="33" y="94"/>
                  </a:lnTo>
                  <a:lnTo>
                    <a:pt x="33" y="100"/>
                  </a:lnTo>
                  <a:lnTo>
                    <a:pt x="33" y="106"/>
                  </a:lnTo>
                  <a:lnTo>
                    <a:pt x="33" y="113"/>
                  </a:lnTo>
                  <a:lnTo>
                    <a:pt x="33" y="121"/>
                  </a:lnTo>
                  <a:lnTo>
                    <a:pt x="33" y="128"/>
                  </a:lnTo>
                  <a:lnTo>
                    <a:pt x="33" y="137"/>
                  </a:lnTo>
                  <a:lnTo>
                    <a:pt x="33" y="145"/>
                  </a:lnTo>
                  <a:lnTo>
                    <a:pt x="33" y="154"/>
                  </a:lnTo>
                  <a:lnTo>
                    <a:pt x="33" y="164"/>
                  </a:lnTo>
                  <a:lnTo>
                    <a:pt x="33" y="174"/>
                  </a:lnTo>
                  <a:lnTo>
                    <a:pt x="32" y="184"/>
                  </a:lnTo>
                  <a:lnTo>
                    <a:pt x="32" y="194"/>
                  </a:lnTo>
                  <a:lnTo>
                    <a:pt x="31" y="203"/>
                  </a:lnTo>
                  <a:lnTo>
                    <a:pt x="31" y="211"/>
                  </a:lnTo>
                  <a:lnTo>
                    <a:pt x="30" y="218"/>
                  </a:lnTo>
                  <a:lnTo>
                    <a:pt x="30" y="226"/>
                  </a:lnTo>
                  <a:lnTo>
                    <a:pt x="29" y="232"/>
                  </a:lnTo>
                  <a:lnTo>
                    <a:pt x="29" y="238"/>
                  </a:lnTo>
                  <a:lnTo>
                    <a:pt x="29" y="243"/>
                  </a:lnTo>
                  <a:lnTo>
                    <a:pt x="28" y="249"/>
                  </a:lnTo>
                  <a:lnTo>
                    <a:pt x="28" y="253"/>
                  </a:lnTo>
                  <a:lnTo>
                    <a:pt x="27" y="256"/>
                  </a:lnTo>
                  <a:lnTo>
                    <a:pt x="27" y="259"/>
                  </a:lnTo>
                  <a:lnTo>
                    <a:pt x="26" y="261"/>
                  </a:lnTo>
                  <a:lnTo>
                    <a:pt x="26" y="263"/>
                  </a:lnTo>
                  <a:lnTo>
                    <a:pt x="25" y="264"/>
                  </a:lnTo>
                  <a:lnTo>
                    <a:pt x="24" y="267"/>
                  </a:lnTo>
                  <a:lnTo>
                    <a:pt x="23" y="267"/>
                  </a:lnTo>
                  <a:lnTo>
                    <a:pt x="22" y="267"/>
                  </a:lnTo>
                  <a:lnTo>
                    <a:pt x="20" y="267"/>
                  </a:lnTo>
                  <a:lnTo>
                    <a:pt x="18" y="265"/>
                  </a:lnTo>
                  <a:lnTo>
                    <a:pt x="16" y="263"/>
                  </a:lnTo>
                  <a:lnTo>
                    <a:pt x="14" y="260"/>
                  </a:lnTo>
                  <a:lnTo>
                    <a:pt x="10" y="257"/>
                  </a:lnTo>
                  <a:lnTo>
                    <a:pt x="8" y="253"/>
                  </a:lnTo>
                  <a:lnTo>
                    <a:pt x="6" y="249"/>
                  </a:lnTo>
                  <a:lnTo>
                    <a:pt x="4" y="245"/>
                  </a:lnTo>
                  <a:lnTo>
                    <a:pt x="3" y="241"/>
                  </a:lnTo>
                  <a:lnTo>
                    <a:pt x="2" y="239"/>
                  </a:lnTo>
                  <a:lnTo>
                    <a:pt x="1" y="237"/>
                  </a:lnTo>
                  <a:lnTo>
                    <a:pt x="1" y="235"/>
                  </a:lnTo>
                  <a:lnTo>
                    <a:pt x="1" y="234"/>
                  </a:lnTo>
                  <a:lnTo>
                    <a:pt x="0" y="233"/>
                  </a:lnTo>
                  <a:lnTo>
                    <a:pt x="0" y="232"/>
                  </a:lnTo>
                  <a:lnTo>
                    <a:pt x="0" y="230"/>
                  </a:lnTo>
                  <a:lnTo>
                    <a:pt x="0" y="228"/>
                  </a:lnTo>
                  <a:lnTo>
                    <a:pt x="0" y="225"/>
                  </a:lnTo>
                  <a:lnTo>
                    <a:pt x="0" y="221"/>
                  </a:lnTo>
                  <a:lnTo>
                    <a:pt x="0" y="217"/>
                  </a:lnTo>
                  <a:lnTo>
                    <a:pt x="0" y="214"/>
                  </a:lnTo>
                  <a:lnTo>
                    <a:pt x="0" y="209"/>
                  </a:lnTo>
                  <a:lnTo>
                    <a:pt x="1" y="205"/>
                  </a:lnTo>
                  <a:lnTo>
                    <a:pt x="1" y="199"/>
                  </a:lnTo>
                  <a:lnTo>
                    <a:pt x="1" y="193"/>
                  </a:lnTo>
                  <a:lnTo>
                    <a:pt x="2" y="188"/>
                  </a:lnTo>
                  <a:lnTo>
                    <a:pt x="2" y="181"/>
                  </a:lnTo>
                  <a:lnTo>
                    <a:pt x="2" y="174"/>
                  </a:lnTo>
                  <a:lnTo>
                    <a:pt x="3" y="167"/>
                  </a:lnTo>
                  <a:lnTo>
                    <a:pt x="3" y="167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44"/>
            <p:cNvSpPr>
              <a:spLocks/>
            </p:cNvSpPr>
            <p:nvPr/>
          </p:nvSpPr>
          <p:spPr bwMode="auto">
            <a:xfrm>
              <a:off x="6288088" y="3019426"/>
              <a:ext cx="111125" cy="96838"/>
            </a:xfrm>
            <a:custGeom>
              <a:avLst/>
              <a:gdLst>
                <a:gd name="T0" fmla="*/ 0 w 70"/>
                <a:gd name="T1" fmla="*/ 5 h 61"/>
                <a:gd name="T2" fmla="*/ 1 w 70"/>
                <a:gd name="T3" fmla="*/ 4 h 61"/>
                <a:gd name="T4" fmla="*/ 2 w 70"/>
                <a:gd name="T5" fmla="*/ 3 h 61"/>
                <a:gd name="T6" fmla="*/ 4 w 70"/>
                <a:gd name="T7" fmla="*/ 3 h 61"/>
                <a:gd name="T8" fmla="*/ 6 w 70"/>
                <a:gd name="T9" fmla="*/ 2 h 61"/>
                <a:gd name="T10" fmla="*/ 10 w 70"/>
                <a:gd name="T11" fmla="*/ 1 h 61"/>
                <a:gd name="T12" fmla="*/ 13 w 70"/>
                <a:gd name="T13" fmla="*/ 1 h 61"/>
                <a:gd name="T14" fmla="*/ 16 w 70"/>
                <a:gd name="T15" fmla="*/ 0 h 61"/>
                <a:gd name="T16" fmla="*/ 20 w 70"/>
                <a:gd name="T17" fmla="*/ 0 h 61"/>
                <a:gd name="T18" fmla="*/ 27 w 70"/>
                <a:gd name="T19" fmla="*/ 1 h 61"/>
                <a:gd name="T20" fmla="*/ 36 w 70"/>
                <a:gd name="T21" fmla="*/ 2 h 61"/>
                <a:gd name="T22" fmla="*/ 43 w 70"/>
                <a:gd name="T23" fmla="*/ 3 h 61"/>
                <a:gd name="T24" fmla="*/ 50 w 70"/>
                <a:gd name="T25" fmla="*/ 5 h 61"/>
                <a:gd name="T26" fmla="*/ 56 w 70"/>
                <a:gd name="T27" fmla="*/ 7 h 61"/>
                <a:gd name="T28" fmla="*/ 61 w 70"/>
                <a:gd name="T29" fmla="*/ 10 h 61"/>
                <a:gd name="T30" fmla="*/ 63 w 70"/>
                <a:gd name="T31" fmla="*/ 12 h 61"/>
                <a:gd name="T32" fmla="*/ 65 w 70"/>
                <a:gd name="T33" fmla="*/ 15 h 61"/>
                <a:gd name="T34" fmla="*/ 66 w 70"/>
                <a:gd name="T35" fmla="*/ 16 h 61"/>
                <a:gd name="T36" fmla="*/ 68 w 70"/>
                <a:gd name="T37" fmla="*/ 18 h 61"/>
                <a:gd name="T38" fmla="*/ 69 w 70"/>
                <a:gd name="T39" fmla="*/ 24 h 61"/>
                <a:gd name="T40" fmla="*/ 70 w 70"/>
                <a:gd name="T41" fmla="*/ 29 h 61"/>
                <a:gd name="T42" fmla="*/ 70 w 70"/>
                <a:gd name="T43" fmla="*/ 35 h 61"/>
                <a:gd name="T44" fmla="*/ 70 w 70"/>
                <a:gd name="T45" fmla="*/ 43 h 61"/>
                <a:gd name="T46" fmla="*/ 70 w 70"/>
                <a:gd name="T47" fmla="*/ 47 h 61"/>
                <a:gd name="T48" fmla="*/ 69 w 70"/>
                <a:gd name="T49" fmla="*/ 51 h 61"/>
                <a:gd name="T50" fmla="*/ 69 w 70"/>
                <a:gd name="T51" fmla="*/ 54 h 61"/>
                <a:gd name="T52" fmla="*/ 68 w 70"/>
                <a:gd name="T53" fmla="*/ 56 h 61"/>
                <a:gd name="T54" fmla="*/ 67 w 70"/>
                <a:gd name="T55" fmla="*/ 59 h 61"/>
                <a:gd name="T56" fmla="*/ 66 w 70"/>
                <a:gd name="T57" fmla="*/ 60 h 61"/>
                <a:gd name="T58" fmla="*/ 64 w 70"/>
                <a:gd name="T59" fmla="*/ 61 h 61"/>
                <a:gd name="T60" fmla="*/ 63 w 70"/>
                <a:gd name="T61" fmla="*/ 61 h 61"/>
                <a:gd name="T62" fmla="*/ 61 w 70"/>
                <a:gd name="T63" fmla="*/ 61 h 61"/>
                <a:gd name="T64" fmla="*/ 59 w 70"/>
                <a:gd name="T65" fmla="*/ 60 h 61"/>
                <a:gd name="T66" fmla="*/ 56 w 70"/>
                <a:gd name="T67" fmla="*/ 59 h 61"/>
                <a:gd name="T68" fmla="*/ 54 w 70"/>
                <a:gd name="T69" fmla="*/ 56 h 61"/>
                <a:gd name="T70" fmla="*/ 49 w 70"/>
                <a:gd name="T71" fmla="*/ 54 h 61"/>
                <a:gd name="T72" fmla="*/ 46 w 70"/>
                <a:gd name="T73" fmla="*/ 51 h 61"/>
                <a:gd name="T74" fmla="*/ 42 w 70"/>
                <a:gd name="T75" fmla="*/ 47 h 61"/>
                <a:gd name="T76" fmla="*/ 38 w 70"/>
                <a:gd name="T77" fmla="*/ 43 h 61"/>
                <a:gd name="T78" fmla="*/ 34 w 70"/>
                <a:gd name="T79" fmla="*/ 39 h 61"/>
                <a:gd name="T80" fmla="*/ 30 w 70"/>
                <a:gd name="T81" fmla="*/ 34 h 61"/>
                <a:gd name="T82" fmla="*/ 25 w 70"/>
                <a:gd name="T83" fmla="*/ 30 h 61"/>
                <a:gd name="T84" fmla="*/ 21 w 70"/>
                <a:gd name="T85" fmla="*/ 27 h 61"/>
                <a:gd name="T86" fmla="*/ 18 w 70"/>
                <a:gd name="T87" fmla="*/ 24 h 61"/>
                <a:gd name="T88" fmla="*/ 15 w 70"/>
                <a:gd name="T89" fmla="*/ 21 h 61"/>
                <a:gd name="T90" fmla="*/ 13 w 70"/>
                <a:gd name="T91" fmla="*/ 18 h 61"/>
                <a:gd name="T92" fmla="*/ 11 w 70"/>
                <a:gd name="T93" fmla="*/ 16 h 61"/>
                <a:gd name="T94" fmla="*/ 7 w 70"/>
                <a:gd name="T95" fmla="*/ 13 h 61"/>
                <a:gd name="T96" fmla="*/ 5 w 70"/>
                <a:gd name="T97" fmla="*/ 11 h 61"/>
                <a:gd name="T98" fmla="*/ 4 w 70"/>
                <a:gd name="T99" fmla="*/ 10 h 61"/>
                <a:gd name="T100" fmla="*/ 2 w 70"/>
                <a:gd name="T101" fmla="*/ 9 h 61"/>
                <a:gd name="T102" fmla="*/ 1 w 70"/>
                <a:gd name="T103" fmla="*/ 8 h 61"/>
                <a:gd name="T104" fmla="*/ 1 w 70"/>
                <a:gd name="T105" fmla="*/ 7 h 61"/>
                <a:gd name="T106" fmla="*/ 0 w 70"/>
                <a:gd name="T107" fmla="*/ 6 h 61"/>
                <a:gd name="T108" fmla="*/ 0 w 70"/>
                <a:gd name="T109" fmla="*/ 5 h 61"/>
                <a:gd name="T110" fmla="*/ 0 w 70"/>
                <a:gd name="T111" fmla="*/ 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0" h="61">
                  <a:moveTo>
                    <a:pt x="0" y="5"/>
                  </a:moveTo>
                  <a:lnTo>
                    <a:pt x="1" y="4"/>
                  </a:lnTo>
                  <a:lnTo>
                    <a:pt x="2" y="3"/>
                  </a:lnTo>
                  <a:lnTo>
                    <a:pt x="4" y="3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3" y="1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7" y="1"/>
                  </a:lnTo>
                  <a:lnTo>
                    <a:pt x="36" y="2"/>
                  </a:lnTo>
                  <a:lnTo>
                    <a:pt x="43" y="3"/>
                  </a:lnTo>
                  <a:lnTo>
                    <a:pt x="50" y="5"/>
                  </a:lnTo>
                  <a:lnTo>
                    <a:pt x="56" y="7"/>
                  </a:lnTo>
                  <a:lnTo>
                    <a:pt x="61" y="10"/>
                  </a:lnTo>
                  <a:lnTo>
                    <a:pt x="63" y="12"/>
                  </a:lnTo>
                  <a:lnTo>
                    <a:pt x="65" y="15"/>
                  </a:lnTo>
                  <a:lnTo>
                    <a:pt x="66" y="16"/>
                  </a:lnTo>
                  <a:lnTo>
                    <a:pt x="68" y="18"/>
                  </a:lnTo>
                  <a:lnTo>
                    <a:pt x="69" y="24"/>
                  </a:lnTo>
                  <a:lnTo>
                    <a:pt x="70" y="29"/>
                  </a:lnTo>
                  <a:lnTo>
                    <a:pt x="70" y="35"/>
                  </a:lnTo>
                  <a:lnTo>
                    <a:pt x="70" y="43"/>
                  </a:lnTo>
                  <a:lnTo>
                    <a:pt x="70" y="47"/>
                  </a:lnTo>
                  <a:lnTo>
                    <a:pt x="69" y="51"/>
                  </a:lnTo>
                  <a:lnTo>
                    <a:pt x="69" y="54"/>
                  </a:lnTo>
                  <a:lnTo>
                    <a:pt x="68" y="56"/>
                  </a:lnTo>
                  <a:lnTo>
                    <a:pt x="67" y="59"/>
                  </a:lnTo>
                  <a:lnTo>
                    <a:pt x="66" y="60"/>
                  </a:lnTo>
                  <a:lnTo>
                    <a:pt x="64" y="61"/>
                  </a:lnTo>
                  <a:lnTo>
                    <a:pt x="63" y="61"/>
                  </a:lnTo>
                  <a:lnTo>
                    <a:pt x="61" y="61"/>
                  </a:lnTo>
                  <a:lnTo>
                    <a:pt x="59" y="60"/>
                  </a:lnTo>
                  <a:lnTo>
                    <a:pt x="56" y="59"/>
                  </a:lnTo>
                  <a:lnTo>
                    <a:pt x="54" y="56"/>
                  </a:lnTo>
                  <a:lnTo>
                    <a:pt x="49" y="54"/>
                  </a:lnTo>
                  <a:lnTo>
                    <a:pt x="46" y="51"/>
                  </a:lnTo>
                  <a:lnTo>
                    <a:pt x="42" y="47"/>
                  </a:lnTo>
                  <a:lnTo>
                    <a:pt x="38" y="43"/>
                  </a:lnTo>
                  <a:lnTo>
                    <a:pt x="34" y="39"/>
                  </a:lnTo>
                  <a:lnTo>
                    <a:pt x="30" y="34"/>
                  </a:lnTo>
                  <a:lnTo>
                    <a:pt x="25" y="30"/>
                  </a:lnTo>
                  <a:lnTo>
                    <a:pt x="21" y="27"/>
                  </a:lnTo>
                  <a:lnTo>
                    <a:pt x="18" y="24"/>
                  </a:lnTo>
                  <a:lnTo>
                    <a:pt x="15" y="21"/>
                  </a:lnTo>
                  <a:lnTo>
                    <a:pt x="13" y="18"/>
                  </a:lnTo>
                  <a:lnTo>
                    <a:pt x="11" y="16"/>
                  </a:lnTo>
                  <a:lnTo>
                    <a:pt x="7" y="13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2" y="9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45"/>
            <p:cNvSpPr>
              <a:spLocks/>
            </p:cNvSpPr>
            <p:nvPr/>
          </p:nvSpPr>
          <p:spPr bwMode="auto">
            <a:xfrm>
              <a:off x="6065838" y="3292476"/>
              <a:ext cx="354013" cy="469900"/>
            </a:xfrm>
            <a:custGeom>
              <a:avLst/>
              <a:gdLst>
                <a:gd name="T0" fmla="*/ 171 w 223"/>
                <a:gd name="T1" fmla="*/ 13 h 296"/>
                <a:gd name="T2" fmla="*/ 167 w 223"/>
                <a:gd name="T3" fmla="*/ 9 h 296"/>
                <a:gd name="T4" fmla="*/ 167 w 223"/>
                <a:gd name="T5" fmla="*/ 5 h 296"/>
                <a:gd name="T6" fmla="*/ 168 w 223"/>
                <a:gd name="T7" fmla="*/ 3 h 296"/>
                <a:gd name="T8" fmla="*/ 172 w 223"/>
                <a:gd name="T9" fmla="*/ 1 h 296"/>
                <a:gd name="T10" fmla="*/ 175 w 223"/>
                <a:gd name="T11" fmla="*/ 0 h 296"/>
                <a:gd name="T12" fmla="*/ 180 w 223"/>
                <a:gd name="T13" fmla="*/ 0 h 296"/>
                <a:gd name="T14" fmla="*/ 186 w 223"/>
                <a:gd name="T15" fmla="*/ 1 h 296"/>
                <a:gd name="T16" fmla="*/ 198 w 223"/>
                <a:gd name="T17" fmla="*/ 4 h 296"/>
                <a:gd name="T18" fmla="*/ 209 w 223"/>
                <a:gd name="T19" fmla="*/ 10 h 296"/>
                <a:gd name="T20" fmla="*/ 219 w 223"/>
                <a:gd name="T21" fmla="*/ 20 h 296"/>
                <a:gd name="T22" fmla="*/ 222 w 223"/>
                <a:gd name="T23" fmla="*/ 28 h 296"/>
                <a:gd name="T24" fmla="*/ 223 w 223"/>
                <a:gd name="T25" fmla="*/ 32 h 296"/>
                <a:gd name="T26" fmla="*/ 222 w 223"/>
                <a:gd name="T27" fmla="*/ 36 h 296"/>
                <a:gd name="T28" fmla="*/ 219 w 223"/>
                <a:gd name="T29" fmla="*/ 42 h 296"/>
                <a:gd name="T30" fmla="*/ 216 w 223"/>
                <a:gd name="T31" fmla="*/ 49 h 296"/>
                <a:gd name="T32" fmla="*/ 211 w 223"/>
                <a:gd name="T33" fmla="*/ 58 h 296"/>
                <a:gd name="T34" fmla="*/ 206 w 223"/>
                <a:gd name="T35" fmla="*/ 70 h 296"/>
                <a:gd name="T36" fmla="*/ 199 w 223"/>
                <a:gd name="T37" fmla="*/ 84 h 296"/>
                <a:gd name="T38" fmla="*/ 192 w 223"/>
                <a:gd name="T39" fmla="*/ 98 h 296"/>
                <a:gd name="T40" fmla="*/ 183 w 223"/>
                <a:gd name="T41" fmla="*/ 115 h 296"/>
                <a:gd name="T42" fmla="*/ 174 w 223"/>
                <a:gd name="T43" fmla="*/ 132 h 296"/>
                <a:gd name="T44" fmla="*/ 165 w 223"/>
                <a:gd name="T45" fmla="*/ 147 h 296"/>
                <a:gd name="T46" fmla="*/ 156 w 223"/>
                <a:gd name="T47" fmla="*/ 162 h 296"/>
                <a:gd name="T48" fmla="*/ 147 w 223"/>
                <a:gd name="T49" fmla="*/ 176 h 296"/>
                <a:gd name="T50" fmla="*/ 135 w 223"/>
                <a:gd name="T51" fmla="*/ 194 h 296"/>
                <a:gd name="T52" fmla="*/ 118 w 223"/>
                <a:gd name="T53" fmla="*/ 215 h 296"/>
                <a:gd name="T54" fmla="*/ 100 w 223"/>
                <a:gd name="T55" fmla="*/ 232 h 296"/>
                <a:gd name="T56" fmla="*/ 83 w 223"/>
                <a:gd name="T57" fmla="*/ 249 h 296"/>
                <a:gd name="T58" fmla="*/ 63 w 223"/>
                <a:gd name="T59" fmla="*/ 264 h 296"/>
                <a:gd name="T60" fmla="*/ 37 w 223"/>
                <a:gd name="T61" fmla="*/ 281 h 296"/>
                <a:gd name="T62" fmla="*/ 29 w 223"/>
                <a:gd name="T63" fmla="*/ 286 h 296"/>
                <a:gd name="T64" fmla="*/ 22 w 223"/>
                <a:gd name="T65" fmla="*/ 290 h 296"/>
                <a:gd name="T66" fmla="*/ 15 w 223"/>
                <a:gd name="T67" fmla="*/ 293 h 296"/>
                <a:gd name="T68" fmla="*/ 10 w 223"/>
                <a:gd name="T69" fmla="*/ 295 h 296"/>
                <a:gd name="T70" fmla="*/ 6 w 223"/>
                <a:gd name="T71" fmla="*/ 296 h 296"/>
                <a:gd name="T72" fmla="*/ 3 w 223"/>
                <a:gd name="T73" fmla="*/ 296 h 296"/>
                <a:gd name="T74" fmla="*/ 1 w 223"/>
                <a:gd name="T75" fmla="*/ 295 h 296"/>
                <a:gd name="T76" fmla="*/ 0 w 223"/>
                <a:gd name="T77" fmla="*/ 293 h 296"/>
                <a:gd name="T78" fmla="*/ 1 w 223"/>
                <a:gd name="T79" fmla="*/ 291 h 296"/>
                <a:gd name="T80" fmla="*/ 3 w 223"/>
                <a:gd name="T81" fmla="*/ 289 h 296"/>
                <a:gd name="T82" fmla="*/ 9 w 223"/>
                <a:gd name="T83" fmla="*/ 283 h 296"/>
                <a:gd name="T84" fmla="*/ 20 w 223"/>
                <a:gd name="T85" fmla="*/ 274 h 296"/>
                <a:gd name="T86" fmla="*/ 32 w 223"/>
                <a:gd name="T87" fmla="*/ 265 h 296"/>
                <a:gd name="T88" fmla="*/ 46 w 223"/>
                <a:gd name="T89" fmla="*/ 252 h 296"/>
                <a:gd name="T90" fmla="*/ 62 w 223"/>
                <a:gd name="T91" fmla="*/ 238 h 296"/>
                <a:gd name="T92" fmla="*/ 78 w 223"/>
                <a:gd name="T93" fmla="*/ 220 h 296"/>
                <a:gd name="T94" fmla="*/ 96 w 223"/>
                <a:gd name="T95" fmla="*/ 199 h 296"/>
                <a:gd name="T96" fmla="*/ 113 w 223"/>
                <a:gd name="T97" fmla="*/ 174 h 296"/>
                <a:gd name="T98" fmla="*/ 130 w 223"/>
                <a:gd name="T99" fmla="*/ 146 h 296"/>
                <a:gd name="T100" fmla="*/ 145 w 223"/>
                <a:gd name="T101" fmla="*/ 114 h 296"/>
                <a:gd name="T102" fmla="*/ 157 w 223"/>
                <a:gd name="T103" fmla="*/ 88 h 296"/>
                <a:gd name="T104" fmla="*/ 162 w 223"/>
                <a:gd name="T105" fmla="*/ 72 h 296"/>
                <a:gd name="T106" fmla="*/ 167 w 223"/>
                <a:gd name="T107" fmla="*/ 57 h 296"/>
                <a:gd name="T108" fmla="*/ 172 w 223"/>
                <a:gd name="T109" fmla="*/ 46 h 296"/>
                <a:gd name="T110" fmla="*/ 174 w 223"/>
                <a:gd name="T111" fmla="*/ 35 h 296"/>
                <a:gd name="T112" fmla="*/ 176 w 223"/>
                <a:gd name="T113" fmla="*/ 28 h 296"/>
                <a:gd name="T114" fmla="*/ 176 w 223"/>
                <a:gd name="T115" fmla="*/ 22 h 296"/>
                <a:gd name="T116" fmla="*/ 174 w 223"/>
                <a:gd name="T117" fmla="*/ 18 h 296"/>
                <a:gd name="T118" fmla="*/ 173 w 223"/>
                <a:gd name="T119" fmla="*/ 1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3" h="296">
                  <a:moveTo>
                    <a:pt x="173" y="16"/>
                  </a:moveTo>
                  <a:lnTo>
                    <a:pt x="171" y="13"/>
                  </a:lnTo>
                  <a:lnTo>
                    <a:pt x="168" y="11"/>
                  </a:lnTo>
                  <a:lnTo>
                    <a:pt x="167" y="9"/>
                  </a:lnTo>
                  <a:lnTo>
                    <a:pt x="167" y="7"/>
                  </a:lnTo>
                  <a:lnTo>
                    <a:pt x="167" y="5"/>
                  </a:lnTo>
                  <a:lnTo>
                    <a:pt x="167" y="4"/>
                  </a:lnTo>
                  <a:lnTo>
                    <a:pt x="168" y="3"/>
                  </a:lnTo>
                  <a:lnTo>
                    <a:pt x="171" y="2"/>
                  </a:lnTo>
                  <a:lnTo>
                    <a:pt x="172" y="1"/>
                  </a:lnTo>
                  <a:lnTo>
                    <a:pt x="173" y="0"/>
                  </a:lnTo>
                  <a:lnTo>
                    <a:pt x="175" y="0"/>
                  </a:lnTo>
                  <a:lnTo>
                    <a:pt x="178" y="0"/>
                  </a:lnTo>
                  <a:lnTo>
                    <a:pt x="180" y="0"/>
                  </a:lnTo>
                  <a:lnTo>
                    <a:pt x="183" y="0"/>
                  </a:lnTo>
                  <a:lnTo>
                    <a:pt x="186" y="1"/>
                  </a:lnTo>
                  <a:lnTo>
                    <a:pt x="190" y="2"/>
                  </a:lnTo>
                  <a:lnTo>
                    <a:pt x="198" y="4"/>
                  </a:lnTo>
                  <a:lnTo>
                    <a:pt x="204" y="7"/>
                  </a:lnTo>
                  <a:lnTo>
                    <a:pt x="209" y="10"/>
                  </a:lnTo>
                  <a:lnTo>
                    <a:pt x="216" y="14"/>
                  </a:lnTo>
                  <a:lnTo>
                    <a:pt x="219" y="20"/>
                  </a:lnTo>
                  <a:lnTo>
                    <a:pt x="221" y="24"/>
                  </a:lnTo>
                  <a:lnTo>
                    <a:pt x="222" y="28"/>
                  </a:lnTo>
                  <a:lnTo>
                    <a:pt x="223" y="31"/>
                  </a:lnTo>
                  <a:lnTo>
                    <a:pt x="223" y="32"/>
                  </a:lnTo>
                  <a:lnTo>
                    <a:pt x="222" y="34"/>
                  </a:lnTo>
                  <a:lnTo>
                    <a:pt x="222" y="36"/>
                  </a:lnTo>
                  <a:lnTo>
                    <a:pt x="221" y="38"/>
                  </a:lnTo>
                  <a:lnTo>
                    <a:pt x="219" y="42"/>
                  </a:lnTo>
                  <a:lnTo>
                    <a:pt x="218" y="46"/>
                  </a:lnTo>
                  <a:lnTo>
                    <a:pt x="216" y="49"/>
                  </a:lnTo>
                  <a:lnTo>
                    <a:pt x="214" y="54"/>
                  </a:lnTo>
                  <a:lnTo>
                    <a:pt x="211" y="58"/>
                  </a:lnTo>
                  <a:lnTo>
                    <a:pt x="208" y="65"/>
                  </a:lnTo>
                  <a:lnTo>
                    <a:pt x="206" y="70"/>
                  </a:lnTo>
                  <a:lnTo>
                    <a:pt x="203" y="76"/>
                  </a:lnTo>
                  <a:lnTo>
                    <a:pt x="199" y="84"/>
                  </a:lnTo>
                  <a:lnTo>
                    <a:pt x="196" y="91"/>
                  </a:lnTo>
                  <a:lnTo>
                    <a:pt x="192" y="98"/>
                  </a:lnTo>
                  <a:lnTo>
                    <a:pt x="188" y="107"/>
                  </a:lnTo>
                  <a:lnTo>
                    <a:pt x="183" y="115"/>
                  </a:lnTo>
                  <a:lnTo>
                    <a:pt x="179" y="124"/>
                  </a:lnTo>
                  <a:lnTo>
                    <a:pt x="174" y="132"/>
                  </a:lnTo>
                  <a:lnTo>
                    <a:pt x="170" y="140"/>
                  </a:lnTo>
                  <a:lnTo>
                    <a:pt x="165" y="147"/>
                  </a:lnTo>
                  <a:lnTo>
                    <a:pt x="161" y="155"/>
                  </a:lnTo>
                  <a:lnTo>
                    <a:pt x="156" y="162"/>
                  </a:lnTo>
                  <a:lnTo>
                    <a:pt x="152" y="169"/>
                  </a:lnTo>
                  <a:lnTo>
                    <a:pt x="147" y="176"/>
                  </a:lnTo>
                  <a:lnTo>
                    <a:pt x="143" y="182"/>
                  </a:lnTo>
                  <a:lnTo>
                    <a:pt x="135" y="194"/>
                  </a:lnTo>
                  <a:lnTo>
                    <a:pt x="127" y="205"/>
                  </a:lnTo>
                  <a:lnTo>
                    <a:pt x="118" y="215"/>
                  </a:lnTo>
                  <a:lnTo>
                    <a:pt x="110" y="224"/>
                  </a:lnTo>
                  <a:lnTo>
                    <a:pt x="100" y="232"/>
                  </a:lnTo>
                  <a:lnTo>
                    <a:pt x="92" y="241"/>
                  </a:lnTo>
                  <a:lnTo>
                    <a:pt x="83" y="249"/>
                  </a:lnTo>
                  <a:lnTo>
                    <a:pt x="73" y="256"/>
                  </a:lnTo>
                  <a:lnTo>
                    <a:pt x="63" y="264"/>
                  </a:lnTo>
                  <a:lnTo>
                    <a:pt x="43" y="277"/>
                  </a:lnTo>
                  <a:lnTo>
                    <a:pt x="37" y="281"/>
                  </a:lnTo>
                  <a:lnTo>
                    <a:pt x="33" y="284"/>
                  </a:lnTo>
                  <a:lnTo>
                    <a:pt x="29" y="286"/>
                  </a:lnTo>
                  <a:lnTo>
                    <a:pt x="25" y="288"/>
                  </a:lnTo>
                  <a:lnTo>
                    <a:pt x="22" y="290"/>
                  </a:lnTo>
                  <a:lnTo>
                    <a:pt x="19" y="292"/>
                  </a:lnTo>
                  <a:lnTo>
                    <a:pt x="15" y="293"/>
                  </a:lnTo>
                  <a:lnTo>
                    <a:pt x="12" y="294"/>
                  </a:lnTo>
                  <a:lnTo>
                    <a:pt x="10" y="295"/>
                  </a:lnTo>
                  <a:lnTo>
                    <a:pt x="8" y="296"/>
                  </a:lnTo>
                  <a:lnTo>
                    <a:pt x="6" y="296"/>
                  </a:lnTo>
                  <a:lnTo>
                    <a:pt x="4" y="296"/>
                  </a:lnTo>
                  <a:lnTo>
                    <a:pt x="3" y="296"/>
                  </a:lnTo>
                  <a:lnTo>
                    <a:pt x="2" y="296"/>
                  </a:lnTo>
                  <a:lnTo>
                    <a:pt x="1" y="295"/>
                  </a:lnTo>
                  <a:lnTo>
                    <a:pt x="0" y="294"/>
                  </a:lnTo>
                  <a:lnTo>
                    <a:pt x="0" y="293"/>
                  </a:lnTo>
                  <a:lnTo>
                    <a:pt x="1" y="292"/>
                  </a:lnTo>
                  <a:lnTo>
                    <a:pt x="1" y="291"/>
                  </a:lnTo>
                  <a:lnTo>
                    <a:pt x="2" y="290"/>
                  </a:lnTo>
                  <a:lnTo>
                    <a:pt x="3" y="289"/>
                  </a:lnTo>
                  <a:lnTo>
                    <a:pt x="5" y="286"/>
                  </a:lnTo>
                  <a:lnTo>
                    <a:pt x="9" y="283"/>
                  </a:lnTo>
                  <a:lnTo>
                    <a:pt x="13" y="278"/>
                  </a:lnTo>
                  <a:lnTo>
                    <a:pt x="20" y="274"/>
                  </a:lnTo>
                  <a:lnTo>
                    <a:pt x="26" y="270"/>
                  </a:lnTo>
                  <a:lnTo>
                    <a:pt x="32" y="265"/>
                  </a:lnTo>
                  <a:lnTo>
                    <a:pt x="39" y="259"/>
                  </a:lnTo>
                  <a:lnTo>
                    <a:pt x="46" y="252"/>
                  </a:lnTo>
                  <a:lnTo>
                    <a:pt x="54" y="245"/>
                  </a:lnTo>
                  <a:lnTo>
                    <a:pt x="62" y="238"/>
                  </a:lnTo>
                  <a:lnTo>
                    <a:pt x="70" y="229"/>
                  </a:lnTo>
                  <a:lnTo>
                    <a:pt x="78" y="220"/>
                  </a:lnTo>
                  <a:lnTo>
                    <a:pt x="88" y="209"/>
                  </a:lnTo>
                  <a:lnTo>
                    <a:pt x="96" y="199"/>
                  </a:lnTo>
                  <a:lnTo>
                    <a:pt x="105" y="187"/>
                  </a:lnTo>
                  <a:lnTo>
                    <a:pt x="113" y="174"/>
                  </a:lnTo>
                  <a:lnTo>
                    <a:pt x="121" y="160"/>
                  </a:lnTo>
                  <a:lnTo>
                    <a:pt x="130" y="146"/>
                  </a:lnTo>
                  <a:lnTo>
                    <a:pt x="138" y="131"/>
                  </a:lnTo>
                  <a:lnTo>
                    <a:pt x="145" y="114"/>
                  </a:lnTo>
                  <a:lnTo>
                    <a:pt x="153" y="96"/>
                  </a:lnTo>
                  <a:lnTo>
                    <a:pt x="157" y="88"/>
                  </a:lnTo>
                  <a:lnTo>
                    <a:pt x="160" y="79"/>
                  </a:lnTo>
                  <a:lnTo>
                    <a:pt x="162" y="72"/>
                  </a:lnTo>
                  <a:lnTo>
                    <a:pt x="165" y="65"/>
                  </a:lnTo>
                  <a:lnTo>
                    <a:pt x="167" y="57"/>
                  </a:lnTo>
                  <a:lnTo>
                    <a:pt x="170" y="51"/>
                  </a:lnTo>
                  <a:lnTo>
                    <a:pt x="172" y="46"/>
                  </a:lnTo>
                  <a:lnTo>
                    <a:pt x="173" y="41"/>
                  </a:lnTo>
                  <a:lnTo>
                    <a:pt x="174" y="35"/>
                  </a:lnTo>
                  <a:lnTo>
                    <a:pt x="175" y="31"/>
                  </a:lnTo>
                  <a:lnTo>
                    <a:pt x="176" y="28"/>
                  </a:lnTo>
                  <a:lnTo>
                    <a:pt x="176" y="25"/>
                  </a:lnTo>
                  <a:lnTo>
                    <a:pt x="176" y="22"/>
                  </a:lnTo>
                  <a:lnTo>
                    <a:pt x="175" y="20"/>
                  </a:lnTo>
                  <a:lnTo>
                    <a:pt x="174" y="18"/>
                  </a:lnTo>
                  <a:lnTo>
                    <a:pt x="173" y="16"/>
                  </a:lnTo>
                  <a:lnTo>
                    <a:pt x="173" y="16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46"/>
            <p:cNvSpPr>
              <a:spLocks/>
            </p:cNvSpPr>
            <p:nvPr/>
          </p:nvSpPr>
          <p:spPr bwMode="auto">
            <a:xfrm>
              <a:off x="5900738" y="3349626"/>
              <a:ext cx="252413" cy="63500"/>
            </a:xfrm>
            <a:custGeom>
              <a:avLst/>
              <a:gdLst>
                <a:gd name="T0" fmla="*/ 15 w 159"/>
                <a:gd name="T1" fmla="*/ 24 h 40"/>
                <a:gd name="T2" fmla="*/ 43 w 159"/>
                <a:gd name="T3" fmla="*/ 19 h 40"/>
                <a:gd name="T4" fmla="*/ 67 w 159"/>
                <a:gd name="T5" fmla="*/ 14 h 40"/>
                <a:gd name="T6" fmla="*/ 88 w 159"/>
                <a:gd name="T7" fmla="*/ 10 h 40"/>
                <a:gd name="T8" fmla="*/ 105 w 159"/>
                <a:gd name="T9" fmla="*/ 6 h 40"/>
                <a:gd name="T10" fmla="*/ 118 w 159"/>
                <a:gd name="T11" fmla="*/ 4 h 40"/>
                <a:gd name="T12" fmla="*/ 128 w 159"/>
                <a:gd name="T13" fmla="*/ 1 h 40"/>
                <a:gd name="T14" fmla="*/ 133 w 159"/>
                <a:gd name="T15" fmla="*/ 0 h 40"/>
                <a:gd name="T16" fmla="*/ 136 w 159"/>
                <a:gd name="T17" fmla="*/ 0 h 40"/>
                <a:gd name="T18" fmla="*/ 145 w 159"/>
                <a:gd name="T19" fmla="*/ 1 h 40"/>
                <a:gd name="T20" fmla="*/ 152 w 159"/>
                <a:gd name="T21" fmla="*/ 4 h 40"/>
                <a:gd name="T22" fmla="*/ 156 w 159"/>
                <a:gd name="T23" fmla="*/ 6 h 40"/>
                <a:gd name="T24" fmla="*/ 158 w 159"/>
                <a:gd name="T25" fmla="*/ 8 h 40"/>
                <a:gd name="T26" fmla="*/ 159 w 159"/>
                <a:gd name="T27" fmla="*/ 10 h 40"/>
                <a:gd name="T28" fmla="*/ 159 w 159"/>
                <a:gd name="T29" fmla="*/ 12 h 40"/>
                <a:gd name="T30" fmla="*/ 156 w 159"/>
                <a:gd name="T31" fmla="*/ 14 h 40"/>
                <a:gd name="T32" fmla="*/ 153 w 159"/>
                <a:gd name="T33" fmla="*/ 16 h 40"/>
                <a:gd name="T34" fmla="*/ 150 w 159"/>
                <a:gd name="T35" fmla="*/ 17 h 40"/>
                <a:gd name="T36" fmla="*/ 145 w 159"/>
                <a:gd name="T37" fmla="*/ 18 h 40"/>
                <a:gd name="T38" fmla="*/ 138 w 159"/>
                <a:gd name="T39" fmla="*/ 20 h 40"/>
                <a:gd name="T40" fmla="*/ 130 w 159"/>
                <a:gd name="T41" fmla="*/ 22 h 40"/>
                <a:gd name="T42" fmla="*/ 121 w 159"/>
                <a:gd name="T43" fmla="*/ 24 h 40"/>
                <a:gd name="T44" fmla="*/ 109 w 159"/>
                <a:gd name="T45" fmla="*/ 27 h 40"/>
                <a:gd name="T46" fmla="*/ 96 w 159"/>
                <a:gd name="T47" fmla="*/ 29 h 40"/>
                <a:gd name="T48" fmla="*/ 83 w 159"/>
                <a:gd name="T49" fmla="*/ 32 h 40"/>
                <a:gd name="T50" fmla="*/ 70 w 159"/>
                <a:gd name="T51" fmla="*/ 34 h 40"/>
                <a:gd name="T52" fmla="*/ 59 w 159"/>
                <a:gd name="T53" fmla="*/ 36 h 40"/>
                <a:gd name="T54" fmla="*/ 49 w 159"/>
                <a:gd name="T55" fmla="*/ 38 h 40"/>
                <a:gd name="T56" fmla="*/ 41 w 159"/>
                <a:gd name="T57" fmla="*/ 39 h 40"/>
                <a:gd name="T58" fmla="*/ 35 w 159"/>
                <a:gd name="T59" fmla="*/ 40 h 40"/>
                <a:gd name="T60" fmla="*/ 29 w 159"/>
                <a:gd name="T61" fmla="*/ 40 h 40"/>
                <a:gd name="T62" fmla="*/ 25 w 159"/>
                <a:gd name="T63" fmla="*/ 40 h 40"/>
                <a:gd name="T64" fmla="*/ 22 w 159"/>
                <a:gd name="T65" fmla="*/ 40 h 40"/>
                <a:gd name="T66" fmla="*/ 18 w 159"/>
                <a:gd name="T67" fmla="*/ 38 h 40"/>
                <a:gd name="T68" fmla="*/ 12 w 159"/>
                <a:gd name="T69" fmla="*/ 35 h 40"/>
                <a:gd name="T70" fmla="*/ 4 w 159"/>
                <a:gd name="T71" fmla="*/ 31 h 40"/>
                <a:gd name="T72" fmla="*/ 0 w 159"/>
                <a:gd name="T7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40">
                  <a:moveTo>
                    <a:pt x="0" y="28"/>
                  </a:moveTo>
                  <a:lnTo>
                    <a:pt x="15" y="24"/>
                  </a:lnTo>
                  <a:lnTo>
                    <a:pt x="29" y="21"/>
                  </a:lnTo>
                  <a:lnTo>
                    <a:pt x="43" y="19"/>
                  </a:lnTo>
                  <a:lnTo>
                    <a:pt x="56" y="16"/>
                  </a:lnTo>
                  <a:lnTo>
                    <a:pt x="67" y="14"/>
                  </a:lnTo>
                  <a:lnTo>
                    <a:pt x="79" y="12"/>
                  </a:lnTo>
                  <a:lnTo>
                    <a:pt x="88" y="10"/>
                  </a:lnTo>
                  <a:lnTo>
                    <a:pt x="96" y="8"/>
                  </a:lnTo>
                  <a:lnTo>
                    <a:pt x="105" y="6"/>
                  </a:lnTo>
                  <a:lnTo>
                    <a:pt x="112" y="5"/>
                  </a:lnTo>
                  <a:lnTo>
                    <a:pt x="118" y="4"/>
                  </a:lnTo>
                  <a:lnTo>
                    <a:pt x="124" y="2"/>
                  </a:lnTo>
                  <a:lnTo>
                    <a:pt x="128" y="1"/>
                  </a:lnTo>
                  <a:lnTo>
                    <a:pt x="131" y="0"/>
                  </a:lnTo>
                  <a:lnTo>
                    <a:pt x="133" y="0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40" y="0"/>
                  </a:lnTo>
                  <a:lnTo>
                    <a:pt x="145" y="1"/>
                  </a:lnTo>
                  <a:lnTo>
                    <a:pt x="150" y="2"/>
                  </a:lnTo>
                  <a:lnTo>
                    <a:pt x="152" y="4"/>
                  </a:lnTo>
                  <a:lnTo>
                    <a:pt x="154" y="5"/>
                  </a:lnTo>
                  <a:lnTo>
                    <a:pt x="156" y="6"/>
                  </a:lnTo>
                  <a:lnTo>
                    <a:pt x="157" y="7"/>
                  </a:lnTo>
                  <a:lnTo>
                    <a:pt x="158" y="8"/>
                  </a:lnTo>
                  <a:lnTo>
                    <a:pt x="159" y="9"/>
                  </a:lnTo>
                  <a:lnTo>
                    <a:pt x="159" y="10"/>
                  </a:lnTo>
                  <a:lnTo>
                    <a:pt x="159" y="11"/>
                  </a:lnTo>
                  <a:lnTo>
                    <a:pt x="159" y="12"/>
                  </a:lnTo>
                  <a:lnTo>
                    <a:pt x="158" y="13"/>
                  </a:lnTo>
                  <a:lnTo>
                    <a:pt x="156" y="14"/>
                  </a:lnTo>
                  <a:lnTo>
                    <a:pt x="154" y="15"/>
                  </a:lnTo>
                  <a:lnTo>
                    <a:pt x="153" y="16"/>
                  </a:lnTo>
                  <a:lnTo>
                    <a:pt x="152" y="16"/>
                  </a:lnTo>
                  <a:lnTo>
                    <a:pt x="150" y="17"/>
                  </a:lnTo>
                  <a:lnTo>
                    <a:pt x="148" y="18"/>
                  </a:lnTo>
                  <a:lnTo>
                    <a:pt x="145" y="18"/>
                  </a:lnTo>
                  <a:lnTo>
                    <a:pt x="141" y="19"/>
                  </a:lnTo>
                  <a:lnTo>
                    <a:pt x="138" y="20"/>
                  </a:lnTo>
                  <a:lnTo>
                    <a:pt x="134" y="21"/>
                  </a:lnTo>
                  <a:lnTo>
                    <a:pt x="130" y="22"/>
                  </a:lnTo>
                  <a:lnTo>
                    <a:pt x="125" y="23"/>
                  </a:lnTo>
                  <a:lnTo>
                    <a:pt x="121" y="24"/>
                  </a:lnTo>
                  <a:lnTo>
                    <a:pt x="114" y="26"/>
                  </a:lnTo>
                  <a:lnTo>
                    <a:pt x="109" y="27"/>
                  </a:lnTo>
                  <a:lnTo>
                    <a:pt x="103" y="28"/>
                  </a:lnTo>
                  <a:lnTo>
                    <a:pt x="96" y="29"/>
                  </a:lnTo>
                  <a:lnTo>
                    <a:pt x="89" y="31"/>
                  </a:lnTo>
                  <a:lnTo>
                    <a:pt x="83" y="32"/>
                  </a:lnTo>
                  <a:lnTo>
                    <a:pt x="77" y="33"/>
                  </a:lnTo>
                  <a:lnTo>
                    <a:pt x="70" y="34"/>
                  </a:lnTo>
                  <a:lnTo>
                    <a:pt x="64" y="35"/>
                  </a:lnTo>
                  <a:lnTo>
                    <a:pt x="59" y="36"/>
                  </a:lnTo>
                  <a:lnTo>
                    <a:pt x="53" y="37"/>
                  </a:lnTo>
                  <a:lnTo>
                    <a:pt x="49" y="38"/>
                  </a:lnTo>
                  <a:lnTo>
                    <a:pt x="45" y="38"/>
                  </a:lnTo>
                  <a:lnTo>
                    <a:pt x="41" y="39"/>
                  </a:lnTo>
                  <a:lnTo>
                    <a:pt x="38" y="39"/>
                  </a:lnTo>
                  <a:lnTo>
                    <a:pt x="35" y="40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27" y="40"/>
                  </a:lnTo>
                  <a:lnTo>
                    <a:pt x="25" y="40"/>
                  </a:lnTo>
                  <a:lnTo>
                    <a:pt x="24" y="40"/>
                  </a:lnTo>
                  <a:lnTo>
                    <a:pt x="22" y="40"/>
                  </a:lnTo>
                  <a:lnTo>
                    <a:pt x="20" y="39"/>
                  </a:lnTo>
                  <a:lnTo>
                    <a:pt x="18" y="38"/>
                  </a:lnTo>
                  <a:lnTo>
                    <a:pt x="15" y="37"/>
                  </a:lnTo>
                  <a:lnTo>
                    <a:pt x="12" y="35"/>
                  </a:lnTo>
                  <a:lnTo>
                    <a:pt x="8" y="33"/>
                  </a:lnTo>
                  <a:lnTo>
                    <a:pt x="4" y="31"/>
                  </a:lnTo>
                  <a:lnTo>
                    <a:pt x="0" y="28"/>
                  </a:lnTo>
                  <a:lnTo>
                    <a:pt x="0" y="28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47"/>
            <p:cNvSpPr>
              <a:spLocks/>
            </p:cNvSpPr>
            <p:nvPr/>
          </p:nvSpPr>
          <p:spPr bwMode="auto">
            <a:xfrm>
              <a:off x="5900738" y="3541713"/>
              <a:ext cx="238125" cy="53975"/>
            </a:xfrm>
            <a:custGeom>
              <a:avLst/>
              <a:gdLst>
                <a:gd name="T0" fmla="*/ 14 w 150"/>
                <a:gd name="T1" fmla="*/ 22 h 34"/>
                <a:gd name="T2" fmla="*/ 38 w 150"/>
                <a:gd name="T3" fmla="*/ 16 h 34"/>
                <a:gd name="T4" fmla="*/ 60 w 150"/>
                <a:gd name="T5" fmla="*/ 11 h 34"/>
                <a:gd name="T6" fmla="*/ 78 w 150"/>
                <a:gd name="T7" fmla="*/ 7 h 34"/>
                <a:gd name="T8" fmla="*/ 93 w 150"/>
                <a:gd name="T9" fmla="*/ 4 h 34"/>
                <a:gd name="T10" fmla="*/ 105 w 150"/>
                <a:gd name="T11" fmla="*/ 2 h 34"/>
                <a:gd name="T12" fmla="*/ 114 w 150"/>
                <a:gd name="T13" fmla="*/ 1 h 34"/>
                <a:gd name="T14" fmla="*/ 121 w 150"/>
                <a:gd name="T15" fmla="*/ 0 h 34"/>
                <a:gd name="T16" fmla="*/ 127 w 150"/>
                <a:gd name="T17" fmla="*/ 0 h 34"/>
                <a:gd name="T18" fmla="*/ 136 w 150"/>
                <a:gd name="T19" fmla="*/ 3 h 34"/>
                <a:gd name="T20" fmla="*/ 145 w 150"/>
                <a:gd name="T21" fmla="*/ 6 h 34"/>
                <a:gd name="T22" fmla="*/ 148 w 150"/>
                <a:gd name="T23" fmla="*/ 7 h 34"/>
                <a:gd name="T24" fmla="*/ 150 w 150"/>
                <a:gd name="T25" fmla="*/ 9 h 34"/>
                <a:gd name="T26" fmla="*/ 150 w 150"/>
                <a:gd name="T27" fmla="*/ 11 h 34"/>
                <a:gd name="T28" fmla="*/ 149 w 150"/>
                <a:gd name="T29" fmla="*/ 12 h 34"/>
                <a:gd name="T30" fmla="*/ 147 w 150"/>
                <a:gd name="T31" fmla="*/ 14 h 34"/>
                <a:gd name="T32" fmla="*/ 143 w 150"/>
                <a:gd name="T33" fmla="*/ 15 h 34"/>
                <a:gd name="T34" fmla="*/ 137 w 150"/>
                <a:gd name="T35" fmla="*/ 16 h 34"/>
                <a:gd name="T36" fmla="*/ 130 w 150"/>
                <a:gd name="T37" fmla="*/ 18 h 34"/>
                <a:gd name="T38" fmla="*/ 123 w 150"/>
                <a:gd name="T39" fmla="*/ 19 h 34"/>
                <a:gd name="T40" fmla="*/ 112 w 150"/>
                <a:gd name="T41" fmla="*/ 21 h 34"/>
                <a:gd name="T42" fmla="*/ 101 w 150"/>
                <a:gd name="T43" fmla="*/ 24 h 34"/>
                <a:gd name="T44" fmla="*/ 88 w 150"/>
                <a:gd name="T45" fmla="*/ 26 h 34"/>
                <a:gd name="T46" fmla="*/ 75 w 150"/>
                <a:gd name="T47" fmla="*/ 28 h 34"/>
                <a:gd name="T48" fmla="*/ 64 w 150"/>
                <a:gd name="T49" fmla="*/ 30 h 34"/>
                <a:gd name="T50" fmla="*/ 55 w 150"/>
                <a:gd name="T51" fmla="*/ 32 h 34"/>
                <a:gd name="T52" fmla="*/ 47 w 150"/>
                <a:gd name="T53" fmla="*/ 33 h 34"/>
                <a:gd name="T54" fmla="*/ 40 w 150"/>
                <a:gd name="T55" fmla="*/ 34 h 34"/>
                <a:gd name="T56" fmla="*/ 35 w 150"/>
                <a:gd name="T57" fmla="*/ 34 h 34"/>
                <a:gd name="T58" fmla="*/ 31 w 150"/>
                <a:gd name="T59" fmla="*/ 34 h 34"/>
                <a:gd name="T60" fmla="*/ 26 w 150"/>
                <a:gd name="T61" fmla="*/ 34 h 34"/>
                <a:gd name="T62" fmla="*/ 20 w 150"/>
                <a:gd name="T63" fmla="*/ 33 h 34"/>
                <a:gd name="T64" fmla="*/ 13 w 150"/>
                <a:gd name="T65" fmla="*/ 31 h 34"/>
                <a:gd name="T66" fmla="*/ 4 w 150"/>
                <a:gd name="T67" fmla="*/ 27 h 34"/>
                <a:gd name="T68" fmla="*/ 0 w 150"/>
                <a:gd name="T6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0" h="34">
                  <a:moveTo>
                    <a:pt x="0" y="25"/>
                  </a:moveTo>
                  <a:lnTo>
                    <a:pt x="14" y="22"/>
                  </a:lnTo>
                  <a:lnTo>
                    <a:pt x="26" y="19"/>
                  </a:lnTo>
                  <a:lnTo>
                    <a:pt x="38" y="16"/>
                  </a:lnTo>
                  <a:lnTo>
                    <a:pt x="49" y="14"/>
                  </a:lnTo>
                  <a:lnTo>
                    <a:pt x="60" y="11"/>
                  </a:lnTo>
                  <a:lnTo>
                    <a:pt x="69" y="9"/>
                  </a:lnTo>
                  <a:lnTo>
                    <a:pt x="78" y="7"/>
                  </a:lnTo>
                  <a:lnTo>
                    <a:pt x="86" y="5"/>
                  </a:lnTo>
                  <a:lnTo>
                    <a:pt x="93" y="4"/>
                  </a:lnTo>
                  <a:lnTo>
                    <a:pt x="100" y="3"/>
                  </a:lnTo>
                  <a:lnTo>
                    <a:pt x="105" y="2"/>
                  </a:lnTo>
                  <a:lnTo>
                    <a:pt x="110" y="1"/>
                  </a:lnTo>
                  <a:lnTo>
                    <a:pt x="114" y="1"/>
                  </a:lnTo>
                  <a:lnTo>
                    <a:pt x="117" y="0"/>
                  </a:lnTo>
                  <a:lnTo>
                    <a:pt x="121" y="0"/>
                  </a:lnTo>
                  <a:lnTo>
                    <a:pt x="122" y="0"/>
                  </a:lnTo>
                  <a:lnTo>
                    <a:pt x="127" y="0"/>
                  </a:lnTo>
                  <a:lnTo>
                    <a:pt x="132" y="1"/>
                  </a:lnTo>
                  <a:lnTo>
                    <a:pt x="136" y="3"/>
                  </a:lnTo>
                  <a:lnTo>
                    <a:pt x="141" y="5"/>
                  </a:lnTo>
                  <a:lnTo>
                    <a:pt x="145" y="6"/>
                  </a:lnTo>
                  <a:lnTo>
                    <a:pt x="147" y="6"/>
                  </a:lnTo>
                  <a:lnTo>
                    <a:pt x="148" y="7"/>
                  </a:lnTo>
                  <a:lnTo>
                    <a:pt x="150" y="8"/>
                  </a:lnTo>
                  <a:lnTo>
                    <a:pt x="150" y="9"/>
                  </a:lnTo>
                  <a:lnTo>
                    <a:pt x="150" y="10"/>
                  </a:lnTo>
                  <a:lnTo>
                    <a:pt x="150" y="11"/>
                  </a:lnTo>
                  <a:lnTo>
                    <a:pt x="150" y="12"/>
                  </a:lnTo>
                  <a:lnTo>
                    <a:pt x="149" y="12"/>
                  </a:lnTo>
                  <a:lnTo>
                    <a:pt x="148" y="14"/>
                  </a:lnTo>
                  <a:lnTo>
                    <a:pt x="147" y="14"/>
                  </a:lnTo>
                  <a:lnTo>
                    <a:pt x="145" y="15"/>
                  </a:lnTo>
                  <a:lnTo>
                    <a:pt x="143" y="15"/>
                  </a:lnTo>
                  <a:lnTo>
                    <a:pt x="140" y="16"/>
                  </a:lnTo>
                  <a:lnTo>
                    <a:pt x="137" y="16"/>
                  </a:lnTo>
                  <a:lnTo>
                    <a:pt x="134" y="17"/>
                  </a:lnTo>
                  <a:lnTo>
                    <a:pt x="130" y="18"/>
                  </a:lnTo>
                  <a:lnTo>
                    <a:pt x="127" y="18"/>
                  </a:lnTo>
                  <a:lnTo>
                    <a:pt x="123" y="19"/>
                  </a:lnTo>
                  <a:lnTo>
                    <a:pt x="117" y="20"/>
                  </a:lnTo>
                  <a:lnTo>
                    <a:pt x="112" y="21"/>
                  </a:lnTo>
                  <a:lnTo>
                    <a:pt x="107" y="22"/>
                  </a:lnTo>
                  <a:lnTo>
                    <a:pt x="101" y="24"/>
                  </a:lnTo>
                  <a:lnTo>
                    <a:pt x="94" y="25"/>
                  </a:lnTo>
                  <a:lnTo>
                    <a:pt x="88" y="26"/>
                  </a:lnTo>
                  <a:lnTo>
                    <a:pt x="82" y="27"/>
                  </a:lnTo>
                  <a:lnTo>
                    <a:pt x="75" y="28"/>
                  </a:lnTo>
                  <a:lnTo>
                    <a:pt x="69" y="29"/>
                  </a:lnTo>
                  <a:lnTo>
                    <a:pt x="64" y="30"/>
                  </a:lnTo>
                  <a:lnTo>
                    <a:pt x="60" y="31"/>
                  </a:lnTo>
                  <a:lnTo>
                    <a:pt x="55" y="32"/>
                  </a:lnTo>
                  <a:lnTo>
                    <a:pt x="50" y="32"/>
                  </a:lnTo>
                  <a:lnTo>
                    <a:pt x="47" y="33"/>
                  </a:lnTo>
                  <a:lnTo>
                    <a:pt x="43" y="33"/>
                  </a:lnTo>
                  <a:lnTo>
                    <a:pt x="40" y="34"/>
                  </a:lnTo>
                  <a:lnTo>
                    <a:pt x="38" y="34"/>
                  </a:lnTo>
                  <a:lnTo>
                    <a:pt x="35" y="34"/>
                  </a:lnTo>
                  <a:lnTo>
                    <a:pt x="33" y="34"/>
                  </a:lnTo>
                  <a:lnTo>
                    <a:pt x="31" y="34"/>
                  </a:lnTo>
                  <a:lnTo>
                    <a:pt x="29" y="34"/>
                  </a:lnTo>
                  <a:lnTo>
                    <a:pt x="26" y="34"/>
                  </a:lnTo>
                  <a:lnTo>
                    <a:pt x="23" y="34"/>
                  </a:lnTo>
                  <a:lnTo>
                    <a:pt x="20" y="33"/>
                  </a:lnTo>
                  <a:lnTo>
                    <a:pt x="17" y="32"/>
                  </a:lnTo>
                  <a:lnTo>
                    <a:pt x="13" y="31"/>
                  </a:lnTo>
                  <a:lnTo>
                    <a:pt x="8" y="29"/>
                  </a:lnTo>
                  <a:lnTo>
                    <a:pt x="4" y="27"/>
                  </a:lnTo>
                  <a:lnTo>
                    <a:pt x="0" y="25"/>
                  </a:lnTo>
                  <a:lnTo>
                    <a:pt x="0" y="25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48"/>
            <p:cNvSpPr>
              <a:spLocks/>
            </p:cNvSpPr>
            <p:nvPr/>
          </p:nvSpPr>
          <p:spPr bwMode="auto">
            <a:xfrm>
              <a:off x="5900738" y="3448051"/>
              <a:ext cx="241300" cy="61913"/>
            </a:xfrm>
            <a:custGeom>
              <a:avLst/>
              <a:gdLst>
                <a:gd name="T0" fmla="*/ 83 w 152"/>
                <a:gd name="T1" fmla="*/ 30 h 39"/>
                <a:gd name="T2" fmla="*/ 70 w 152"/>
                <a:gd name="T3" fmla="*/ 33 h 39"/>
                <a:gd name="T4" fmla="*/ 59 w 152"/>
                <a:gd name="T5" fmla="*/ 35 h 39"/>
                <a:gd name="T6" fmla="*/ 49 w 152"/>
                <a:gd name="T7" fmla="*/ 36 h 39"/>
                <a:gd name="T8" fmla="*/ 41 w 152"/>
                <a:gd name="T9" fmla="*/ 37 h 39"/>
                <a:gd name="T10" fmla="*/ 35 w 152"/>
                <a:gd name="T11" fmla="*/ 38 h 39"/>
                <a:gd name="T12" fmla="*/ 30 w 152"/>
                <a:gd name="T13" fmla="*/ 39 h 39"/>
                <a:gd name="T14" fmla="*/ 27 w 152"/>
                <a:gd name="T15" fmla="*/ 39 h 39"/>
                <a:gd name="T16" fmla="*/ 23 w 152"/>
                <a:gd name="T17" fmla="*/ 38 h 39"/>
                <a:gd name="T18" fmla="*/ 15 w 152"/>
                <a:gd name="T19" fmla="*/ 36 h 39"/>
                <a:gd name="T20" fmla="*/ 7 w 152"/>
                <a:gd name="T21" fmla="*/ 33 h 39"/>
                <a:gd name="T22" fmla="*/ 3 w 152"/>
                <a:gd name="T23" fmla="*/ 32 h 39"/>
                <a:gd name="T24" fmla="*/ 1 w 152"/>
                <a:gd name="T25" fmla="*/ 31 h 39"/>
                <a:gd name="T26" fmla="*/ 0 w 152"/>
                <a:gd name="T27" fmla="*/ 30 h 39"/>
                <a:gd name="T28" fmla="*/ 0 w 152"/>
                <a:gd name="T29" fmla="*/ 27 h 39"/>
                <a:gd name="T30" fmla="*/ 4 w 152"/>
                <a:gd name="T31" fmla="*/ 26 h 39"/>
                <a:gd name="T32" fmla="*/ 7 w 152"/>
                <a:gd name="T33" fmla="*/ 26 h 39"/>
                <a:gd name="T34" fmla="*/ 11 w 152"/>
                <a:gd name="T35" fmla="*/ 25 h 39"/>
                <a:gd name="T36" fmla="*/ 15 w 152"/>
                <a:gd name="T37" fmla="*/ 24 h 39"/>
                <a:gd name="T38" fmla="*/ 21 w 152"/>
                <a:gd name="T39" fmla="*/ 23 h 39"/>
                <a:gd name="T40" fmla="*/ 29 w 152"/>
                <a:gd name="T41" fmla="*/ 21 h 39"/>
                <a:gd name="T42" fmla="*/ 39 w 152"/>
                <a:gd name="T43" fmla="*/ 19 h 39"/>
                <a:gd name="T44" fmla="*/ 50 w 152"/>
                <a:gd name="T45" fmla="*/ 16 h 39"/>
                <a:gd name="T46" fmla="*/ 63 w 152"/>
                <a:gd name="T47" fmla="*/ 13 h 39"/>
                <a:gd name="T48" fmla="*/ 77 w 152"/>
                <a:gd name="T49" fmla="*/ 10 h 39"/>
                <a:gd name="T50" fmla="*/ 89 w 152"/>
                <a:gd name="T51" fmla="*/ 8 h 39"/>
                <a:gd name="T52" fmla="*/ 101 w 152"/>
                <a:gd name="T53" fmla="*/ 4 h 39"/>
                <a:gd name="T54" fmla="*/ 111 w 152"/>
                <a:gd name="T55" fmla="*/ 3 h 39"/>
                <a:gd name="T56" fmla="*/ 119 w 152"/>
                <a:gd name="T57" fmla="*/ 1 h 39"/>
                <a:gd name="T58" fmla="*/ 128 w 152"/>
                <a:gd name="T59" fmla="*/ 1 h 39"/>
                <a:gd name="T60" fmla="*/ 133 w 152"/>
                <a:gd name="T61" fmla="*/ 0 h 39"/>
                <a:gd name="T62" fmla="*/ 137 w 152"/>
                <a:gd name="T63" fmla="*/ 1 h 39"/>
                <a:gd name="T64" fmla="*/ 143 w 152"/>
                <a:gd name="T65" fmla="*/ 2 h 39"/>
                <a:gd name="T66" fmla="*/ 147 w 152"/>
                <a:gd name="T67" fmla="*/ 4 h 39"/>
                <a:gd name="T68" fmla="*/ 150 w 152"/>
                <a:gd name="T69" fmla="*/ 8 h 39"/>
                <a:gd name="T70" fmla="*/ 152 w 152"/>
                <a:gd name="T71" fmla="*/ 10 h 39"/>
                <a:gd name="T72" fmla="*/ 151 w 152"/>
                <a:gd name="T73" fmla="*/ 12 h 39"/>
                <a:gd name="T74" fmla="*/ 149 w 152"/>
                <a:gd name="T75" fmla="*/ 13 h 39"/>
                <a:gd name="T76" fmla="*/ 145 w 152"/>
                <a:gd name="T77" fmla="*/ 15 h 39"/>
                <a:gd name="T78" fmla="*/ 138 w 152"/>
                <a:gd name="T79" fmla="*/ 17 h 39"/>
                <a:gd name="T80" fmla="*/ 131 w 152"/>
                <a:gd name="T81" fmla="*/ 19 h 39"/>
                <a:gd name="T82" fmla="*/ 122 w 152"/>
                <a:gd name="T83" fmla="*/ 22 h 39"/>
                <a:gd name="T84" fmla="*/ 110 w 152"/>
                <a:gd name="T85" fmla="*/ 24 h 39"/>
                <a:gd name="T86" fmla="*/ 96 w 152"/>
                <a:gd name="T87" fmla="*/ 27 h 39"/>
                <a:gd name="T88" fmla="*/ 89 w 152"/>
                <a:gd name="T89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2" h="39">
                  <a:moveTo>
                    <a:pt x="89" y="29"/>
                  </a:moveTo>
                  <a:lnTo>
                    <a:pt x="83" y="30"/>
                  </a:lnTo>
                  <a:lnTo>
                    <a:pt x="77" y="32"/>
                  </a:lnTo>
                  <a:lnTo>
                    <a:pt x="70" y="33"/>
                  </a:lnTo>
                  <a:lnTo>
                    <a:pt x="64" y="34"/>
                  </a:lnTo>
                  <a:lnTo>
                    <a:pt x="59" y="35"/>
                  </a:lnTo>
                  <a:lnTo>
                    <a:pt x="53" y="35"/>
                  </a:lnTo>
                  <a:lnTo>
                    <a:pt x="49" y="36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38" y="38"/>
                  </a:lnTo>
                  <a:lnTo>
                    <a:pt x="35" y="38"/>
                  </a:lnTo>
                  <a:lnTo>
                    <a:pt x="33" y="38"/>
                  </a:lnTo>
                  <a:lnTo>
                    <a:pt x="30" y="39"/>
                  </a:lnTo>
                  <a:lnTo>
                    <a:pt x="28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3" y="38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9" y="34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2" y="32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1" y="26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8" y="26"/>
                  </a:lnTo>
                  <a:lnTo>
                    <a:pt x="11" y="25"/>
                  </a:lnTo>
                  <a:lnTo>
                    <a:pt x="13" y="25"/>
                  </a:lnTo>
                  <a:lnTo>
                    <a:pt x="15" y="24"/>
                  </a:lnTo>
                  <a:lnTo>
                    <a:pt x="18" y="24"/>
                  </a:lnTo>
                  <a:lnTo>
                    <a:pt x="21" y="23"/>
                  </a:lnTo>
                  <a:lnTo>
                    <a:pt x="25" y="22"/>
                  </a:lnTo>
                  <a:lnTo>
                    <a:pt x="29" y="21"/>
                  </a:lnTo>
                  <a:lnTo>
                    <a:pt x="34" y="20"/>
                  </a:lnTo>
                  <a:lnTo>
                    <a:pt x="39" y="19"/>
                  </a:lnTo>
                  <a:lnTo>
                    <a:pt x="44" y="18"/>
                  </a:lnTo>
                  <a:lnTo>
                    <a:pt x="50" y="16"/>
                  </a:lnTo>
                  <a:lnTo>
                    <a:pt x="57" y="15"/>
                  </a:lnTo>
                  <a:lnTo>
                    <a:pt x="63" y="13"/>
                  </a:lnTo>
                  <a:lnTo>
                    <a:pt x="69" y="11"/>
                  </a:lnTo>
                  <a:lnTo>
                    <a:pt x="77" y="10"/>
                  </a:lnTo>
                  <a:lnTo>
                    <a:pt x="83" y="9"/>
                  </a:lnTo>
                  <a:lnTo>
                    <a:pt x="89" y="8"/>
                  </a:lnTo>
                  <a:lnTo>
                    <a:pt x="95" y="7"/>
                  </a:lnTo>
                  <a:lnTo>
                    <a:pt x="101" y="4"/>
                  </a:lnTo>
                  <a:lnTo>
                    <a:pt x="106" y="4"/>
                  </a:lnTo>
                  <a:lnTo>
                    <a:pt x="111" y="3"/>
                  </a:lnTo>
                  <a:lnTo>
                    <a:pt x="115" y="2"/>
                  </a:lnTo>
                  <a:lnTo>
                    <a:pt x="119" y="1"/>
                  </a:lnTo>
                  <a:lnTo>
                    <a:pt x="124" y="1"/>
                  </a:lnTo>
                  <a:lnTo>
                    <a:pt x="128" y="1"/>
                  </a:lnTo>
                  <a:lnTo>
                    <a:pt x="131" y="0"/>
                  </a:lnTo>
                  <a:lnTo>
                    <a:pt x="133" y="0"/>
                  </a:lnTo>
                  <a:lnTo>
                    <a:pt x="136" y="0"/>
                  </a:lnTo>
                  <a:lnTo>
                    <a:pt x="137" y="1"/>
                  </a:lnTo>
                  <a:lnTo>
                    <a:pt x="139" y="1"/>
                  </a:lnTo>
                  <a:lnTo>
                    <a:pt x="143" y="2"/>
                  </a:lnTo>
                  <a:lnTo>
                    <a:pt x="145" y="3"/>
                  </a:lnTo>
                  <a:lnTo>
                    <a:pt x="147" y="4"/>
                  </a:lnTo>
                  <a:lnTo>
                    <a:pt x="149" y="7"/>
                  </a:lnTo>
                  <a:lnTo>
                    <a:pt x="150" y="8"/>
                  </a:lnTo>
                  <a:lnTo>
                    <a:pt x="151" y="9"/>
                  </a:lnTo>
                  <a:lnTo>
                    <a:pt x="152" y="10"/>
                  </a:lnTo>
                  <a:lnTo>
                    <a:pt x="152" y="11"/>
                  </a:lnTo>
                  <a:lnTo>
                    <a:pt x="151" y="12"/>
                  </a:lnTo>
                  <a:lnTo>
                    <a:pt x="150" y="13"/>
                  </a:lnTo>
                  <a:lnTo>
                    <a:pt x="149" y="13"/>
                  </a:lnTo>
                  <a:lnTo>
                    <a:pt x="147" y="14"/>
                  </a:lnTo>
                  <a:lnTo>
                    <a:pt x="145" y="15"/>
                  </a:lnTo>
                  <a:lnTo>
                    <a:pt x="141" y="16"/>
                  </a:lnTo>
                  <a:lnTo>
                    <a:pt x="138" y="17"/>
                  </a:lnTo>
                  <a:lnTo>
                    <a:pt x="134" y="18"/>
                  </a:lnTo>
                  <a:lnTo>
                    <a:pt x="131" y="19"/>
                  </a:lnTo>
                  <a:lnTo>
                    <a:pt x="126" y="20"/>
                  </a:lnTo>
                  <a:lnTo>
                    <a:pt x="122" y="22"/>
                  </a:lnTo>
                  <a:lnTo>
                    <a:pt x="115" y="23"/>
                  </a:lnTo>
                  <a:lnTo>
                    <a:pt x="110" y="24"/>
                  </a:lnTo>
                  <a:lnTo>
                    <a:pt x="104" y="25"/>
                  </a:lnTo>
                  <a:lnTo>
                    <a:pt x="96" y="27"/>
                  </a:lnTo>
                  <a:lnTo>
                    <a:pt x="89" y="29"/>
                  </a:lnTo>
                  <a:lnTo>
                    <a:pt x="89" y="29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49"/>
            <p:cNvSpPr>
              <a:spLocks/>
            </p:cNvSpPr>
            <p:nvPr/>
          </p:nvSpPr>
          <p:spPr bwMode="auto">
            <a:xfrm>
              <a:off x="5849938" y="3627438"/>
              <a:ext cx="315913" cy="93663"/>
            </a:xfrm>
            <a:custGeom>
              <a:avLst/>
              <a:gdLst>
                <a:gd name="T0" fmla="*/ 10 w 199"/>
                <a:gd name="T1" fmla="*/ 36 h 59"/>
                <a:gd name="T2" fmla="*/ 30 w 199"/>
                <a:gd name="T3" fmla="*/ 31 h 59"/>
                <a:gd name="T4" fmla="*/ 49 w 199"/>
                <a:gd name="T5" fmla="*/ 27 h 59"/>
                <a:gd name="T6" fmla="*/ 67 w 199"/>
                <a:gd name="T7" fmla="*/ 22 h 59"/>
                <a:gd name="T8" fmla="*/ 83 w 199"/>
                <a:gd name="T9" fmla="*/ 18 h 59"/>
                <a:gd name="T10" fmla="*/ 99 w 199"/>
                <a:gd name="T11" fmla="*/ 15 h 59"/>
                <a:gd name="T12" fmla="*/ 113 w 199"/>
                <a:gd name="T13" fmla="*/ 12 h 59"/>
                <a:gd name="T14" fmla="*/ 126 w 199"/>
                <a:gd name="T15" fmla="*/ 10 h 59"/>
                <a:gd name="T16" fmla="*/ 138 w 199"/>
                <a:gd name="T17" fmla="*/ 7 h 59"/>
                <a:gd name="T18" fmla="*/ 148 w 199"/>
                <a:gd name="T19" fmla="*/ 6 h 59"/>
                <a:gd name="T20" fmla="*/ 158 w 199"/>
                <a:gd name="T21" fmla="*/ 4 h 59"/>
                <a:gd name="T22" fmla="*/ 165 w 199"/>
                <a:gd name="T23" fmla="*/ 3 h 59"/>
                <a:gd name="T24" fmla="*/ 172 w 199"/>
                <a:gd name="T25" fmla="*/ 1 h 59"/>
                <a:gd name="T26" fmla="*/ 178 w 199"/>
                <a:gd name="T27" fmla="*/ 0 h 59"/>
                <a:gd name="T28" fmla="*/ 182 w 199"/>
                <a:gd name="T29" fmla="*/ 0 h 59"/>
                <a:gd name="T30" fmla="*/ 185 w 199"/>
                <a:gd name="T31" fmla="*/ 0 h 59"/>
                <a:gd name="T32" fmla="*/ 189 w 199"/>
                <a:gd name="T33" fmla="*/ 3 h 59"/>
                <a:gd name="T34" fmla="*/ 193 w 199"/>
                <a:gd name="T35" fmla="*/ 4 h 59"/>
                <a:gd name="T36" fmla="*/ 197 w 199"/>
                <a:gd name="T37" fmla="*/ 6 h 59"/>
                <a:gd name="T38" fmla="*/ 199 w 199"/>
                <a:gd name="T39" fmla="*/ 8 h 59"/>
                <a:gd name="T40" fmla="*/ 199 w 199"/>
                <a:gd name="T41" fmla="*/ 10 h 59"/>
                <a:gd name="T42" fmla="*/ 197 w 199"/>
                <a:gd name="T43" fmla="*/ 12 h 59"/>
                <a:gd name="T44" fmla="*/ 193 w 199"/>
                <a:gd name="T45" fmla="*/ 14 h 59"/>
                <a:gd name="T46" fmla="*/ 187 w 199"/>
                <a:gd name="T47" fmla="*/ 17 h 59"/>
                <a:gd name="T48" fmla="*/ 180 w 199"/>
                <a:gd name="T49" fmla="*/ 20 h 59"/>
                <a:gd name="T50" fmla="*/ 171 w 199"/>
                <a:gd name="T51" fmla="*/ 23 h 59"/>
                <a:gd name="T52" fmla="*/ 166 w 199"/>
                <a:gd name="T53" fmla="*/ 26 h 59"/>
                <a:gd name="T54" fmla="*/ 161 w 199"/>
                <a:gd name="T55" fmla="*/ 26 h 59"/>
                <a:gd name="T56" fmla="*/ 159 w 199"/>
                <a:gd name="T57" fmla="*/ 27 h 59"/>
                <a:gd name="T58" fmla="*/ 157 w 199"/>
                <a:gd name="T59" fmla="*/ 27 h 59"/>
                <a:gd name="T60" fmla="*/ 154 w 199"/>
                <a:gd name="T61" fmla="*/ 27 h 59"/>
                <a:gd name="T62" fmla="*/ 148 w 199"/>
                <a:gd name="T63" fmla="*/ 28 h 59"/>
                <a:gd name="T64" fmla="*/ 143 w 199"/>
                <a:gd name="T65" fmla="*/ 29 h 59"/>
                <a:gd name="T66" fmla="*/ 137 w 199"/>
                <a:gd name="T67" fmla="*/ 30 h 59"/>
                <a:gd name="T68" fmla="*/ 129 w 199"/>
                <a:gd name="T69" fmla="*/ 31 h 59"/>
                <a:gd name="T70" fmla="*/ 120 w 199"/>
                <a:gd name="T71" fmla="*/ 33 h 59"/>
                <a:gd name="T72" fmla="*/ 111 w 199"/>
                <a:gd name="T73" fmla="*/ 35 h 59"/>
                <a:gd name="T74" fmla="*/ 99 w 199"/>
                <a:gd name="T75" fmla="*/ 37 h 59"/>
                <a:gd name="T76" fmla="*/ 87 w 199"/>
                <a:gd name="T77" fmla="*/ 39 h 59"/>
                <a:gd name="T78" fmla="*/ 74 w 199"/>
                <a:gd name="T79" fmla="*/ 42 h 59"/>
                <a:gd name="T80" fmla="*/ 59 w 199"/>
                <a:gd name="T81" fmla="*/ 45 h 59"/>
                <a:gd name="T82" fmla="*/ 44 w 199"/>
                <a:gd name="T83" fmla="*/ 49 h 59"/>
                <a:gd name="T84" fmla="*/ 27 w 199"/>
                <a:gd name="T85" fmla="*/ 53 h 59"/>
                <a:gd name="T86" fmla="*/ 9 w 199"/>
                <a:gd name="T87" fmla="*/ 57 h 59"/>
                <a:gd name="T88" fmla="*/ 0 w 199"/>
                <a:gd name="T89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9" h="59">
                  <a:moveTo>
                    <a:pt x="0" y="39"/>
                  </a:moveTo>
                  <a:lnTo>
                    <a:pt x="10" y="36"/>
                  </a:lnTo>
                  <a:lnTo>
                    <a:pt x="19" y="34"/>
                  </a:lnTo>
                  <a:lnTo>
                    <a:pt x="30" y="31"/>
                  </a:lnTo>
                  <a:lnTo>
                    <a:pt x="39" y="29"/>
                  </a:lnTo>
                  <a:lnTo>
                    <a:pt x="49" y="27"/>
                  </a:lnTo>
                  <a:lnTo>
                    <a:pt x="58" y="25"/>
                  </a:lnTo>
                  <a:lnTo>
                    <a:pt x="67" y="22"/>
                  </a:lnTo>
                  <a:lnTo>
                    <a:pt x="75" y="20"/>
                  </a:lnTo>
                  <a:lnTo>
                    <a:pt x="83" y="18"/>
                  </a:lnTo>
                  <a:lnTo>
                    <a:pt x="92" y="17"/>
                  </a:lnTo>
                  <a:lnTo>
                    <a:pt x="99" y="15"/>
                  </a:lnTo>
                  <a:lnTo>
                    <a:pt x="106" y="14"/>
                  </a:lnTo>
                  <a:lnTo>
                    <a:pt x="113" y="12"/>
                  </a:lnTo>
                  <a:lnTo>
                    <a:pt x="120" y="11"/>
                  </a:lnTo>
                  <a:lnTo>
                    <a:pt x="126" y="10"/>
                  </a:lnTo>
                  <a:lnTo>
                    <a:pt x="132" y="9"/>
                  </a:lnTo>
                  <a:lnTo>
                    <a:pt x="138" y="7"/>
                  </a:lnTo>
                  <a:lnTo>
                    <a:pt x="143" y="7"/>
                  </a:lnTo>
                  <a:lnTo>
                    <a:pt x="148" y="6"/>
                  </a:lnTo>
                  <a:lnTo>
                    <a:pt x="153" y="5"/>
                  </a:lnTo>
                  <a:lnTo>
                    <a:pt x="158" y="4"/>
                  </a:lnTo>
                  <a:lnTo>
                    <a:pt x="162" y="3"/>
                  </a:lnTo>
                  <a:lnTo>
                    <a:pt x="165" y="3"/>
                  </a:lnTo>
                  <a:lnTo>
                    <a:pt x="169" y="1"/>
                  </a:lnTo>
                  <a:lnTo>
                    <a:pt x="172" y="1"/>
                  </a:lnTo>
                  <a:lnTo>
                    <a:pt x="176" y="1"/>
                  </a:lnTo>
                  <a:lnTo>
                    <a:pt x="178" y="0"/>
                  </a:lnTo>
                  <a:lnTo>
                    <a:pt x="180" y="0"/>
                  </a:lnTo>
                  <a:lnTo>
                    <a:pt x="182" y="0"/>
                  </a:lnTo>
                  <a:lnTo>
                    <a:pt x="184" y="0"/>
                  </a:lnTo>
                  <a:lnTo>
                    <a:pt x="185" y="0"/>
                  </a:lnTo>
                  <a:lnTo>
                    <a:pt x="186" y="1"/>
                  </a:lnTo>
                  <a:lnTo>
                    <a:pt x="189" y="3"/>
                  </a:lnTo>
                  <a:lnTo>
                    <a:pt x="191" y="3"/>
                  </a:lnTo>
                  <a:lnTo>
                    <a:pt x="193" y="4"/>
                  </a:lnTo>
                  <a:lnTo>
                    <a:pt x="195" y="5"/>
                  </a:lnTo>
                  <a:lnTo>
                    <a:pt x="197" y="6"/>
                  </a:lnTo>
                  <a:lnTo>
                    <a:pt x="198" y="7"/>
                  </a:lnTo>
                  <a:lnTo>
                    <a:pt x="199" y="8"/>
                  </a:lnTo>
                  <a:lnTo>
                    <a:pt x="199" y="9"/>
                  </a:lnTo>
                  <a:lnTo>
                    <a:pt x="199" y="10"/>
                  </a:lnTo>
                  <a:lnTo>
                    <a:pt x="198" y="11"/>
                  </a:lnTo>
                  <a:lnTo>
                    <a:pt x="197" y="12"/>
                  </a:lnTo>
                  <a:lnTo>
                    <a:pt x="195" y="13"/>
                  </a:lnTo>
                  <a:lnTo>
                    <a:pt x="193" y="14"/>
                  </a:lnTo>
                  <a:lnTo>
                    <a:pt x="190" y="15"/>
                  </a:lnTo>
                  <a:lnTo>
                    <a:pt x="187" y="17"/>
                  </a:lnTo>
                  <a:lnTo>
                    <a:pt x="184" y="18"/>
                  </a:lnTo>
                  <a:lnTo>
                    <a:pt x="180" y="20"/>
                  </a:lnTo>
                  <a:lnTo>
                    <a:pt x="176" y="22"/>
                  </a:lnTo>
                  <a:lnTo>
                    <a:pt x="171" y="23"/>
                  </a:lnTo>
                  <a:lnTo>
                    <a:pt x="168" y="25"/>
                  </a:lnTo>
                  <a:lnTo>
                    <a:pt x="166" y="26"/>
                  </a:lnTo>
                  <a:lnTo>
                    <a:pt x="163" y="26"/>
                  </a:lnTo>
                  <a:lnTo>
                    <a:pt x="161" y="26"/>
                  </a:lnTo>
                  <a:lnTo>
                    <a:pt x="159" y="27"/>
                  </a:lnTo>
                  <a:lnTo>
                    <a:pt x="159" y="27"/>
                  </a:lnTo>
                  <a:lnTo>
                    <a:pt x="158" y="27"/>
                  </a:lnTo>
                  <a:lnTo>
                    <a:pt x="157" y="27"/>
                  </a:lnTo>
                  <a:lnTo>
                    <a:pt x="155" y="27"/>
                  </a:lnTo>
                  <a:lnTo>
                    <a:pt x="154" y="27"/>
                  </a:lnTo>
                  <a:lnTo>
                    <a:pt x="151" y="28"/>
                  </a:lnTo>
                  <a:lnTo>
                    <a:pt x="148" y="28"/>
                  </a:lnTo>
                  <a:lnTo>
                    <a:pt x="146" y="28"/>
                  </a:lnTo>
                  <a:lnTo>
                    <a:pt x="143" y="29"/>
                  </a:lnTo>
                  <a:lnTo>
                    <a:pt x="140" y="29"/>
                  </a:lnTo>
                  <a:lnTo>
                    <a:pt x="137" y="30"/>
                  </a:lnTo>
                  <a:lnTo>
                    <a:pt x="134" y="31"/>
                  </a:lnTo>
                  <a:lnTo>
                    <a:pt x="129" y="31"/>
                  </a:lnTo>
                  <a:lnTo>
                    <a:pt x="125" y="32"/>
                  </a:lnTo>
                  <a:lnTo>
                    <a:pt x="120" y="33"/>
                  </a:lnTo>
                  <a:lnTo>
                    <a:pt x="116" y="34"/>
                  </a:lnTo>
                  <a:lnTo>
                    <a:pt x="111" y="35"/>
                  </a:lnTo>
                  <a:lnTo>
                    <a:pt x="105" y="36"/>
                  </a:lnTo>
                  <a:lnTo>
                    <a:pt x="99" y="37"/>
                  </a:lnTo>
                  <a:lnTo>
                    <a:pt x="93" y="38"/>
                  </a:lnTo>
                  <a:lnTo>
                    <a:pt x="87" y="39"/>
                  </a:lnTo>
                  <a:lnTo>
                    <a:pt x="80" y="41"/>
                  </a:lnTo>
                  <a:lnTo>
                    <a:pt x="74" y="42"/>
                  </a:lnTo>
                  <a:lnTo>
                    <a:pt x="67" y="44"/>
                  </a:lnTo>
                  <a:lnTo>
                    <a:pt x="59" y="45"/>
                  </a:lnTo>
                  <a:lnTo>
                    <a:pt x="51" y="48"/>
                  </a:lnTo>
                  <a:lnTo>
                    <a:pt x="44" y="49"/>
                  </a:lnTo>
                  <a:lnTo>
                    <a:pt x="35" y="51"/>
                  </a:lnTo>
                  <a:lnTo>
                    <a:pt x="27" y="53"/>
                  </a:lnTo>
                  <a:lnTo>
                    <a:pt x="17" y="55"/>
                  </a:lnTo>
                  <a:lnTo>
                    <a:pt x="9" y="57"/>
                  </a:lnTo>
                  <a:lnTo>
                    <a:pt x="0" y="59"/>
                  </a:lnTo>
                  <a:lnTo>
                    <a:pt x="0" y="39"/>
                  </a:lnTo>
                  <a:lnTo>
                    <a:pt x="0" y="39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50"/>
            <p:cNvSpPr>
              <a:spLocks/>
            </p:cNvSpPr>
            <p:nvPr/>
          </p:nvSpPr>
          <p:spPr bwMode="auto">
            <a:xfrm>
              <a:off x="6121401" y="2925763"/>
              <a:ext cx="414338" cy="944563"/>
            </a:xfrm>
            <a:custGeom>
              <a:avLst/>
              <a:gdLst>
                <a:gd name="T0" fmla="*/ 0 w 261"/>
                <a:gd name="T1" fmla="*/ 7 h 595"/>
                <a:gd name="T2" fmla="*/ 2 w 261"/>
                <a:gd name="T3" fmla="*/ 1 h 595"/>
                <a:gd name="T4" fmla="*/ 12 w 261"/>
                <a:gd name="T5" fmla="*/ 1 h 595"/>
                <a:gd name="T6" fmla="*/ 37 w 261"/>
                <a:gd name="T7" fmla="*/ 10 h 595"/>
                <a:gd name="T8" fmla="*/ 50 w 261"/>
                <a:gd name="T9" fmla="*/ 15 h 595"/>
                <a:gd name="T10" fmla="*/ 56 w 261"/>
                <a:gd name="T11" fmla="*/ 23 h 595"/>
                <a:gd name="T12" fmla="*/ 57 w 261"/>
                <a:gd name="T13" fmla="*/ 34 h 595"/>
                <a:gd name="T14" fmla="*/ 55 w 261"/>
                <a:gd name="T15" fmla="*/ 51 h 595"/>
                <a:gd name="T16" fmla="*/ 53 w 261"/>
                <a:gd name="T17" fmla="*/ 79 h 595"/>
                <a:gd name="T18" fmla="*/ 53 w 261"/>
                <a:gd name="T19" fmla="*/ 118 h 595"/>
                <a:gd name="T20" fmla="*/ 59 w 261"/>
                <a:gd name="T21" fmla="*/ 169 h 595"/>
                <a:gd name="T22" fmla="*/ 64 w 261"/>
                <a:gd name="T23" fmla="*/ 200 h 595"/>
                <a:gd name="T24" fmla="*/ 75 w 261"/>
                <a:gd name="T25" fmla="*/ 254 h 595"/>
                <a:gd name="T26" fmla="*/ 97 w 261"/>
                <a:gd name="T27" fmla="*/ 329 h 595"/>
                <a:gd name="T28" fmla="*/ 118 w 261"/>
                <a:gd name="T29" fmla="*/ 390 h 595"/>
                <a:gd name="T30" fmla="*/ 133 w 261"/>
                <a:gd name="T31" fmla="*/ 426 h 595"/>
                <a:gd name="T32" fmla="*/ 150 w 261"/>
                <a:gd name="T33" fmla="*/ 456 h 595"/>
                <a:gd name="T34" fmla="*/ 167 w 261"/>
                <a:gd name="T35" fmla="*/ 480 h 595"/>
                <a:gd name="T36" fmla="*/ 183 w 261"/>
                <a:gd name="T37" fmla="*/ 500 h 595"/>
                <a:gd name="T38" fmla="*/ 196 w 261"/>
                <a:gd name="T39" fmla="*/ 514 h 595"/>
                <a:gd name="T40" fmla="*/ 207 w 261"/>
                <a:gd name="T41" fmla="*/ 523 h 595"/>
                <a:gd name="T42" fmla="*/ 213 w 261"/>
                <a:gd name="T43" fmla="*/ 527 h 595"/>
                <a:gd name="T44" fmla="*/ 216 w 261"/>
                <a:gd name="T45" fmla="*/ 527 h 595"/>
                <a:gd name="T46" fmla="*/ 220 w 261"/>
                <a:gd name="T47" fmla="*/ 522 h 595"/>
                <a:gd name="T48" fmla="*/ 225 w 261"/>
                <a:gd name="T49" fmla="*/ 512 h 595"/>
                <a:gd name="T50" fmla="*/ 230 w 261"/>
                <a:gd name="T51" fmla="*/ 496 h 595"/>
                <a:gd name="T52" fmla="*/ 235 w 261"/>
                <a:gd name="T53" fmla="*/ 476 h 595"/>
                <a:gd name="T54" fmla="*/ 241 w 261"/>
                <a:gd name="T55" fmla="*/ 460 h 595"/>
                <a:gd name="T56" fmla="*/ 247 w 261"/>
                <a:gd name="T57" fmla="*/ 450 h 595"/>
                <a:gd name="T58" fmla="*/ 251 w 261"/>
                <a:gd name="T59" fmla="*/ 446 h 595"/>
                <a:gd name="T60" fmla="*/ 254 w 261"/>
                <a:gd name="T61" fmla="*/ 447 h 595"/>
                <a:gd name="T62" fmla="*/ 255 w 261"/>
                <a:gd name="T63" fmla="*/ 454 h 595"/>
                <a:gd name="T64" fmla="*/ 256 w 261"/>
                <a:gd name="T65" fmla="*/ 465 h 595"/>
                <a:gd name="T66" fmla="*/ 256 w 261"/>
                <a:gd name="T67" fmla="*/ 481 h 595"/>
                <a:gd name="T68" fmla="*/ 254 w 261"/>
                <a:gd name="T69" fmla="*/ 513 h 595"/>
                <a:gd name="T70" fmla="*/ 256 w 261"/>
                <a:gd name="T71" fmla="*/ 549 h 595"/>
                <a:gd name="T72" fmla="*/ 259 w 261"/>
                <a:gd name="T73" fmla="*/ 576 h 595"/>
                <a:gd name="T74" fmla="*/ 261 w 261"/>
                <a:gd name="T75" fmla="*/ 590 h 595"/>
                <a:gd name="T76" fmla="*/ 257 w 261"/>
                <a:gd name="T77" fmla="*/ 595 h 595"/>
                <a:gd name="T78" fmla="*/ 247 w 261"/>
                <a:gd name="T79" fmla="*/ 595 h 595"/>
                <a:gd name="T80" fmla="*/ 233 w 261"/>
                <a:gd name="T81" fmla="*/ 592 h 595"/>
                <a:gd name="T82" fmla="*/ 220 w 261"/>
                <a:gd name="T83" fmla="*/ 586 h 595"/>
                <a:gd name="T84" fmla="*/ 206 w 261"/>
                <a:gd name="T85" fmla="*/ 574 h 595"/>
                <a:gd name="T86" fmla="*/ 170 w 261"/>
                <a:gd name="T87" fmla="*/ 540 h 595"/>
                <a:gd name="T88" fmla="*/ 137 w 261"/>
                <a:gd name="T89" fmla="*/ 496 h 595"/>
                <a:gd name="T90" fmla="*/ 111 w 261"/>
                <a:gd name="T91" fmla="*/ 448 h 595"/>
                <a:gd name="T92" fmla="*/ 87 w 261"/>
                <a:gd name="T93" fmla="*/ 393 h 595"/>
                <a:gd name="T94" fmla="*/ 64 w 261"/>
                <a:gd name="T95" fmla="*/ 329 h 595"/>
                <a:gd name="T96" fmla="*/ 45 w 261"/>
                <a:gd name="T97" fmla="*/ 268 h 595"/>
                <a:gd name="T98" fmla="*/ 33 w 261"/>
                <a:gd name="T99" fmla="*/ 211 h 595"/>
                <a:gd name="T100" fmla="*/ 24 w 261"/>
                <a:gd name="T101" fmla="*/ 148 h 595"/>
                <a:gd name="T102" fmla="*/ 20 w 261"/>
                <a:gd name="T103" fmla="*/ 88 h 595"/>
                <a:gd name="T104" fmla="*/ 17 w 261"/>
                <a:gd name="T105" fmla="*/ 58 h 595"/>
                <a:gd name="T106" fmla="*/ 14 w 261"/>
                <a:gd name="T107" fmla="*/ 37 h 595"/>
                <a:gd name="T108" fmla="*/ 11 w 261"/>
                <a:gd name="T109" fmla="*/ 23 h 595"/>
                <a:gd name="T110" fmla="*/ 8 w 261"/>
                <a:gd name="T111" fmla="*/ 1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1" h="595">
                  <a:moveTo>
                    <a:pt x="8" y="19"/>
                  </a:moveTo>
                  <a:lnTo>
                    <a:pt x="5" y="15"/>
                  </a:lnTo>
                  <a:lnTo>
                    <a:pt x="2" y="12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5" y="1"/>
                  </a:lnTo>
                  <a:lnTo>
                    <a:pt x="22" y="3"/>
                  </a:lnTo>
                  <a:lnTo>
                    <a:pt x="30" y="6"/>
                  </a:lnTo>
                  <a:lnTo>
                    <a:pt x="37" y="10"/>
                  </a:lnTo>
                  <a:lnTo>
                    <a:pt x="43" y="12"/>
                  </a:lnTo>
                  <a:lnTo>
                    <a:pt x="45" y="13"/>
                  </a:lnTo>
                  <a:lnTo>
                    <a:pt x="48" y="14"/>
                  </a:lnTo>
                  <a:lnTo>
                    <a:pt x="50" y="15"/>
                  </a:lnTo>
                  <a:lnTo>
                    <a:pt x="51" y="17"/>
                  </a:lnTo>
                  <a:lnTo>
                    <a:pt x="54" y="19"/>
                  </a:lnTo>
                  <a:lnTo>
                    <a:pt x="56" y="21"/>
                  </a:lnTo>
                  <a:lnTo>
                    <a:pt x="56" y="23"/>
                  </a:lnTo>
                  <a:lnTo>
                    <a:pt x="57" y="25"/>
                  </a:lnTo>
                  <a:lnTo>
                    <a:pt x="57" y="27"/>
                  </a:lnTo>
                  <a:lnTo>
                    <a:pt x="57" y="31"/>
                  </a:lnTo>
                  <a:lnTo>
                    <a:pt x="57" y="34"/>
                  </a:lnTo>
                  <a:lnTo>
                    <a:pt x="57" y="38"/>
                  </a:lnTo>
                  <a:lnTo>
                    <a:pt x="56" y="42"/>
                  </a:lnTo>
                  <a:lnTo>
                    <a:pt x="56" y="46"/>
                  </a:lnTo>
                  <a:lnTo>
                    <a:pt x="55" y="51"/>
                  </a:lnTo>
                  <a:lnTo>
                    <a:pt x="54" y="58"/>
                  </a:lnTo>
                  <a:lnTo>
                    <a:pt x="54" y="64"/>
                  </a:lnTo>
                  <a:lnTo>
                    <a:pt x="53" y="71"/>
                  </a:lnTo>
                  <a:lnTo>
                    <a:pt x="53" y="79"/>
                  </a:lnTo>
                  <a:lnTo>
                    <a:pt x="53" y="87"/>
                  </a:lnTo>
                  <a:lnTo>
                    <a:pt x="53" y="97"/>
                  </a:lnTo>
                  <a:lnTo>
                    <a:pt x="53" y="107"/>
                  </a:lnTo>
                  <a:lnTo>
                    <a:pt x="53" y="118"/>
                  </a:lnTo>
                  <a:lnTo>
                    <a:pt x="54" y="129"/>
                  </a:lnTo>
                  <a:lnTo>
                    <a:pt x="55" y="142"/>
                  </a:lnTo>
                  <a:lnTo>
                    <a:pt x="57" y="154"/>
                  </a:lnTo>
                  <a:lnTo>
                    <a:pt x="59" y="169"/>
                  </a:lnTo>
                  <a:lnTo>
                    <a:pt x="60" y="176"/>
                  </a:lnTo>
                  <a:lnTo>
                    <a:pt x="61" y="184"/>
                  </a:lnTo>
                  <a:lnTo>
                    <a:pt x="63" y="192"/>
                  </a:lnTo>
                  <a:lnTo>
                    <a:pt x="64" y="200"/>
                  </a:lnTo>
                  <a:lnTo>
                    <a:pt x="66" y="209"/>
                  </a:lnTo>
                  <a:lnTo>
                    <a:pt x="67" y="217"/>
                  </a:lnTo>
                  <a:lnTo>
                    <a:pt x="71" y="235"/>
                  </a:lnTo>
                  <a:lnTo>
                    <a:pt x="75" y="254"/>
                  </a:lnTo>
                  <a:lnTo>
                    <a:pt x="79" y="272"/>
                  </a:lnTo>
                  <a:lnTo>
                    <a:pt x="84" y="290"/>
                  </a:lnTo>
                  <a:lnTo>
                    <a:pt x="90" y="310"/>
                  </a:lnTo>
                  <a:lnTo>
                    <a:pt x="97" y="329"/>
                  </a:lnTo>
                  <a:lnTo>
                    <a:pt x="103" y="350"/>
                  </a:lnTo>
                  <a:lnTo>
                    <a:pt x="110" y="370"/>
                  </a:lnTo>
                  <a:lnTo>
                    <a:pt x="115" y="381"/>
                  </a:lnTo>
                  <a:lnTo>
                    <a:pt x="118" y="390"/>
                  </a:lnTo>
                  <a:lnTo>
                    <a:pt x="122" y="399"/>
                  </a:lnTo>
                  <a:lnTo>
                    <a:pt x="126" y="409"/>
                  </a:lnTo>
                  <a:lnTo>
                    <a:pt x="129" y="417"/>
                  </a:lnTo>
                  <a:lnTo>
                    <a:pt x="133" y="426"/>
                  </a:lnTo>
                  <a:lnTo>
                    <a:pt x="138" y="434"/>
                  </a:lnTo>
                  <a:lnTo>
                    <a:pt x="142" y="441"/>
                  </a:lnTo>
                  <a:lnTo>
                    <a:pt x="146" y="449"/>
                  </a:lnTo>
                  <a:lnTo>
                    <a:pt x="150" y="456"/>
                  </a:lnTo>
                  <a:lnTo>
                    <a:pt x="154" y="462"/>
                  </a:lnTo>
                  <a:lnTo>
                    <a:pt x="159" y="469"/>
                  </a:lnTo>
                  <a:lnTo>
                    <a:pt x="163" y="475"/>
                  </a:lnTo>
                  <a:lnTo>
                    <a:pt x="167" y="480"/>
                  </a:lnTo>
                  <a:lnTo>
                    <a:pt x="171" y="485"/>
                  </a:lnTo>
                  <a:lnTo>
                    <a:pt x="175" y="491"/>
                  </a:lnTo>
                  <a:lnTo>
                    <a:pt x="180" y="495"/>
                  </a:lnTo>
                  <a:lnTo>
                    <a:pt x="183" y="500"/>
                  </a:lnTo>
                  <a:lnTo>
                    <a:pt x="187" y="503"/>
                  </a:lnTo>
                  <a:lnTo>
                    <a:pt x="190" y="507"/>
                  </a:lnTo>
                  <a:lnTo>
                    <a:pt x="193" y="511"/>
                  </a:lnTo>
                  <a:lnTo>
                    <a:pt x="196" y="514"/>
                  </a:lnTo>
                  <a:lnTo>
                    <a:pt x="199" y="517"/>
                  </a:lnTo>
                  <a:lnTo>
                    <a:pt x="202" y="519"/>
                  </a:lnTo>
                  <a:lnTo>
                    <a:pt x="204" y="521"/>
                  </a:lnTo>
                  <a:lnTo>
                    <a:pt x="207" y="523"/>
                  </a:lnTo>
                  <a:lnTo>
                    <a:pt x="208" y="525"/>
                  </a:lnTo>
                  <a:lnTo>
                    <a:pt x="210" y="526"/>
                  </a:lnTo>
                  <a:lnTo>
                    <a:pt x="212" y="527"/>
                  </a:lnTo>
                  <a:lnTo>
                    <a:pt x="213" y="527"/>
                  </a:lnTo>
                  <a:lnTo>
                    <a:pt x="214" y="528"/>
                  </a:lnTo>
                  <a:lnTo>
                    <a:pt x="215" y="528"/>
                  </a:lnTo>
                  <a:lnTo>
                    <a:pt x="216" y="528"/>
                  </a:lnTo>
                  <a:lnTo>
                    <a:pt x="216" y="527"/>
                  </a:lnTo>
                  <a:lnTo>
                    <a:pt x="217" y="527"/>
                  </a:lnTo>
                  <a:lnTo>
                    <a:pt x="218" y="525"/>
                  </a:lnTo>
                  <a:lnTo>
                    <a:pt x="219" y="524"/>
                  </a:lnTo>
                  <a:lnTo>
                    <a:pt x="220" y="522"/>
                  </a:lnTo>
                  <a:lnTo>
                    <a:pt x="221" y="520"/>
                  </a:lnTo>
                  <a:lnTo>
                    <a:pt x="223" y="518"/>
                  </a:lnTo>
                  <a:lnTo>
                    <a:pt x="224" y="515"/>
                  </a:lnTo>
                  <a:lnTo>
                    <a:pt x="225" y="512"/>
                  </a:lnTo>
                  <a:lnTo>
                    <a:pt x="226" y="507"/>
                  </a:lnTo>
                  <a:lnTo>
                    <a:pt x="228" y="504"/>
                  </a:lnTo>
                  <a:lnTo>
                    <a:pt x="229" y="500"/>
                  </a:lnTo>
                  <a:lnTo>
                    <a:pt x="230" y="496"/>
                  </a:lnTo>
                  <a:lnTo>
                    <a:pt x="231" y="491"/>
                  </a:lnTo>
                  <a:lnTo>
                    <a:pt x="233" y="485"/>
                  </a:lnTo>
                  <a:lnTo>
                    <a:pt x="234" y="480"/>
                  </a:lnTo>
                  <a:lnTo>
                    <a:pt x="235" y="476"/>
                  </a:lnTo>
                  <a:lnTo>
                    <a:pt x="237" y="472"/>
                  </a:lnTo>
                  <a:lnTo>
                    <a:pt x="238" y="468"/>
                  </a:lnTo>
                  <a:lnTo>
                    <a:pt x="239" y="463"/>
                  </a:lnTo>
                  <a:lnTo>
                    <a:pt x="241" y="460"/>
                  </a:lnTo>
                  <a:lnTo>
                    <a:pt x="242" y="457"/>
                  </a:lnTo>
                  <a:lnTo>
                    <a:pt x="243" y="454"/>
                  </a:lnTo>
                  <a:lnTo>
                    <a:pt x="245" y="452"/>
                  </a:lnTo>
                  <a:lnTo>
                    <a:pt x="247" y="450"/>
                  </a:lnTo>
                  <a:lnTo>
                    <a:pt x="248" y="448"/>
                  </a:lnTo>
                  <a:lnTo>
                    <a:pt x="249" y="447"/>
                  </a:lnTo>
                  <a:lnTo>
                    <a:pt x="250" y="446"/>
                  </a:lnTo>
                  <a:lnTo>
                    <a:pt x="251" y="446"/>
                  </a:lnTo>
                  <a:lnTo>
                    <a:pt x="252" y="446"/>
                  </a:lnTo>
                  <a:lnTo>
                    <a:pt x="253" y="446"/>
                  </a:lnTo>
                  <a:lnTo>
                    <a:pt x="253" y="447"/>
                  </a:lnTo>
                  <a:lnTo>
                    <a:pt x="254" y="447"/>
                  </a:lnTo>
                  <a:lnTo>
                    <a:pt x="254" y="449"/>
                  </a:lnTo>
                  <a:lnTo>
                    <a:pt x="255" y="450"/>
                  </a:lnTo>
                  <a:lnTo>
                    <a:pt x="255" y="452"/>
                  </a:lnTo>
                  <a:lnTo>
                    <a:pt x="255" y="454"/>
                  </a:lnTo>
                  <a:lnTo>
                    <a:pt x="256" y="456"/>
                  </a:lnTo>
                  <a:lnTo>
                    <a:pt x="256" y="459"/>
                  </a:lnTo>
                  <a:lnTo>
                    <a:pt x="256" y="461"/>
                  </a:lnTo>
                  <a:lnTo>
                    <a:pt x="256" y="465"/>
                  </a:lnTo>
                  <a:lnTo>
                    <a:pt x="256" y="469"/>
                  </a:lnTo>
                  <a:lnTo>
                    <a:pt x="256" y="473"/>
                  </a:lnTo>
                  <a:lnTo>
                    <a:pt x="256" y="477"/>
                  </a:lnTo>
                  <a:lnTo>
                    <a:pt x="256" y="481"/>
                  </a:lnTo>
                  <a:lnTo>
                    <a:pt x="256" y="485"/>
                  </a:lnTo>
                  <a:lnTo>
                    <a:pt x="255" y="491"/>
                  </a:lnTo>
                  <a:lnTo>
                    <a:pt x="255" y="502"/>
                  </a:lnTo>
                  <a:lnTo>
                    <a:pt x="254" y="513"/>
                  </a:lnTo>
                  <a:lnTo>
                    <a:pt x="254" y="522"/>
                  </a:lnTo>
                  <a:lnTo>
                    <a:pt x="255" y="531"/>
                  </a:lnTo>
                  <a:lnTo>
                    <a:pt x="255" y="541"/>
                  </a:lnTo>
                  <a:lnTo>
                    <a:pt x="256" y="549"/>
                  </a:lnTo>
                  <a:lnTo>
                    <a:pt x="257" y="557"/>
                  </a:lnTo>
                  <a:lnTo>
                    <a:pt x="258" y="564"/>
                  </a:lnTo>
                  <a:lnTo>
                    <a:pt x="259" y="569"/>
                  </a:lnTo>
                  <a:lnTo>
                    <a:pt x="259" y="576"/>
                  </a:lnTo>
                  <a:lnTo>
                    <a:pt x="260" y="580"/>
                  </a:lnTo>
                  <a:lnTo>
                    <a:pt x="261" y="584"/>
                  </a:lnTo>
                  <a:lnTo>
                    <a:pt x="261" y="587"/>
                  </a:lnTo>
                  <a:lnTo>
                    <a:pt x="261" y="590"/>
                  </a:lnTo>
                  <a:lnTo>
                    <a:pt x="261" y="592"/>
                  </a:lnTo>
                  <a:lnTo>
                    <a:pt x="260" y="593"/>
                  </a:lnTo>
                  <a:lnTo>
                    <a:pt x="259" y="594"/>
                  </a:lnTo>
                  <a:lnTo>
                    <a:pt x="257" y="595"/>
                  </a:lnTo>
                  <a:lnTo>
                    <a:pt x="255" y="595"/>
                  </a:lnTo>
                  <a:lnTo>
                    <a:pt x="253" y="595"/>
                  </a:lnTo>
                  <a:lnTo>
                    <a:pt x="250" y="595"/>
                  </a:lnTo>
                  <a:lnTo>
                    <a:pt x="247" y="595"/>
                  </a:lnTo>
                  <a:lnTo>
                    <a:pt x="242" y="594"/>
                  </a:lnTo>
                  <a:lnTo>
                    <a:pt x="238" y="593"/>
                  </a:lnTo>
                  <a:lnTo>
                    <a:pt x="235" y="593"/>
                  </a:lnTo>
                  <a:lnTo>
                    <a:pt x="233" y="592"/>
                  </a:lnTo>
                  <a:lnTo>
                    <a:pt x="230" y="591"/>
                  </a:lnTo>
                  <a:lnTo>
                    <a:pt x="227" y="589"/>
                  </a:lnTo>
                  <a:lnTo>
                    <a:pt x="224" y="588"/>
                  </a:lnTo>
                  <a:lnTo>
                    <a:pt x="220" y="586"/>
                  </a:lnTo>
                  <a:lnTo>
                    <a:pt x="217" y="583"/>
                  </a:lnTo>
                  <a:lnTo>
                    <a:pt x="214" y="581"/>
                  </a:lnTo>
                  <a:lnTo>
                    <a:pt x="210" y="578"/>
                  </a:lnTo>
                  <a:lnTo>
                    <a:pt x="206" y="574"/>
                  </a:lnTo>
                  <a:lnTo>
                    <a:pt x="198" y="568"/>
                  </a:lnTo>
                  <a:lnTo>
                    <a:pt x="189" y="560"/>
                  </a:lnTo>
                  <a:lnTo>
                    <a:pt x="181" y="551"/>
                  </a:lnTo>
                  <a:lnTo>
                    <a:pt x="170" y="540"/>
                  </a:lnTo>
                  <a:lnTo>
                    <a:pt x="161" y="529"/>
                  </a:lnTo>
                  <a:lnTo>
                    <a:pt x="152" y="519"/>
                  </a:lnTo>
                  <a:lnTo>
                    <a:pt x="144" y="507"/>
                  </a:lnTo>
                  <a:lnTo>
                    <a:pt x="137" y="496"/>
                  </a:lnTo>
                  <a:lnTo>
                    <a:pt x="130" y="484"/>
                  </a:lnTo>
                  <a:lnTo>
                    <a:pt x="124" y="473"/>
                  </a:lnTo>
                  <a:lnTo>
                    <a:pt x="118" y="460"/>
                  </a:lnTo>
                  <a:lnTo>
                    <a:pt x="111" y="448"/>
                  </a:lnTo>
                  <a:lnTo>
                    <a:pt x="105" y="435"/>
                  </a:lnTo>
                  <a:lnTo>
                    <a:pt x="99" y="421"/>
                  </a:lnTo>
                  <a:lnTo>
                    <a:pt x="94" y="408"/>
                  </a:lnTo>
                  <a:lnTo>
                    <a:pt x="87" y="393"/>
                  </a:lnTo>
                  <a:lnTo>
                    <a:pt x="81" y="377"/>
                  </a:lnTo>
                  <a:lnTo>
                    <a:pt x="76" y="362"/>
                  </a:lnTo>
                  <a:lnTo>
                    <a:pt x="71" y="345"/>
                  </a:lnTo>
                  <a:lnTo>
                    <a:pt x="64" y="329"/>
                  </a:lnTo>
                  <a:lnTo>
                    <a:pt x="59" y="314"/>
                  </a:lnTo>
                  <a:lnTo>
                    <a:pt x="54" y="298"/>
                  </a:lnTo>
                  <a:lnTo>
                    <a:pt x="50" y="283"/>
                  </a:lnTo>
                  <a:lnTo>
                    <a:pt x="45" y="268"/>
                  </a:lnTo>
                  <a:lnTo>
                    <a:pt x="41" y="254"/>
                  </a:lnTo>
                  <a:lnTo>
                    <a:pt x="38" y="239"/>
                  </a:lnTo>
                  <a:lnTo>
                    <a:pt x="35" y="224"/>
                  </a:lnTo>
                  <a:lnTo>
                    <a:pt x="33" y="211"/>
                  </a:lnTo>
                  <a:lnTo>
                    <a:pt x="31" y="196"/>
                  </a:lnTo>
                  <a:lnTo>
                    <a:pt x="28" y="180"/>
                  </a:lnTo>
                  <a:lnTo>
                    <a:pt x="26" y="165"/>
                  </a:lnTo>
                  <a:lnTo>
                    <a:pt x="24" y="148"/>
                  </a:lnTo>
                  <a:lnTo>
                    <a:pt x="22" y="131"/>
                  </a:lnTo>
                  <a:lnTo>
                    <a:pt x="21" y="114"/>
                  </a:lnTo>
                  <a:lnTo>
                    <a:pt x="20" y="97"/>
                  </a:lnTo>
                  <a:lnTo>
                    <a:pt x="20" y="88"/>
                  </a:lnTo>
                  <a:lnTo>
                    <a:pt x="19" y="80"/>
                  </a:lnTo>
                  <a:lnTo>
                    <a:pt x="19" y="72"/>
                  </a:lnTo>
                  <a:lnTo>
                    <a:pt x="18" y="65"/>
                  </a:lnTo>
                  <a:lnTo>
                    <a:pt x="17" y="58"/>
                  </a:lnTo>
                  <a:lnTo>
                    <a:pt x="17" y="51"/>
                  </a:lnTo>
                  <a:lnTo>
                    <a:pt x="16" y="46"/>
                  </a:lnTo>
                  <a:lnTo>
                    <a:pt x="15" y="41"/>
                  </a:lnTo>
                  <a:lnTo>
                    <a:pt x="14" y="37"/>
                  </a:lnTo>
                  <a:lnTo>
                    <a:pt x="13" y="33"/>
                  </a:lnTo>
                  <a:lnTo>
                    <a:pt x="13" y="28"/>
                  </a:lnTo>
                  <a:lnTo>
                    <a:pt x="12" y="25"/>
                  </a:lnTo>
                  <a:lnTo>
                    <a:pt x="11" y="23"/>
                  </a:lnTo>
                  <a:lnTo>
                    <a:pt x="10" y="21"/>
                  </a:lnTo>
                  <a:lnTo>
                    <a:pt x="9" y="20"/>
                  </a:lnTo>
                  <a:lnTo>
                    <a:pt x="8" y="19"/>
                  </a:lnTo>
                  <a:lnTo>
                    <a:pt x="8" y="19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51"/>
            <p:cNvSpPr>
              <a:spLocks/>
            </p:cNvSpPr>
            <p:nvPr/>
          </p:nvSpPr>
          <p:spPr bwMode="auto">
            <a:xfrm>
              <a:off x="5975351" y="3297238"/>
              <a:ext cx="76200" cy="61913"/>
            </a:xfrm>
            <a:custGeom>
              <a:avLst/>
              <a:gdLst>
                <a:gd name="T0" fmla="*/ 47 w 48"/>
                <a:gd name="T1" fmla="*/ 23 h 39"/>
                <a:gd name="T2" fmla="*/ 47 w 48"/>
                <a:gd name="T3" fmla="*/ 27 h 39"/>
                <a:gd name="T4" fmla="*/ 47 w 48"/>
                <a:gd name="T5" fmla="*/ 30 h 39"/>
                <a:gd name="T6" fmla="*/ 46 w 48"/>
                <a:gd name="T7" fmla="*/ 32 h 39"/>
                <a:gd name="T8" fmla="*/ 46 w 48"/>
                <a:gd name="T9" fmla="*/ 34 h 39"/>
                <a:gd name="T10" fmla="*/ 45 w 48"/>
                <a:gd name="T11" fmla="*/ 37 h 39"/>
                <a:gd name="T12" fmla="*/ 44 w 48"/>
                <a:gd name="T13" fmla="*/ 38 h 39"/>
                <a:gd name="T14" fmla="*/ 43 w 48"/>
                <a:gd name="T15" fmla="*/ 39 h 39"/>
                <a:gd name="T16" fmla="*/ 42 w 48"/>
                <a:gd name="T17" fmla="*/ 39 h 39"/>
                <a:gd name="T18" fmla="*/ 41 w 48"/>
                <a:gd name="T19" fmla="*/ 39 h 39"/>
                <a:gd name="T20" fmla="*/ 40 w 48"/>
                <a:gd name="T21" fmla="*/ 39 h 39"/>
                <a:gd name="T22" fmla="*/ 38 w 48"/>
                <a:gd name="T23" fmla="*/ 39 h 39"/>
                <a:gd name="T24" fmla="*/ 35 w 48"/>
                <a:gd name="T25" fmla="*/ 37 h 39"/>
                <a:gd name="T26" fmla="*/ 32 w 48"/>
                <a:gd name="T27" fmla="*/ 34 h 39"/>
                <a:gd name="T28" fmla="*/ 28 w 48"/>
                <a:gd name="T29" fmla="*/ 31 h 39"/>
                <a:gd name="T30" fmla="*/ 24 w 48"/>
                <a:gd name="T31" fmla="*/ 28 h 39"/>
                <a:gd name="T32" fmla="*/ 20 w 48"/>
                <a:gd name="T33" fmla="*/ 23 h 39"/>
                <a:gd name="T34" fmla="*/ 16 w 48"/>
                <a:gd name="T35" fmla="*/ 20 h 39"/>
                <a:gd name="T36" fmla="*/ 12 w 48"/>
                <a:gd name="T37" fmla="*/ 17 h 39"/>
                <a:gd name="T38" fmla="*/ 9 w 48"/>
                <a:gd name="T39" fmla="*/ 13 h 39"/>
                <a:gd name="T40" fmla="*/ 5 w 48"/>
                <a:gd name="T41" fmla="*/ 10 h 39"/>
                <a:gd name="T42" fmla="*/ 3 w 48"/>
                <a:gd name="T43" fmla="*/ 7 h 39"/>
                <a:gd name="T44" fmla="*/ 1 w 48"/>
                <a:gd name="T45" fmla="*/ 5 h 39"/>
                <a:gd name="T46" fmla="*/ 0 w 48"/>
                <a:gd name="T47" fmla="*/ 3 h 39"/>
                <a:gd name="T48" fmla="*/ 0 w 48"/>
                <a:gd name="T49" fmla="*/ 1 h 39"/>
                <a:gd name="T50" fmla="*/ 6 w 48"/>
                <a:gd name="T51" fmla="*/ 0 h 39"/>
                <a:gd name="T52" fmla="*/ 12 w 48"/>
                <a:gd name="T53" fmla="*/ 0 h 39"/>
                <a:gd name="T54" fmla="*/ 18 w 48"/>
                <a:gd name="T55" fmla="*/ 0 h 39"/>
                <a:gd name="T56" fmla="*/ 22 w 48"/>
                <a:gd name="T57" fmla="*/ 0 h 39"/>
                <a:gd name="T58" fmla="*/ 26 w 48"/>
                <a:gd name="T59" fmla="*/ 1 h 39"/>
                <a:gd name="T60" fmla="*/ 31 w 48"/>
                <a:gd name="T61" fmla="*/ 2 h 39"/>
                <a:gd name="T62" fmla="*/ 35 w 48"/>
                <a:gd name="T63" fmla="*/ 2 h 39"/>
                <a:gd name="T64" fmla="*/ 38 w 48"/>
                <a:gd name="T65" fmla="*/ 3 h 39"/>
                <a:gd name="T66" fmla="*/ 40 w 48"/>
                <a:gd name="T67" fmla="*/ 4 h 39"/>
                <a:gd name="T68" fmla="*/ 42 w 48"/>
                <a:gd name="T69" fmla="*/ 6 h 39"/>
                <a:gd name="T70" fmla="*/ 44 w 48"/>
                <a:gd name="T71" fmla="*/ 8 h 39"/>
                <a:gd name="T72" fmla="*/ 46 w 48"/>
                <a:gd name="T73" fmla="*/ 10 h 39"/>
                <a:gd name="T74" fmla="*/ 47 w 48"/>
                <a:gd name="T75" fmla="*/ 13 h 39"/>
                <a:gd name="T76" fmla="*/ 48 w 48"/>
                <a:gd name="T77" fmla="*/ 17 h 39"/>
                <a:gd name="T78" fmla="*/ 48 w 48"/>
                <a:gd name="T79" fmla="*/ 20 h 39"/>
                <a:gd name="T80" fmla="*/ 47 w 48"/>
                <a:gd name="T81" fmla="*/ 23 h 39"/>
                <a:gd name="T82" fmla="*/ 47 w 48"/>
                <a:gd name="T83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" h="39">
                  <a:moveTo>
                    <a:pt x="47" y="23"/>
                  </a:moveTo>
                  <a:lnTo>
                    <a:pt x="47" y="27"/>
                  </a:lnTo>
                  <a:lnTo>
                    <a:pt x="47" y="30"/>
                  </a:lnTo>
                  <a:lnTo>
                    <a:pt x="46" y="32"/>
                  </a:lnTo>
                  <a:lnTo>
                    <a:pt x="46" y="34"/>
                  </a:lnTo>
                  <a:lnTo>
                    <a:pt x="45" y="37"/>
                  </a:lnTo>
                  <a:lnTo>
                    <a:pt x="44" y="38"/>
                  </a:lnTo>
                  <a:lnTo>
                    <a:pt x="43" y="39"/>
                  </a:lnTo>
                  <a:lnTo>
                    <a:pt x="42" y="39"/>
                  </a:lnTo>
                  <a:lnTo>
                    <a:pt x="41" y="39"/>
                  </a:lnTo>
                  <a:lnTo>
                    <a:pt x="40" y="39"/>
                  </a:lnTo>
                  <a:lnTo>
                    <a:pt x="38" y="39"/>
                  </a:lnTo>
                  <a:lnTo>
                    <a:pt x="35" y="37"/>
                  </a:lnTo>
                  <a:lnTo>
                    <a:pt x="32" y="34"/>
                  </a:lnTo>
                  <a:lnTo>
                    <a:pt x="28" y="31"/>
                  </a:lnTo>
                  <a:lnTo>
                    <a:pt x="24" y="28"/>
                  </a:lnTo>
                  <a:lnTo>
                    <a:pt x="20" y="23"/>
                  </a:lnTo>
                  <a:lnTo>
                    <a:pt x="16" y="20"/>
                  </a:lnTo>
                  <a:lnTo>
                    <a:pt x="12" y="17"/>
                  </a:lnTo>
                  <a:lnTo>
                    <a:pt x="9" y="13"/>
                  </a:lnTo>
                  <a:lnTo>
                    <a:pt x="5" y="10"/>
                  </a:lnTo>
                  <a:lnTo>
                    <a:pt x="3" y="7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6" y="1"/>
                  </a:lnTo>
                  <a:lnTo>
                    <a:pt x="31" y="2"/>
                  </a:lnTo>
                  <a:lnTo>
                    <a:pt x="35" y="2"/>
                  </a:lnTo>
                  <a:lnTo>
                    <a:pt x="38" y="3"/>
                  </a:lnTo>
                  <a:lnTo>
                    <a:pt x="40" y="4"/>
                  </a:lnTo>
                  <a:lnTo>
                    <a:pt x="42" y="6"/>
                  </a:lnTo>
                  <a:lnTo>
                    <a:pt x="44" y="8"/>
                  </a:lnTo>
                  <a:lnTo>
                    <a:pt x="46" y="10"/>
                  </a:lnTo>
                  <a:lnTo>
                    <a:pt x="47" y="13"/>
                  </a:lnTo>
                  <a:lnTo>
                    <a:pt x="48" y="17"/>
                  </a:lnTo>
                  <a:lnTo>
                    <a:pt x="48" y="20"/>
                  </a:lnTo>
                  <a:lnTo>
                    <a:pt x="47" y="23"/>
                  </a:lnTo>
                  <a:lnTo>
                    <a:pt x="47" y="23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52"/>
            <p:cNvSpPr>
              <a:spLocks/>
            </p:cNvSpPr>
            <p:nvPr/>
          </p:nvSpPr>
          <p:spPr bwMode="auto">
            <a:xfrm>
              <a:off x="5995988" y="3381376"/>
              <a:ext cx="42863" cy="288925"/>
            </a:xfrm>
            <a:custGeom>
              <a:avLst/>
              <a:gdLst>
                <a:gd name="T0" fmla="*/ 27 w 27"/>
                <a:gd name="T1" fmla="*/ 0 h 182"/>
                <a:gd name="T2" fmla="*/ 27 w 27"/>
                <a:gd name="T3" fmla="*/ 182 h 182"/>
                <a:gd name="T4" fmla="*/ 2 w 27"/>
                <a:gd name="T5" fmla="*/ 182 h 182"/>
                <a:gd name="T6" fmla="*/ 2 w 27"/>
                <a:gd name="T7" fmla="*/ 168 h 182"/>
                <a:gd name="T8" fmla="*/ 2 w 27"/>
                <a:gd name="T9" fmla="*/ 154 h 182"/>
                <a:gd name="T10" fmla="*/ 2 w 27"/>
                <a:gd name="T11" fmla="*/ 142 h 182"/>
                <a:gd name="T12" fmla="*/ 2 w 27"/>
                <a:gd name="T13" fmla="*/ 129 h 182"/>
                <a:gd name="T14" fmla="*/ 2 w 27"/>
                <a:gd name="T15" fmla="*/ 118 h 182"/>
                <a:gd name="T16" fmla="*/ 2 w 27"/>
                <a:gd name="T17" fmla="*/ 105 h 182"/>
                <a:gd name="T18" fmla="*/ 2 w 27"/>
                <a:gd name="T19" fmla="*/ 94 h 182"/>
                <a:gd name="T20" fmla="*/ 2 w 27"/>
                <a:gd name="T21" fmla="*/ 83 h 182"/>
                <a:gd name="T22" fmla="*/ 2 w 27"/>
                <a:gd name="T23" fmla="*/ 72 h 182"/>
                <a:gd name="T24" fmla="*/ 1 w 27"/>
                <a:gd name="T25" fmla="*/ 61 h 182"/>
                <a:gd name="T26" fmla="*/ 1 w 27"/>
                <a:gd name="T27" fmla="*/ 51 h 182"/>
                <a:gd name="T28" fmla="*/ 1 w 27"/>
                <a:gd name="T29" fmla="*/ 41 h 182"/>
                <a:gd name="T30" fmla="*/ 1 w 27"/>
                <a:gd name="T31" fmla="*/ 31 h 182"/>
                <a:gd name="T32" fmla="*/ 0 w 27"/>
                <a:gd name="T33" fmla="*/ 21 h 182"/>
                <a:gd name="T34" fmla="*/ 0 w 27"/>
                <a:gd name="T35" fmla="*/ 3 h 182"/>
                <a:gd name="T36" fmla="*/ 27 w 27"/>
                <a:gd name="T37" fmla="*/ 0 h 182"/>
                <a:gd name="T38" fmla="*/ 27 w 27"/>
                <a:gd name="T3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" h="182">
                  <a:moveTo>
                    <a:pt x="27" y="0"/>
                  </a:moveTo>
                  <a:lnTo>
                    <a:pt x="27" y="182"/>
                  </a:lnTo>
                  <a:lnTo>
                    <a:pt x="2" y="182"/>
                  </a:lnTo>
                  <a:lnTo>
                    <a:pt x="2" y="168"/>
                  </a:lnTo>
                  <a:lnTo>
                    <a:pt x="2" y="154"/>
                  </a:lnTo>
                  <a:lnTo>
                    <a:pt x="2" y="142"/>
                  </a:lnTo>
                  <a:lnTo>
                    <a:pt x="2" y="129"/>
                  </a:lnTo>
                  <a:lnTo>
                    <a:pt x="2" y="118"/>
                  </a:lnTo>
                  <a:lnTo>
                    <a:pt x="2" y="105"/>
                  </a:lnTo>
                  <a:lnTo>
                    <a:pt x="2" y="94"/>
                  </a:lnTo>
                  <a:lnTo>
                    <a:pt x="2" y="83"/>
                  </a:lnTo>
                  <a:lnTo>
                    <a:pt x="2" y="72"/>
                  </a:lnTo>
                  <a:lnTo>
                    <a:pt x="1" y="61"/>
                  </a:lnTo>
                  <a:lnTo>
                    <a:pt x="1" y="51"/>
                  </a:lnTo>
                  <a:lnTo>
                    <a:pt x="1" y="41"/>
                  </a:lnTo>
                  <a:lnTo>
                    <a:pt x="1" y="31"/>
                  </a:lnTo>
                  <a:lnTo>
                    <a:pt x="0" y="21"/>
                  </a:lnTo>
                  <a:lnTo>
                    <a:pt x="0" y="3"/>
                  </a:lnTo>
                  <a:lnTo>
                    <a:pt x="27" y="0"/>
                  </a:lnTo>
                  <a:lnTo>
                    <a:pt x="27" y="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文本框 7"/>
          <p:cNvSpPr txBox="1"/>
          <p:nvPr/>
        </p:nvSpPr>
        <p:spPr>
          <a:xfrm>
            <a:off x="5724128" y="2026649"/>
            <a:ext cx="3168352" cy="1422258"/>
          </a:xfrm>
          <a:prstGeom prst="borderCallout1">
            <a:avLst>
              <a:gd name="adj1" fmla="val 14732"/>
              <a:gd name="adj2" fmla="val -818"/>
              <a:gd name="adj3" fmla="val 39501"/>
              <a:gd name="adj4" fmla="val -29313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>
              <a:defRPr sz="3200" b="1">
                <a:latin typeface="宋体" pitchFamily="2" charset="-122"/>
                <a:ea typeface="宋体" pitchFamily="2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2800">
                <a:solidFill>
                  <a:schemeClr val="tx1"/>
                </a:solidFill>
                <a:sym typeface="+mn-ea"/>
              </a:rPr>
              <a:t>先</a:t>
            </a:r>
            <a:r>
              <a:rPr lang="zh-CN" altLang="en-US" sz="2800" dirty="0">
                <a:solidFill>
                  <a:schemeClr val="tx1"/>
                </a:solidFill>
                <a:sym typeface="+mn-ea"/>
              </a:rPr>
              <a:t>写“土”，再写“隹”，最后写斜勾、撇</a:t>
            </a:r>
            <a:r>
              <a:rPr lang="zh-CN" altLang="en-US" sz="2800">
                <a:solidFill>
                  <a:schemeClr val="tx1"/>
                </a:solidFill>
                <a:sym typeface="+mn-ea"/>
              </a:rPr>
              <a:t>、点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725652" y="915566"/>
            <a:ext cx="1278396" cy="80791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8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jié</a:t>
            </a:r>
            <a:endParaRPr lang="en-US" altLang="zh-CN" sz="48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7" name="线形标注 2 76"/>
          <p:cNvSpPr/>
          <p:nvPr/>
        </p:nvSpPr>
        <p:spPr>
          <a:xfrm>
            <a:off x="153046" y="1823712"/>
            <a:ext cx="2821912" cy="1190027"/>
          </a:xfrm>
          <a:prstGeom prst="borderCallout2">
            <a:avLst>
              <a:gd name="adj1" fmla="val 98964"/>
              <a:gd name="adj2" fmla="val 85422"/>
              <a:gd name="adj3" fmla="val 112706"/>
              <a:gd name="adj4" fmla="val 98660"/>
              <a:gd name="adj5" fmla="val 111142"/>
              <a:gd name="adj6" fmla="val 113960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n-US" altLang="zh-CN" sz="28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隹</a:t>
            </a:r>
            <a:r>
              <a:rPr lang="en-US" altLang="zh-CN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”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有四横，不要漏笔画</a:t>
            </a:r>
          </a:p>
        </p:txBody>
      </p:sp>
      <p:sp>
        <p:nvSpPr>
          <p:cNvPr id="78" name="TextBox 11"/>
          <p:cNvSpPr txBox="1">
            <a:spLocks noChangeArrowheads="1"/>
          </p:cNvSpPr>
          <p:nvPr/>
        </p:nvSpPr>
        <p:spPr bwMode="auto">
          <a:xfrm>
            <a:off x="3117228" y="195486"/>
            <a:ext cx="3687020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</a:p>
        </p:txBody>
      </p:sp>
      <p:grpSp>
        <p:nvGrpSpPr>
          <p:cNvPr id="79" name="组合 78"/>
          <p:cNvGrpSpPr/>
          <p:nvPr/>
        </p:nvGrpSpPr>
        <p:grpSpPr>
          <a:xfrm>
            <a:off x="2627784" y="268511"/>
            <a:ext cx="456833" cy="456366"/>
            <a:chOff x="631825" y="5181600"/>
            <a:chExt cx="1554163" cy="1552575"/>
          </a:xfrm>
        </p:grpSpPr>
        <p:sp>
          <p:nvSpPr>
            <p:cNvPr id="80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1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2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3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4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5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6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7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8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9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90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91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92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93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94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95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96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97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98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99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00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01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02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03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04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05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06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07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08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09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10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11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</p:grpSp>
      <p:sp>
        <p:nvSpPr>
          <p:cNvPr id="44" name="Freeform 139"/>
          <p:cNvSpPr>
            <a:spLocks/>
          </p:cNvSpPr>
          <p:nvPr/>
        </p:nvSpPr>
        <p:spPr bwMode="auto">
          <a:xfrm>
            <a:off x="3679992" y="2438180"/>
            <a:ext cx="506788" cy="143542"/>
          </a:xfrm>
          <a:custGeom>
            <a:avLst/>
            <a:gdLst>
              <a:gd name="T0" fmla="*/ 119 w 173"/>
              <a:gd name="T1" fmla="*/ 31 h 49"/>
              <a:gd name="T2" fmla="*/ 86 w 173"/>
              <a:gd name="T3" fmla="*/ 37 h 49"/>
              <a:gd name="T4" fmla="*/ 63 w 173"/>
              <a:gd name="T5" fmla="*/ 42 h 49"/>
              <a:gd name="T6" fmla="*/ 53 w 173"/>
              <a:gd name="T7" fmla="*/ 45 h 49"/>
              <a:gd name="T8" fmla="*/ 44 w 173"/>
              <a:gd name="T9" fmla="*/ 48 h 49"/>
              <a:gd name="T10" fmla="*/ 39 w 173"/>
              <a:gd name="T11" fmla="*/ 48 h 49"/>
              <a:gd name="T12" fmla="*/ 37 w 173"/>
              <a:gd name="T13" fmla="*/ 48 h 49"/>
              <a:gd name="T14" fmla="*/ 34 w 173"/>
              <a:gd name="T15" fmla="*/ 48 h 49"/>
              <a:gd name="T16" fmla="*/ 28 w 173"/>
              <a:gd name="T17" fmla="*/ 45 h 49"/>
              <a:gd name="T18" fmla="*/ 21 w 173"/>
              <a:gd name="T19" fmla="*/ 44 h 49"/>
              <a:gd name="T20" fmla="*/ 14 w 173"/>
              <a:gd name="T21" fmla="*/ 42 h 49"/>
              <a:gd name="T22" fmla="*/ 8 w 173"/>
              <a:gd name="T23" fmla="*/ 40 h 49"/>
              <a:gd name="T24" fmla="*/ 3 w 173"/>
              <a:gd name="T25" fmla="*/ 38 h 49"/>
              <a:gd name="T26" fmla="*/ 1 w 173"/>
              <a:gd name="T27" fmla="*/ 35 h 49"/>
              <a:gd name="T28" fmla="*/ 3 w 173"/>
              <a:gd name="T29" fmla="*/ 33 h 49"/>
              <a:gd name="T30" fmla="*/ 9 w 173"/>
              <a:gd name="T31" fmla="*/ 31 h 49"/>
              <a:gd name="T32" fmla="*/ 16 w 173"/>
              <a:gd name="T33" fmla="*/ 30 h 49"/>
              <a:gd name="T34" fmla="*/ 24 w 173"/>
              <a:gd name="T35" fmla="*/ 27 h 49"/>
              <a:gd name="T36" fmla="*/ 34 w 173"/>
              <a:gd name="T37" fmla="*/ 24 h 49"/>
              <a:gd name="T38" fmla="*/ 44 w 173"/>
              <a:gd name="T39" fmla="*/ 21 h 49"/>
              <a:gd name="T40" fmla="*/ 56 w 173"/>
              <a:gd name="T41" fmla="*/ 18 h 49"/>
              <a:gd name="T42" fmla="*/ 68 w 173"/>
              <a:gd name="T43" fmla="*/ 15 h 49"/>
              <a:gd name="T44" fmla="*/ 82 w 173"/>
              <a:gd name="T45" fmla="*/ 12 h 49"/>
              <a:gd name="T46" fmla="*/ 93 w 173"/>
              <a:gd name="T47" fmla="*/ 9 h 49"/>
              <a:gd name="T48" fmla="*/ 105 w 173"/>
              <a:gd name="T49" fmla="*/ 7 h 49"/>
              <a:gd name="T50" fmla="*/ 114 w 173"/>
              <a:gd name="T51" fmla="*/ 5 h 49"/>
              <a:gd name="T52" fmla="*/ 122 w 173"/>
              <a:gd name="T53" fmla="*/ 4 h 49"/>
              <a:gd name="T54" fmla="*/ 129 w 173"/>
              <a:gd name="T55" fmla="*/ 1 h 49"/>
              <a:gd name="T56" fmla="*/ 134 w 173"/>
              <a:gd name="T57" fmla="*/ 0 h 49"/>
              <a:gd name="T58" fmla="*/ 138 w 173"/>
              <a:gd name="T59" fmla="*/ 0 h 49"/>
              <a:gd name="T60" fmla="*/ 146 w 173"/>
              <a:gd name="T61" fmla="*/ 0 h 49"/>
              <a:gd name="T62" fmla="*/ 157 w 173"/>
              <a:gd name="T63" fmla="*/ 1 h 49"/>
              <a:gd name="T64" fmla="*/ 166 w 173"/>
              <a:gd name="T65" fmla="*/ 4 h 49"/>
              <a:gd name="T66" fmla="*/ 170 w 173"/>
              <a:gd name="T67" fmla="*/ 7 h 49"/>
              <a:gd name="T68" fmla="*/ 172 w 173"/>
              <a:gd name="T69" fmla="*/ 10 h 49"/>
              <a:gd name="T70" fmla="*/ 173 w 173"/>
              <a:gd name="T71" fmla="*/ 12 h 49"/>
              <a:gd name="T72" fmla="*/ 173 w 173"/>
              <a:gd name="T73" fmla="*/ 14 h 49"/>
              <a:gd name="T74" fmla="*/ 172 w 173"/>
              <a:gd name="T75" fmla="*/ 16 h 49"/>
              <a:gd name="T76" fmla="*/ 169 w 173"/>
              <a:gd name="T77" fmla="*/ 17 h 49"/>
              <a:gd name="T78" fmla="*/ 166 w 173"/>
              <a:gd name="T79" fmla="*/ 19 h 49"/>
              <a:gd name="T80" fmla="*/ 162 w 173"/>
              <a:gd name="T81" fmla="*/ 21 h 49"/>
              <a:gd name="T82" fmla="*/ 155 w 173"/>
              <a:gd name="T83" fmla="*/ 23 h 49"/>
              <a:gd name="T84" fmla="*/ 148 w 173"/>
              <a:gd name="T85" fmla="*/ 26 h 49"/>
              <a:gd name="T86" fmla="*/ 140 w 173"/>
              <a:gd name="T87" fmla="*/ 27 h 49"/>
              <a:gd name="T88" fmla="*/ 135 w 173"/>
              <a:gd name="T89" fmla="*/ 28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73" h="49">
                <a:moveTo>
                  <a:pt x="135" y="28"/>
                </a:moveTo>
                <a:lnTo>
                  <a:pt x="119" y="31"/>
                </a:lnTo>
                <a:lnTo>
                  <a:pt x="102" y="33"/>
                </a:lnTo>
                <a:lnTo>
                  <a:pt x="86" y="37"/>
                </a:lnTo>
                <a:lnTo>
                  <a:pt x="70" y="40"/>
                </a:lnTo>
                <a:lnTo>
                  <a:pt x="63" y="42"/>
                </a:lnTo>
                <a:lnTo>
                  <a:pt x="58" y="43"/>
                </a:lnTo>
                <a:lnTo>
                  <a:pt x="53" y="45"/>
                </a:lnTo>
                <a:lnTo>
                  <a:pt x="47" y="46"/>
                </a:lnTo>
                <a:lnTo>
                  <a:pt x="44" y="48"/>
                </a:lnTo>
                <a:lnTo>
                  <a:pt x="41" y="48"/>
                </a:lnTo>
                <a:lnTo>
                  <a:pt x="39" y="48"/>
                </a:lnTo>
                <a:lnTo>
                  <a:pt x="38" y="49"/>
                </a:lnTo>
                <a:lnTo>
                  <a:pt x="37" y="48"/>
                </a:lnTo>
                <a:lnTo>
                  <a:pt x="35" y="48"/>
                </a:lnTo>
                <a:lnTo>
                  <a:pt x="34" y="48"/>
                </a:lnTo>
                <a:lnTo>
                  <a:pt x="31" y="46"/>
                </a:lnTo>
                <a:lnTo>
                  <a:pt x="28" y="45"/>
                </a:lnTo>
                <a:lnTo>
                  <a:pt x="25" y="45"/>
                </a:lnTo>
                <a:lnTo>
                  <a:pt x="21" y="44"/>
                </a:lnTo>
                <a:lnTo>
                  <a:pt x="18" y="43"/>
                </a:lnTo>
                <a:lnTo>
                  <a:pt x="14" y="42"/>
                </a:lnTo>
                <a:lnTo>
                  <a:pt x="10" y="41"/>
                </a:lnTo>
                <a:lnTo>
                  <a:pt x="8" y="40"/>
                </a:lnTo>
                <a:lnTo>
                  <a:pt x="4" y="39"/>
                </a:lnTo>
                <a:lnTo>
                  <a:pt x="3" y="38"/>
                </a:lnTo>
                <a:lnTo>
                  <a:pt x="1" y="36"/>
                </a:lnTo>
                <a:lnTo>
                  <a:pt x="1" y="35"/>
                </a:lnTo>
                <a:lnTo>
                  <a:pt x="0" y="33"/>
                </a:lnTo>
                <a:lnTo>
                  <a:pt x="3" y="33"/>
                </a:lnTo>
                <a:lnTo>
                  <a:pt x="5" y="32"/>
                </a:lnTo>
                <a:lnTo>
                  <a:pt x="9" y="31"/>
                </a:lnTo>
                <a:lnTo>
                  <a:pt x="13" y="30"/>
                </a:lnTo>
                <a:lnTo>
                  <a:pt x="16" y="30"/>
                </a:lnTo>
                <a:lnTo>
                  <a:pt x="20" y="29"/>
                </a:lnTo>
                <a:lnTo>
                  <a:pt x="24" y="27"/>
                </a:lnTo>
                <a:lnTo>
                  <a:pt x="28" y="26"/>
                </a:lnTo>
                <a:lnTo>
                  <a:pt x="34" y="24"/>
                </a:lnTo>
                <a:lnTo>
                  <a:pt x="39" y="23"/>
                </a:lnTo>
                <a:lnTo>
                  <a:pt x="44" y="21"/>
                </a:lnTo>
                <a:lnTo>
                  <a:pt x="49" y="20"/>
                </a:lnTo>
                <a:lnTo>
                  <a:pt x="56" y="18"/>
                </a:lnTo>
                <a:lnTo>
                  <a:pt x="62" y="17"/>
                </a:lnTo>
                <a:lnTo>
                  <a:pt x="68" y="15"/>
                </a:lnTo>
                <a:lnTo>
                  <a:pt x="76" y="13"/>
                </a:lnTo>
                <a:lnTo>
                  <a:pt x="82" y="12"/>
                </a:lnTo>
                <a:lnTo>
                  <a:pt x="88" y="10"/>
                </a:lnTo>
                <a:lnTo>
                  <a:pt x="93" y="9"/>
                </a:lnTo>
                <a:lnTo>
                  <a:pt x="100" y="8"/>
                </a:lnTo>
                <a:lnTo>
                  <a:pt x="105" y="7"/>
                </a:lnTo>
                <a:lnTo>
                  <a:pt x="109" y="6"/>
                </a:lnTo>
                <a:lnTo>
                  <a:pt x="114" y="5"/>
                </a:lnTo>
                <a:lnTo>
                  <a:pt x="119" y="4"/>
                </a:lnTo>
                <a:lnTo>
                  <a:pt x="122" y="4"/>
                </a:lnTo>
                <a:lnTo>
                  <a:pt x="126" y="2"/>
                </a:lnTo>
                <a:lnTo>
                  <a:pt x="129" y="1"/>
                </a:lnTo>
                <a:lnTo>
                  <a:pt x="132" y="1"/>
                </a:lnTo>
                <a:lnTo>
                  <a:pt x="134" y="0"/>
                </a:lnTo>
                <a:lnTo>
                  <a:pt x="137" y="0"/>
                </a:lnTo>
                <a:lnTo>
                  <a:pt x="138" y="0"/>
                </a:lnTo>
                <a:lnTo>
                  <a:pt x="141" y="0"/>
                </a:lnTo>
                <a:lnTo>
                  <a:pt x="146" y="0"/>
                </a:lnTo>
                <a:lnTo>
                  <a:pt x="152" y="0"/>
                </a:lnTo>
                <a:lnTo>
                  <a:pt x="157" y="1"/>
                </a:lnTo>
                <a:lnTo>
                  <a:pt x="163" y="2"/>
                </a:lnTo>
                <a:lnTo>
                  <a:pt x="166" y="4"/>
                </a:lnTo>
                <a:lnTo>
                  <a:pt x="168" y="6"/>
                </a:lnTo>
                <a:lnTo>
                  <a:pt x="170" y="7"/>
                </a:lnTo>
                <a:lnTo>
                  <a:pt x="171" y="8"/>
                </a:lnTo>
                <a:lnTo>
                  <a:pt x="172" y="10"/>
                </a:lnTo>
                <a:lnTo>
                  <a:pt x="172" y="11"/>
                </a:lnTo>
                <a:lnTo>
                  <a:pt x="173" y="12"/>
                </a:lnTo>
                <a:lnTo>
                  <a:pt x="173" y="13"/>
                </a:lnTo>
                <a:lnTo>
                  <a:pt x="173" y="14"/>
                </a:lnTo>
                <a:lnTo>
                  <a:pt x="172" y="15"/>
                </a:lnTo>
                <a:lnTo>
                  <a:pt x="172" y="16"/>
                </a:lnTo>
                <a:lnTo>
                  <a:pt x="171" y="17"/>
                </a:lnTo>
                <a:lnTo>
                  <a:pt x="169" y="17"/>
                </a:lnTo>
                <a:lnTo>
                  <a:pt x="168" y="18"/>
                </a:lnTo>
                <a:lnTo>
                  <a:pt x="166" y="19"/>
                </a:lnTo>
                <a:lnTo>
                  <a:pt x="164" y="20"/>
                </a:lnTo>
                <a:lnTo>
                  <a:pt x="162" y="21"/>
                </a:lnTo>
                <a:lnTo>
                  <a:pt x="158" y="22"/>
                </a:lnTo>
                <a:lnTo>
                  <a:pt x="155" y="23"/>
                </a:lnTo>
                <a:lnTo>
                  <a:pt x="152" y="24"/>
                </a:lnTo>
                <a:lnTo>
                  <a:pt x="148" y="26"/>
                </a:lnTo>
                <a:lnTo>
                  <a:pt x="145" y="27"/>
                </a:lnTo>
                <a:lnTo>
                  <a:pt x="140" y="27"/>
                </a:lnTo>
                <a:lnTo>
                  <a:pt x="135" y="28"/>
                </a:lnTo>
                <a:lnTo>
                  <a:pt x="135" y="28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140"/>
          <p:cNvSpPr>
            <a:spLocks/>
          </p:cNvSpPr>
          <p:nvPr/>
        </p:nvSpPr>
        <p:spPr bwMode="auto">
          <a:xfrm>
            <a:off x="3401698" y="2563594"/>
            <a:ext cx="1277220" cy="272435"/>
          </a:xfrm>
          <a:custGeom>
            <a:avLst/>
            <a:gdLst>
              <a:gd name="T0" fmla="*/ 435 w 436"/>
              <a:gd name="T1" fmla="*/ 17 h 93"/>
              <a:gd name="T2" fmla="*/ 432 w 436"/>
              <a:gd name="T3" fmla="*/ 20 h 93"/>
              <a:gd name="T4" fmla="*/ 425 w 436"/>
              <a:gd name="T5" fmla="*/ 23 h 93"/>
              <a:gd name="T6" fmla="*/ 419 w 436"/>
              <a:gd name="T7" fmla="*/ 25 h 93"/>
              <a:gd name="T8" fmla="*/ 413 w 436"/>
              <a:gd name="T9" fmla="*/ 28 h 93"/>
              <a:gd name="T10" fmla="*/ 411 w 436"/>
              <a:gd name="T11" fmla="*/ 28 h 93"/>
              <a:gd name="T12" fmla="*/ 405 w 436"/>
              <a:gd name="T13" fmla="*/ 28 h 93"/>
              <a:gd name="T14" fmla="*/ 389 w 436"/>
              <a:gd name="T15" fmla="*/ 30 h 93"/>
              <a:gd name="T16" fmla="*/ 368 w 436"/>
              <a:gd name="T17" fmla="*/ 32 h 93"/>
              <a:gd name="T18" fmla="*/ 350 w 436"/>
              <a:gd name="T19" fmla="*/ 34 h 93"/>
              <a:gd name="T20" fmla="*/ 328 w 436"/>
              <a:gd name="T21" fmla="*/ 37 h 93"/>
              <a:gd name="T22" fmla="*/ 301 w 436"/>
              <a:gd name="T23" fmla="*/ 41 h 93"/>
              <a:gd name="T24" fmla="*/ 269 w 436"/>
              <a:gd name="T25" fmla="*/ 46 h 93"/>
              <a:gd name="T26" fmla="*/ 233 w 436"/>
              <a:gd name="T27" fmla="*/ 54 h 93"/>
              <a:gd name="T28" fmla="*/ 196 w 436"/>
              <a:gd name="T29" fmla="*/ 60 h 93"/>
              <a:gd name="T30" fmla="*/ 163 w 436"/>
              <a:gd name="T31" fmla="*/ 66 h 93"/>
              <a:gd name="T32" fmla="*/ 134 w 436"/>
              <a:gd name="T33" fmla="*/ 73 h 93"/>
              <a:gd name="T34" fmla="*/ 110 w 436"/>
              <a:gd name="T35" fmla="*/ 77 h 93"/>
              <a:gd name="T36" fmla="*/ 91 w 436"/>
              <a:gd name="T37" fmla="*/ 82 h 93"/>
              <a:gd name="T38" fmla="*/ 67 w 436"/>
              <a:gd name="T39" fmla="*/ 88 h 93"/>
              <a:gd name="T40" fmla="*/ 44 w 436"/>
              <a:gd name="T41" fmla="*/ 92 h 93"/>
              <a:gd name="T42" fmla="*/ 34 w 436"/>
              <a:gd name="T43" fmla="*/ 93 h 93"/>
              <a:gd name="T44" fmla="*/ 27 w 436"/>
              <a:gd name="T45" fmla="*/ 93 h 93"/>
              <a:gd name="T46" fmla="*/ 17 w 436"/>
              <a:gd name="T47" fmla="*/ 91 h 93"/>
              <a:gd name="T48" fmla="*/ 8 w 436"/>
              <a:gd name="T49" fmla="*/ 86 h 93"/>
              <a:gd name="T50" fmla="*/ 1 w 436"/>
              <a:gd name="T51" fmla="*/ 79 h 93"/>
              <a:gd name="T52" fmla="*/ 0 w 436"/>
              <a:gd name="T53" fmla="*/ 74 h 93"/>
              <a:gd name="T54" fmla="*/ 3 w 436"/>
              <a:gd name="T55" fmla="*/ 70 h 93"/>
              <a:gd name="T56" fmla="*/ 7 w 436"/>
              <a:gd name="T57" fmla="*/ 70 h 93"/>
              <a:gd name="T58" fmla="*/ 19 w 436"/>
              <a:gd name="T59" fmla="*/ 68 h 93"/>
              <a:gd name="T60" fmla="*/ 34 w 436"/>
              <a:gd name="T61" fmla="*/ 66 h 93"/>
              <a:gd name="T62" fmla="*/ 57 w 436"/>
              <a:gd name="T63" fmla="*/ 62 h 93"/>
              <a:gd name="T64" fmla="*/ 85 w 436"/>
              <a:gd name="T65" fmla="*/ 58 h 93"/>
              <a:gd name="T66" fmla="*/ 139 w 436"/>
              <a:gd name="T67" fmla="*/ 47 h 93"/>
              <a:gd name="T68" fmla="*/ 209 w 436"/>
              <a:gd name="T69" fmla="*/ 35 h 93"/>
              <a:gd name="T70" fmla="*/ 283 w 436"/>
              <a:gd name="T71" fmla="*/ 21 h 93"/>
              <a:gd name="T72" fmla="*/ 317 w 436"/>
              <a:gd name="T73" fmla="*/ 14 h 93"/>
              <a:gd name="T74" fmla="*/ 346 w 436"/>
              <a:gd name="T75" fmla="*/ 9 h 93"/>
              <a:gd name="T76" fmla="*/ 367 w 436"/>
              <a:gd name="T77" fmla="*/ 4 h 93"/>
              <a:gd name="T78" fmla="*/ 382 w 436"/>
              <a:gd name="T79" fmla="*/ 2 h 93"/>
              <a:gd name="T80" fmla="*/ 391 w 436"/>
              <a:gd name="T81" fmla="*/ 0 h 93"/>
              <a:gd name="T82" fmla="*/ 397 w 436"/>
              <a:gd name="T83" fmla="*/ 1 h 93"/>
              <a:gd name="T84" fmla="*/ 405 w 436"/>
              <a:gd name="T85" fmla="*/ 3 h 93"/>
              <a:gd name="T86" fmla="*/ 418 w 436"/>
              <a:gd name="T87" fmla="*/ 5 h 93"/>
              <a:gd name="T88" fmla="*/ 428 w 436"/>
              <a:gd name="T89" fmla="*/ 10 h 93"/>
              <a:gd name="T90" fmla="*/ 435 w 436"/>
              <a:gd name="T91" fmla="*/ 13 h 93"/>
              <a:gd name="T92" fmla="*/ 436 w 436"/>
              <a:gd name="T93" fmla="*/ 16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36" h="93">
                <a:moveTo>
                  <a:pt x="436" y="16"/>
                </a:moveTo>
                <a:lnTo>
                  <a:pt x="436" y="17"/>
                </a:lnTo>
                <a:lnTo>
                  <a:pt x="435" y="17"/>
                </a:lnTo>
                <a:lnTo>
                  <a:pt x="435" y="18"/>
                </a:lnTo>
                <a:lnTo>
                  <a:pt x="434" y="19"/>
                </a:lnTo>
                <a:lnTo>
                  <a:pt x="432" y="20"/>
                </a:lnTo>
                <a:lnTo>
                  <a:pt x="430" y="21"/>
                </a:lnTo>
                <a:lnTo>
                  <a:pt x="428" y="22"/>
                </a:lnTo>
                <a:lnTo>
                  <a:pt x="425" y="23"/>
                </a:lnTo>
                <a:lnTo>
                  <a:pt x="423" y="24"/>
                </a:lnTo>
                <a:lnTo>
                  <a:pt x="421" y="25"/>
                </a:lnTo>
                <a:lnTo>
                  <a:pt x="419" y="25"/>
                </a:lnTo>
                <a:lnTo>
                  <a:pt x="417" y="26"/>
                </a:lnTo>
                <a:lnTo>
                  <a:pt x="415" y="27"/>
                </a:lnTo>
                <a:lnTo>
                  <a:pt x="413" y="28"/>
                </a:lnTo>
                <a:lnTo>
                  <a:pt x="413" y="28"/>
                </a:lnTo>
                <a:lnTo>
                  <a:pt x="412" y="28"/>
                </a:lnTo>
                <a:lnTo>
                  <a:pt x="411" y="28"/>
                </a:lnTo>
                <a:lnTo>
                  <a:pt x="408" y="28"/>
                </a:lnTo>
                <a:lnTo>
                  <a:pt x="407" y="28"/>
                </a:lnTo>
                <a:lnTo>
                  <a:pt x="405" y="28"/>
                </a:lnTo>
                <a:lnTo>
                  <a:pt x="400" y="28"/>
                </a:lnTo>
                <a:lnTo>
                  <a:pt x="395" y="28"/>
                </a:lnTo>
                <a:lnTo>
                  <a:pt x="389" y="30"/>
                </a:lnTo>
                <a:lnTo>
                  <a:pt x="381" y="30"/>
                </a:lnTo>
                <a:lnTo>
                  <a:pt x="373" y="31"/>
                </a:lnTo>
                <a:lnTo>
                  <a:pt x="368" y="32"/>
                </a:lnTo>
                <a:lnTo>
                  <a:pt x="362" y="32"/>
                </a:lnTo>
                <a:lnTo>
                  <a:pt x="356" y="33"/>
                </a:lnTo>
                <a:lnTo>
                  <a:pt x="350" y="34"/>
                </a:lnTo>
                <a:lnTo>
                  <a:pt x="342" y="35"/>
                </a:lnTo>
                <a:lnTo>
                  <a:pt x="335" y="36"/>
                </a:lnTo>
                <a:lnTo>
                  <a:pt x="328" y="37"/>
                </a:lnTo>
                <a:lnTo>
                  <a:pt x="318" y="38"/>
                </a:lnTo>
                <a:lnTo>
                  <a:pt x="310" y="40"/>
                </a:lnTo>
                <a:lnTo>
                  <a:pt x="301" y="41"/>
                </a:lnTo>
                <a:lnTo>
                  <a:pt x="290" y="43"/>
                </a:lnTo>
                <a:lnTo>
                  <a:pt x="280" y="44"/>
                </a:lnTo>
                <a:lnTo>
                  <a:pt x="269" y="46"/>
                </a:lnTo>
                <a:lnTo>
                  <a:pt x="258" y="48"/>
                </a:lnTo>
                <a:lnTo>
                  <a:pt x="245" y="51"/>
                </a:lnTo>
                <a:lnTo>
                  <a:pt x="233" y="54"/>
                </a:lnTo>
                <a:lnTo>
                  <a:pt x="220" y="56"/>
                </a:lnTo>
                <a:lnTo>
                  <a:pt x="207" y="58"/>
                </a:lnTo>
                <a:lnTo>
                  <a:pt x="196" y="60"/>
                </a:lnTo>
                <a:lnTo>
                  <a:pt x="184" y="62"/>
                </a:lnTo>
                <a:lnTo>
                  <a:pt x="174" y="64"/>
                </a:lnTo>
                <a:lnTo>
                  <a:pt x="163" y="66"/>
                </a:lnTo>
                <a:lnTo>
                  <a:pt x="153" y="68"/>
                </a:lnTo>
                <a:lnTo>
                  <a:pt x="143" y="70"/>
                </a:lnTo>
                <a:lnTo>
                  <a:pt x="134" y="73"/>
                </a:lnTo>
                <a:lnTo>
                  <a:pt x="126" y="74"/>
                </a:lnTo>
                <a:lnTo>
                  <a:pt x="118" y="76"/>
                </a:lnTo>
                <a:lnTo>
                  <a:pt x="110" y="77"/>
                </a:lnTo>
                <a:lnTo>
                  <a:pt x="104" y="79"/>
                </a:lnTo>
                <a:lnTo>
                  <a:pt x="97" y="80"/>
                </a:lnTo>
                <a:lnTo>
                  <a:pt x="91" y="82"/>
                </a:lnTo>
                <a:lnTo>
                  <a:pt x="86" y="83"/>
                </a:lnTo>
                <a:lnTo>
                  <a:pt x="75" y="86"/>
                </a:lnTo>
                <a:lnTo>
                  <a:pt x="67" y="88"/>
                </a:lnTo>
                <a:lnTo>
                  <a:pt x="58" y="90"/>
                </a:lnTo>
                <a:lnTo>
                  <a:pt x="50" y="91"/>
                </a:lnTo>
                <a:lnTo>
                  <a:pt x="44" y="92"/>
                </a:lnTo>
                <a:lnTo>
                  <a:pt x="39" y="92"/>
                </a:lnTo>
                <a:lnTo>
                  <a:pt x="36" y="93"/>
                </a:lnTo>
                <a:lnTo>
                  <a:pt x="34" y="93"/>
                </a:lnTo>
                <a:lnTo>
                  <a:pt x="32" y="93"/>
                </a:lnTo>
                <a:lnTo>
                  <a:pt x="30" y="93"/>
                </a:lnTo>
                <a:lnTo>
                  <a:pt x="27" y="93"/>
                </a:lnTo>
                <a:lnTo>
                  <a:pt x="24" y="92"/>
                </a:lnTo>
                <a:lnTo>
                  <a:pt x="20" y="92"/>
                </a:lnTo>
                <a:lnTo>
                  <a:pt x="17" y="91"/>
                </a:lnTo>
                <a:lnTo>
                  <a:pt x="14" y="90"/>
                </a:lnTo>
                <a:lnTo>
                  <a:pt x="11" y="88"/>
                </a:lnTo>
                <a:lnTo>
                  <a:pt x="8" y="86"/>
                </a:lnTo>
                <a:lnTo>
                  <a:pt x="6" y="83"/>
                </a:lnTo>
                <a:lnTo>
                  <a:pt x="3" y="81"/>
                </a:lnTo>
                <a:lnTo>
                  <a:pt x="1" y="79"/>
                </a:lnTo>
                <a:lnTo>
                  <a:pt x="0" y="77"/>
                </a:lnTo>
                <a:lnTo>
                  <a:pt x="0" y="76"/>
                </a:lnTo>
                <a:lnTo>
                  <a:pt x="0" y="74"/>
                </a:lnTo>
                <a:lnTo>
                  <a:pt x="0" y="73"/>
                </a:lnTo>
                <a:lnTo>
                  <a:pt x="2" y="71"/>
                </a:lnTo>
                <a:lnTo>
                  <a:pt x="3" y="70"/>
                </a:lnTo>
                <a:lnTo>
                  <a:pt x="4" y="70"/>
                </a:lnTo>
                <a:lnTo>
                  <a:pt x="5" y="70"/>
                </a:lnTo>
                <a:lnTo>
                  <a:pt x="7" y="70"/>
                </a:lnTo>
                <a:lnTo>
                  <a:pt x="10" y="70"/>
                </a:lnTo>
                <a:lnTo>
                  <a:pt x="14" y="69"/>
                </a:lnTo>
                <a:lnTo>
                  <a:pt x="19" y="68"/>
                </a:lnTo>
                <a:lnTo>
                  <a:pt x="23" y="68"/>
                </a:lnTo>
                <a:lnTo>
                  <a:pt x="29" y="67"/>
                </a:lnTo>
                <a:lnTo>
                  <a:pt x="34" y="66"/>
                </a:lnTo>
                <a:lnTo>
                  <a:pt x="42" y="65"/>
                </a:lnTo>
                <a:lnTo>
                  <a:pt x="49" y="64"/>
                </a:lnTo>
                <a:lnTo>
                  <a:pt x="57" y="62"/>
                </a:lnTo>
                <a:lnTo>
                  <a:pt x="66" y="61"/>
                </a:lnTo>
                <a:lnTo>
                  <a:pt x="75" y="59"/>
                </a:lnTo>
                <a:lnTo>
                  <a:pt x="85" y="58"/>
                </a:lnTo>
                <a:lnTo>
                  <a:pt x="95" y="56"/>
                </a:lnTo>
                <a:lnTo>
                  <a:pt x="117" y="52"/>
                </a:lnTo>
                <a:lnTo>
                  <a:pt x="139" y="47"/>
                </a:lnTo>
                <a:lnTo>
                  <a:pt x="162" y="43"/>
                </a:lnTo>
                <a:lnTo>
                  <a:pt x="185" y="39"/>
                </a:lnTo>
                <a:lnTo>
                  <a:pt x="209" y="35"/>
                </a:lnTo>
                <a:lnTo>
                  <a:pt x="233" y="30"/>
                </a:lnTo>
                <a:lnTo>
                  <a:pt x="258" y="25"/>
                </a:lnTo>
                <a:lnTo>
                  <a:pt x="283" y="21"/>
                </a:lnTo>
                <a:lnTo>
                  <a:pt x="295" y="18"/>
                </a:lnTo>
                <a:lnTo>
                  <a:pt x="307" y="16"/>
                </a:lnTo>
                <a:lnTo>
                  <a:pt x="317" y="14"/>
                </a:lnTo>
                <a:lnTo>
                  <a:pt x="328" y="12"/>
                </a:lnTo>
                <a:lnTo>
                  <a:pt x="337" y="11"/>
                </a:lnTo>
                <a:lnTo>
                  <a:pt x="346" y="9"/>
                </a:lnTo>
                <a:lnTo>
                  <a:pt x="353" y="8"/>
                </a:lnTo>
                <a:lnTo>
                  <a:pt x="360" y="5"/>
                </a:lnTo>
                <a:lnTo>
                  <a:pt x="367" y="4"/>
                </a:lnTo>
                <a:lnTo>
                  <a:pt x="373" y="3"/>
                </a:lnTo>
                <a:lnTo>
                  <a:pt x="378" y="2"/>
                </a:lnTo>
                <a:lnTo>
                  <a:pt x="382" y="2"/>
                </a:lnTo>
                <a:lnTo>
                  <a:pt x="385" y="1"/>
                </a:lnTo>
                <a:lnTo>
                  <a:pt x="389" y="1"/>
                </a:lnTo>
                <a:lnTo>
                  <a:pt x="391" y="0"/>
                </a:lnTo>
                <a:lnTo>
                  <a:pt x="393" y="0"/>
                </a:lnTo>
                <a:lnTo>
                  <a:pt x="395" y="0"/>
                </a:lnTo>
                <a:lnTo>
                  <a:pt x="397" y="1"/>
                </a:lnTo>
                <a:lnTo>
                  <a:pt x="400" y="1"/>
                </a:lnTo>
                <a:lnTo>
                  <a:pt x="402" y="2"/>
                </a:lnTo>
                <a:lnTo>
                  <a:pt x="405" y="3"/>
                </a:lnTo>
                <a:lnTo>
                  <a:pt x="410" y="3"/>
                </a:lnTo>
                <a:lnTo>
                  <a:pt x="414" y="4"/>
                </a:lnTo>
                <a:lnTo>
                  <a:pt x="418" y="5"/>
                </a:lnTo>
                <a:lnTo>
                  <a:pt x="422" y="6"/>
                </a:lnTo>
                <a:lnTo>
                  <a:pt x="426" y="8"/>
                </a:lnTo>
                <a:lnTo>
                  <a:pt x="428" y="10"/>
                </a:lnTo>
                <a:lnTo>
                  <a:pt x="432" y="11"/>
                </a:lnTo>
                <a:lnTo>
                  <a:pt x="434" y="12"/>
                </a:lnTo>
                <a:lnTo>
                  <a:pt x="435" y="13"/>
                </a:lnTo>
                <a:lnTo>
                  <a:pt x="435" y="15"/>
                </a:lnTo>
                <a:lnTo>
                  <a:pt x="436" y="16"/>
                </a:lnTo>
                <a:lnTo>
                  <a:pt x="436" y="16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141"/>
          <p:cNvSpPr>
            <a:spLocks/>
          </p:cNvSpPr>
          <p:nvPr/>
        </p:nvSpPr>
        <p:spPr bwMode="auto">
          <a:xfrm>
            <a:off x="3841108" y="2200899"/>
            <a:ext cx="166977" cy="512647"/>
          </a:xfrm>
          <a:custGeom>
            <a:avLst/>
            <a:gdLst>
              <a:gd name="T0" fmla="*/ 8 w 57"/>
              <a:gd name="T1" fmla="*/ 18 h 175"/>
              <a:gd name="T2" fmla="*/ 4 w 57"/>
              <a:gd name="T3" fmla="*/ 13 h 175"/>
              <a:gd name="T4" fmla="*/ 1 w 57"/>
              <a:gd name="T5" fmla="*/ 8 h 175"/>
              <a:gd name="T6" fmla="*/ 0 w 57"/>
              <a:gd name="T7" fmla="*/ 3 h 175"/>
              <a:gd name="T8" fmla="*/ 2 w 57"/>
              <a:gd name="T9" fmla="*/ 1 h 175"/>
              <a:gd name="T10" fmla="*/ 6 w 57"/>
              <a:gd name="T11" fmla="*/ 0 h 175"/>
              <a:gd name="T12" fmla="*/ 11 w 57"/>
              <a:gd name="T13" fmla="*/ 0 h 175"/>
              <a:gd name="T14" fmla="*/ 21 w 57"/>
              <a:gd name="T15" fmla="*/ 1 h 175"/>
              <a:gd name="T16" fmla="*/ 31 w 57"/>
              <a:gd name="T17" fmla="*/ 3 h 175"/>
              <a:gd name="T18" fmla="*/ 41 w 57"/>
              <a:gd name="T19" fmla="*/ 7 h 175"/>
              <a:gd name="T20" fmla="*/ 48 w 57"/>
              <a:gd name="T21" fmla="*/ 10 h 175"/>
              <a:gd name="T22" fmla="*/ 53 w 57"/>
              <a:gd name="T23" fmla="*/ 12 h 175"/>
              <a:gd name="T24" fmla="*/ 57 w 57"/>
              <a:gd name="T25" fmla="*/ 17 h 175"/>
              <a:gd name="T26" fmla="*/ 57 w 57"/>
              <a:gd name="T27" fmla="*/ 26 h 175"/>
              <a:gd name="T28" fmla="*/ 54 w 57"/>
              <a:gd name="T29" fmla="*/ 34 h 175"/>
              <a:gd name="T30" fmla="*/ 53 w 57"/>
              <a:gd name="T31" fmla="*/ 42 h 175"/>
              <a:gd name="T32" fmla="*/ 51 w 57"/>
              <a:gd name="T33" fmla="*/ 51 h 175"/>
              <a:gd name="T34" fmla="*/ 51 w 57"/>
              <a:gd name="T35" fmla="*/ 63 h 175"/>
              <a:gd name="T36" fmla="*/ 50 w 57"/>
              <a:gd name="T37" fmla="*/ 72 h 175"/>
              <a:gd name="T38" fmla="*/ 49 w 57"/>
              <a:gd name="T39" fmla="*/ 80 h 175"/>
              <a:gd name="T40" fmla="*/ 49 w 57"/>
              <a:gd name="T41" fmla="*/ 91 h 175"/>
              <a:gd name="T42" fmla="*/ 49 w 57"/>
              <a:gd name="T43" fmla="*/ 102 h 175"/>
              <a:gd name="T44" fmla="*/ 48 w 57"/>
              <a:gd name="T45" fmla="*/ 115 h 175"/>
              <a:gd name="T46" fmla="*/ 48 w 57"/>
              <a:gd name="T47" fmla="*/ 130 h 175"/>
              <a:gd name="T48" fmla="*/ 48 w 57"/>
              <a:gd name="T49" fmla="*/ 146 h 175"/>
              <a:gd name="T50" fmla="*/ 48 w 57"/>
              <a:gd name="T51" fmla="*/ 164 h 175"/>
              <a:gd name="T52" fmla="*/ 23 w 57"/>
              <a:gd name="T53" fmla="*/ 175 h 175"/>
              <a:gd name="T54" fmla="*/ 23 w 57"/>
              <a:gd name="T55" fmla="*/ 157 h 175"/>
              <a:gd name="T56" fmla="*/ 23 w 57"/>
              <a:gd name="T57" fmla="*/ 141 h 175"/>
              <a:gd name="T58" fmla="*/ 23 w 57"/>
              <a:gd name="T59" fmla="*/ 125 h 175"/>
              <a:gd name="T60" fmla="*/ 22 w 57"/>
              <a:gd name="T61" fmla="*/ 98 h 175"/>
              <a:gd name="T62" fmla="*/ 21 w 57"/>
              <a:gd name="T63" fmla="*/ 75 h 175"/>
              <a:gd name="T64" fmla="*/ 19 w 57"/>
              <a:gd name="T65" fmla="*/ 56 h 175"/>
              <a:gd name="T66" fmla="*/ 16 w 57"/>
              <a:gd name="T67" fmla="*/ 41 h 175"/>
              <a:gd name="T68" fmla="*/ 14 w 57"/>
              <a:gd name="T69" fmla="*/ 30 h 175"/>
              <a:gd name="T70" fmla="*/ 12 w 57"/>
              <a:gd name="T71" fmla="*/ 23 h 175"/>
              <a:gd name="T72" fmla="*/ 10 w 57"/>
              <a:gd name="T73" fmla="*/ 22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7" h="175">
                <a:moveTo>
                  <a:pt x="10" y="22"/>
                </a:moveTo>
                <a:lnTo>
                  <a:pt x="8" y="18"/>
                </a:lnTo>
                <a:lnTo>
                  <a:pt x="5" y="15"/>
                </a:lnTo>
                <a:lnTo>
                  <a:pt x="4" y="13"/>
                </a:lnTo>
                <a:lnTo>
                  <a:pt x="2" y="10"/>
                </a:lnTo>
                <a:lnTo>
                  <a:pt x="1" y="8"/>
                </a:lnTo>
                <a:lnTo>
                  <a:pt x="0" y="5"/>
                </a:lnTo>
                <a:lnTo>
                  <a:pt x="0" y="3"/>
                </a:lnTo>
                <a:lnTo>
                  <a:pt x="1" y="1"/>
                </a:lnTo>
                <a:lnTo>
                  <a:pt x="2" y="1"/>
                </a:lnTo>
                <a:lnTo>
                  <a:pt x="3" y="0"/>
                </a:lnTo>
                <a:lnTo>
                  <a:pt x="6" y="0"/>
                </a:lnTo>
                <a:lnTo>
                  <a:pt x="8" y="0"/>
                </a:lnTo>
                <a:lnTo>
                  <a:pt x="11" y="0"/>
                </a:lnTo>
                <a:lnTo>
                  <a:pt x="15" y="0"/>
                </a:lnTo>
                <a:lnTo>
                  <a:pt x="21" y="1"/>
                </a:lnTo>
                <a:lnTo>
                  <a:pt x="26" y="1"/>
                </a:lnTo>
                <a:lnTo>
                  <a:pt x="31" y="3"/>
                </a:lnTo>
                <a:lnTo>
                  <a:pt x="35" y="5"/>
                </a:lnTo>
                <a:lnTo>
                  <a:pt x="41" y="7"/>
                </a:lnTo>
                <a:lnTo>
                  <a:pt x="45" y="8"/>
                </a:lnTo>
                <a:lnTo>
                  <a:pt x="48" y="10"/>
                </a:lnTo>
                <a:lnTo>
                  <a:pt x="51" y="11"/>
                </a:lnTo>
                <a:lnTo>
                  <a:pt x="53" y="12"/>
                </a:lnTo>
                <a:lnTo>
                  <a:pt x="55" y="13"/>
                </a:lnTo>
                <a:lnTo>
                  <a:pt x="57" y="17"/>
                </a:lnTo>
                <a:lnTo>
                  <a:pt x="57" y="22"/>
                </a:lnTo>
                <a:lnTo>
                  <a:pt x="57" y="26"/>
                </a:lnTo>
                <a:lnTo>
                  <a:pt x="55" y="31"/>
                </a:lnTo>
                <a:lnTo>
                  <a:pt x="54" y="34"/>
                </a:lnTo>
                <a:lnTo>
                  <a:pt x="54" y="37"/>
                </a:lnTo>
                <a:lnTo>
                  <a:pt x="53" y="42"/>
                </a:lnTo>
                <a:lnTo>
                  <a:pt x="52" y="46"/>
                </a:lnTo>
                <a:lnTo>
                  <a:pt x="51" y="51"/>
                </a:lnTo>
                <a:lnTo>
                  <a:pt x="51" y="56"/>
                </a:lnTo>
                <a:lnTo>
                  <a:pt x="51" y="63"/>
                </a:lnTo>
                <a:lnTo>
                  <a:pt x="51" y="69"/>
                </a:lnTo>
                <a:lnTo>
                  <a:pt x="50" y="72"/>
                </a:lnTo>
                <a:lnTo>
                  <a:pt x="50" y="76"/>
                </a:lnTo>
                <a:lnTo>
                  <a:pt x="49" y="80"/>
                </a:lnTo>
                <a:lnTo>
                  <a:pt x="49" y="86"/>
                </a:lnTo>
                <a:lnTo>
                  <a:pt x="49" y="91"/>
                </a:lnTo>
                <a:lnTo>
                  <a:pt x="49" y="96"/>
                </a:lnTo>
                <a:lnTo>
                  <a:pt x="49" y="102"/>
                </a:lnTo>
                <a:lnTo>
                  <a:pt x="48" y="109"/>
                </a:lnTo>
                <a:lnTo>
                  <a:pt x="48" y="115"/>
                </a:lnTo>
                <a:lnTo>
                  <a:pt x="48" y="122"/>
                </a:lnTo>
                <a:lnTo>
                  <a:pt x="48" y="130"/>
                </a:lnTo>
                <a:lnTo>
                  <a:pt x="48" y="138"/>
                </a:lnTo>
                <a:lnTo>
                  <a:pt x="48" y="146"/>
                </a:lnTo>
                <a:lnTo>
                  <a:pt x="48" y="156"/>
                </a:lnTo>
                <a:lnTo>
                  <a:pt x="48" y="164"/>
                </a:lnTo>
                <a:lnTo>
                  <a:pt x="48" y="175"/>
                </a:lnTo>
                <a:lnTo>
                  <a:pt x="23" y="175"/>
                </a:lnTo>
                <a:lnTo>
                  <a:pt x="23" y="165"/>
                </a:lnTo>
                <a:lnTo>
                  <a:pt x="23" y="157"/>
                </a:lnTo>
                <a:lnTo>
                  <a:pt x="23" y="148"/>
                </a:lnTo>
                <a:lnTo>
                  <a:pt x="23" y="141"/>
                </a:lnTo>
                <a:lnTo>
                  <a:pt x="23" y="133"/>
                </a:lnTo>
                <a:lnTo>
                  <a:pt x="23" y="125"/>
                </a:lnTo>
                <a:lnTo>
                  <a:pt x="22" y="111"/>
                </a:lnTo>
                <a:lnTo>
                  <a:pt x="22" y="98"/>
                </a:lnTo>
                <a:lnTo>
                  <a:pt x="21" y="86"/>
                </a:lnTo>
                <a:lnTo>
                  <a:pt x="21" y="75"/>
                </a:lnTo>
                <a:lnTo>
                  <a:pt x="20" y="65"/>
                </a:lnTo>
                <a:lnTo>
                  <a:pt x="19" y="56"/>
                </a:lnTo>
                <a:lnTo>
                  <a:pt x="17" y="48"/>
                </a:lnTo>
                <a:lnTo>
                  <a:pt x="16" y="41"/>
                </a:lnTo>
                <a:lnTo>
                  <a:pt x="15" y="35"/>
                </a:lnTo>
                <a:lnTo>
                  <a:pt x="14" y="30"/>
                </a:lnTo>
                <a:lnTo>
                  <a:pt x="13" y="26"/>
                </a:lnTo>
                <a:lnTo>
                  <a:pt x="12" y="23"/>
                </a:lnTo>
                <a:lnTo>
                  <a:pt x="10" y="22"/>
                </a:lnTo>
                <a:lnTo>
                  <a:pt x="10" y="22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142"/>
          <p:cNvSpPr>
            <a:spLocks/>
          </p:cNvSpPr>
          <p:nvPr/>
        </p:nvSpPr>
        <p:spPr bwMode="auto">
          <a:xfrm>
            <a:off x="3293311" y="2751627"/>
            <a:ext cx="550728" cy="662045"/>
          </a:xfrm>
          <a:custGeom>
            <a:avLst/>
            <a:gdLst>
              <a:gd name="T0" fmla="*/ 44 w 188"/>
              <a:gd name="T1" fmla="*/ 174 h 226"/>
              <a:gd name="T2" fmla="*/ 63 w 188"/>
              <a:gd name="T3" fmla="*/ 153 h 226"/>
              <a:gd name="T4" fmla="*/ 82 w 188"/>
              <a:gd name="T5" fmla="*/ 129 h 226"/>
              <a:gd name="T6" fmla="*/ 101 w 188"/>
              <a:gd name="T7" fmla="*/ 103 h 226"/>
              <a:gd name="T8" fmla="*/ 114 w 188"/>
              <a:gd name="T9" fmla="*/ 82 h 226"/>
              <a:gd name="T10" fmla="*/ 123 w 188"/>
              <a:gd name="T11" fmla="*/ 69 h 226"/>
              <a:gd name="T12" fmla="*/ 129 w 188"/>
              <a:gd name="T13" fmla="*/ 58 h 226"/>
              <a:gd name="T14" fmla="*/ 134 w 188"/>
              <a:gd name="T15" fmla="*/ 47 h 226"/>
              <a:gd name="T16" fmla="*/ 138 w 188"/>
              <a:gd name="T17" fmla="*/ 38 h 226"/>
              <a:gd name="T18" fmla="*/ 141 w 188"/>
              <a:gd name="T19" fmla="*/ 31 h 226"/>
              <a:gd name="T20" fmla="*/ 143 w 188"/>
              <a:gd name="T21" fmla="*/ 24 h 226"/>
              <a:gd name="T22" fmla="*/ 143 w 188"/>
              <a:gd name="T23" fmla="*/ 20 h 226"/>
              <a:gd name="T24" fmla="*/ 142 w 188"/>
              <a:gd name="T25" fmla="*/ 14 h 226"/>
              <a:gd name="T26" fmla="*/ 142 w 188"/>
              <a:gd name="T27" fmla="*/ 7 h 226"/>
              <a:gd name="T28" fmla="*/ 145 w 188"/>
              <a:gd name="T29" fmla="*/ 2 h 226"/>
              <a:gd name="T30" fmla="*/ 150 w 188"/>
              <a:gd name="T31" fmla="*/ 0 h 226"/>
              <a:gd name="T32" fmla="*/ 155 w 188"/>
              <a:gd name="T33" fmla="*/ 0 h 226"/>
              <a:gd name="T34" fmla="*/ 163 w 188"/>
              <a:gd name="T35" fmla="*/ 3 h 226"/>
              <a:gd name="T36" fmla="*/ 172 w 188"/>
              <a:gd name="T37" fmla="*/ 11 h 226"/>
              <a:gd name="T38" fmla="*/ 180 w 188"/>
              <a:gd name="T39" fmla="*/ 19 h 226"/>
              <a:gd name="T40" fmla="*/ 184 w 188"/>
              <a:gd name="T41" fmla="*/ 24 h 226"/>
              <a:gd name="T42" fmla="*/ 187 w 188"/>
              <a:gd name="T43" fmla="*/ 29 h 226"/>
              <a:gd name="T44" fmla="*/ 188 w 188"/>
              <a:gd name="T45" fmla="*/ 32 h 226"/>
              <a:gd name="T46" fmla="*/ 188 w 188"/>
              <a:gd name="T47" fmla="*/ 35 h 226"/>
              <a:gd name="T48" fmla="*/ 186 w 188"/>
              <a:gd name="T49" fmla="*/ 38 h 226"/>
              <a:gd name="T50" fmla="*/ 182 w 188"/>
              <a:gd name="T51" fmla="*/ 43 h 226"/>
              <a:gd name="T52" fmla="*/ 178 w 188"/>
              <a:gd name="T53" fmla="*/ 51 h 226"/>
              <a:gd name="T54" fmla="*/ 173 w 188"/>
              <a:gd name="T55" fmla="*/ 59 h 226"/>
              <a:gd name="T56" fmla="*/ 166 w 188"/>
              <a:gd name="T57" fmla="*/ 69 h 226"/>
              <a:gd name="T58" fmla="*/ 156 w 188"/>
              <a:gd name="T59" fmla="*/ 81 h 226"/>
              <a:gd name="T60" fmla="*/ 146 w 188"/>
              <a:gd name="T61" fmla="*/ 95 h 226"/>
              <a:gd name="T62" fmla="*/ 134 w 188"/>
              <a:gd name="T63" fmla="*/ 109 h 226"/>
              <a:gd name="T64" fmla="*/ 122 w 188"/>
              <a:gd name="T65" fmla="*/ 124 h 226"/>
              <a:gd name="T66" fmla="*/ 110 w 188"/>
              <a:gd name="T67" fmla="*/ 139 h 226"/>
              <a:gd name="T68" fmla="*/ 93 w 188"/>
              <a:gd name="T69" fmla="*/ 156 h 226"/>
              <a:gd name="T70" fmla="*/ 70 w 188"/>
              <a:gd name="T71" fmla="*/ 178 h 226"/>
              <a:gd name="T72" fmla="*/ 47 w 188"/>
              <a:gd name="T73" fmla="*/ 197 h 226"/>
              <a:gd name="T74" fmla="*/ 37 w 188"/>
              <a:gd name="T75" fmla="*/ 205 h 226"/>
              <a:gd name="T76" fmla="*/ 28 w 188"/>
              <a:gd name="T77" fmla="*/ 212 h 226"/>
              <a:gd name="T78" fmla="*/ 20 w 188"/>
              <a:gd name="T79" fmla="*/ 217 h 226"/>
              <a:gd name="T80" fmla="*/ 14 w 188"/>
              <a:gd name="T81" fmla="*/ 221 h 226"/>
              <a:gd name="T82" fmla="*/ 9 w 188"/>
              <a:gd name="T83" fmla="*/ 225 h 226"/>
              <a:gd name="T84" fmla="*/ 4 w 188"/>
              <a:gd name="T85" fmla="*/ 226 h 226"/>
              <a:gd name="T86" fmla="*/ 1 w 188"/>
              <a:gd name="T87" fmla="*/ 226 h 226"/>
              <a:gd name="T88" fmla="*/ 0 w 188"/>
              <a:gd name="T89" fmla="*/ 225 h 226"/>
              <a:gd name="T90" fmla="*/ 0 w 188"/>
              <a:gd name="T91" fmla="*/ 224 h 226"/>
              <a:gd name="T92" fmla="*/ 1 w 188"/>
              <a:gd name="T93" fmla="*/ 220 h 226"/>
              <a:gd name="T94" fmla="*/ 3 w 188"/>
              <a:gd name="T95" fmla="*/ 217 h 226"/>
              <a:gd name="T96" fmla="*/ 7 w 188"/>
              <a:gd name="T97" fmla="*/ 212 h 226"/>
              <a:gd name="T98" fmla="*/ 13 w 188"/>
              <a:gd name="T99" fmla="*/ 207 h 226"/>
              <a:gd name="T100" fmla="*/ 19 w 188"/>
              <a:gd name="T101" fmla="*/ 199 h 226"/>
              <a:gd name="T102" fmla="*/ 26 w 188"/>
              <a:gd name="T103" fmla="*/ 192 h 226"/>
              <a:gd name="T104" fmla="*/ 35 w 188"/>
              <a:gd name="T105" fmla="*/ 185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88" h="226">
                <a:moveTo>
                  <a:pt x="35" y="185"/>
                </a:moveTo>
                <a:lnTo>
                  <a:pt x="44" y="174"/>
                </a:lnTo>
                <a:lnTo>
                  <a:pt x="54" y="164"/>
                </a:lnTo>
                <a:lnTo>
                  <a:pt x="63" y="153"/>
                </a:lnTo>
                <a:lnTo>
                  <a:pt x="72" y="142"/>
                </a:lnTo>
                <a:lnTo>
                  <a:pt x="82" y="129"/>
                </a:lnTo>
                <a:lnTo>
                  <a:pt x="91" y="117"/>
                </a:lnTo>
                <a:lnTo>
                  <a:pt x="101" y="103"/>
                </a:lnTo>
                <a:lnTo>
                  <a:pt x="110" y="89"/>
                </a:lnTo>
                <a:lnTo>
                  <a:pt x="114" y="82"/>
                </a:lnTo>
                <a:lnTo>
                  <a:pt x="119" y="76"/>
                </a:lnTo>
                <a:lnTo>
                  <a:pt x="123" y="69"/>
                </a:lnTo>
                <a:lnTo>
                  <a:pt x="126" y="63"/>
                </a:lnTo>
                <a:lnTo>
                  <a:pt x="129" y="58"/>
                </a:lnTo>
                <a:lnTo>
                  <a:pt x="132" y="52"/>
                </a:lnTo>
                <a:lnTo>
                  <a:pt x="134" y="47"/>
                </a:lnTo>
                <a:lnTo>
                  <a:pt x="136" y="42"/>
                </a:lnTo>
                <a:lnTo>
                  <a:pt x="138" y="38"/>
                </a:lnTo>
                <a:lnTo>
                  <a:pt x="140" y="35"/>
                </a:lnTo>
                <a:lnTo>
                  <a:pt x="141" y="31"/>
                </a:lnTo>
                <a:lnTo>
                  <a:pt x="142" y="28"/>
                </a:lnTo>
                <a:lnTo>
                  <a:pt x="143" y="24"/>
                </a:lnTo>
                <a:lnTo>
                  <a:pt x="143" y="22"/>
                </a:lnTo>
                <a:lnTo>
                  <a:pt x="143" y="20"/>
                </a:lnTo>
                <a:lnTo>
                  <a:pt x="143" y="19"/>
                </a:lnTo>
                <a:lnTo>
                  <a:pt x="142" y="14"/>
                </a:lnTo>
                <a:lnTo>
                  <a:pt x="141" y="10"/>
                </a:lnTo>
                <a:lnTo>
                  <a:pt x="142" y="7"/>
                </a:lnTo>
                <a:lnTo>
                  <a:pt x="143" y="3"/>
                </a:lnTo>
                <a:lnTo>
                  <a:pt x="145" y="2"/>
                </a:lnTo>
                <a:lnTo>
                  <a:pt x="148" y="0"/>
                </a:lnTo>
                <a:lnTo>
                  <a:pt x="150" y="0"/>
                </a:lnTo>
                <a:lnTo>
                  <a:pt x="152" y="0"/>
                </a:lnTo>
                <a:lnTo>
                  <a:pt x="155" y="0"/>
                </a:lnTo>
                <a:lnTo>
                  <a:pt x="157" y="1"/>
                </a:lnTo>
                <a:lnTo>
                  <a:pt x="163" y="3"/>
                </a:lnTo>
                <a:lnTo>
                  <a:pt x="168" y="7"/>
                </a:lnTo>
                <a:lnTo>
                  <a:pt x="172" y="11"/>
                </a:lnTo>
                <a:lnTo>
                  <a:pt x="177" y="16"/>
                </a:lnTo>
                <a:lnTo>
                  <a:pt x="180" y="19"/>
                </a:lnTo>
                <a:lnTo>
                  <a:pt x="182" y="21"/>
                </a:lnTo>
                <a:lnTo>
                  <a:pt x="184" y="24"/>
                </a:lnTo>
                <a:lnTo>
                  <a:pt x="186" y="26"/>
                </a:lnTo>
                <a:lnTo>
                  <a:pt x="187" y="29"/>
                </a:lnTo>
                <a:lnTo>
                  <a:pt x="187" y="30"/>
                </a:lnTo>
                <a:lnTo>
                  <a:pt x="188" y="32"/>
                </a:lnTo>
                <a:lnTo>
                  <a:pt x="188" y="34"/>
                </a:lnTo>
                <a:lnTo>
                  <a:pt x="188" y="35"/>
                </a:lnTo>
                <a:lnTo>
                  <a:pt x="187" y="37"/>
                </a:lnTo>
                <a:lnTo>
                  <a:pt x="186" y="38"/>
                </a:lnTo>
                <a:lnTo>
                  <a:pt x="185" y="41"/>
                </a:lnTo>
                <a:lnTo>
                  <a:pt x="182" y="43"/>
                </a:lnTo>
                <a:lnTo>
                  <a:pt x="181" y="46"/>
                </a:lnTo>
                <a:lnTo>
                  <a:pt x="178" y="51"/>
                </a:lnTo>
                <a:lnTo>
                  <a:pt x="176" y="55"/>
                </a:lnTo>
                <a:lnTo>
                  <a:pt x="173" y="59"/>
                </a:lnTo>
                <a:lnTo>
                  <a:pt x="169" y="64"/>
                </a:lnTo>
                <a:lnTo>
                  <a:pt x="166" y="69"/>
                </a:lnTo>
                <a:lnTo>
                  <a:pt x="162" y="75"/>
                </a:lnTo>
                <a:lnTo>
                  <a:pt x="156" y="81"/>
                </a:lnTo>
                <a:lnTo>
                  <a:pt x="151" y="87"/>
                </a:lnTo>
                <a:lnTo>
                  <a:pt x="146" y="95"/>
                </a:lnTo>
                <a:lnTo>
                  <a:pt x="141" y="102"/>
                </a:lnTo>
                <a:lnTo>
                  <a:pt x="134" y="109"/>
                </a:lnTo>
                <a:lnTo>
                  <a:pt x="128" y="117"/>
                </a:lnTo>
                <a:lnTo>
                  <a:pt x="122" y="124"/>
                </a:lnTo>
                <a:lnTo>
                  <a:pt x="116" y="131"/>
                </a:lnTo>
                <a:lnTo>
                  <a:pt x="110" y="139"/>
                </a:lnTo>
                <a:lnTo>
                  <a:pt x="105" y="145"/>
                </a:lnTo>
                <a:lnTo>
                  <a:pt x="93" y="156"/>
                </a:lnTo>
                <a:lnTo>
                  <a:pt x="82" y="168"/>
                </a:lnTo>
                <a:lnTo>
                  <a:pt x="70" y="178"/>
                </a:lnTo>
                <a:lnTo>
                  <a:pt x="59" y="188"/>
                </a:lnTo>
                <a:lnTo>
                  <a:pt x="47" y="197"/>
                </a:lnTo>
                <a:lnTo>
                  <a:pt x="42" y="201"/>
                </a:lnTo>
                <a:lnTo>
                  <a:pt x="37" y="205"/>
                </a:lnTo>
                <a:lnTo>
                  <a:pt x="33" y="209"/>
                </a:lnTo>
                <a:lnTo>
                  <a:pt x="28" y="212"/>
                </a:lnTo>
                <a:lnTo>
                  <a:pt x="24" y="214"/>
                </a:lnTo>
                <a:lnTo>
                  <a:pt x="20" y="217"/>
                </a:lnTo>
                <a:lnTo>
                  <a:pt x="17" y="219"/>
                </a:lnTo>
                <a:lnTo>
                  <a:pt x="14" y="221"/>
                </a:lnTo>
                <a:lnTo>
                  <a:pt x="11" y="222"/>
                </a:lnTo>
                <a:lnTo>
                  <a:pt x="9" y="225"/>
                </a:lnTo>
                <a:lnTo>
                  <a:pt x="6" y="225"/>
                </a:lnTo>
                <a:lnTo>
                  <a:pt x="4" y="226"/>
                </a:lnTo>
                <a:lnTo>
                  <a:pt x="3" y="226"/>
                </a:lnTo>
                <a:lnTo>
                  <a:pt x="1" y="226"/>
                </a:lnTo>
                <a:lnTo>
                  <a:pt x="0" y="226"/>
                </a:lnTo>
                <a:lnTo>
                  <a:pt x="0" y="225"/>
                </a:lnTo>
                <a:lnTo>
                  <a:pt x="0" y="224"/>
                </a:lnTo>
                <a:lnTo>
                  <a:pt x="0" y="224"/>
                </a:lnTo>
                <a:lnTo>
                  <a:pt x="0" y="221"/>
                </a:lnTo>
                <a:lnTo>
                  <a:pt x="1" y="220"/>
                </a:lnTo>
                <a:lnTo>
                  <a:pt x="2" y="218"/>
                </a:lnTo>
                <a:lnTo>
                  <a:pt x="3" y="217"/>
                </a:lnTo>
                <a:lnTo>
                  <a:pt x="5" y="214"/>
                </a:lnTo>
                <a:lnTo>
                  <a:pt x="7" y="212"/>
                </a:lnTo>
                <a:lnTo>
                  <a:pt x="10" y="209"/>
                </a:lnTo>
                <a:lnTo>
                  <a:pt x="13" y="207"/>
                </a:lnTo>
                <a:lnTo>
                  <a:pt x="16" y="204"/>
                </a:lnTo>
                <a:lnTo>
                  <a:pt x="19" y="199"/>
                </a:lnTo>
                <a:lnTo>
                  <a:pt x="22" y="196"/>
                </a:lnTo>
                <a:lnTo>
                  <a:pt x="26" y="192"/>
                </a:lnTo>
                <a:lnTo>
                  <a:pt x="31" y="189"/>
                </a:lnTo>
                <a:lnTo>
                  <a:pt x="35" y="185"/>
                </a:lnTo>
                <a:lnTo>
                  <a:pt x="35" y="185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143"/>
          <p:cNvSpPr>
            <a:spLocks/>
          </p:cNvSpPr>
          <p:nvPr/>
        </p:nvSpPr>
        <p:spPr bwMode="auto">
          <a:xfrm>
            <a:off x="3657106" y="3009415"/>
            <a:ext cx="96671" cy="782152"/>
          </a:xfrm>
          <a:custGeom>
            <a:avLst/>
            <a:gdLst>
              <a:gd name="T0" fmla="*/ 4 w 33"/>
              <a:gd name="T1" fmla="*/ 152 h 267"/>
              <a:gd name="T2" fmla="*/ 6 w 33"/>
              <a:gd name="T3" fmla="*/ 124 h 267"/>
              <a:gd name="T4" fmla="*/ 7 w 33"/>
              <a:gd name="T5" fmla="*/ 97 h 267"/>
              <a:gd name="T6" fmla="*/ 6 w 33"/>
              <a:gd name="T7" fmla="*/ 72 h 267"/>
              <a:gd name="T8" fmla="*/ 5 w 33"/>
              <a:gd name="T9" fmla="*/ 53 h 267"/>
              <a:gd name="T10" fmla="*/ 4 w 33"/>
              <a:gd name="T11" fmla="*/ 42 h 267"/>
              <a:gd name="T12" fmla="*/ 3 w 33"/>
              <a:gd name="T13" fmla="*/ 33 h 267"/>
              <a:gd name="T14" fmla="*/ 2 w 33"/>
              <a:gd name="T15" fmla="*/ 24 h 267"/>
              <a:gd name="T16" fmla="*/ 2 w 33"/>
              <a:gd name="T17" fmla="*/ 17 h 267"/>
              <a:gd name="T18" fmla="*/ 1 w 33"/>
              <a:gd name="T19" fmla="*/ 12 h 267"/>
              <a:gd name="T20" fmla="*/ 1 w 33"/>
              <a:gd name="T21" fmla="*/ 8 h 267"/>
              <a:gd name="T22" fmla="*/ 1 w 33"/>
              <a:gd name="T23" fmla="*/ 5 h 267"/>
              <a:gd name="T24" fmla="*/ 1 w 33"/>
              <a:gd name="T25" fmla="*/ 1 h 267"/>
              <a:gd name="T26" fmla="*/ 3 w 33"/>
              <a:gd name="T27" fmla="*/ 0 h 267"/>
              <a:gd name="T28" fmla="*/ 6 w 33"/>
              <a:gd name="T29" fmla="*/ 0 h 267"/>
              <a:gd name="T30" fmla="*/ 10 w 33"/>
              <a:gd name="T31" fmla="*/ 3 h 267"/>
              <a:gd name="T32" fmla="*/ 17 w 33"/>
              <a:gd name="T33" fmla="*/ 11 h 267"/>
              <a:gd name="T34" fmla="*/ 24 w 33"/>
              <a:gd name="T35" fmla="*/ 21 h 267"/>
              <a:gd name="T36" fmla="*/ 28 w 33"/>
              <a:gd name="T37" fmla="*/ 30 h 267"/>
              <a:gd name="T38" fmla="*/ 31 w 33"/>
              <a:gd name="T39" fmla="*/ 37 h 267"/>
              <a:gd name="T40" fmla="*/ 32 w 33"/>
              <a:gd name="T41" fmla="*/ 43 h 267"/>
              <a:gd name="T42" fmla="*/ 32 w 33"/>
              <a:gd name="T43" fmla="*/ 52 h 267"/>
              <a:gd name="T44" fmla="*/ 33 w 33"/>
              <a:gd name="T45" fmla="*/ 61 h 267"/>
              <a:gd name="T46" fmla="*/ 33 w 33"/>
              <a:gd name="T47" fmla="*/ 69 h 267"/>
              <a:gd name="T48" fmla="*/ 33 w 33"/>
              <a:gd name="T49" fmla="*/ 78 h 267"/>
              <a:gd name="T50" fmla="*/ 33 w 33"/>
              <a:gd name="T51" fmla="*/ 88 h 267"/>
              <a:gd name="T52" fmla="*/ 33 w 33"/>
              <a:gd name="T53" fmla="*/ 100 h 267"/>
              <a:gd name="T54" fmla="*/ 33 w 33"/>
              <a:gd name="T55" fmla="*/ 113 h 267"/>
              <a:gd name="T56" fmla="*/ 33 w 33"/>
              <a:gd name="T57" fmla="*/ 128 h 267"/>
              <a:gd name="T58" fmla="*/ 33 w 33"/>
              <a:gd name="T59" fmla="*/ 145 h 267"/>
              <a:gd name="T60" fmla="*/ 33 w 33"/>
              <a:gd name="T61" fmla="*/ 164 h 267"/>
              <a:gd name="T62" fmla="*/ 32 w 33"/>
              <a:gd name="T63" fmla="*/ 184 h 267"/>
              <a:gd name="T64" fmla="*/ 31 w 33"/>
              <a:gd name="T65" fmla="*/ 203 h 267"/>
              <a:gd name="T66" fmla="*/ 30 w 33"/>
              <a:gd name="T67" fmla="*/ 218 h 267"/>
              <a:gd name="T68" fmla="*/ 29 w 33"/>
              <a:gd name="T69" fmla="*/ 232 h 267"/>
              <a:gd name="T70" fmla="*/ 29 w 33"/>
              <a:gd name="T71" fmla="*/ 243 h 267"/>
              <a:gd name="T72" fmla="*/ 28 w 33"/>
              <a:gd name="T73" fmla="*/ 253 h 267"/>
              <a:gd name="T74" fmla="*/ 27 w 33"/>
              <a:gd name="T75" fmla="*/ 259 h 267"/>
              <a:gd name="T76" fmla="*/ 26 w 33"/>
              <a:gd name="T77" fmla="*/ 263 h 267"/>
              <a:gd name="T78" fmla="*/ 24 w 33"/>
              <a:gd name="T79" fmla="*/ 267 h 267"/>
              <a:gd name="T80" fmla="*/ 22 w 33"/>
              <a:gd name="T81" fmla="*/ 267 h 267"/>
              <a:gd name="T82" fmla="*/ 18 w 33"/>
              <a:gd name="T83" fmla="*/ 265 h 267"/>
              <a:gd name="T84" fmla="*/ 14 w 33"/>
              <a:gd name="T85" fmla="*/ 260 h 267"/>
              <a:gd name="T86" fmla="*/ 8 w 33"/>
              <a:gd name="T87" fmla="*/ 253 h 267"/>
              <a:gd name="T88" fmla="*/ 4 w 33"/>
              <a:gd name="T89" fmla="*/ 245 h 267"/>
              <a:gd name="T90" fmla="*/ 2 w 33"/>
              <a:gd name="T91" fmla="*/ 239 h 267"/>
              <a:gd name="T92" fmla="*/ 1 w 33"/>
              <a:gd name="T93" fmla="*/ 235 h 267"/>
              <a:gd name="T94" fmla="*/ 0 w 33"/>
              <a:gd name="T95" fmla="*/ 233 h 267"/>
              <a:gd name="T96" fmla="*/ 0 w 33"/>
              <a:gd name="T97" fmla="*/ 230 h 267"/>
              <a:gd name="T98" fmla="*/ 0 w 33"/>
              <a:gd name="T99" fmla="*/ 225 h 267"/>
              <a:gd name="T100" fmla="*/ 0 w 33"/>
              <a:gd name="T101" fmla="*/ 217 h 267"/>
              <a:gd name="T102" fmla="*/ 0 w 33"/>
              <a:gd name="T103" fmla="*/ 209 h 267"/>
              <a:gd name="T104" fmla="*/ 1 w 33"/>
              <a:gd name="T105" fmla="*/ 199 h 267"/>
              <a:gd name="T106" fmla="*/ 2 w 33"/>
              <a:gd name="T107" fmla="*/ 188 h 267"/>
              <a:gd name="T108" fmla="*/ 2 w 33"/>
              <a:gd name="T109" fmla="*/ 174 h 267"/>
              <a:gd name="T110" fmla="*/ 3 w 33"/>
              <a:gd name="T111" fmla="*/ 167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3" h="267">
                <a:moveTo>
                  <a:pt x="3" y="167"/>
                </a:moveTo>
                <a:lnTo>
                  <a:pt x="4" y="152"/>
                </a:lnTo>
                <a:lnTo>
                  <a:pt x="6" y="138"/>
                </a:lnTo>
                <a:lnTo>
                  <a:pt x="6" y="124"/>
                </a:lnTo>
                <a:lnTo>
                  <a:pt x="7" y="110"/>
                </a:lnTo>
                <a:lnTo>
                  <a:pt x="7" y="97"/>
                </a:lnTo>
                <a:lnTo>
                  <a:pt x="7" y="84"/>
                </a:lnTo>
                <a:lnTo>
                  <a:pt x="6" y="72"/>
                </a:lnTo>
                <a:lnTo>
                  <a:pt x="5" y="59"/>
                </a:lnTo>
                <a:lnTo>
                  <a:pt x="5" y="53"/>
                </a:lnTo>
                <a:lnTo>
                  <a:pt x="5" y="47"/>
                </a:lnTo>
                <a:lnTo>
                  <a:pt x="4" y="42"/>
                </a:lnTo>
                <a:lnTo>
                  <a:pt x="4" y="37"/>
                </a:lnTo>
                <a:lnTo>
                  <a:pt x="3" y="33"/>
                </a:lnTo>
                <a:lnTo>
                  <a:pt x="3" y="29"/>
                </a:lnTo>
                <a:lnTo>
                  <a:pt x="2" y="24"/>
                </a:lnTo>
                <a:lnTo>
                  <a:pt x="2" y="21"/>
                </a:lnTo>
                <a:lnTo>
                  <a:pt x="2" y="17"/>
                </a:lnTo>
                <a:lnTo>
                  <a:pt x="1" y="15"/>
                </a:lnTo>
                <a:lnTo>
                  <a:pt x="1" y="12"/>
                </a:lnTo>
                <a:lnTo>
                  <a:pt x="1" y="10"/>
                </a:lnTo>
                <a:lnTo>
                  <a:pt x="1" y="8"/>
                </a:lnTo>
                <a:lnTo>
                  <a:pt x="1" y="6"/>
                </a:lnTo>
                <a:lnTo>
                  <a:pt x="1" y="5"/>
                </a:lnTo>
                <a:lnTo>
                  <a:pt x="1" y="3"/>
                </a:lnTo>
                <a:lnTo>
                  <a:pt x="1" y="1"/>
                </a:lnTo>
                <a:lnTo>
                  <a:pt x="2" y="0"/>
                </a:lnTo>
                <a:lnTo>
                  <a:pt x="3" y="0"/>
                </a:lnTo>
                <a:lnTo>
                  <a:pt x="5" y="0"/>
                </a:lnTo>
                <a:lnTo>
                  <a:pt x="6" y="0"/>
                </a:lnTo>
                <a:lnTo>
                  <a:pt x="8" y="1"/>
                </a:lnTo>
                <a:lnTo>
                  <a:pt x="10" y="3"/>
                </a:lnTo>
                <a:lnTo>
                  <a:pt x="14" y="7"/>
                </a:lnTo>
                <a:lnTo>
                  <a:pt x="17" y="11"/>
                </a:lnTo>
                <a:lnTo>
                  <a:pt x="21" y="16"/>
                </a:lnTo>
                <a:lnTo>
                  <a:pt x="24" y="21"/>
                </a:lnTo>
                <a:lnTo>
                  <a:pt x="26" y="25"/>
                </a:lnTo>
                <a:lnTo>
                  <a:pt x="28" y="30"/>
                </a:lnTo>
                <a:lnTo>
                  <a:pt x="30" y="34"/>
                </a:lnTo>
                <a:lnTo>
                  <a:pt x="31" y="37"/>
                </a:lnTo>
                <a:lnTo>
                  <a:pt x="32" y="40"/>
                </a:lnTo>
                <a:lnTo>
                  <a:pt x="32" y="43"/>
                </a:lnTo>
                <a:lnTo>
                  <a:pt x="32" y="47"/>
                </a:lnTo>
                <a:lnTo>
                  <a:pt x="32" y="52"/>
                </a:lnTo>
                <a:lnTo>
                  <a:pt x="32" y="56"/>
                </a:lnTo>
                <a:lnTo>
                  <a:pt x="33" y="61"/>
                </a:lnTo>
                <a:lnTo>
                  <a:pt x="33" y="66"/>
                </a:lnTo>
                <a:lnTo>
                  <a:pt x="33" y="69"/>
                </a:lnTo>
                <a:lnTo>
                  <a:pt x="33" y="74"/>
                </a:lnTo>
                <a:lnTo>
                  <a:pt x="33" y="78"/>
                </a:lnTo>
                <a:lnTo>
                  <a:pt x="33" y="83"/>
                </a:lnTo>
                <a:lnTo>
                  <a:pt x="33" y="88"/>
                </a:lnTo>
                <a:lnTo>
                  <a:pt x="33" y="94"/>
                </a:lnTo>
                <a:lnTo>
                  <a:pt x="33" y="100"/>
                </a:lnTo>
                <a:lnTo>
                  <a:pt x="33" y="106"/>
                </a:lnTo>
                <a:lnTo>
                  <a:pt x="33" y="113"/>
                </a:lnTo>
                <a:lnTo>
                  <a:pt x="33" y="121"/>
                </a:lnTo>
                <a:lnTo>
                  <a:pt x="33" y="128"/>
                </a:lnTo>
                <a:lnTo>
                  <a:pt x="33" y="137"/>
                </a:lnTo>
                <a:lnTo>
                  <a:pt x="33" y="145"/>
                </a:lnTo>
                <a:lnTo>
                  <a:pt x="33" y="154"/>
                </a:lnTo>
                <a:lnTo>
                  <a:pt x="33" y="164"/>
                </a:lnTo>
                <a:lnTo>
                  <a:pt x="33" y="174"/>
                </a:lnTo>
                <a:lnTo>
                  <a:pt x="32" y="184"/>
                </a:lnTo>
                <a:lnTo>
                  <a:pt x="32" y="194"/>
                </a:lnTo>
                <a:lnTo>
                  <a:pt x="31" y="203"/>
                </a:lnTo>
                <a:lnTo>
                  <a:pt x="31" y="211"/>
                </a:lnTo>
                <a:lnTo>
                  <a:pt x="30" y="218"/>
                </a:lnTo>
                <a:lnTo>
                  <a:pt x="30" y="226"/>
                </a:lnTo>
                <a:lnTo>
                  <a:pt x="29" y="232"/>
                </a:lnTo>
                <a:lnTo>
                  <a:pt x="29" y="238"/>
                </a:lnTo>
                <a:lnTo>
                  <a:pt x="29" y="243"/>
                </a:lnTo>
                <a:lnTo>
                  <a:pt x="28" y="249"/>
                </a:lnTo>
                <a:lnTo>
                  <a:pt x="28" y="253"/>
                </a:lnTo>
                <a:lnTo>
                  <a:pt x="27" y="256"/>
                </a:lnTo>
                <a:lnTo>
                  <a:pt x="27" y="259"/>
                </a:lnTo>
                <a:lnTo>
                  <a:pt x="26" y="261"/>
                </a:lnTo>
                <a:lnTo>
                  <a:pt x="26" y="263"/>
                </a:lnTo>
                <a:lnTo>
                  <a:pt x="25" y="264"/>
                </a:lnTo>
                <a:lnTo>
                  <a:pt x="24" y="267"/>
                </a:lnTo>
                <a:lnTo>
                  <a:pt x="23" y="267"/>
                </a:lnTo>
                <a:lnTo>
                  <a:pt x="22" y="267"/>
                </a:lnTo>
                <a:lnTo>
                  <a:pt x="20" y="267"/>
                </a:lnTo>
                <a:lnTo>
                  <a:pt x="18" y="265"/>
                </a:lnTo>
                <a:lnTo>
                  <a:pt x="16" y="263"/>
                </a:lnTo>
                <a:lnTo>
                  <a:pt x="14" y="260"/>
                </a:lnTo>
                <a:lnTo>
                  <a:pt x="10" y="257"/>
                </a:lnTo>
                <a:lnTo>
                  <a:pt x="8" y="253"/>
                </a:lnTo>
                <a:lnTo>
                  <a:pt x="6" y="249"/>
                </a:lnTo>
                <a:lnTo>
                  <a:pt x="4" y="245"/>
                </a:lnTo>
                <a:lnTo>
                  <a:pt x="3" y="241"/>
                </a:lnTo>
                <a:lnTo>
                  <a:pt x="2" y="239"/>
                </a:lnTo>
                <a:lnTo>
                  <a:pt x="1" y="237"/>
                </a:lnTo>
                <a:lnTo>
                  <a:pt x="1" y="235"/>
                </a:lnTo>
                <a:lnTo>
                  <a:pt x="1" y="234"/>
                </a:lnTo>
                <a:lnTo>
                  <a:pt x="0" y="233"/>
                </a:lnTo>
                <a:lnTo>
                  <a:pt x="0" y="232"/>
                </a:lnTo>
                <a:lnTo>
                  <a:pt x="0" y="230"/>
                </a:lnTo>
                <a:lnTo>
                  <a:pt x="0" y="228"/>
                </a:lnTo>
                <a:lnTo>
                  <a:pt x="0" y="225"/>
                </a:lnTo>
                <a:lnTo>
                  <a:pt x="0" y="221"/>
                </a:lnTo>
                <a:lnTo>
                  <a:pt x="0" y="217"/>
                </a:lnTo>
                <a:lnTo>
                  <a:pt x="0" y="214"/>
                </a:lnTo>
                <a:lnTo>
                  <a:pt x="0" y="209"/>
                </a:lnTo>
                <a:lnTo>
                  <a:pt x="1" y="205"/>
                </a:lnTo>
                <a:lnTo>
                  <a:pt x="1" y="199"/>
                </a:lnTo>
                <a:lnTo>
                  <a:pt x="1" y="193"/>
                </a:lnTo>
                <a:lnTo>
                  <a:pt x="2" y="188"/>
                </a:lnTo>
                <a:lnTo>
                  <a:pt x="2" y="181"/>
                </a:lnTo>
                <a:lnTo>
                  <a:pt x="2" y="174"/>
                </a:lnTo>
                <a:lnTo>
                  <a:pt x="3" y="167"/>
                </a:lnTo>
                <a:lnTo>
                  <a:pt x="3" y="167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144"/>
          <p:cNvSpPr>
            <a:spLocks/>
          </p:cNvSpPr>
          <p:nvPr/>
        </p:nvSpPr>
        <p:spPr bwMode="auto">
          <a:xfrm>
            <a:off x="4514871" y="2277064"/>
            <a:ext cx="205058" cy="178695"/>
          </a:xfrm>
          <a:custGeom>
            <a:avLst/>
            <a:gdLst>
              <a:gd name="T0" fmla="*/ 0 w 70"/>
              <a:gd name="T1" fmla="*/ 5 h 61"/>
              <a:gd name="T2" fmla="*/ 1 w 70"/>
              <a:gd name="T3" fmla="*/ 4 h 61"/>
              <a:gd name="T4" fmla="*/ 2 w 70"/>
              <a:gd name="T5" fmla="*/ 3 h 61"/>
              <a:gd name="T6" fmla="*/ 4 w 70"/>
              <a:gd name="T7" fmla="*/ 3 h 61"/>
              <a:gd name="T8" fmla="*/ 6 w 70"/>
              <a:gd name="T9" fmla="*/ 2 h 61"/>
              <a:gd name="T10" fmla="*/ 10 w 70"/>
              <a:gd name="T11" fmla="*/ 1 h 61"/>
              <a:gd name="T12" fmla="*/ 13 w 70"/>
              <a:gd name="T13" fmla="*/ 1 h 61"/>
              <a:gd name="T14" fmla="*/ 16 w 70"/>
              <a:gd name="T15" fmla="*/ 0 h 61"/>
              <a:gd name="T16" fmla="*/ 20 w 70"/>
              <a:gd name="T17" fmla="*/ 0 h 61"/>
              <a:gd name="T18" fmla="*/ 27 w 70"/>
              <a:gd name="T19" fmla="*/ 1 h 61"/>
              <a:gd name="T20" fmla="*/ 36 w 70"/>
              <a:gd name="T21" fmla="*/ 2 h 61"/>
              <a:gd name="T22" fmla="*/ 43 w 70"/>
              <a:gd name="T23" fmla="*/ 3 h 61"/>
              <a:gd name="T24" fmla="*/ 50 w 70"/>
              <a:gd name="T25" fmla="*/ 5 h 61"/>
              <a:gd name="T26" fmla="*/ 56 w 70"/>
              <a:gd name="T27" fmla="*/ 7 h 61"/>
              <a:gd name="T28" fmla="*/ 61 w 70"/>
              <a:gd name="T29" fmla="*/ 10 h 61"/>
              <a:gd name="T30" fmla="*/ 63 w 70"/>
              <a:gd name="T31" fmla="*/ 12 h 61"/>
              <a:gd name="T32" fmla="*/ 65 w 70"/>
              <a:gd name="T33" fmla="*/ 15 h 61"/>
              <a:gd name="T34" fmla="*/ 66 w 70"/>
              <a:gd name="T35" fmla="*/ 16 h 61"/>
              <a:gd name="T36" fmla="*/ 68 w 70"/>
              <a:gd name="T37" fmla="*/ 18 h 61"/>
              <a:gd name="T38" fmla="*/ 69 w 70"/>
              <a:gd name="T39" fmla="*/ 24 h 61"/>
              <a:gd name="T40" fmla="*/ 70 w 70"/>
              <a:gd name="T41" fmla="*/ 29 h 61"/>
              <a:gd name="T42" fmla="*/ 70 w 70"/>
              <a:gd name="T43" fmla="*/ 35 h 61"/>
              <a:gd name="T44" fmla="*/ 70 w 70"/>
              <a:gd name="T45" fmla="*/ 43 h 61"/>
              <a:gd name="T46" fmla="*/ 70 w 70"/>
              <a:gd name="T47" fmla="*/ 47 h 61"/>
              <a:gd name="T48" fmla="*/ 69 w 70"/>
              <a:gd name="T49" fmla="*/ 51 h 61"/>
              <a:gd name="T50" fmla="*/ 69 w 70"/>
              <a:gd name="T51" fmla="*/ 54 h 61"/>
              <a:gd name="T52" fmla="*/ 68 w 70"/>
              <a:gd name="T53" fmla="*/ 56 h 61"/>
              <a:gd name="T54" fmla="*/ 67 w 70"/>
              <a:gd name="T55" fmla="*/ 59 h 61"/>
              <a:gd name="T56" fmla="*/ 66 w 70"/>
              <a:gd name="T57" fmla="*/ 60 h 61"/>
              <a:gd name="T58" fmla="*/ 64 w 70"/>
              <a:gd name="T59" fmla="*/ 61 h 61"/>
              <a:gd name="T60" fmla="*/ 63 w 70"/>
              <a:gd name="T61" fmla="*/ 61 h 61"/>
              <a:gd name="T62" fmla="*/ 61 w 70"/>
              <a:gd name="T63" fmla="*/ 61 h 61"/>
              <a:gd name="T64" fmla="*/ 59 w 70"/>
              <a:gd name="T65" fmla="*/ 60 h 61"/>
              <a:gd name="T66" fmla="*/ 56 w 70"/>
              <a:gd name="T67" fmla="*/ 59 h 61"/>
              <a:gd name="T68" fmla="*/ 54 w 70"/>
              <a:gd name="T69" fmla="*/ 56 h 61"/>
              <a:gd name="T70" fmla="*/ 49 w 70"/>
              <a:gd name="T71" fmla="*/ 54 h 61"/>
              <a:gd name="T72" fmla="*/ 46 w 70"/>
              <a:gd name="T73" fmla="*/ 51 h 61"/>
              <a:gd name="T74" fmla="*/ 42 w 70"/>
              <a:gd name="T75" fmla="*/ 47 h 61"/>
              <a:gd name="T76" fmla="*/ 38 w 70"/>
              <a:gd name="T77" fmla="*/ 43 h 61"/>
              <a:gd name="T78" fmla="*/ 34 w 70"/>
              <a:gd name="T79" fmla="*/ 39 h 61"/>
              <a:gd name="T80" fmla="*/ 30 w 70"/>
              <a:gd name="T81" fmla="*/ 34 h 61"/>
              <a:gd name="T82" fmla="*/ 25 w 70"/>
              <a:gd name="T83" fmla="*/ 30 h 61"/>
              <a:gd name="T84" fmla="*/ 21 w 70"/>
              <a:gd name="T85" fmla="*/ 27 h 61"/>
              <a:gd name="T86" fmla="*/ 18 w 70"/>
              <a:gd name="T87" fmla="*/ 24 h 61"/>
              <a:gd name="T88" fmla="*/ 15 w 70"/>
              <a:gd name="T89" fmla="*/ 21 h 61"/>
              <a:gd name="T90" fmla="*/ 13 w 70"/>
              <a:gd name="T91" fmla="*/ 18 h 61"/>
              <a:gd name="T92" fmla="*/ 11 w 70"/>
              <a:gd name="T93" fmla="*/ 16 h 61"/>
              <a:gd name="T94" fmla="*/ 7 w 70"/>
              <a:gd name="T95" fmla="*/ 13 h 61"/>
              <a:gd name="T96" fmla="*/ 5 w 70"/>
              <a:gd name="T97" fmla="*/ 11 h 61"/>
              <a:gd name="T98" fmla="*/ 4 w 70"/>
              <a:gd name="T99" fmla="*/ 10 h 61"/>
              <a:gd name="T100" fmla="*/ 2 w 70"/>
              <a:gd name="T101" fmla="*/ 9 h 61"/>
              <a:gd name="T102" fmla="*/ 1 w 70"/>
              <a:gd name="T103" fmla="*/ 8 h 61"/>
              <a:gd name="T104" fmla="*/ 1 w 70"/>
              <a:gd name="T105" fmla="*/ 7 h 61"/>
              <a:gd name="T106" fmla="*/ 0 w 70"/>
              <a:gd name="T107" fmla="*/ 6 h 61"/>
              <a:gd name="T108" fmla="*/ 0 w 70"/>
              <a:gd name="T109" fmla="*/ 5 h 61"/>
              <a:gd name="T110" fmla="*/ 0 w 70"/>
              <a:gd name="T111" fmla="*/ 5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0" h="61">
                <a:moveTo>
                  <a:pt x="0" y="5"/>
                </a:moveTo>
                <a:lnTo>
                  <a:pt x="1" y="4"/>
                </a:lnTo>
                <a:lnTo>
                  <a:pt x="2" y="3"/>
                </a:lnTo>
                <a:lnTo>
                  <a:pt x="4" y="3"/>
                </a:lnTo>
                <a:lnTo>
                  <a:pt x="6" y="2"/>
                </a:lnTo>
                <a:lnTo>
                  <a:pt x="10" y="1"/>
                </a:lnTo>
                <a:lnTo>
                  <a:pt x="13" y="1"/>
                </a:lnTo>
                <a:lnTo>
                  <a:pt x="16" y="0"/>
                </a:lnTo>
                <a:lnTo>
                  <a:pt x="20" y="0"/>
                </a:lnTo>
                <a:lnTo>
                  <a:pt x="27" y="1"/>
                </a:lnTo>
                <a:lnTo>
                  <a:pt x="36" y="2"/>
                </a:lnTo>
                <a:lnTo>
                  <a:pt x="43" y="3"/>
                </a:lnTo>
                <a:lnTo>
                  <a:pt x="50" y="5"/>
                </a:lnTo>
                <a:lnTo>
                  <a:pt x="56" y="7"/>
                </a:lnTo>
                <a:lnTo>
                  <a:pt x="61" y="10"/>
                </a:lnTo>
                <a:lnTo>
                  <a:pt x="63" y="12"/>
                </a:lnTo>
                <a:lnTo>
                  <a:pt x="65" y="15"/>
                </a:lnTo>
                <a:lnTo>
                  <a:pt x="66" y="16"/>
                </a:lnTo>
                <a:lnTo>
                  <a:pt x="68" y="18"/>
                </a:lnTo>
                <a:lnTo>
                  <a:pt x="69" y="24"/>
                </a:lnTo>
                <a:lnTo>
                  <a:pt x="70" y="29"/>
                </a:lnTo>
                <a:lnTo>
                  <a:pt x="70" y="35"/>
                </a:lnTo>
                <a:lnTo>
                  <a:pt x="70" y="43"/>
                </a:lnTo>
                <a:lnTo>
                  <a:pt x="70" y="47"/>
                </a:lnTo>
                <a:lnTo>
                  <a:pt x="69" y="51"/>
                </a:lnTo>
                <a:lnTo>
                  <a:pt x="69" y="54"/>
                </a:lnTo>
                <a:lnTo>
                  <a:pt x="68" y="56"/>
                </a:lnTo>
                <a:lnTo>
                  <a:pt x="67" y="59"/>
                </a:lnTo>
                <a:lnTo>
                  <a:pt x="66" y="60"/>
                </a:lnTo>
                <a:lnTo>
                  <a:pt x="64" y="61"/>
                </a:lnTo>
                <a:lnTo>
                  <a:pt x="63" y="61"/>
                </a:lnTo>
                <a:lnTo>
                  <a:pt x="61" y="61"/>
                </a:lnTo>
                <a:lnTo>
                  <a:pt x="59" y="60"/>
                </a:lnTo>
                <a:lnTo>
                  <a:pt x="56" y="59"/>
                </a:lnTo>
                <a:lnTo>
                  <a:pt x="54" y="56"/>
                </a:lnTo>
                <a:lnTo>
                  <a:pt x="49" y="54"/>
                </a:lnTo>
                <a:lnTo>
                  <a:pt x="46" y="51"/>
                </a:lnTo>
                <a:lnTo>
                  <a:pt x="42" y="47"/>
                </a:lnTo>
                <a:lnTo>
                  <a:pt x="38" y="43"/>
                </a:lnTo>
                <a:lnTo>
                  <a:pt x="34" y="39"/>
                </a:lnTo>
                <a:lnTo>
                  <a:pt x="30" y="34"/>
                </a:lnTo>
                <a:lnTo>
                  <a:pt x="25" y="30"/>
                </a:lnTo>
                <a:lnTo>
                  <a:pt x="21" y="27"/>
                </a:lnTo>
                <a:lnTo>
                  <a:pt x="18" y="24"/>
                </a:lnTo>
                <a:lnTo>
                  <a:pt x="15" y="21"/>
                </a:lnTo>
                <a:lnTo>
                  <a:pt x="13" y="18"/>
                </a:lnTo>
                <a:lnTo>
                  <a:pt x="11" y="16"/>
                </a:lnTo>
                <a:lnTo>
                  <a:pt x="7" y="13"/>
                </a:lnTo>
                <a:lnTo>
                  <a:pt x="5" y="11"/>
                </a:lnTo>
                <a:lnTo>
                  <a:pt x="4" y="10"/>
                </a:lnTo>
                <a:lnTo>
                  <a:pt x="2" y="9"/>
                </a:lnTo>
                <a:lnTo>
                  <a:pt x="1" y="8"/>
                </a:lnTo>
                <a:lnTo>
                  <a:pt x="1" y="7"/>
                </a:lnTo>
                <a:lnTo>
                  <a:pt x="0" y="6"/>
                </a:lnTo>
                <a:lnTo>
                  <a:pt x="0" y="5"/>
                </a:lnTo>
                <a:lnTo>
                  <a:pt x="0" y="5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145"/>
          <p:cNvSpPr>
            <a:spLocks/>
          </p:cNvSpPr>
          <p:nvPr/>
        </p:nvSpPr>
        <p:spPr bwMode="auto">
          <a:xfrm>
            <a:off x="4104755" y="2780921"/>
            <a:ext cx="653258" cy="867103"/>
          </a:xfrm>
          <a:custGeom>
            <a:avLst/>
            <a:gdLst>
              <a:gd name="T0" fmla="*/ 171 w 223"/>
              <a:gd name="T1" fmla="*/ 13 h 296"/>
              <a:gd name="T2" fmla="*/ 167 w 223"/>
              <a:gd name="T3" fmla="*/ 9 h 296"/>
              <a:gd name="T4" fmla="*/ 167 w 223"/>
              <a:gd name="T5" fmla="*/ 5 h 296"/>
              <a:gd name="T6" fmla="*/ 168 w 223"/>
              <a:gd name="T7" fmla="*/ 3 h 296"/>
              <a:gd name="T8" fmla="*/ 172 w 223"/>
              <a:gd name="T9" fmla="*/ 1 h 296"/>
              <a:gd name="T10" fmla="*/ 175 w 223"/>
              <a:gd name="T11" fmla="*/ 0 h 296"/>
              <a:gd name="T12" fmla="*/ 180 w 223"/>
              <a:gd name="T13" fmla="*/ 0 h 296"/>
              <a:gd name="T14" fmla="*/ 186 w 223"/>
              <a:gd name="T15" fmla="*/ 1 h 296"/>
              <a:gd name="T16" fmla="*/ 198 w 223"/>
              <a:gd name="T17" fmla="*/ 4 h 296"/>
              <a:gd name="T18" fmla="*/ 209 w 223"/>
              <a:gd name="T19" fmla="*/ 10 h 296"/>
              <a:gd name="T20" fmla="*/ 219 w 223"/>
              <a:gd name="T21" fmla="*/ 20 h 296"/>
              <a:gd name="T22" fmla="*/ 222 w 223"/>
              <a:gd name="T23" fmla="*/ 28 h 296"/>
              <a:gd name="T24" fmla="*/ 223 w 223"/>
              <a:gd name="T25" fmla="*/ 32 h 296"/>
              <a:gd name="T26" fmla="*/ 222 w 223"/>
              <a:gd name="T27" fmla="*/ 36 h 296"/>
              <a:gd name="T28" fmla="*/ 219 w 223"/>
              <a:gd name="T29" fmla="*/ 42 h 296"/>
              <a:gd name="T30" fmla="*/ 216 w 223"/>
              <a:gd name="T31" fmla="*/ 49 h 296"/>
              <a:gd name="T32" fmla="*/ 211 w 223"/>
              <a:gd name="T33" fmla="*/ 58 h 296"/>
              <a:gd name="T34" fmla="*/ 206 w 223"/>
              <a:gd name="T35" fmla="*/ 70 h 296"/>
              <a:gd name="T36" fmla="*/ 199 w 223"/>
              <a:gd name="T37" fmla="*/ 84 h 296"/>
              <a:gd name="T38" fmla="*/ 192 w 223"/>
              <a:gd name="T39" fmla="*/ 98 h 296"/>
              <a:gd name="T40" fmla="*/ 183 w 223"/>
              <a:gd name="T41" fmla="*/ 115 h 296"/>
              <a:gd name="T42" fmla="*/ 174 w 223"/>
              <a:gd name="T43" fmla="*/ 132 h 296"/>
              <a:gd name="T44" fmla="*/ 165 w 223"/>
              <a:gd name="T45" fmla="*/ 147 h 296"/>
              <a:gd name="T46" fmla="*/ 156 w 223"/>
              <a:gd name="T47" fmla="*/ 162 h 296"/>
              <a:gd name="T48" fmla="*/ 147 w 223"/>
              <a:gd name="T49" fmla="*/ 176 h 296"/>
              <a:gd name="T50" fmla="*/ 135 w 223"/>
              <a:gd name="T51" fmla="*/ 194 h 296"/>
              <a:gd name="T52" fmla="*/ 118 w 223"/>
              <a:gd name="T53" fmla="*/ 215 h 296"/>
              <a:gd name="T54" fmla="*/ 100 w 223"/>
              <a:gd name="T55" fmla="*/ 232 h 296"/>
              <a:gd name="T56" fmla="*/ 83 w 223"/>
              <a:gd name="T57" fmla="*/ 249 h 296"/>
              <a:gd name="T58" fmla="*/ 63 w 223"/>
              <a:gd name="T59" fmla="*/ 264 h 296"/>
              <a:gd name="T60" fmla="*/ 37 w 223"/>
              <a:gd name="T61" fmla="*/ 281 h 296"/>
              <a:gd name="T62" fmla="*/ 29 w 223"/>
              <a:gd name="T63" fmla="*/ 286 h 296"/>
              <a:gd name="T64" fmla="*/ 22 w 223"/>
              <a:gd name="T65" fmla="*/ 290 h 296"/>
              <a:gd name="T66" fmla="*/ 15 w 223"/>
              <a:gd name="T67" fmla="*/ 293 h 296"/>
              <a:gd name="T68" fmla="*/ 10 w 223"/>
              <a:gd name="T69" fmla="*/ 295 h 296"/>
              <a:gd name="T70" fmla="*/ 6 w 223"/>
              <a:gd name="T71" fmla="*/ 296 h 296"/>
              <a:gd name="T72" fmla="*/ 3 w 223"/>
              <a:gd name="T73" fmla="*/ 296 h 296"/>
              <a:gd name="T74" fmla="*/ 1 w 223"/>
              <a:gd name="T75" fmla="*/ 295 h 296"/>
              <a:gd name="T76" fmla="*/ 0 w 223"/>
              <a:gd name="T77" fmla="*/ 293 h 296"/>
              <a:gd name="T78" fmla="*/ 1 w 223"/>
              <a:gd name="T79" fmla="*/ 291 h 296"/>
              <a:gd name="T80" fmla="*/ 3 w 223"/>
              <a:gd name="T81" fmla="*/ 289 h 296"/>
              <a:gd name="T82" fmla="*/ 9 w 223"/>
              <a:gd name="T83" fmla="*/ 283 h 296"/>
              <a:gd name="T84" fmla="*/ 20 w 223"/>
              <a:gd name="T85" fmla="*/ 274 h 296"/>
              <a:gd name="T86" fmla="*/ 32 w 223"/>
              <a:gd name="T87" fmla="*/ 265 h 296"/>
              <a:gd name="T88" fmla="*/ 46 w 223"/>
              <a:gd name="T89" fmla="*/ 252 h 296"/>
              <a:gd name="T90" fmla="*/ 62 w 223"/>
              <a:gd name="T91" fmla="*/ 238 h 296"/>
              <a:gd name="T92" fmla="*/ 78 w 223"/>
              <a:gd name="T93" fmla="*/ 220 h 296"/>
              <a:gd name="T94" fmla="*/ 96 w 223"/>
              <a:gd name="T95" fmla="*/ 199 h 296"/>
              <a:gd name="T96" fmla="*/ 113 w 223"/>
              <a:gd name="T97" fmla="*/ 174 h 296"/>
              <a:gd name="T98" fmla="*/ 130 w 223"/>
              <a:gd name="T99" fmla="*/ 146 h 296"/>
              <a:gd name="T100" fmla="*/ 145 w 223"/>
              <a:gd name="T101" fmla="*/ 114 h 296"/>
              <a:gd name="T102" fmla="*/ 157 w 223"/>
              <a:gd name="T103" fmla="*/ 88 h 296"/>
              <a:gd name="T104" fmla="*/ 162 w 223"/>
              <a:gd name="T105" fmla="*/ 72 h 296"/>
              <a:gd name="T106" fmla="*/ 167 w 223"/>
              <a:gd name="T107" fmla="*/ 57 h 296"/>
              <a:gd name="T108" fmla="*/ 172 w 223"/>
              <a:gd name="T109" fmla="*/ 46 h 296"/>
              <a:gd name="T110" fmla="*/ 174 w 223"/>
              <a:gd name="T111" fmla="*/ 35 h 296"/>
              <a:gd name="T112" fmla="*/ 176 w 223"/>
              <a:gd name="T113" fmla="*/ 28 h 296"/>
              <a:gd name="T114" fmla="*/ 176 w 223"/>
              <a:gd name="T115" fmla="*/ 22 h 296"/>
              <a:gd name="T116" fmla="*/ 174 w 223"/>
              <a:gd name="T117" fmla="*/ 18 h 296"/>
              <a:gd name="T118" fmla="*/ 173 w 223"/>
              <a:gd name="T119" fmla="*/ 16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3" h="296">
                <a:moveTo>
                  <a:pt x="173" y="16"/>
                </a:moveTo>
                <a:lnTo>
                  <a:pt x="171" y="13"/>
                </a:lnTo>
                <a:lnTo>
                  <a:pt x="168" y="11"/>
                </a:lnTo>
                <a:lnTo>
                  <a:pt x="167" y="9"/>
                </a:lnTo>
                <a:lnTo>
                  <a:pt x="167" y="7"/>
                </a:lnTo>
                <a:lnTo>
                  <a:pt x="167" y="5"/>
                </a:lnTo>
                <a:lnTo>
                  <a:pt x="167" y="4"/>
                </a:lnTo>
                <a:lnTo>
                  <a:pt x="168" y="3"/>
                </a:lnTo>
                <a:lnTo>
                  <a:pt x="171" y="2"/>
                </a:lnTo>
                <a:lnTo>
                  <a:pt x="172" y="1"/>
                </a:lnTo>
                <a:lnTo>
                  <a:pt x="173" y="0"/>
                </a:lnTo>
                <a:lnTo>
                  <a:pt x="175" y="0"/>
                </a:lnTo>
                <a:lnTo>
                  <a:pt x="178" y="0"/>
                </a:lnTo>
                <a:lnTo>
                  <a:pt x="180" y="0"/>
                </a:lnTo>
                <a:lnTo>
                  <a:pt x="183" y="0"/>
                </a:lnTo>
                <a:lnTo>
                  <a:pt x="186" y="1"/>
                </a:lnTo>
                <a:lnTo>
                  <a:pt x="190" y="2"/>
                </a:lnTo>
                <a:lnTo>
                  <a:pt x="198" y="4"/>
                </a:lnTo>
                <a:lnTo>
                  <a:pt x="204" y="7"/>
                </a:lnTo>
                <a:lnTo>
                  <a:pt x="209" y="10"/>
                </a:lnTo>
                <a:lnTo>
                  <a:pt x="216" y="14"/>
                </a:lnTo>
                <a:lnTo>
                  <a:pt x="219" y="20"/>
                </a:lnTo>
                <a:lnTo>
                  <a:pt x="221" y="24"/>
                </a:lnTo>
                <a:lnTo>
                  <a:pt x="222" y="28"/>
                </a:lnTo>
                <a:lnTo>
                  <a:pt x="223" y="31"/>
                </a:lnTo>
                <a:lnTo>
                  <a:pt x="223" y="32"/>
                </a:lnTo>
                <a:lnTo>
                  <a:pt x="222" y="34"/>
                </a:lnTo>
                <a:lnTo>
                  <a:pt x="222" y="36"/>
                </a:lnTo>
                <a:lnTo>
                  <a:pt x="221" y="38"/>
                </a:lnTo>
                <a:lnTo>
                  <a:pt x="219" y="42"/>
                </a:lnTo>
                <a:lnTo>
                  <a:pt x="218" y="46"/>
                </a:lnTo>
                <a:lnTo>
                  <a:pt x="216" y="49"/>
                </a:lnTo>
                <a:lnTo>
                  <a:pt x="214" y="54"/>
                </a:lnTo>
                <a:lnTo>
                  <a:pt x="211" y="58"/>
                </a:lnTo>
                <a:lnTo>
                  <a:pt x="208" y="65"/>
                </a:lnTo>
                <a:lnTo>
                  <a:pt x="206" y="70"/>
                </a:lnTo>
                <a:lnTo>
                  <a:pt x="203" y="76"/>
                </a:lnTo>
                <a:lnTo>
                  <a:pt x="199" y="84"/>
                </a:lnTo>
                <a:lnTo>
                  <a:pt x="196" y="91"/>
                </a:lnTo>
                <a:lnTo>
                  <a:pt x="192" y="98"/>
                </a:lnTo>
                <a:lnTo>
                  <a:pt x="188" y="107"/>
                </a:lnTo>
                <a:lnTo>
                  <a:pt x="183" y="115"/>
                </a:lnTo>
                <a:lnTo>
                  <a:pt x="179" y="124"/>
                </a:lnTo>
                <a:lnTo>
                  <a:pt x="174" y="132"/>
                </a:lnTo>
                <a:lnTo>
                  <a:pt x="170" y="140"/>
                </a:lnTo>
                <a:lnTo>
                  <a:pt x="165" y="147"/>
                </a:lnTo>
                <a:lnTo>
                  <a:pt x="161" y="155"/>
                </a:lnTo>
                <a:lnTo>
                  <a:pt x="156" y="162"/>
                </a:lnTo>
                <a:lnTo>
                  <a:pt x="152" y="169"/>
                </a:lnTo>
                <a:lnTo>
                  <a:pt x="147" y="176"/>
                </a:lnTo>
                <a:lnTo>
                  <a:pt x="143" y="182"/>
                </a:lnTo>
                <a:lnTo>
                  <a:pt x="135" y="194"/>
                </a:lnTo>
                <a:lnTo>
                  <a:pt x="127" y="205"/>
                </a:lnTo>
                <a:lnTo>
                  <a:pt x="118" y="215"/>
                </a:lnTo>
                <a:lnTo>
                  <a:pt x="110" y="224"/>
                </a:lnTo>
                <a:lnTo>
                  <a:pt x="100" y="232"/>
                </a:lnTo>
                <a:lnTo>
                  <a:pt x="92" y="241"/>
                </a:lnTo>
                <a:lnTo>
                  <a:pt x="83" y="249"/>
                </a:lnTo>
                <a:lnTo>
                  <a:pt x="73" y="256"/>
                </a:lnTo>
                <a:lnTo>
                  <a:pt x="63" y="264"/>
                </a:lnTo>
                <a:lnTo>
                  <a:pt x="43" y="277"/>
                </a:lnTo>
                <a:lnTo>
                  <a:pt x="37" y="281"/>
                </a:lnTo>
                <a:lnTo>
                  <a:pt x="33" y="284"/>
                </a:lnTo>
                <a:lnTo>
                  <a:pt x="29" y="286"/>
                </a:lnTo>
                <a:lnTo>
                  <a:pt x="25" y="288"/>
                </a:lnTo>
                <a:lnTo>
                  <a:pt x="22" y="290"/>
                </a:lnTo>
                <a:lnTo>
                  <a:pt x="19" y="292"/>
                </a:lnTo>
                <a:lnTo>
                  <a:pt x="15" y="293"/>
                </a:lnTo>
                <a:lnTo>
                  <a:pt x="12" y="294"/>
                </a:lnTo>
                <a:lnTo>
                  <a:pt x="10" y="295"/>
                </a:lnTo>
                <a:lnTo>
                  <a:pt x="8" y="296"/>
                </a:lnTo>
                <a:lnTo>
                  <a:pt x="6" y="296"/>
                </a:lnTo>
                <a:lnTo>
                  <a:pt x="4" y="296"/>
                </a:lnTo>
                <a:lnTo>
                  <a:pt x="3" y="296"/>
                </a:lnTo>
                <a:lnTo>
                  <a:pt x="2" y="296"/>
                </a:lnTo>
                <a:lnTo>
                  <a:pt x="1" y="295"/>
                </a:lnTo>
                <a:lnTo>
                  <a:pt x="0" y="294"/>
                </a:lnTo>
                <a:lnTo>
                  <a:pt x="0" y="293"/>
                </a:lnTo>
                <a:lnTo>
                  <a:pt x="1" y="292"/>
                </a:lnTo>
                <a:lnTo>
                  <a:pt x="1" y="291"/>
                </a:lnTo>
                <a:lnTo>
                  <a:pt x="2" y="290"/>
                </a:lnTo>
                <a:lnTo>
                  <a:pt x="3" y="289"/>
                </a:lnTo>
                <a:lnTo>
                  <a:pt x="5" y="286"/>
                </a:lnTo>
                <a:lnTo>
                  <a:pt x="9" y="283"/>
                </a:lnTo>
                <a:lnTo>
                  <a:pt x="13" y="278"/>
                </a:lnTo>
                <a:lnTo>
                  <a:pt x="20" y="274"/>
                </a:lnTo>
                <a:lnTo>
                  <a:pt x="26" y="270"/>
                </a:lnTo>
                <a:lnTo>
                  <a:pt x="32" y="265"/>
                </a:lnTo>
                <a:lnTo>
                  <a:pt x="39" y="259"/>
                </a:lnTo>
                <a:lnTo>
                  <a:pt x="46" y="252"/>
                </a:lnTo>
                <a:lnTo>
                  <a:pt x="54" y="245"/>
                </a:lnTo>
                <a:lnTo>
                  <a:pt x="62" y="238"/>
                </a:lnTo>
                <a:lnTo>
                  <a:pt x="70" y="229"/>
                </a:lnTo>
                <a:lnTo>
                  <a:pt x="78" y="220"/>
                </a:lnTo>
                <a:lnTo>
                  <a:pt x="88" y="209"/>
                </a:lnTo>
                <a:lnTo>
                  <a:pt x="96" y="199"/>
                </a:lnTo>
                <a:lnTo>
                  <a:pt x="105" y="187"/>
                </a:lnTo>
                <a:lnTo>
                  <a:pt x="113" y="174"/>
                </a:lnTo>
                <a:lnTo>
                  <a:pt x="121" y="160"/>
                </a:lnTo>
                <a:lnTo>
                  <a:pt x="130" y="146"/>
                </a:lnTo>
                <a:lnTo>
                  <a:pt x="138" y="131"/>
                </a:lnTo>
                <a:lnTo>
                  <a:pt x="145" y="114"/>
                </a:lnTo>
                <a:lnTo>
                  <a:pt x="153" y="96"/>
                </a:lnTo>
                <a:lnTo>
                  <a:pt x="157" y="88"/>
                </a:lnTo>
                <a:lnTo>
                  <a:pt x="160" y="79"/>
                </a:lnTo>
                <a:lnTo>
                  <a:pt x="162" y="72"/>
                </a:lnTo>
                <a:lnTo>
                  <a:pt x="165" y="65"/>
                </a:lnTo>
                <a:lnTo>
                  <a:pt x="167" y="57"/>
                </a:lnTo>
                <a:lnTo>
                  <a:pt x="170" y="51"/>
                </a:lnTo>
                <a:lnTo>
                  <a:pt x="172" y="46"/>
                </a:lnTo>
                <a:lnTo>
                  <a:pt x="173" y="41"/>
                </a:lnTo>
                <a:lnTo>
                  <a:pt x="174" y="35"/>
                </a:lnTo>
                <a:lnTo>
                  <a:pt x="175" y="31"/>
                </a:lnTo>
                <a:lnTo>
                  <a:pt x="176" y="28"/>
                </a:lnTo>
                <a:lnTo>
                  <a:pt x="176" y="25"/>
                </a:lnTo>
                <a:lnTo>
                  <a:pt x="176" y="22"/>
                </a:lnTo>
                <a:lnTo>
                  <a:pt x="175" y="20"/>
                </a:lnTo>
                <a:lnTo>
                  <a:pt x="174" y="18"/>
                </a:lnTo>
                <a:lnTo>
                  <a:pt x="173" y="16"/>
                </a:lnTo>
                <a:lnTo>
                  <a:pt x="173" y="16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146"/>
          <p:cNvSpPr>
            <a:spLocks/>
          </p:cNvSpPr>
          <p:nvPr/>
        </p:nvSpPr>
        <p:spPr bwMode="auto">
          <a:xfrm>
            <a:off x="3800097" y="2886380"/>
            <a:ext cx="465776" cy="117176"/>
          </a:xfrm>
          <a:custGeom>
            <a:avLst/>
            <a:gdLst>
              <a:gd name="T0" fmla="*/ 15 w 159"/>
              <a:gd name="T1" fmla="*/ 24 h 40"/>
              <a:gd name="T2" fmla="*/ 43 w 159"/>
              <a:gd name="T3" fmla="*/ 19 h 40"/>
              <a:gd name="T4" fmla="*/ 67 w 159"/>
              <a:gd name="T5" fmla="*/ 14 h 40"/>
              <a:gd name="T6" fmla="*/ 88 w 159"/>
              <a:gd name="T7" fmla="*/ 10 h 40"/>
              <a:gd name="T8" fmla="*/ 105 w 159"/>
              <a:gd name="T9" fmla="*/ 6 h 40"/>
              <a:gd name="T10" fmla="*/ 118 w 159"/>
              <a:gd name="T11" fmla="*/ 4 h 40"/>
              <a:gd name="T12" fmla="*/ 128 w 159"/>
              <a:gd name="T13" fmla="*/ 1 h 40"/>
              <a:gd name="T14" fmla="*/ 133 w 159"/>
              <a:gd name="T15" fmla="*/ 0 h 40"/>
              <a:gd name="T16" fmla="*/ 136 w 159"/>
              <a:gd name="T17" fmla="*/ 0 h 40"/>
              <a:gd name="T18" fmla="*/ 145 w 159"/>
              <a:gd name="T19" fmla="*/ 1 h 40"/>
              <a:gd name="T20" fmla="*/ 152 w 159"/>
              <a:gd name="T21" fmla="*/ 4 h 40"/>
              <a:gd name="T22" fmla="*/ 156 w 159"/>
              <a:gd name="T23" fmla="*/ 6 h 40"/>
              <a:gd name="T24" fmla="*/ 158 w 159"/>
              <a:gd name="T25" fmla="*/ 8 h 40"/>
              <a:gd name="T26" fmla="*/ 159 w 159"/>
              <a:gd name="T27" fmla="*/ 10 h 40"/>
              <a:gd name="T28" fmla="*/ 159 w 159"/>
              <a:gd name="T29" fmla="*/ 12 h 40"/>
              <a:gd name="T30" fmla="*/ 156 w 159"/>
              <a:gd name="T31" fmla="*/ 14 h 40"/>
              <a:gd name="T32" fmla="*/ 153 w 159"/>
              <a:gd name="T33" fmla="*/ 16 h 40"/>
              <a:gd name="T34" fmla="*/ 150 w 159"/>
              <a:gd name="T35" fmla="*/ 17 h 40"/>
              <a:gd name="T36" fmla="*/ 145 w 159"/>
              <a:gd name="T37" fmla="*/ 18 h 40"/>
              <a:gd name="T38" fmla="*/ 138 w 159"/>
              <a:gd name="T39" fmla="*/ 20 h 40"/>
              <a:gd name="T40" fmla="*/ 130 w 159"/>
              <a:gd name="T41" fmla="*/ 22 h 40"/>
              <a:gd name="T42" fmla="*/ 121 w 159"/>
              <a:gd name="T43" fmla="*/ 24 h 40"/>
              <a:gd name="T44" fmla="*/ 109 w 159"/>
              <a:gd name="T45" fmla="*/ 27 h 40"/>
              <a:gd name="T46" fmla="*/ 96 w 159"/>
              <a:gd name="T47" fmla="*/ 29 h 40"/>
              <a:gd name="T48" fmla="*/ 83 w 159"/>
              <a:gd name="T49" fmla="*/ 32 h 40"/>
              <a:gd name="T50" fmla="*/ 70 w 159"/>
              <a:gd name="T51" fmla="*/ 34 h 40"/>
              <a:gd name="T52" fmla="*/ 59 w 159"/>
              <a:gd name="T53" fmla="*/ 36 h 40"/>
              <a:gd name="T54" fmla="*/ 49 w 159"/>
              <a:gd name="T55" fmla="*/ 38 h 40"/>
              <a:gd name="T56" fmla="*/ 41 w 159"/>
              <a:gd name="T57" fmla="*/ 39 h 40"/>
              <a:gd name="T58" fmla="*/ 35 w 159"/>
              <a:gd name="T59" fmla="*/ 40 h 40"/>
              <a:gd name="T60" fmla="*/ 29 w 159"/>
              <a:gd name="T61" fmla="*/ 40 h 40"/>
              <a:gd name="T62" fmla="*/ 25 w 159"/>
              <a:gd name="T63" fmla="*/ 40 h 40"/>
              <a:gd name="T64" fmla="*/ 22 w 159"/>
              <a:gd name="T65" fmla="*/ 40 h 40"/>
              <a:gd name="T66" fmla="*/ 18 w 159"/>
              <a:gd name="T67" fmla="*/ 38 h 40"/>
              <a:gd name="T68" fmla="*/ 12 w 159"/>
              <a:gd name="T69" fmla="*/ 35 h 40"/>
              <a:gd name="T70" fmla="*/ 4 w 159"/>
              <a:gd name="T71" fmla="*/ 31 h 40"/>
              <a:gd name="T72" fmla="*/ 0 w 159"/>
              <a:gd name="T73" fmla="*/ 28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9" h="40">
                <a:moveTo>
                  <a:pt x="0" y="28"/>
                </a:moveTo>
                <a:lnTo>
                  <a:pt x="15" y="24"/>
                </a:lnTo>
                <a:lnTo>
                  <a:pt x="29" y="21"/>
                </a:lnTo>
                <a:lnTo>
                  <a:pt x="43" y="19"/>
                </a:lnTo>
                <a:lnTo>
                  <a:pt x="56" y="16"/>
                </a:lnTo>
                <a:lnTo>
                  <a:pt x="67" y="14"/>
                </a:lnTo>
                <a:lnTo>
                  <a:pt x="79" y="12"/>
                </a:lnTo>
                <a:lnTo>
                  <a:pt x="88" y="10"/>
                </a:lnTo>
                <a:lnTo>
                  <a:pt x="96" y="8"/>
                </a:lnTo>
                <a:lnTo>
                  <a:pt x="105" y="6"/>
                </a:lnTo>
                <a:lnTo>
                  <a:pt x="112" y="5"/>
                </a:lnTo>
                <a:lnTo>
                  <a:pt x="118" y="4"/>
                </a:lnTo>
                <a:lnTo>
                  <a:pt x="124" y="2"/>
                </a:lnTo>
                <a:lnTo>
                  <a:pt x="128" y="1"/>
                </a:lnTo>
                <a:lnTo>
                  <a:pt x="131" y="0"/>
                </a:lnTo>
                <a:lnTo>
                  <a:pt x="133" y="0"/>
                </a:lnTo>
                <a:lnTo>
                  <a:pt x="134" y="0"/>
                </a:lnTo>
                <a:lnTo>
                  <a:pt x="136" y="0"/>
                </a:lnTo>
                <a:lnTo>
                  <a:pt x="140" y="0"/>
                </a:lnTo>
                <a:lnTo>
                  <a:pt x="145" y="1"/>
                </a:lnTo>
                <a:lnTo>
                  <a:pt x="150" y="2"/>
                </a:lnTo>
                <a:lnTo>
                  <a:pt x="152" y="4"/>
                </a:lnTo>
                <a:lnTo>
                  <a:pt x="154" y="5"/>
                </a:lnTo>
                <a:lnTo>
                  <a:pt x="156" y="6"/>
                </a:lnTo>
                <a:lnTo>
                  <a:pt x="157" y="7"/>
                </a:lnTo>
                <a:lnTo>
                  <a:pt x="158" y="8"/>
                </a:lnTo>
                <a:lnTo>
                  <a:pt x="159" y="9"/>
                </a:lnTo>
                <a:lnTo>
                  <a:pt x="159" y="10"/>
                </a:lnTo>
                <a:lnTo>
                  <a:pt x="159" y="11"/>
                </a:lnTo>
                <a:lnTo>
                  <a:pt x="159" y="12"/>
                </a:lnTo>
                <a:lnTo>
                  <a:pt x="158" y="13"/>
                </a:lnTo>
                <a:lnTo>
                  <a:pt x="156" y="14"/>
                </a:lnTo>
                <a:lnTo>
                  <a:pt x="154" y="15"/>
                </a:lnTo>
                <a:lnTo>
                  <a:pt x="153" y="16"/>
                </a:lnTo>
                <a:lnTo>
                  <a:pt x="152" y="16"/>
                </a:lnTo>
                <a:lnTo>
                  <a:pt x="150" y="17"/>
                </a:lnTo>
                <a:lnTo>
                  <a:pt x="148" y="18"/>
                </a:lnTo>
                <a:lnTo>
                  <a:pt x="145" y="18"/>
                </a:lnTo>
                <a:lnTo>
                  <a:pt x="141" y="19"/>
                </a:lnTo>
                <a:lnTo>
                  <a:pt x="138" y="20"/>
                </a:lnTo>
                <a:lnTo>
                  <a:pt x="134" y="21"/>
                </a:lnTo>
                <a:lnTo>
                  <a:pt x="130" y="22"/>
                </a:lnTo>
                <a:lnTo>
                  <a:pt x="125" y="23"/>
                </a:lnTo>
                <a:lnTo>
                  <a:pt x="121" y="24"/>
                </a:lnTo>
                <a:lnTo>
                  <a:pt x="114" y="26"/>
                </a:lnTo>
                <a:lnTo>
                  <a:pt x="109" y="27"/>
                </a:lnTo>
                <a:lnTo>
                  <a:pt x="103" y="28"/>
                </a:lnTo>
                <a:lnTo>
                  <a:pt x="96" y="29"/>
                </a:lnTo>
                <a:lnTo>
                  <a:pt x="89" y="31"/>
                </a:lnTo>
                <a:lnTo>
                  <a:pt x="83" y="32"/>
                </a:lnTo>
                <a:lnTo>
                  <a:pt x="77" y="33"/>
                </a:lnTo>
                <a:lnTo>
                  <a:pt x="70" y="34"/>
                </a:lnTo>
                <a:lnTo>
                  <a:pt x="64" y="35"/>
                </a:lnTo>
                <a:lnTo>
                  <a:pt x="59" y="36"/>
                </a:lnTo>
                <a:lnTo>
                  <a:pt x="53" y="37"/>
                </a:lnTo>
                <a:lnTo>
                  <a:pt x="49" y="38"/>
                </a:lnTo>
                <a:lnTo>
                  <a:pt x="45" y="38"/>
                </a:lnTo>
                <a:lnTo>
                  <a:pt x="41" y="39"/>
                </a:lnTo>
                <a:lnTo>
                  <a:pt x="38" y="39"/>
                </a:lnTo>
                <a:lnTo>
                  <a:pt x="35" y="40"/>
                </a:lnTo>
                <a:lnTo>
                  <a:pt x="31" y="40"/>
                </a:lnTo>
                <a:lnTo>
                  <a:pt x="29" y="40"/>
                </a:lnTo>
                <a:lnTo>
                  <a:pt x="27" y="40"/>
                </a:lnTo>
                <a:lnTo>
                  <a:pt x="25" y="40"/>
                </a:lnTo>
                <a:lnTo>
                  <a:pt x="24" y="40"/>
                </a:lnTo>
                <a:lnTo>
                  <a:pt x="22" y="40"/>
                </a:lnTo>
                <a:lnTo>
                  <a:pt x="20" y="39"/>
                </a:lnTo>
                <a:lnTo>
                  <a:pt x="18" y="38"/>
                </a:lnTo>
                <a:lnTo>
                  <a:pt x="15" y="37"/>
                </a:lnTo>
                <a:lnTo>
                  <a:pt x="12" y="35"/>
                </a:lnTo>
                <a:lnTo>
                  <a:pt x="8" y="33"/>
                </a:lnTo>
                <a:lnTo>
                  <a:pt x="4" y="31"/>
                </a:lnTo>
                <a:lnTo>
                  <a:pt x="0" y="28"/>
                </a:lnTo>
                <a:lnTo>
                  <a:pt x="0" y="28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147"/>
          <p:cNvSpPr>
            <a:spLocks/>
          </p:cNvSpPr>
          <p:nvPr/>
        </p:nvSpPr>
        <p:spPr bwMode="auto">
          <a:xfrm>
            <a:off x="3800097" y="3249075"/>
            <a:ext cx="439410" cy="99600"/>
          </a:xfrm>
          <a:custGeom>
            <a:avLst/>
            <a:gdLst>
              <a:gd name="T0" fmla="*/ 14 w 150"/>
              <a:gd name="T1" fmla="*/ 22 h 34"/>
              <a:gd name="T2" fmla="*/ 38 w 150"/>
              <a:gd name="T3" fmla="*/ 16 h 34"/>
              <a:gd name="T4" fmla="*/ 60 w 150"/>
              <a:gd name="T5" fmla="*/ 11 h 34"/>
              <a:gd name="T6" fmla="*/ 78 w 150"/>
              <a:gd name="T7" fmla="*/ 7 h 34"/>
              <a:gd name="T8" fmla="*/ 93 w 150"/>
              <a:gd name="T9" fmla="*/ 4 h 34"/>
              <a:gd name="T10" fmla="*/ 105 w 150"/>
              <a:gd name="T11" fmla="*/ 2 h 34"/>
              <a:gd name="T12" fmla="*/ 114 w 150"/>
              <a:gd name="T13" fmla="*/ 1 h 34"/>
              <a:gd name="T14" fmla="*/ 121 w 150"/>
              <a:gd name="T15" fmla="*/ 0 h 34"/>
              <a:gd name="T16" fmla="*/ 127 w 150"/>
              <a:gd name="T17" fmla="*/ 0 h 34"/>
              <a:gd name="T18" fmla="*/ 136 w 150"/>
              <a:gd name="T19" fmla="*/ 3 h 34"/>
              <a:gd name="T20" fmla="*/ 145 w 150"/>
              <a:gd name="T21" fmla="*/ 6 h 34"/>
              <a:gd name="T22" fmla="*/ 148 w 150"/>
              <a:gd name="T23" fmla="*/ 7 h 34"/>
              <a:gd name="T24" fmla="*/ 150 w 150"/>
              <a:gd name="T25" fmla="*/ 9 h 34"/>
              <a:gd name="T26" fmla="*/ 150 w 150"/>
              <a:gd name="T27" fmla="*/ 11 h 34"/>
              <a:gd name="T28" fmla="*/ 149 w 150"/>
              <a:gd name="T29" fmla="*/ 12 h 34"/>
              <a:gd name="T30" fmla="*/ 147 w 150"/>
              <a:gd name="T31" fmla="*/ 14 h 34"/>
              <a:gd name="T32" fmla="*/ 143 w 150"/>
              <a:gd name="T33" fmla="*/ 15 h 34"/>
              <a:gd name="T34" fmla="*/ 137 w 150"/>
              <a:gd name="T35" fmla="*/ 16 h 34"/>
              <a:gd name="T36" fmla="*/ 130 w 150"/>
              <a:gd name="T37" fmla="*/ 18 h 34"/>
              <a:gd name="T38" fmla="*/ 123 w 150"/>
              <a:gd name="T39" fmla="*/ 19 h 34"/>
              <a:gd name="T40" fmla="*/ 112 w 150"/>
              <a:gd name="T41" fmla="*/ 21 h 34"/>
              <a:gd name="T42" fmla="*/ 101 w 150"/>
              <a:gd name="T43" fmla="*/ 24 h 34"/>
              <a:gd name="T44" fmla="*/ 88 w 150"/>
              <a:gd name="T45" fmla="*/ 26 h 34"/>
              <a:gd name="T46" fmla="*/ 75 w 150"/>
              <a:gd name="T47" fmla="*/ 28 h 34"/>
              <a:gd name="T48" fmla="*/ 64 w 150"/>
              <a:gd name="T49" fmla="*/ 30 h 34"/>
              <a:gd name="T50" fmla="*/ 55 w 150"/>
              <a:gd name="T51" fmla="*/ 32 h 34"/>
              <a:gd name="T52" fmla="*/ 47 w 150"/>
              <a:gd name="T53" fmla="*/ 33 h 34"/>
              <a:gd name="T54" fmla="*/ 40 w 150"/>
              <a:gd name="T55" fmla="*/ 34 h 34"/>
              <a:gd name="T56" fmla="*/ 35 w 150"/>
              <a:gd name="T57" fmla="*/ 34 h 34"/>
              <a:gd name="T58" fmla="*/ 31 w 150"/>
              <a:gd name="T59" fmla="*/ 34 h 34"/>
              <a:gd name="T60" fmla="*/ 26 w 150"/>
              <a:gd name="T61" fmla="*/ 34 h 34"/>
              <a:gd name="T62" fmla="*/ 20 w 150"/>
              <a:gd name="T63" fmla="*/ 33 h 34"/>
              <a:gd name="T64" fmla="*/ 13 w 150"/>
              <a:gd name="T65" fmla="*/ 31 h 34"/>
              <a:gd name="T66" fmla="*/ 4 w 150"/>
              <a:gd name="T67" fmla="*/ 27 h 34"/>
              <a:gd name="T68" fmla="*/ 0 w 150"/>
              <a:gd name="T69" fmla="*/ 25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0" h="34">
                <a:moveTo>
                  <a:pt x="0" y="25"/>
                </a:moveTo>
                <a:lnTo>
                  <a:pt x="14" y="22"/>
                </a:lnTo>
                <a:lnTo>
                  <a:pt x="26" y="19"/>
                </a:lnTo>
                <a:lnTo>
                  <a:pt x="38" y="16"/>
                </a:lnTo>
                <a:lnTo>
                  <a:pt x="49" y="14"/>
                </a:lnTo>
                <a:lnTo>
                  <a:pt x="60" y="11"/>
                </a:lnTo>
                <a:lnTo>
                  <a:pt x="69" y="9"/>
                </a:lnTo>
                <a:lnTo>
                  <a:pt x="78" y="7"/>
                </a:lnTo>
                <a:lnTo>
                  <a:pt x="86" y="5"/>
                </a:lnTo>
                <a:lnTo>
                  <a:pt x="93" y="4"/>
                </a:lnTo>
                <a:lnTo>
                  <a:pt x="100" y="3"/>
                </a:lnTo>
                <a:lnTo>
                  <a:pt x="105" y="2"/>
                </a:lnTo>
                <a:lnTo>
                  <a:pt x="110" y="1"/>
                </a:lnTo>
                <a:lnTo>
                  <a:pt x="114" y="1"/>
                </a:lnTo>
                <a:lnTo>
                  <a:pt x="117" y="0"/>
                </a:lnTo>
                <a:lnTo>
                  <a:pt x="121" y="0"/>
                </a:lnTo>
                <a:lnTo>
                  <a:pt x="122" y="0"/>
                </a:lnTo>
                <a:lnTo>
                  <a:pt x="127" y="0"/>
                </a:lnTo>
                <a:lnTo>
                  <a:pt x="132" y="1"/>
                </a:lnTo>
                <a:lnTo>
                  <a:pt x="136" y="3"/>
                </a:lnTo>
                <a:lnTo>
                  <a:pt x="141" y="5"/>
                </a:lnTo>
                <a:lnTo>
                  <a:pt x="145" y="6"/>
                </a:lnTo>
                <a:lnTo>
                  <a:pt x="147" y="6"/>
                </a:lnTo>
                <a:lnTo>
                  <a:pt x="148" y="7"/>
                </a:lnTo>
                <a:lnTo>
                  <a:pt x="150" y="8"/>
                </a:lnTo>
                <a:lnTo>
                  <a:pt x="150" y="9"/>
                </a:lnTo>
                <a:lnTo>
                  <a:pt x="150" y="10"/>
                </a:lnTo>
                <a:lnTo>
                  <a:pt x="150" y="11"/>
                </a:lnTo>
                <a:lnTo>
                  <a:pt x="150" y="12"/>
                </a:lnTo>
                <a:lnTo>
                  <a:pt x="149" y="12"/>
                </a:lnTo>
                <a:lnTo>
                  <a:pt x="148" y="14"/>
                </a:lnTo>
                <a:lnTo>
                  <a:pt x="147" y="14"/>
                </a:lnTo>
                <a:lnTo>
                  <a:pt x="145" y="15"/>
                </a:lnTo>
                <a:lnTo>
                  <a:pt x="143" y="15"/>
                </a:lnTo>
                <a:lnTo>
                  <a:pt x="140" y="16"/>
                </a:lnTo>
                <a:lnTo>
                  <a:pt x="137" y="16"/>
                </a:lnTo>
                <a:lnTo>
                  <a:pt x="134" y="17"/>
                </a:lnTo>
                <a:lnTo>
                  <a:pt x="130" y="18"/>
                </a:lnTo>
                <a:lnTo>
                  <a:pt x="127" y="18"/>
                </a:lnTo>
                <a:lnTo>
                  <a:pt x="123" y="19"/>
                </a:lnTo>
                <a:lnTo>
                  <a:pt x="117" y="20"/>
                </a:lnTo>
                <a:lnTo>
                  <a:pt x="112" y="21"/>
                </a:lnTo>
                <a:lnTo>
                  <a:pt x="107" y="22"/>
                </a:lnTo>
                <a:lnTo>
                  <a:pt x="101" y="24"/>
                </a:lnTo>
                <a:lnTo>
                  <a:pt x="94" y="25"/>
                </a:lnTo>
                <a:lnTo>
                  <a:pt x="88" y="26"/>
                </a:lnTo>
                <a:lnTo>
                  <a:pt x="82" y="27"/>
                </a:lnTo>
                <a:lnTo>
                  <a:pt x="75" y="28"/>
                </a:lnTo>
                <a:lnTo>
                  <a:pt x="69" y="29"/>
                </a:lnTo>
                <a:lnTo>
                  <a:pt x="64" y="30"/>
                </a:lnTo>
                <a:lnTo>
                  <a:pt x="60" y="31"/>
                </a:lnTo>
                <a:lnTo>
                  <a:pt x="55" y="32"/>
                </a:lnTo>
                <a:lnTo>
                  <a:pt x="50" y="32"/>
                </a:lnTo>
                <a:lnTo>
                  <a:pt x="47" y="33"/>
                </a:lnTo>
                <a:lnTo>
                  <a:pt x="43" y="33"/>
                </a:lnTo>
                <a:lnTo>
                  <a:pt x="40" y="34"/>
                </a:lnTo>
                <a:lnTo>
                  <a:pt x="38" y="34"/>
                </a:lnTo>
                <a:lnTo>
                  <a:pt x="35" y="34"/>
                </a:lnTo>
                <a:lnTo>
                  <a:pt x="33" y="34"/>
                </a:lnTo>
                <a:lnTo>
                  <a:pt x="31" y="34"/>
                </a:lnTo>
                <a:lnTo>
                  <a:pt x="29" y="34"/>
                </a:lnTo>
                <a:lnTo>
                  <a:pt x="26" y="34"/>
                </a:lnTo>
                <a:lnTo>
                  <a:pt x="23" y="34"/>
                </a:lnTo>
                <a:lnTo>
                  <a:pt x="20" y="33"/>
                </a:lnTo>
                <a:lnTo>
                  <a:pt x="17" y="32"/>
                </a:lnTo>
                <a:lnTo>
                  <a:pt x="13" y="31"/>
                </a:lnTo>
                <a:lnTo>
                  <a:pt x="8" y="29"/>
                </a:lnTo>
                <a:lnTo>
                  <a:pt x="4" y="27"/>
                </a:lnTo>
                <a:lnTo>
                  <a:pt x="0" y="25"/>
                </a:lnTo>
                <a:lnTo>
                  <a:pt x="0" y="25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148"/>
          <p:cNvSpPr>
            <a:spLocks/>
          </p:cNvSpPr>
          <p:nvPr/>
        </p:nvSpPr>
        <p:spPr bwMode="auto">
          <a:xfrm>
            <a:off x="3800097" y="3076241"/>
            <a:ext cx="445269" cy="114248"/>
          </a:xfrm>
          <a:custGeom>
            <a:avLst/>
            <a:gdLst>
              <a:gd name="T0" fmla="*/ 83 w 152"/>
              <a:gd name="T1" fmla="*/ 30 h 39"/>
              <a:gd name="T2" fmla="*/ 70 w 152"/>
              <a:gd name="T3" fmla="*/ 33 h 39"/>
              <a:gd name="T4" fmla="*/ 59 w 152"/>
              <a:gd name="T5" fmla="*/ 35 h 39"/>
              <a:gd name="T6" fmla="*/ 49 w 152"/>
              <a:gd name="T7" fmla="*/ 36 h 39"/>
              <a:gd name="T8" fmla="*/ 41 w 152"/>
              <a:gd name="T9" fmla="*/ 37 h 39"/>
              <a:gd name="T10" fmla="*/ 35 w 152"/>
              <a:gd name="T11" fmla="*/ 38 h 39"/>
              <a:gd name="T12" fmla="*/ 30 w 152"/>
              <a:gd name="T13" fmla="*/ 39 h 39"/>
              <a:gd name="T14" fmla="*/ 27 w 152"/>
              <a:gd name="T15" fmla="*/ 39 h 39"/>
              <a:gd name="T16" fmla="*/ 23 w 152"/>
              <a:gd name="T17" fmla="*/ 38 h 39"/>
              <a:gd name="T18" fmla="*/ 15 w 152"/>
              <a:gd name="T19" fmla="*/ 36 h 39"/>
              <a:gd name="T20" fmla="*/ 7 w 152"/>
              <a:gd name="T21" fmla="*/ 33 h 39"/>
              <a:gd name="T22" fmla="*/ 3 w 152"/>
              <a:gd name="T23" fmla="*/ 32 h 39"/>
              <a:gd name="T24" fmla="*/ 1 w 152"/>
              <a:gd name="T25" fmla="*/ 31 h 39"/>
              <a:gd name="T26" fmla="*/ 0 w 152"/>
              <a:gd name="T27" fmla="*/ 30 h 39"/>
              <a:gd name="T28" fmla="*/ 0 w 152"/>
              <a:gd name="T29" fmla="*/ 27 h 39"/>
              <a:gd name="T30" fmla="*/ 4 w 152"/>
              <a:gd name="T31" fmla="*/ 26 h 39"/>
              <a:gd name="T32" fmla="*/ 7 w 152"/>
              <a:gd name="T33" fmla="*/ 26 h 39"/>
              <a:gd name="T34" fmla="*/ 11 w 152"/>
              <a:gd name="T35" fmla="*/ 25 h 39"/>
              <a:gd name="T36" fmla="*/ 15 w 152"/>
              <a:gd name="T37" fmla="*/ 24 h 39"/>
              <a:gd name="T38" fmla="*/ 21 w 152"/>
              <a:gd name="T39" fmla="*/ 23 h 39"/>
              <a:gd name="T40" fmla="*/ 29 w 152"/>
              <a:gd name="T41" fmla="*/ 21 h 39"/>
              <a:gd name="T42" fmla="*/ 39 w 152"/>
              <a:gd name="T43" fmla="*/ 19 h 39"/>
              <a:gd name="T44" fmla="*/ 50 w 152"/>
              <a:gd name="T45" fmla="*/ 16 h 39"/>
              <a:gd name="T46" fmla="*/ 63 w 152"/>
              <a:gd name="T47" fmla="*/ 13 h 39"/>
              <a:gd name="T48" fmla="*/ 77 w 152"/>
              <a:gd name="T49" fmla="*/ 10 h 39"/>
              <a:gd name="T50" fmla="*/ 89 w 152"/>
              <a:gd name="T51" fmla="*/ 8 h 39"/>
              <a:gd name="T52" fmla="*/ 101 w 152"/>
              <a:gd name="T53" fmla="*/ 4 h 39"/>
              <a:gd name="T54" fmla="*/ 111 w 152"/>
              <a:gd name="T55" fmla="*/ 3 h 39"/>
              <a:gd name="T56" fmla="*/ 119 w 152"/>
              <a:gd name="T57" fmla="*/ 1 h 39"/>
              <a:gd name="T58" fmla="*/ 128 w 152"/>
              <a:gd name="T59" fmla="*/ 1 h 39"/>
              <a:gd name="T60" fmla="*/ 133 w 152"/>
              <a:gd name="T61" fmla="*/ 0 h 39"/>
              <a:gd name="T62" fmla="*/ 137 w 152"/>
              <a:gd name="T63" fmla="*/ 1 h 39"/>
              <a:gd name="T64" fmla="*/ 143 w 152"/>
              <a:gd name="T65" fmla="*/ 2 h 39"/>
              <a:gd name="T66" fmla="*/ 147 w 152"/>
              <a:gd name="T67" fmla="*/ 4 h 39"/>
              <a:gd name="T68" fmla="*/ 150 w 152"/>
              <a:gd name="T69" fmla="*/ 8 h 39"/>
              <a:gd name="T70" fmla="*/ 152 w 152"/>
              <a:gd name="T71" fmla="*/ 10 h 39"/>
              <a:gd name="T72" fmla="*/ 151 w 152"/>
              <a:gd name="T73" fmla="*/ 12 h 39"/>
              <a:gd name="T74" fmla="*/ 149 w 152"/>
              <a:gd name="T75" fmla="*/ 13 h 39"/>
              <a:gd name="T76" fmla="*/ 145 w 152"/>
              <a:gd name="T77" fmla="*/ 15 h 39"/>
              <a:gd name="T78" fmla="*/ 138 w 152"/>
              <a:gd name="T79" fmla="*/ 17 h 39"/>
              <a:gd name="T80" fmla="*/ 131 w 152"/>
              <a:gd name="T81" fmla="*/ 19 h 39"/>
              <a:gd name="T82" fmla="*/ 122 w 152"/>
              <a:gd name="T83" fmla="*/ 22 h 39"/>
              <a:gd name="T84" fmla="*/ 110 w 152"/>
              <a:gd name="T85" fmla="*/ 24 h 39"/>
              <a:gd name="T86" fmla="*/ 96 w 152"/>
              <a:gd name="T87" fmla="*/ 27 h 39"/>
              <a:gd name="T88" fmla="*/ 89 w 152"/>
              <a:gd name="T89" fmla="*/ 2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2" h="39">
                <a:moveTo>
                  <a:pt x="89" y="29"/>
                </a:moveTo>
                <a:lnTo>
                  <a:pt x="83" y="30"/>
                </a:lnTo>
                <a:lnTo>
                  <a:pt x="77" y="32"/>
                </a:lnTo>
                <a:lnTo>
                  <a:pt x="70" y="33"/>
                </a:lnTo>
                <a:lnTo>
                  <a:pt x="64" y="34"/>
                </a:lnTo>
                <a:lnTo>
                  <a:pt x="59" y="35"/>
                </a:lnTo>
                <a:lnTo>
                  <a:pt x="53" y="35"/>
                </a:lnTo>
                <a:lnTo>
                  <a:pt x="49" y="36"/>
                </a:lnTo>
                <a:lnTo>
                  <a:pt x="45" y="37"/>
                </a:lnTo>
                <a:lnTo>
                  <a:pt x="41" y="37"/>
                </a:lnTo>
                <a:lnTo>
                  <a:pt x="38" y="38"/>
                </a:lnTo>
                <a:lnTo>
                  <a:pt x="35" y="38"/>
                </a:lnTo>
                <a:lnTo>
                  <a:pt x="33" y="38"/>
                </a:lnTo>
                <a:lnTo>
                  <a:pt x="30" y="39"/>
                </a:lnTo>
                <a:lnTo>
                  <a:pt x="28" y="39"/>
                </a:lnTo>
                <a:lnTo>
                  <a:pt x="27" y="39"/>
                </a:lnTo>
                <a:lnTo>
                  <a:pt x="27" y="39"/>
                </a:lnTo>
                <a:lnTo>
                  <a:pt x="23" y="38"/>
                </a:lnTo>
                <a:lnTo>
                  <a:pt x="19" y="37"/>
                </a:lnTo>
                <a:lnTo>
                  <a:pt x="15" y="36"/>
                </a:lnTo>
                <a:lnTo>
                  <a:pt x="9" y="34"/>
                </a:lnTo>
                <a:lnTo>
                  <a:pt x="7" y="33"/>
                </a:lnTo>
                <a:lnTo>
                  <a:pt x="5" y="33"/>
                </a:lnTo>
                <a:lnTo>
                  <a:pt x="3" y="32"/>
                </a:lnTo>
                <a:lnTo>
                  <a:pt x="2" y="32"/>
                </a:lnTo>
                <a:lnTo>
                  <a:pt x="1" y="31"/>
                </a:lnTo>
                <a:lnTo>
                  <a:pt x="0" y="31"/>
                </a:lnTo>
                <a:lnTo>
                  <a:pt x="0" y="30"/>
                </a:lnTo>
                <a:lnTo>
                  <a:pt x="0" y="29"/>
                </a:lnTo>
                <a:lnTo>
                  <a:pt x="0" y="27"/>
                </a:lnTo>
                <a:lnTo>
                  <a:pt x="1" y="26"/>
                </a:lnTo>
                <a:lnTo>
                  <a:pt x="4" y="26"/>
                </a:lnTo>
                <a:lnTo>
                  <a:pt x="7" y="26"/>
                </a:lnTo>
                <a:lnTo>
                  <a:pt x="7" y="26"/>
                </a:lnTo>
                <a:lnTo>
                  <a:pt x="8" y="26"/>
                </a:lnTo>
                <a:lnTo>
                  <a:pt x="11" y="25"/>
                </a:lnTo>
                <a:lnTo>
                  <a:pt x="13" y="25"/>
                </a:lnTo>
                <a:lnTo>
                  <a:pt x="15" y="24"/>
                </a:lnTo>
                <a:lnTo>
                  <a:pt x="18" y="24"/>
                </a:lnTo>
                <a:lnTo>
                  <a:pt x="21" y="23"/>
                </a:lnTo>
                <a:lnTo>
                  <a:pt x="25" y="22"/>
                </a:lnTo>
                <a:lnTo>
                  <a:pt x="29" y="21"/>
                </a:lnTo>
                <a:lnTo>
                  <a:pt x="34" y="20"/>
                </a:lnTo>
                <a:lnTo>
                  <a:pt x="39" y="19"/>
                </a:lnTo>
                <a:lnTo>
                  <a:pt x="44" y="18"/>
                </a:lnTo>
                <a:lnTo>
                  <a:pt x="50" y="16"/>
                </a:lnTo>
                <a:lnTo>
                  <a:pt x="57" y="15"/>
                </a:lnTo>
                <a:lnTo>
                  <a:pt x="63" y="13"/>
                </a:lnTo>
                <a:lnTo>
                  <a:pt x="69" y="11"/>
                </a:lnTo>
                <a:lnTo>
                  <a:pt x="77" y="10"/>
                </a:lnTo>
                <a:lnTo>
                  <a:pt x="83" y="9"/>
                </a:lnTo>
                <a:lnTo>
                  <a:pt x="89" y="8"/>
                </a:lnTo>
                <a:lnTo>
                  <a:pt x="95" y="7"/>
                </a:lnTo>
                <a:lnTo>
                  <a:pt x="101" y="4"/>
                </a:lnTo>
                <a:lnTo>
                  <a:pt x="106" y="4"/>
                </a:lnTo>
                <a:lnTo>
                  <a:pt x="111" y="3"/>
                </a:lnTo>
                <a:lnTo>
                  <a:pt x="115" y="2"/>
                </a:lnTo>
                <a:lnTo>
                  <a:pt x="119" y="1"/>
                </a:lnTo>
                <a:lnTo>
                  <a:pt x="124" y="1"/>
                </a:lnTo>
                <a:lnTo>
                  <a:pt x="128" y="1"/>
                </a:lnTo>
                <a:lnTo>
                  <a:pt x="131" y="0"/>
                </a:lnTo>
                <a:lnTo>
                  <a:pt x="133" y="0"/>
                </a:lnTo>
                <a:lnTo>
                  <a:pt x="136" y="0"/>
                </a:lnTo>
                <a:lnTo>
                  <a:pt x="137" y="1"/>
                </a:lnTo>
                <a:lnTo>
                  <a:pt x="139" y="1"/>
                </a:lnTo>
                <a:lnTo>
                  <a:pt x="143" y="2"/>
                </a:lnTo>
                <a:lnTo>
                  <a:pt x="145" y="3"/>
                </a:lnTo>
                <a:lnTo>
                  <a:pt x="147" y="4"/>
                </a:lnTo>
                <a:lnTo>
                  <a:pt x="149" y="7"/>
                </a:lnTo>
                <a:lnTo>
                  <a:pt x="150" y="8"/>
                </a:lnTo>
                <a:lnTo>
                  <a:pt x="151" y="9"/>
                </a:lnTo>
                <a:lnTo>
                  <a:pt x="152" y="10"/>
                </a:lnTo>
                <a:lnTo>
                  <a:pt x="152" y="11"/>
                </a:lnTo>
                <a:lnTo>
                  <a:pt x="151" y="12"/>
                </a:lnTo>
                <a:lnTo>
                  <a:pt x="150" y="13"/>
                </a:lnTo>
                <a:lnTo>
                  <a:pt x="149" y="13"/>
                </a:lnTo>
                <a:lnTo>
                  <a:pt x="147" y="14"/>
                </a:lnTo>
                <a:lnTo>
                  <a:pt x="145" y="15"/>
                </a:lnTo>
                <a:lnTo>
                  <a:pt x="141" y="16"/>
                </a:lnTo>
                <a:lnTo>
                  <a:pt x="138" y="17"/>
                </a:lnTo>
                <a:lnTo>
                  <a:pt x="134" y="18"/>
                </a:lnTo>
                <a:lnTo>
                  <a:pt x="131" y="19"/>
                </a:lnTo>
                <a:lnTo>
                  <a:pt x="126" y="20"/>
                </a:lnTo>
                <a:lnTo>
                  <a:pt x="122" y="22"/>
                </a:lnTo>
                <a:lnTo>
                  <a:pt x="115" y="23"/>
                </a:lnTo>
                <a:lnTo>
                  <a:pt x="110" y="24"/>
                </a:lnTo>
                <a:lnTo>
                  <a:pt x="104" y="25"/>
                </a:lnTo>
                <a:lnTo>
                  <a:pt x="96" y="27"/>
                </a:lnTo>
                <a:lnTo>
                  <a:pt x="89" y="29"/>
                </a:lnTo>
                <a:lnTo>
                  <a:pt x="89" y="29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149"/>
          <p:cNvSpPr>
            <a:spLocks/>
          </p:cNvSpPr>
          <p:nvPr/>
        </p:nvSpPr>
        <p:spPr bwMode="auto">
          <a:xfrm>
            <a:off x="3706356" y="3399024"/>
            <a:ext cx="582952" cy="172836"/>
          </a:xfrm>
          <a:custGeom>
            <a:avLst/>
            <a:gdLst>
              <a:gd name="T0" fmla="*/ 10 w 199"/>
              <a:gd name="T1" fmla="*/ 36 h 59"/>
              <a:gd name="T2" fmla="*/ 30 w 199"/>
              <a:gd name="T3" fmla="*/ 31 h 59"/>
              <a:gd name="T4" fmla="*/ 49 w 199"/>
              <a:gd name="T5" fmla="*/ 27 h 59"/>
              <a:gd name="T6" fmla="*/ 67 w 199"/>
              <a:gd name="T7" fmla="*/ 22 h 59"/>
              <a:gd name="T8" fmla="*/ 83 w 199"/>
              <a:gd name="T9" fmla="*/ 18 h 59"/>
              <a:gd name="T10" fmla="*/ 99 w 199"/>
              <a:gd name="T11" fmla="*/ 15 h 59"/>
              <a:gd name="T12" fmla="*/ 113 w 199"/>
              <a:gd name="T13" fmla="*/ 12 h 59"/>
              <a:gd name="T14" fmla="*/ 126 w 199"/>
              <a:gd name="T15" fmla="*/ 10 h 59"/>
              <a:gd name="T16" fmla="*/ 138 w 199"/>
              <a:gd name="T17" fmla="*/ 7 h 59"/>
              <a:gd name="T18" fmla="*/ 148 w 199"/>
              <a:gd name="T19" fmla="*/ 6 h 59"/>
              <a:gd name="T20" fmla="*/ 158 w 199"/>
              <a:gd name="T21" fmla="*/ 4 h 59"/>
              <a:gd name="T22" fmla="*/ 165 w 199"/>
              <a:gd name="T23" fmla="*/ 3 h 59"/>
              <a:gd name="T24" fmla="*/ 172 w 199"/>
              <a:gd name="T25" fmla="*/ 1 h 59"/>
              <a:gd name="T26" fmla="*/ 178 w 199"/>
              <a:gd name="T27" fmla="*/ 0 h 59"/>
              <a:gd name="T28" fmla="*/ 182 w 199"/>
              <a:gd name="T29" fmla="*/ 0 h 59"/>
              <a:gd name="T30" fmla="*/ 185 w 199"/>
              <a:gd name="T31" fmla="*/ 0 h 59"/>
              <a:gd name="T32" fmla="*/ 189 w 199"/>
              <a:gd name="T33" fmla="*/ 3 h 59"/>
              <a:gd name="T34" fmla="*/ 193 w 199"/>
              <a:gd name="T35" fmla="*/ 4 h 59"/>
              <a:gd name="T36" fmla="*/ 197 w 199"/>
              <a:gd name="T37" fmla="*/ 6 h 59"/>
              <a:gd name="T38" fmla="*/ 199 w 199"/>
              <a:gd name="T39" fmla="*/ 8 h 59"/>
              <a:gd name="T40" fmla="*/ 199 w 199"/>
              <a:gd name="T41" fmla="*/ 10 h 59"/>
              <a:gd name="T42" fmla="*/ 197 w 199"/>
              <a:gd name="T43" fmla="*/ 12 h 59"/>
              <a:gd name="T44" fmla="*/ 193 w 199"/>
              <a:gd name="T45" fmla="*/ 14 h 59"/>
              <a:gd name="T46" fmla="*/ 187 w 199"/>
              <a:gd name="T47" fmla="*/ 17 h 59"/>
              <a:gd name="T48" fmla="*/ 180 w 199"/>
              <a:gd name="T49" fmla="*/ 20 h 59"/>
              <a:gd name="T50" fmla="*/ 171 w 199"/>
              <a:gd name="T51" fmla="*/ 23 h 59"/>
              <a:gd name="T52" fmla="*/ 166 w 199"/>
              <a:gd name="T53" fmla="*/ 26 h 59"/>
              <a:gd name="T54" fmla="*/ 161 w 199"/>
              <a:gd name="T55" fmla="*/ 26 h 59"/>
              <a:gd name="T56" fmla="*/ 159 w 199"/>
              <a:gd name="T57" fmla="*/ 27 h 59"/>
              <a:gd name="T58" fmla="*/ 157 w 199"/>
              <a:gd name="T59" fmla="*/ 27 h 59"/>
              <a:gd name="T60" fmla="*/ 154 w 199"/>
              <a:gd name="T61" fmla="*/ 27 h 59"/>
              <a:gd name="T62" fmla="*/ 148 w 199"/>
              <a:gd name="T63" fmla="*/ 28 h 59"/>
              <a:gd name="T64" fmla="*/ 143 w 199"/>
              <a:gd name="T65" fmla="*/ 29 h 59"/>
              <a:gd name="T66" fmla="*/ 137 w 199"/>
              <a:gd name="T67" fmla="*/ 30 h 59"/>
              <a:gd name="T68" fmla="*/ 129 w 199"/>
              <a:gd name="T69" fmla="*/ 31 h 59"/>
              <a:gd name="T70" fmla="*/ 120 w 199"/>
              <a:gd name="T71" fmla="*/ 33 h 59"/>
              <a:gd name="T72" fmla="*/ 111 w 199"/>
              <a:gd name="T73" fmla="*/ 35 h 59"/>
              <a:gd name="T74" fmla="*/ 99 w 199"/>
              <a:gd name="T75" fmla="*/ 37 h 59"/>
              <a:gd name="T76" fmla="*/ 87 w 199"/>
              <a:gd name="T77" fmla="*/ 39 h 59"/>
              <a:gd name="T78" fmla="*/ 74 w 199"/>
              <a:gd name="T79" fmla="*/ 42 h 59"/>
              <a:gd name="T80" fmla="*/ 59 w 199"/>
              <a:gd name="T81" fmla="*/ 45 h 59"/>
              <a:gd name="T82" fmla="*/ 44 w 199"/>
              <a:gd name="T83" fmla="*/ 49 h 59"/>
              <a:gd name="T84" fmla="*/ 27 w 199"/>
              <a:gd name="T85" fmla="*/ 53 h 59"/>
              <a:gd name="T86" fmla="*/ 9 w 199"/>
              <a:gd name="T87" fmla="*/ 57 h 59"/>
              <a:gd name="T88" fmla="*/ 0 w 199"/>
              <a:gd name="T89" fmla="*/ 3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9" h="59">
                <a:moveTo>
                  <a:pt x="0" y="39"/>
                </a:moveTo>
                <a:lnTo>
                  <a:pt x="10" y="36"/>
                </a:lnTo>
                <a:lnTo>
                  <a:pt x="19" y="34"/>
                </a:lnTo>
                <a:lnTo>
                  <a:pt x="30" y="31"/>
                </a:lnTo>
                <a:lnTo>
                  <a:pt x="39" y="29"/>
                </a:lnTo>
                <a:lnTo>
                  <a:pt x="49" y="27"/>
                </a:lnTo>
                <a:lnTo>
                  <a:pt x="58" y="25"/>
                </a:lnTo>
                <a:lnTo>
                  <a:pt x="67" y="22"/>
                </a:lnTo>
                <a:lnTo>
                  <a:pt x="75" y="20"/>
                </a:lnTo>
                <a:lnTo>
                  <a:pt x="83" y="18"/>
                </a:lnTo>
                <a:lnTo>
                  <a:pt x="92" y="17"/>
                </a:lnTo>
                <a:lnTo>
                  <a:pt x="99" y="15"/>
                </a:lnTo>
                <a:lnTo>
                  <a:pt x="106" y="14"/>
                </a:lnTo>
                <a:lnTo>
                  <a:pt x="113" y="12"/>
                </a:lnTo>
                <a:lnTo>
                  <a:pt x="120" y="11"/>
                </a:lnTo>
                <a:lnTo>
                  <a:pt x="126" y="10"/>
                </a:lnTo>
                <a:lnTo>
                  <a:pt x="132" y="9"/>
                </a:lnTo>
                <a:lnTo>
                  <a:pt x="138" y="7"/>
                </a:lnTo>
                <a:lnTo>
                  <a:pt x="143" y="7"/>
                </a:lnTo>
                <a:lnTo>
                  <a:pt x="148" y="6"/>
                </a:lnTo>
                <a:lnTo>
                  <a:pt x="153" y="5"/>
                </a:lnTo>
                <a:lnTo>
                  <a:pt x="158" y="4"/>
                </a:lnTo>
                <a:lnTo>
                  <a:pt x="162" y="3"/>
                </a:lnTo>
                <a:lnTo>
                  <a:pt x="165" y="3"/>
                </a:lnTo>
                <a:lnTo>
                  <a:pt x="169" y="1"/>
                </a:lnTo>
                <a:lnTo>
                  <a:pt x="172" y="1"/>
                </a:lnTo>
                <a:lnTo>
                  <a:pt x="176" y="1"/>
                </a:lnTo>
                <a:lnTo>
                  <a:pt x="178" y="0"/>
                </a:lnTo>
                <a:lnTo>
                  <a:pt x="180" y="0"/>
                </a:lnTo>
                <a:lnTo>
                  <a:pt x="182" y="0"/>
                </a:lnTo>
                <a:lnTo>
                  <a:pt x="184" y="0"/>
                </a:lnTo>
                <a:lnTo>
                  <a:pt x="185" y="0"/>
                </a:lnTo>
                <a:lnTo>
                  <a:pt x="186" y="1"/>
                </a:lnTo>
                <a:lnTo>
                  <a:pt x="189" y="3"/>
                </a:lnTo>
                <a:lnTo>
                  <a:pt x="191" y="3"/>
                </a:lnTo>
                <a:lnTo>
                  <a:pt x="193" y="4"/>
                </a:lnTo>
                <a:lnTo>
                  <a:pt x="195" y="5"/>
                </a:lnTo>
                <a:lnTo>
                  <a:pt x="197" y="6"/>
                </a:lnTo>
                <a:lnTo>
                  <a:pt x="198" y="7"/>
                </a:lnTo>
                <a:lnTo>
                  <a:pt x="199" y="8"/>
                </a:lnTo>
                <a:lnTo>
                  <a:pt x="199" y="9"/>
                </a:lnTo>
                <a:lnTo>
                  <a:pt x="199" y="10"/>
                </a:lnTo>
                <a:lnTo>
                  <a:pt x="198" y="11"/>
                </a:lnTo>
                <a:lnTo>
                  <a:pt x="197" y="12"/>
                </a:lnTo>
                <a:lnTo>
                  <a:pt x="195" y="13"/>
                </a:lnTo>
                <a:lnTo>
                  <a:pt x="193" y="14"/>
                </a:lnTo>
                <a:lnTo>
                  <a:pt x="190" y="15"/>
                </a:lnTo>
                <a:lnTo>
                  <a:pt x="187" y="17"/>
                </a:lnTo>
                <a:lnTo>
                  <a:pt x="184" y="18"/>
                </a:lnTo>
                <a:lnTo>
                  <a:pt x="180" y="20"/>
                </a:lnTo>
                <a:lnTo>
                  <a:pt x="176" y="22"/>
                </a:lnTo>
                <a:lnTo>
                  <a:pt x="171" y="23"/>
                </a:lnTo>
                <a:lnTo>
                  <a:pt x="168" y="25"/>
                </a:lnTo>
                <a:lnTo>
                  <a:pt x="166" y="26"/>
                </a:lnTo>
                <a:lnTo>
                  <a:pt x="163" y="26"/>
                </a:lnTo>
                <a:lnTo>
                  <a:pt x="161" y="26"/>
                </a:lnTo>
                <a:lnTo>
                  <a:pt x="159" y="27"/>
                </a:lnTo>
                <a:lnTo>
                  <a:pt x="159" y="27"/>
                </a:lnTo>
                <a:lnTo>
                  <a:pt x="158" y="27"/>
                </a:lnTo>
                <a:lnTo>
                  <a:pt x="157" y="27"/>
                </a:lnTo>
                <a:lnTo>
                  <a:pt x="155" y="27"/>
                </a:lnTo>
                <a:lnTo>
                  <a:pt x="154" y="27"/>
                </a:lnTo>
                <a:lnTo>
                  <a:pt x="151" y="28"/>
                </a:lnTo>
                <a:lnTo>
                  <a:pt x="148" y="28"/>
                </a:lnTo>
                <a:lnTo>
                  <a:pt x="146" y="28"/>
                </a:lnTo>
                <a:lnTo>
                  <a:pt x="143" y="29"/>
                </a:lnTo>
                <a:lnTo>
                  <a:pt x="140" y="29"/>
                </a:lnTo>
                <a:lnTo>
                  <a:pt x="137" y="30"/>
                </a:lnTo>
                <a:lnTo>
                  <a:pt x="134" y="31"/>
                </a:lnTo>
                <a:lnTo>
                  <a:pt x="129" y="31"/>
                </a:lnTo>
                <a:lnTo>
                  <a:pt x="125" y="32"/>
                </a:lnTo>
                <a:lnTo>
                  <a:pt x="120" y="33"/>
                </a:lnTo>
                <a:lnTo>
                  <a:pt x="116" y="34"/>
                </a:lnTo>
                <a:lnTo>
                  <a:pt x="111" y="35"/>
                </a:lnTo>
                <a:lnTo>
                  <a:pt x="105" y="36"/>
                </a:lnTo>
                <a:lnTo>
                  <a:pt x="99" y="37"/>
                </a:lnTo>
                <a:lnTo>
                  <a:pt x="93" y="38"/>
                </a:lnTo>
                <a:lnTo>
                  <a:pt x="87" y="39"/>
                </a:lnTo>
                <a:lnTo>
                  <a:pt x="80" y="41"/>
                </a:lnTo>
                <a:lnTo>
                  <a:pt x="74" y="42"/>
                </a:lnTo>
                <a:lnTo>
                  <a:pt x="67" y="44"/>
                </a:lnTo>
                <a:lnTo>
                  <a:pt x="59" y="45"/>
                </a:lnTo>
                <a:lnTo>
                  <a:pt x="51" y="48"/>
                </a:lnTo>
                <a:lnTo>
                  <a:pt x="44" y="49"/>
                </a:lnTo>
                <a:lnTo>
                  <a:pt x="35" y="51"/>
                </a:lnTo>
                <a:lnTo>
                  <a:pt x="27" y="53"/>
                </a:lnTo>
                <a:lnTo>
                  <a:pt x="17" y="55"/>
                </a:lnTo>
                <a:lnTo>
                  <a:pt x="9" y="57"/>
                </a:lnTo>
                <a:lnTo>
                  <a:pt x="0" y="59"/>
                </a:lnTo>
                <a:lnTo>
                  <a:pt x="0" y="39"/>
                </a:lnTo>
                <a:lnTo>
                  <a:pt x="0" y="39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151"/>
          <p:cNvSpPr>
            <a:spLocks/>
          </p:cNvSpPr>
          <p:nvPr/>
        </p:nvSpPr>
        <p:spPr bwMode="auto">
          <a:xfrm>
            <a:off x="3937780" y="2789708"/>
            <a:ext cx="140611" cy="114248"/>
          </a:xfrm>
          <a:custGeom>
            <a:avLst/>
            <a:gdLst>
              <a:gd name="T0" fmla="*/ 47 w 48"/>
              <a:gd name="T1" fmla="*/ 23 h 39"/>
              <a:gd name="T2" fmla="*/ 47 w 48"/>
              <a:gd name="T3" fmla="*/ 27 h 39"/>
              <a:gd name="T4" fmla="*/ 47 w 48"/>
              <a:gd name="T5" fmla="*/ 30 h 39"/>
              <a:gd name="T6" fmla="*/ 46 w 48"/>
              <a:gd name="T7" fmla="*/ 32 h 39"/>
              <a:gd name="T8" fmla="*/ 46 w 48"/>
              <a:gd name="T9" fmla="*/ 34 h 39"/>
              <a:gd name="T10" fmla="*/ 45 w 48"/>
              <a:gd name="T11" fmla="*/ 37 h 39"/>
              <a:gd name="T12" fmla="*/ 44 w 48"/>
              <a:gd name="T13" fmla="*/ 38 h 39"/>
              <a:gd name="T14" fmla="*/ 43 w 48"/>
              <a:gd name="T15" fmla="*/ 39 h 39"/>
              <a:gd name="T16" fmla="*/ 42 w 48"/>
              <a:gd name="T17" fmla="*/ 39 h 39"/>
              <a:gd name="T18" fmla="*/ 41 w 48"/>
              <a:gd name="T19" fmla="*/ 39 h 39"/>
              <a:gd name="T20" fmla="*/ 40 w 48"/>
              <a:gd name="T21" fmla="*/ 39 h 39"/>
              <a:gd name="T22" fmla="*/ 38 w 48"/>
              <a:gd name="T23" fmla="*/ 39 h 39"/>
              <a:gd name="T24" fmla="*/ 35 w 48"/>
              <a:gd name="T25" fmla="*/ 37 h 39"/>
              <a:gd name="T26" fmla="*/ 32 w 48"/>
              <a:gd name="T27" fmla="*/ 34 h 39"/>
              <a:gd name="T28" fmla="*/ 28 w 48"/>
              <a:gd name="T29" fmla="*/ 31 h 39"/>
              <a:gd name="T30" fmla="*/ 24 w 48"/>
              <a:gd name="T31" fmla="*/ 28 h 39"/>
              <a:gd name="T32" fmla="*/ 20 w 48"/>
              <a:gd name="T33" fmla="*/ 23 h 39"/>
              <a:gd name="T34" fmla="*/ 16 w 48"/>
              <a:gd name="T35" fmla="*/ 20 h 39"/>
              <a:gd name="T36" fmla="*/ 12 w 48"/>
              <a:gd name="T37" fmla="*/ 17 h 39"/>
              <a:gd name="T38" fmla="*/ 9 w 48"/>
              <a:gd name="T39" fmla="*/ 13 h 39"/>
              <a:gd name="T40" fmla="*/ 5 w 48"/>
              <a:gd name="T41" fmla="*/ 10 h 39"/>
              <a:gd name="T42" fmla="*/ 3 w 48"/>
              <a:gd name="T43" fmla="*/ 7 h 39"/>
              <a:gd name="T44" fmla="*/ 1 w 48"/>
              <a:gd name="T45" fmla="*/ 5 h 39"/>
              <a:gd name="T46" fmla="*/ 0 w 48"/>
              <a:gd name="T47" fmla="*/ 3 h 39"/>
              <a:gd name="T48" fmla="*/ 0 w 48"/>
              <a:gd name="T49" fmla="*/ 1 h 39"/>
              <a:gd name="T50" fmla="*/ 6 w 48"/>
              <a:gd name="T51" fmla="*/ 0 h 39"/>
              <a:gd name="T52" fmla="*/ 12 w 48"/>
              <a:gd name="T53" fmla="*/ 0 h 39"/>
              <a:gd name="T54" fmla="*/ 18 w 48"/>
              <a:gd name="T55" fmla="*/ 0 h 39"/>
              <a:gd name="T56" fmla="*/ 22 w 48"/>
              <a:gd name="T57" fmla="*/ 0 h 39"/>
              <a:gd name="T58" fmla="*/ 26 w 48"/>
              <a:gd name="T59" fmla="*/ 1 h 39"/>
              <a:gd name="T60" fmla="*/ 31 w 48"/>
              <a:gd name="T61" fmla="*/ 2 h 39"/>
              <a:gd name="T62" fmla="*/ 35 w 48"/>
              <a:gd name="T63" fmla="*/ 2 h 39"/>
              <a:gd name="T64" fmla="*/ 38 w 48"/>
              <a:gd name="T65" fmla="*/ 3 h 39"/>
              <a:gd name="T66" fmla="*/ 40 w 48"/>
              <a:gd name="T67" fmla="*/ 4 h 39"/>
              <a:gd name="T68" fmla="*/ 42 w 48"/>
              <a:gd name="T69" fmla="*/ 6 h 39"/>
              <a:gd name="T70" fmla="*/ 44 w 48"/>
              <a:gd name="T71" fmla="*/ 8 h 39"/>
              <a:gd name="T72" fmla="*/ 46 w 48"/>
              <a:gd name="T73" fmla="*/ 10 h 39"/>
              <a:gd name="T74" fmla="*/ 47 w 48"/>
              <a:gd name="T75" fmla="*/ 13 h 39"/>
              <a:gd name="T76" fmla="*/ 48 w 48"/>
              <a:gd name="T77" fmla="*/ 17 h 39"/>
              <a:gd name="T78" fmla="*/ 48 w 48"/>
              <a:gd name="T79" fmla="*/ 20 h 39"/>
              <a:gd name="T80" fmla="*/ 47 w 48"/>
              <a:gd name="T81" fmla="*/ 23 h 39"/>
              <a:gd name="T82" fmla="*/ 47 w 48"/>
              <a:gd name="T83" fmla="*/ 23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8" h="39">
                <a:moveTo>
                  <a:pt x="47" y="23"/>
                </a:moveTo>
                <a:lnTo>
                  <a:pt x="47" y="27"/>
                </a:lnTo>
                <a:lnTo>
                  <a:pt x="47" y="30"/>
                </a:lnTo>
                <a:lnTo>
                  <a:pt x="46" y="32"/>
                </a:lnTo>
                <a:lnTo>
                  <a:pt x="46" y="34"/>
                </a:lnTo>
                <a:lnTo>
                  <a:pt x="45" y="37"/>
                </a:lnTo>
                <a:lnTo>
                  <a:pt x="44" y="38"/>
                </a:lnTo>
                <a:lnTo>
                  <a:pt x="43" y="39"/>
                </a:lnTo>
                <a:lnTo>
                  <a:pt x="42" y="39"/>
                </a:lnTo>
                <a:lnTo>
                  <a:pt x="41" y="39"/>
                </a:lnTo>
                <a:lnTo>
                  <a:pt x="40" y="39"/>
                </a:lnTo>
                <a:lnTo>
                  <a:pt x="38" y="39"/>
                </a:lnTo>
                <a:lnTo>
                  <a:pt x="35" y="37"/>
                </a:lnTo>
                <a:lnTo>
                  <a:pt x="32" y="34"/>
                </a:lnTo>
                <a:lnTo>
                  <a:pt x="28" y="31"/>
                </a:lnTo>
                <a:lnTo>
                  <a:pt x="24" y="28"/>
                </a:lnTo>
                <a:lnTo>
                  <a:pt x="20" y="23"/>
                </a:lnTo>
                <a:lnTo>
                  <a:pt x="16" y="20"/>
                </a:lnTo>
                <a:lnTo>
                  <a:pt x="12" y="17"/>
                </a:lnTo>
                <a:lnTo>
                  <a:pt x="9" y="13"/>
                </a:lnTo>
                <a:lnTo>
                  <a:pt x="5" y="10"/>
                </a:lnTo>
                <a:lnTo>
                  <a:pt x="3" y="7"/>
                </a:lnTo>
                <a:lnTo>
                  <a:pt x="1" y="5"/>
                </a:lnTo>
                <a:lnTo>
                  <a:pt x="0" y="3"/>
                </a:lnTo>
                <a:lnTo>
                  <a:pt x="0" y="1"/>
                </a:lnTo>
                <a:lnTo>
                  <a:pt x="6" y="0"/>
                </a:lnTo>
                <a:lnTo>
                  <a:pt x="12" y="0"/>
                </a:lnTo>
                <a:lnTo>
                  <a:pt x="18" y="0"/>
                </a:lnTo>
                <a:lnTo>
                  <a:pt x="22" y="0"/>
                </a:lnTo>
                <a:lnTo>
                  <a:pt x="26" y="1"/>
                </a:lnTo>
                <a:lnTo>
                  <a:pt x="31" y="2"/>
                </a:lnTo>
                <a:lnTo>
                  <a:pt x="35" y="2"/>
                </a:lnTo>
                <a:lnTo>
                  <a:pt x="38" y="3"/>
                </a:lnTo>
                <a:lnTo>
                  <a:pt x="40" y="4"/>
                </a:lnTo>
                <a:lnTo>
                  <a:pt x="42" y="6"/>
                </a:lnTo>
                <a:lnTo>
                  <a:pt x="44" y="8"/>
                </a:lnTo>
                <a:lnTo>
                  <a:pt x="46" y="10"/>
                </a:lnTo>
                <a:lnTo>
                  <a:pt x="47" y="13"/>
                </a:lnTo>
                <a:lnTo>
                  <a:pt x="48" y="17"/>
                </a:lnTo>
                <a:lnTo>
                  <a:pt x="48" y="20"/>
                </a:lnTo>
                <a:lnTo>
                  <a:pt x="47" y="23"/>
                </a:lnTo>
                <a:lnTo>
                  <a:pt x="47" y="23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152"/>
          <p:cNvSpPr>
            <a:spLocks/>
          </p:cNvSpPr>
          <p:nvPr/>
        </p:nvSpPr>
        <p:spPr bwMode="auto">
          <a:xfrm>
            <a:off x="3975861" y="2944968"/>
            <a:ext cx="79095" cy="533151"/>
          </a:xfrm>
          <a:custGeom>
            <a:avLst/>
            <a:gdLst>
              <a:gd name="T0" fmla="*/ 27 w 27"/>
              <a:gd name="T1" fmla="*/ 0 h 182"/>
              <a:gd name="T2" fmla="*/ 27 w 27"/>
              <a:gd name="T3" fmla="*/ 182 h 182"/>
              <a:gd name="T4" fmla="*/ 2 w 27"/>
              <a:gd name="T5" fmla="*/ 182 h 182"/>
              <a:gd name="T6" fmla="*/ 2 w 27"/>
              <a:gd name="T7" fmla="*/ 168 h 182"/>
              <a:gd name="T8" fmla="*/ 2 w 27"/>
              <a:gd name="T9" fmla="*/ 154 h 182"/>
              <a:gd name="T10" fmla="*/ 2 w 27"/>
              <a:gd name="T11" fmla="*/ 142 h 182"/>
              <a:gd name="T12" fmla="*/ 2 w 27"/>
              <a:gd name="T13" fmla="*/ 129 h 182"/>
              <a:gd name="T14" fmla="*/ 2 w 27"/>
              <a:gd name="T15" fmla="*/ 118 h 182"/>
              <a:gd name="T16" fmla="*/ 2 w 27"/>
              <a:gd name="T17" fmla="*/ 105 h 182"/>
              <a:gd name="T18" fmla="*/ 2 w 27"/>
              <a:gd name="T19" fmla="*/ 94 h 182"/>
              <a:gd name="T20" fmla="*/ 2 w 27"/>
              <a:gd name="T21" fmla="*/ 83 h 182"/>
              <a:gd name="T22" fmla="*/ 2 w 27"/>
              <a:gd name="T23" fmla="*/ 72 h 182"/>
              <a:gd name="T24" fmla="*/ 1 w 27"/>
              <a:gd name="T25" fmla="*/ 61 h 182"/>
              <a:gd name="T26" fmla="*/ 1 w 27"/>
              <a:gd name="T27" fmla="*/ 51 h 182"/>
              <a:gd name="T28" fmla="*/ 1 w 27"/>
              <a:gd name="T29" fmla="*/ 41 h 182"/>
              <a:gd name="T30" fmla="*/ 1 w 27"/>
              <a:gd name="T31" fmla="*/ 31 h 182"/>
              <a:gd name="T32" fmla="*/ 0 w 27"/>
              <a:gd name="T33" fmla="*/ 21 h 182"/>
              <a:gd name="T34" fmla="*/ 0 w 27"/>
              <a:gd name="T35" fmla="*/ 3 h 182"/>
              <a:gd name="T36" fmla="*/ 27 w 27"/>
              <a:gd name="T37" fmla="*/ 0 h 182"/>
              <a:gd name="T38" fmla="*/ 27 w 27"/>
              <a:gd name="T39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7" h="182">
                <a:moveTo>
                  <a:pt x="27" y="0"/>
                </a:moveTo>
                <a:lnTo>
                  <a:pt x="27" y="182"/>
                </a:lnTo>
                <a:lnTo>
                  <a:pt x="2" y="182"/>
                </a:lnTo>
                <a:lnTo>
                  <a:pt x="2" y="168"/>
                </a:lnTo>
                <a:lnTo>
                  <a:pt x="2" y="154"/>
                </a:lnTo>
                <a:lnTo>
                  <a:pt x="2" y="142"/>
                </a:lnTo>
                <a:lnTo>
                  <a:pt x="2" y="129"/>
                </a:lnTo>
                <a:lnTo>
                  <a:pt x="2" y="118"/>
                </a:lnTo>
                <a:lnTo>
                  <a:pt x="2" y="105"/>
                </a:lnTo>
                <a:lnTo>
                  <a:pt x="2" y="94"/>
                </a:lnTo>
                <a:lnTo>
                  <a:pt x="2" y="83"/>
                </a:lnTo>
                <a:lnTo>
                  <a:pt x="2" y="72"/>
                </a:lnTo>
                <a:lnTo>
                  <a:pt x="1" y="61"/>
                </a:lnTo>
                <a:lnTo>
                  <a:pt x="1" y="51"/>
                </a:lnTo>
                <a:lnTo>
                  <a:pt x="1" y="41"/>
                </a:lnTo>
                <a:lnTo>
                  <a:pt x="1" y="31"/>
                </a:lnTo>
                <a:lnTo>
                  <a:pt x="0" y="21"/>
                </a:lnTo>
                <a:lnTo>
                  <a:pt x="0" y="3"/>
                </a:lnTo>
                <a:lnTo>
                  <a:pt x="27" y="0"/>
                </a:lnTo>
                <a:lnTo>
                  <a:pt x="27" y="0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任意多边形 56"/>
          <p:cNvSpPr>
            <a:spLocks/>
          </p:cNvSpPr>
          <p:nvPr/>
        </p:nvSpPr>
        <p:spPr bwMode="auto">
          <a:xfrm>
            <a:off x="4850495" y="3399410"/>
            <a:ext cx="113457" cy="349861"/>
          </a:xfrm>
          <a:custGeom>
            <a:avLst/>
            <a:gdLst>
              <a:gd name="connsiteX0" fmla="*/ 89184 w 113457"/>
              <a:gd name="connsiteY0" fmla="*/ 0 h 349861"/>
              <a:gd name="connsiteX1" fmla="*/ 92113 w 113457"/>
              <a:gd name="connsiteY1" fmla="*/ 0 h 349861"/>
              <a:gd name="connsiteX2" fmla="*/ 95043 w 113457"/>
              <a:gd name="connsiteY2" fmla="*/ 0 h 349861"/>
              <a:gd name="connsiteX3" fmla="*/ 97972 w 113457"/>
              <a:gd name="connsiteY3" fmla="*/ 0 h 349861"/>
              <a:gd name="connsiteX4" fmla="*/ 97972 w 113457"/>
              <a:gd name="connsiteY4" fmla="*/ 2929 h 349861"/>
              <a:gd name="connsiteX5" fmla="*/ 100901 w 113457"/>
              <a:gd name="connsiteY5" fmla="*/ 2929 h 349861"/>
              <a:gd name="connsiteX6" fmla="*/ 100901 w 113457"/>
              <a:gd name="connsiteY6" fmla="*/ 8788 h 349861"/>
              <a:gd name="connsiteX7" fmla="*/ 103831 w 113457"/>
              <a:gd name="connsiteY7" fmla="*/ 11717 h 349861"/>
              <a:gd name="connsiteX8" fmla="*/ 103831 w 113457"/>
              <a:gd name="connsiteY8" fmla="*/ 17576 h 349861"/>
              <a:gd name="connsiteX9" fmla="*/ 103831 w 113457"/>
              <a:gd name="connsiteY9" fmla="*/ 23435 h 349861"/>
              <a:gd name="connsiteX10" fmla="*/ 106760 w 113457"/>
              <a:gd name="connsiteY10" fmla="*/ 29294 h 349861"/>
              <a:gd name="connsiteX11" fmla="*/ 106760 w 113457"/>
              <a:gd name="connsiteY11" fmla="*/ 38082 h 349861"/>
              <a:gd name="connsiteX12" fmla="*/ 106760 w 113457"/>
              <a:gd name="connsiteY12" fmla="*/ 43941 h 349861"/>
              <a:gd name="connsiteX13" fmla="*/ 106760 w 113457"/>
              <a:gd name="connsiteY13" fmla="*/ 55659 h 349861"/>
              <a:gd name="connsiteX14" fmla="*/ 106760 w 113457"/>
              <a:gd name="connsiteY14" fmla="*/ 67376 h 349861"/>
              <a:gd name="connsiteX15" fmla="*/ 106760 w 113457"/>
              <a:gd name="connsiteY15" fmla="*/ 79094 h 349861"/>
              <a:gd name="connsiteX16" fmla="*/ 106760 w 113457"/>
              <a:gd name="connsiteY16" fmla="*/ 90811 h 349861"/>
              <a:gd name="connsiteX17" fmla="*/ 106760 w 113457"/>
              <a:gd name="connsiteY17" fmla="*/ 102529 h 349861"/>
              <a:gd name="connsiteX18" fmla="*/ 106760 w 113457"/>
              <a:gd name="connsiteY18" fmla="*/ 114247 h 349861"/>
              <a:gd name="connsiteX19" fmla="*/ 103831 w 113457"/>
              <a:gd name="connsiteY19" fmla="*/ 131823 h 349861"/>
              <a:gd name="connsiteX20" fmla="*/ 103831 w 113457"/>
              <a:gd name="connsiteY20" fmla="*/ 164047 h 349861"/>
              <a:gd name="connsiteX21" fmla="*/ 100901 w 113457"/>
              <a:gd name="connsiteY21" fmla="*/ 196270 h 349861"/>
              <a:gd name="connsiteX22" fmla="*/ 100901 w 113457"/>
              <a:gd name="connsiteY22" fmla="*/ 222635 h 349861"/>
              <a:gd name="connsiteX23" fmla="*/ 103831 w 113457"/>
              <a:gd name="connsiteY23" fmla="*/ 248999 h 349861"/>
              <a:gd name="connsiteX24" fmla="*/ 103831 w 113457"/>
              <a:gd name="connsiteY24" fmla="*/ 278293 h 349861"/>
              <a:gd name="connsiteX25" fmla="*/ 106760 w 113457"/>
              <a:gd name="connsiteY25" fmla="*/ 301729 h 349861"/>
              <a:gd name="connsiteX26" fmla="*/ 109690 w 113457"/>
              <a:gd name="connsiteY26" fmla="*/ 325164 h 349861"/>
              <a:gd name="connsiteX27" fmla="*/ 112619 w 113457"/>
              <a:gd name="connsiteY27" fmla="*/ 345670 h 349861"/>
              <a:gd name="connsiteX28" fmla="*/ 113457 w 113457"/>
              <a:gd name="connsiteY28" fmla="*/ 349861 h 349861"/>
              <a:gd name="connsiteX29" fmla="*/ 90554 w 113457"/>
              <a:gd name="connsiteY29" fmla="*/ 330011 h 349861"/>
              <a:gd name="connsiteX30" fmla="*/ 33404 w 113457"/>
              <a:gd name="connsiteY30" fmla="*/ 282386 h 349861"/>
              <a:gd name="connsiteX31" fmla="*/ 12161 w 113457"/>
              <a:gd name="connsiteY31" fmla="*/ 249911 h 349861"/>
              <a:gd name="connsiteX32" fmla="*/ 0 w 113457"/>
              <a:gd name="connsiteY32" fmla="*/ 225238 h 349861"/>
              <a:gd name="connsiteX33" fmla="*/ 1302 w 113457"/>
              <a:gd name="connsiteY33" fmla="*/ 222635 h 349861"/>
              <a:gd name="connsiteX34" fmla="*/ 4231 w 113457"/>
              <a:gd name="connsiteY34" fmla="*/ 216776 h 349861"/>
              <a:gd name="connsiteX35" fmla="*/ 10090 w 113457"/>
              <a:gd name="connsiteY35" fmla="*/ 210917 h 349861"/>
              <a:gd name="connsiteX36" fmla="*/ 13019 w 113457"/>
              <a:gd name="connsiteY36" fmla="*/ 202129 h 349861"/>
              <a:gd name="connsiteX37" fmla="*/ 15949 w 113457"/>
              <a:gd name="connsiteY37" fmla="*/ 193341 h 349861"/>
              <a:gd name="connsiteX38" fmla="*/ 18878 w 113457"/>
              <a:gd name="connsiteY38" fmla="*/ 178694 h 349861"/>
              <a:gd name="connsiteX39" fmla="*/ 24737 w 113457"/>
              <a:gd name="connsiteY39" fmla="*/ 169905 h 349861"/>
              <a:gd name="connsiteX40" fmla="*/ 27666 w 113457"/>
              <a:gd name="connsiteY40" fmla="*/ 158188 h 349861"/>
              <a:gd name="connsiteX41" fmla="*/ 30596 w 113457"/>
              <a:gd name="connsiteY41" fmla="*/ 146470 h 349861"/>
              <a:gd name="connsiteX42" fmla="*/ 33525 w 113457"/>
              <a:gd name="connsiteY42" fmla="*/ 131823 h 349861"/>
              <a:gd name="connsiteX43" fmla="*/ 39384 w 113457"/>
              <a:gd name="connsiteY43" fmla="*/ 114247 h 349861"/>
              <a:gd name="connsiteX44" fmla="*/ 42313 w 113457"/>
              <a:gd name="connsiteY44" fmla="*/ 99600 h 349861"/>
              <a:gd name="connsiteX45" fmla="*/ 45243 w 113457"/>
              <a:gd name="connsiteY45" fmla="*/ 87882 h 349861"/>
              <a:gd name="connsiteX46" fmla="*/ 51101 w 113457"/>
              <a:gd name="connsiteY46" fmla="*/ 76164 h 349861"/>
              <a:gd name="connsiteX47" fmla="*/ 54031 w 113457"/>
              <a:gd name="connsiteY47" fmla="*/ 64447 h 349861"/>
              <a:gd name="connsiteX48" fmla="*/ 56960 w 113457"/>
              <a:gd name="connsiteY48" fmla="*/ 49800 h 349861"/>
              <a:gd name="connsiteX49" fmla="*/ 62819 w 113457"/>
              <a:gd name="connsiteY49" fmla="*/ 41012 h 349861"/>
              <a:gd name="connsiteX50" fmla="*/ 65748 w 113457"/>
              <a:gd name="connsiteY50" fmla="*/ 32223 h 349861"/>
              <a:gd name="connsiteX51" fmla="*/ 68678 w 113457"/>
              <a:gd name="connsiteY51" fmla="*/ 23435 h 349861"/>
              <a:gd name="connsiteX52" fmla="*/ 74537 w 113457"/>
              <a:gd name="connsiteY52" fmla="*/ 17576 h 349861"/>
              <a:gd name="connsiteX53" fmla="*/ 80395 w 113457"/>
              <a:gd name="connsiteY53" fmla="*/ 11717 h 349861"/>
              <a:gd name="connsiteX54" fmla="*/ 83325 w 113457"/>
              <a:gd name="connsiteY54" fmla="*/ 5859 h 349861"/>
              <a:gd name="connsiteX55" fmla="*/ 86254 w 113457"/>
              <a:gd name="connsiteY55" fmla="*/ 2929 h 349861"/>
              <a:gd name="connsiteX56" fmla="*/ 89184 w 113457"/>
              <a:gd name="connsiteY56" fmla="*/ 0 h 34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13457" h="349861">
                <a:moveTo>
                  <a:pt x="89184" y="0"/>
                </a:moveTo>
                <a:lnTo>
                  <a:pt x="92113" y="0"/>
                </a:lnTo>
                <a:lnTo>
                  <a:pt x="95043" y="0"/>
                </a:lnTo>
                <a:lnTo>
                  <a:pt x="97972" y="0"/>
                </a:lnTo>
                <a:lnTo>
                  <a:pt x="97972" y="2929"/>
                </a:lnTo>
                <a:lnTo>
                  <a:pt x="100901" y="2929"/>
                </a:lnTo>
                <a:lnTo>
                  <a:pt x="100901" y="8788"/>
                </a:lnTo>
                <a:lnTo>
                  <a:pt x="103831" y="11717"/>
                </a:lnTo>
                <a:lnTo>
                  <a:pt x="103831" y="17576"/>
                </a:lnTo>
                <a:lnTo>
                  <a:pt x="103831" y="23435"/>
                </a:lnTo>
                <a:lnTo>
                  <a:pt x="106760" y="29294"/>
                </a:lnTo>
                <a:lnTo>
                  <a:pt x="106760" y="38082"/>
                </a:lnTo>
                <a:lnTo>
                  <a:pt x="106760" y="43941"/>
                </a:lnTo>
                <a:lnTo>
                  <a:pt x="106760" y="55659"/>
                </a:lnTo>
                <a:lnTo>
                  <a:pt x="106760" y="67376"/>
                </a:lnTo>
                <a:lnTo>
                  <a:pt x="106760" y="79094"/>
                </a:lnTo>
                <a:lnTo>
                  <a:pt x="106760" y="90811"/>
                </a:lnTo>
                <a:lnTo>
                  <a:pt x="106760" y="102529"/>
                </a:lnTo>
                <a:lnTo>
                  <a:pt x="106760" y="114247"/>
                </a:lnTo>
                <a:lnTo>
                  <a:pt x="103831" y="131823"/>
                </a:lnTo>
                <a:lnTo>
                  <a:pt x="103831" y="164047"/>
                </a:lnTo>
                <a:lnTo>
                  <a:pt x="100901" y="196270"/>
                </a:lnTo>
                <a:lnTo>
                  <a:pt x="100901" y="222635"/>
                </a:lnTo>
                <a:lnTo>
                  <a:pt x="103831" y="248999"/>
                </a:lnTo>
                <a:lnTo>
                  <a:pt x="103831" y="278293"/>
                </a:lnTo>
                <a:lnTo>
                  <a:pt x="106760" y="301729"/>
                </a:lnTo>
                <a:lnTo>
                  <a:pt x="109690" y="325164"/>
                </a:lnTo>
                <a:lnTo>
                  <a:pt x="112619" y="345670"/>
                </a:lnTo>
                <a:lnTo>
                  <a:pt x="113457" y="349861"/>
                </a:lnTo>
                <a:lnTo>
                  <a:pt x="90554" y="330011"/>
                </a:lnTo>
                <a:cubicBezTo>
                  <a:pt x="49686" y="295954"/>
                  <a:pt x="71350" y="327922"/>
                  <a:pt x="33404" y="282386"/>
                </a:cubicBezTo>
                <a:cubicBezTo>
                  <a:pt x="26371" y="273946"/>
                  <a:pt x="18901" y="262072"/>
                  <a:pt x="12161" y="249911"/>
                </a:cubicBezTo>
                <a:lnTo>
                  <a:pt x="0" y="225238"/>
                </a:lnTo>
                <a:lnTo>
                  <a:pt x="1302" y="222635"/>
                </a:lnTo>
                <a:lnTo>
                  <a:pt x="4231" y="216776"/>
                </a:lnTo>
                <a:lnTo>
                  <a:pt x="10090" y="210917"/>
                </a:lnTo>
                <a:lnTo>
                  <a:pt x="13019" y="202129"/>
                </a:lnTo>
                <a:lnTo>
                  <a:pt x="15949" y="193341"/>
                </a:lnTo>
                <a:lnTo>
                  <a:pt x="18878" y="178694"/>
                </a:lnTo>
                <a:lnTo>
                  <a:pt x="24737" y="169905"/>
                </a:lnTo>
                <a:lnTo>
                  <a:pt x="27666" y="158188"/>
                </a:lnTo>
                <a:lnTo>
                  <a:pt x="30596" y="146470"/>
                </a:lnTo>
                <a:lnTo>
                  <a:pt x="33525" y="131823"/>
                </a:lnTo>
                <a:lnTo>
                  <a:pt x="39384" y="114247"/>
                </a:lnTo>
                <a:lnTo>
                  <a:pt x="42313" y="99600"/>
                </a:lnTo>
                <a:lnTo>
                  <a:pt x="45243" y="87882"/>
                </a:lnTo>
                <a:lnTo>
                  <a:pt x="51101" y="76164"/>
                </a:lnTo>
                <a:lnTo>
                  <a:pt x="54031" y="64447"/>
                </a:lnTo>
                <a:lnTo>
                  <a:pt x="56960" y="49800"/>
                </a:lnTo>
                <a:lnTo>
                  <a:pt x="62819" y="41012"/>
                </a:lnTo>
                <a:lnTo>
                  <a:pt x="65748" y="32223"/>
                </a:lnTo>
                <a:lnTo>
                  <a:pt x="68678" y="23435"/>
                </a:lnTo>
                <a:lnTo>
                  <a:pt x="74537" y="17576"/>
                </a:lnTo>
                <a:lnTo>
                  <a:pt x="80395" y="11717"/>
                </a:lnTo>
                <a:lnTo>
                  <a:pt x="83325" y="5859"/>
                </a:lnTo>
                <a:lnTo>
                  <a:pt x="86254" y="2929"/>
                </a:lnTo>
                <a:lnTo>
                  <a:pt x="89184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58" name="任意多边形 57"/>
          <p:cNvSpPr>
            <a:spLocks/>
          </p:cNvSpPr>
          <p:nvPr/>
        </p:nvSpPr>
        <p:spPr bwMode="auto">
          <a:xfrm>
            <a:off x="4963952" y="3749270"/>
            <a:ext cx="8055" cy="9278"/>
          </a:xfrm>
          <a:custGeom>
            <a:avLst/>
            <a:gdLst>
              <a:gd name="connsiteX0" fmla="*/ 0 w 8055"/>
              <a:gd name="connsiteY0" fmla="*/ 0 h 9278"/>
              <a:gd name="connsiteX1" fmla="*/ 561 w 8055"/>
              <a:gd name="connsiteY1" fmla="*/ 486 h 9278"/>
              <a:gd name="connsiteX2" fmla="*/ 5479 w 8055"/>
              <a:gd name="connsiteY2" fmla="*/ 8642 h 9278"/>
              <a:gd name="connsiteX3" fmla="*/ 1276 w 8055"/>
              <a:gd name="connsiteY3" fmla="*/ 6382 h 9278"/>
              <a:gd name="connsiteX4" fmla="*/ 0 w 8055"/>
              <a:gd name="connsiteY4" fmla="*/ 0 h 9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5" h="9278">
                <a:moveTo>
                  <a:pt x="0" y="0"/>
                </a:moveTo>
                <a:lnTo>
                  <a:pt x="561" y="486"/>
                </a:lnTo>
                <a:cubicBezTo>
                  <a:pt x="10154" y="9442"/>
                  <a:pt x="9031" y="10185"/>
                  <a:pt x="5479" y="8642"/>
                </a:cubicBezTo>
                <a:lnTo>
                  <a:pt x="1276" y="638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59" name="任意多边形 58"/>
          <p:cNvSpPr>
            <a:spLocks/>
          </p:cNvSpPr>
          <p:nvPr/>
        </p:nvSpPr>
        <p:spPr bwMode="auto">
          <a:xfrm>
            <a:off x="4959778" y="3752345"/>
            <a:ext cx="5281" cy="3216"/>
          </a:xfrm>
          <a:custGeom>
            <a:avLst/>
            <a:gdLst>
              <a:gd name="connsiteX0" fmla="*/ 2 w 5281"/>
              <a:gd name="connsiteY0" fmla="*/ 8 h 3216"/>
              <a:gd name="connsiteX1" fmla="*/ 5255 w 5281"/>
              <a:gd name="connsiteY1" fmla="*/ 3199 h 3216"/>
              <a:gd name="connsiteX2" fmla="*/ 5281 w 5281"/>
              <a:gd name="connsiteY2" fmla="*/ 3216 h 3216"/>
              <a:gd name="connsiteX3" fmla="*/ 3541 w 5281"/>
              <a:gd name="connsiteY3" fmla="*/ 2280 h 3216"/>
              <a:gd name="connsiteX4" fmla="*/ 2 w 5281"/>
              <a:gd name="connsiteY4" fmla="*/ 8 h 3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1" h="3216">
                <a:moveTo>
                  <a:pt x="2" y="8"/>
                </a:moveTo>
                <a:cubicBezTo>
                  <a:pt x="-57" y="-85"/>
                  <a:pt x="1348" y="731"/>
                  <a:pt x="5255" y="3199"/>
                </a:cubicBezTo>
                <a:lnTo>
                  <a:pt x="5281" y="3216"/>
                </a:lnTo>
                <a:lnTo>
                  <a:pt x="3541" y="2280"/>
                </a:lnTo>
                <a:cubicBezTo>
                  <a:pt x="1587" y="1106"/>
                  <a:pt x="62" y="102"/>
                  <a:pt x="2" y="8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60" name="任意多边形 59"/>
          <p:cNvSpPr>
            <a:spLocks/>
          </p:cNvSpPr>
          <p:nvPr/>
        </p:nvSpPr>
        <p:spPr bwMode="auto">
          <a:xfrm>
            <a:off x="4965059" y="3755561"/>
            <a:ext cx="174" cy="112"/>
          </a:xfrm>
          <a:custGeom>
            <a:avLst/>
            <a:gdLst>
              <a:gd name="connsiteX0" fmla="*/ 0 w 174"/>
              <a:gd name="connsiteY0" fmla="*/ 0 h 112"/>
              <a:gd name="connsiteX1" fmla="*/ 169 w 174"/>
              <a:gd name="connsiteY1" fmla="*/ 91 h 112"/>
              <a:gd name="connsiteX2" fmla="*/ 174 w 174"/>
              <a:gd name="connsiteY2" fmla="*/ 112 h 112"/>
              <a:gd name="connsiteX3" fmla="*/ 0 w 174"/>
              <a:gd name="connsiteY3" fmla="*/ 0 h 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" h="112">
                <a:moveTo>
                  <a:pt x="0" y="0"/>
                </a:moveTo>
                <a:lnTo>
                  <a:pt x="169" y="91"/>
                </a:lnTo>
                <a:lnTo>
                  <a:pt x="174" y="11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61" name="任意多边形 60"/>
          <p:cNvSpPr>
            <a:spLocks/>
          </p:cNvSpPr>
          <p:nvPr/>
        </p:nvSpPr>
        <p:spPr bwMode="auto">
          <a:xfrm>
            <a:off x="4199089" y="2092894"/>
            <a:ext cx="764575" cy="1742996"/>
          </a:xfrm>
          <a:custGeom>
            <a:avLst/>
            <a:gdLst>
              <a:gd name="connsiteX0" fmla="*/ 20506 w 764575"/>
              <a:gd name="connsiteY0" fmla="*/ 0 h 1742996"/>
              <a:gd name="connsiteX1" fmla="*/ 26365 w 764575"/>
              <a:gd name="connsiteY1" fmla="*/ 0 h 1742996"/>
              <a:gd name="connsiteX2" fmla="*/ 35153 w 764575"/>
              <a:gd name="connsiteY2" fmla="*/ 2929 h 1742996"/>
              <a:gd name="connsiteX3" fmla="*/ 43941 w 764575"/>
              <a:gd name="connsiteY3" fmla="*/ 2929 h 1742996"/>
              <a:gd name="connsiteX4" fmla="*/ 64447 w 764575"/>
              <a:gd name="connsiteY4" fmla="*/ 8788 h 1742996"/>
              <a:gd name="connsiteX5" fmla="*/ 87882 w 764575"/>
              <a:gd name="connsiteY5" fmla="*/ 17576 h 1742996"/>
              <a:gd name="connsiteX6" fmla="*/ 108388 w 764575"/>
              <a:gd name="connsiteY6" fmla="*/ 29294 h 1742996"/>
              <a:gd name="connsiteX7" fmla="*/ 125965 w 764575"/>
              <a:gd name="connsiteY7" fmla="*/ 35153 h 1742996"/>
              <a:gd name="connsiteX8" fmla="*/ 131823 w 764575"/>
              <a:gd name="connsiteY8" fmla="*/ 38082 h 1742996"/>
              <a:gd name="connsiteX9" fmla="*/ 140612 w 764575"/>
              <a:gd name="connsiteY9" fmla="*/ 41012 h 1742996"/>
              <a:gd name="connsiteX10" fmla="*/ 146470 w 764575"/>
              <a:gd name="connsiteY10" fmla="*/ 43941 h 1742996"/>
              <a:gd name="connsiteX11" fmla="*/ 149400 w 764575"/>
              <a:gd name="connsiteY11" fmla="*/ 49800 h 1742996"/>
              <a:gd name="connsiteX12" fmla="*/ 158188 w 764575"/>
              <a:gd name="connsiteY12" fmla="*/ 55659 h 1742996"/>
              <a:gd name="connsiteX13" fmla="*/ 164047 w 764575"/>
              <a:gd name="connsiteY13" fmla="*/ 61518 h 1742996"/>
              <a:gd name="connsiteX14" fmla="*/ 164047 w 764575"/>
              <a:gd name="connsiteY14" fmla="*/ 67376 h 1742996"/>
              <a:gd name="connsiteX15" fmla="*/ 166976 w 764575"/>
              <a:gd name="connsiteY15" fmla="*/ 73235 h 1742996"/>
              <a:gd name="connsiteX16" fmla="*/ 166976 w 764575"/>
              <a:gd name="connsiteY16" fmla="*/ 79094 h 1742996"/>
              <a:gd name="connsiteX17" fmla="*/ 166976 w 764575"/>
              <a:gd name="connsiteY17" fmla="*/ 90812 h 1742996"/>
              <a:gd name="connsiteX18" fmla="*/ 166976 w 764575"/>
              <a:gd name="connsiteY18" fmla="*/ 99600 h 1742996"/>
              <a:gd name="connsiteX19" fmla="*/ 166976 w 764575"/>
              <a:gd name="connsiteY19" fmla="*/ 111317 h 1742996"/>
              <a:gd name="connsiteX20" fmla="*/ 164047 w 764575"/>
              <a:gd name="connsiteY20" fmla="*/ 123035 h 1742996"/>
              <a:gd name="connsiteX21" fmla="*/ 164047 w 764575"/>
              <a:gd name="connsiteY21" fmla="*/ 134753 h 1742996"/>
              <a:gd name="connsiteX22" fmla="*/ 161117 w 764575"/>
              <a:gd name="connsiteY22" fmla="*/ 149400 h 1742996"/>
              <a:gd name="connsiteX23" fmla="*/ 158188 w 764575"/>
              <a:gd name="connsiteY23" fmla="*/ 169906 h 1742996"/>
              <a:gd name="connsiteX24" fmla="*/ 158188 w 764575"/>
              <a:gd name="connsiteY24" fmla="*/ 187482 h 1742996"/>
              <a:gd name="connsiteX25" fmla="*/ 155259 w 764575"/>
              <a:gd name="connsiteY25" fmla="*/ 207988 h 1742996"/>
              <a:gd name="connsiteX26" fmla="*/ 155259 w 764575"/>
              <a:gd name="connsiteY26" fmla="*/ 231423 h 1742996"/>
              <a:gd name="connsiteX27" fmla="*/ 155259 w 764575"/>
              <a:gd name="connsiteY27" fmla="*/ 254858 h 1742996"/>
              <a:gd name="connsiteX28" fmla="*/ 155259 w 764575"/>
              <a:gd name="connsiteY28" fmla="*/ 284152 h 1742996"/>
              <a:gd name="connsiteX29" fmla="*/ 155259 w 764575"/>
              <a:gd name="connsiteY29" fmla="*/ 313446 h 1742996"/>
              <a:gd name="connsiteX30" fmla="*/ 155259 w 764575"/>
              <a:gd name="connsiteY30" fmla="*/ 345670 h 1742996"/>
              <a:gd name="connsiteX31" fmla="*/ 158188 w 764575"/>
              <a:gd name="connsiteY31" fmla="*/ 377893 h 1742996"/>
              <a:gd name="connsiteX32" fmla="*/ 161117 w 764575"/>
              <a:gd name="connsiteY32" fmla="*/ 415976 h 1742996"/>
              <a:gd name="connsiteX33" fmla="*/ 166976 w 764575"/>
              <a:gd name="connsiteY33" fmla="*/ 451129 h 1742996"/>
              <a:gd name="connsiteX34" fmla="*/ 172835 w 764575"/>
              <a:gd name="connsiteY34" fmla="*/ 495070 h 1742996"/>
              <a:gd name="connsiteX35" fmla="*/ 175765 w 764575"/>
              <a:gd name="connsiteY35" fmla="*/ 515575 h 1742996"/>
              <a:gd name="connsiteX36" fmla="*/ 178694 w 764575"/>
              <a:gd name="connsiteY36" fmla="*/ 539011 h 1742996"/>
              <a:gd name="connsiteX37" fmla="*/ 184553 w 764575"/>
              <a:gd name="connsiteY37" fmla="*/ 562446 h 1742996"/>
              <a:gd name="connsiteX38" fmla="*/ 187482 w 764575"/>
              <a:gd name="connsiteY38" fmla="*/ 585881 h 1742996"/>
              <a:gd name="connsiteX39" fmla="*/ 193341 w 764575"/>
              <a:gd name="connsiteY39" fmla="*/ 612246 h 1742996"/>
              <a:gd name="connsiteX40" fmla="*/ 196270 w 764575"/>
              <a:gd name="connsiteY40" fmla="*/ 635681 h 1742996"/>
              <a:gd name="connsiteX41" fmla="*/ 207988 w 764575"/>
              <a:gd name="connsiteY41" fmla="*/ 688410 h 1742996"/>
              <a:gd name="connsiteX42" fmla="*/ 219706 w 764575"/>
              <a:gd name="connsiteY42" fmla="*/ 744069 h 1742996"/>
              <a:gd name="connsiteX43" fmla="*/ 231423 w 764575"/>
              <a:gd name="connsiteY43" fmla="*/ 796798 h 1742996"/>
              <a:gd name="connsiteX44" fmla="*/ 246070 w 764575"/>
              <a:gd name="connsiteY44" fmla="*/ 849528 h 1742996"/>
              <a:gd name="connsiteX45" fmla="*/ 263647 w 764575"/>
              <a:gd name="connsiteY45" fmla="*/ 908116 h 1742996"/>
              <a:gd name="connsiteX46" fmla="*/ 284153 w 764575"/>
              <a:gd name="connsiteY46" fmla="*/ 963774 h 1742996"/>
              <a:gd name="connsiteX47" fmla="*/ 301729 w 764575"/>
              <a:gd name="connsiteY47" fmla="*/ 1025292 h 1742996"/>
              <a:gd name="connsiteX48" fmla="*/ 322235 w 764575"/>
              <a:gd name="connsiteY48" fmla="*/ 1083880 h 1742996"/>
              <a:gd name="connsiteX49" fmla="*/ 336882 w 764575"/>
              <a:gd name="connsiteY49" fmla="*/ 1116104 h 1742996"/>
              <a:gd name="connsiteX50" fmla="*/ 345670 w 764575"/>
              <a:gd name="connsiteY50" fmla="*/ 1142468 h 1742996"/>
              <a:gd name="connsiteX51" fmla="*/ 357388 w 764575"/>
              <a:gd name="connsiteY51" fmla="*/ 1168833 h 1742996"/>
              <a:gd name="connsiteX52" fmla="*/ 369105 w 764575"/>
              <a:gd name="connsiteY52" fmla="*/ 1198127 h 1742996"/>
              <a:gd name="connsiteX53" fmla="*/ 377894 w 764575"/>
              <a:gd name="connsiteY53" fmla="*/ 1221562 h 1742996"/>
              <a:gd name="connsiteX54" fmla="*/ 389611 w 764575"/>
              <a:gd name="connsiteY54" fmla="*/ 1247927 h 1742996"/>
              <a:gd name="connsiteX55" fmla="*/ 404258 w 764575"/>
              <a:gd name="connsiteY55" fmla="*/ 1271362 h 1742996"/>
              <a:gd name="connsiteX56" fmla="*/ 415976 w 764575"/>
              <a:gd name="connsiteY56" fmla="*/ 1291868 h 1742996"/>
              <a:gd name="connsiteX57" fmla="*/ 427693 w 764575"/>
              <a:gd name="connsiteY57" fmla="*/ 1315303 h 1742996"/>
              <a:gd name="connsiteX58" fmla="*/ 439411 w 764575"/>
              <a:gd name="connsiteY58" fmla="*/ 1335809 h 1742996"/>
              <a:gd name="connsiteX59" fmla="*/ 451129 w 764575"/>
              <a:gd name="connsiteY59" fmla="*/ 1353385 h 1742996"/>
              <a:gd name="connsiteX60" fmla="*/ 465776 w 764575"/>
              <a:gd name="connsiteY60" fmla="*/ 1373891 h 1742996"/>
              <a:gd name="connsiteX61" fmla="*/ 477493 w 764575"/>
              <a:gd name="connsiteY61" fmla="*/ 1391468 h 1742996"/>
              <a:gd name="connsiteX62" fmla="*/ 489211 w 764575"/>
              <a:gd name="connsiteY62" fmla="*/ 1406115 h 1742996"/>
              <a:gd name="connsiteX63" fmla="*/ 500929 w 764575"/>
              <a:gd name="connsiteY63" fmla="*/ 1420762 h 1742996"/>
              <a:gd name="connsiteX64" fmla="*/ 512646 w 764575"/>
              <a:gd name="connsiteY64" fmla="*/ 1438338 h 1742996"/>
              <a:gd name="connsiteX65" fmla="*/ 527293 w 764575"/>
              <a:gd name="connsiteY65" fmla="*/ 1450056 h 1742996"/>
              <a:gd name="connsiteX66" fmla="*/ 536081 w 764575"/>
              <a:gd name="connsiteY66" fmla="*/ 1464703 h 1742996"/>
              <a:gd name="connsiteX67" fmla="*/ 547799 w 764575"/>
              <a:gd name="connsiteY67" fmla="*/ 1473491 h 1742996"/>
              <a:gd name="connsiteX68" fmla="*/ 556587 w 764575"/>
              <a:gd name="connsiteY68" fmla="*/ 1485209 h 1742996"/>
              <a:gd name="connsiteX69" fmla="*/ 565376 w 764575"/>
              <a:gd name="connsiteY69" fmla="*/ 1496926 h 1742996"/>
              <a:gd name="connsiteX70" fmla="*/ 574164 w 764575"/>
              <a:gd name="connsiteY70" fmla="*/ 1505714 h 1742996"/>
              <a:gd name="connsiteX71" fmla="*/ 582952 w 764575"/>
              <a:gd name="connsiteY71" fmla="*/ 1514503 h 1742996"/>
              <a:gd name="connsiteX72" fmla="*/ 591740 w 764575"/>
              <a:gd name="connsiteY72" fmla="*/ 1520361 h 1742996"/>
              <a:gd name="connsiteX73" fmla="*/ 597599 w 764575"/>
              <a:gd name="connsiteY73" fmla="*/ 1526220 h 1742996"/>
              <a:gd name="connsiteX74" fmla="*/ 606387 w 764575"/>
              <a:gd name="connsiteY74" fmla="*/ 1532079 h 1742996"/>
              <a:gd name="connsiteX75" fmla="*/ 609317 w 764575"/>
              <a:gd name="connsiteY75" fmla="*/ 1537938 h 1742996"/>
              <a:gd name="connsiteX76" fmla="*/ 615175 w 764575"/>
              <a:gd name="connsiteY76" fmla="*/ 1540867 h 1742996"/>
              <a:gd name="connsiteX77" fmla="*/ 621034 w 764575"/>
              <a:gd name="connsiteY77" fmla="*/ 1543797 h 1742996"/>
              <a:gd name="connsiteX78" fmla="*/ 623964 w 764575"/>
              <a:gd name="connsiteY78" fmla="*/ 1543797 h 1742996"/>
              <a:gd name="connsiteX79" fmla="*/ 626893 w 764575"/>
              <a:gd name="connsiteY79" fmla="*/ 1546726 h 1742996"/>
              <a:gd name="connsiteX80" fmla="*/ 629822 w 764575"/>
              <a:gd name="connsiteY80" fmla="*/ 1546726 h 1742996"/>
              <a:gd name="connsiteX81" fmla="*/ 632752 w 764575"/>
              <a:gd name="connsiteY81" fmla="*/ 1546726 h 1742996"/>
              <a:gd name="connsiteX82" fmla="*/ 632752 w 764575"/>
              <a:gd name="connsiteY82" fmla="*/ 1543797 h 1742996"/>
              <a:gd name="connsiteX83" fmla="*/ 635681 w 764575"/>
              <a:gd name="connsiteY83" fmla="*/ 1543797 h 1742996"/>
              <a:gd name="connsiteX84" fmla="*/ 638611 w 764575"/>
              <a:gd name="connsiteY84" fmla="*/ 1537938 h 1742996"/>
              <a:gd name="connsiteX85" fmla="*/ 641540 w 764575"/>
              <a:gd name="connsiteY85" fmla="*/ 1535008 h 1742996"/>
              <a:gd name="connsiteX86" fmla="*/ 643168 w 764575"/>
              <a:gd name="connsiteY86" fmla="*/ 1531753 h 1742996"/>
              <a:gd name="connsiteX87" fmla="*/ 655329 w 764575"/>
              <a:gd name="connsiteY87" fmla="*/ 1556426 h 1742996"/>
              <a:gd name="connsiteX88" fmla="*/ 676572 w 764575"/>
              <a:gd name="connsiteY88" fmla="*/ 1588901 h 1742996"/>
              <a:gd name="connsiteX89" fmla="*/ 733722 w 764575"/>
              <a:gd name="connsiteY89" fmla="*/ 1636526 h 1742996"/>
              <a:gd name="connsiteX90" fmla="*/ 756625 w 764575"/>
              <a:gd name="connsiteY90" fmla="*/ 1656376 h 1742996"/>
              <a:gd name="connsiteX91" fmla="*/ 757901 w 764575"/>
              <a:gd name="connsiteY91" fmla="*/ 1662758 h 1742996"/>
              <a:gd name="connsiteX92" fmla="*/ 757732 w 764575"/>
              <a:gd name="connsiteY92" fmla="*/ 1662667 h 1742996"/>
              <a:gd name="connsiteX93" fmla="*/ 757706 w 764575"/>
              <a:gd name="connsiteY93" fmla="*/ 1662650 h 1742996"/>
              <a:gd name="connsiteX94" fmla="*/ 755992 w 764575"/>
              <a:gd name="connsiteY94" fmla="*/ 1661731 h 1742996"/>
              <a:gd name="connsiteX95" fmla="*/ 757732 w 764575"/>
              <a:gd name="connsiteY95" fmla="*/ 1662667 h 1742996"/>
              <a:gd name="connsiteX96" fmla="*/ 757906 w 764575"/>
              <a:gd name="connsiteY96" fmla="*/ 1662779 h 1742996"/>
              <a:gd name="connsiteX97" fmla="*/ 758716 w 764575"/>
              <a:gd name="connsiteY97" fmla="*/ 1666832 h 1742996"/>
              <a:gd name="connsiteX98" fmla="*/ 758716 w 764575"/>
              <a:gd name="connsiteY98" fmla="*/ 1687337 h 1742996"/>
              <a:gd name="connsiteX99" fmla="*/ 761646 w 764575"/>
              <a:gd name="connsiteY99" fmla="*/ 1699055 h 1742996"/>
              <a:gd name="connsiteX100" fmla="*/ 764575 w 764575"/>
              <a:gd name="connsiteY100" fmla="*/ 1710773 h 1742996"/>
              <a:gd name="connsiteX101" fmla="*/ 764575 w 764575"/>
              <a:gd name="connsiteY101" fmla="*/ 1719561 h 1742996"/>
              <a:gd name="connsiteX102" fmla="*/ 764575 w 764575"/>
              <a:gd name="connsiteY102" fmla="*/ 1728349 h 1742996"/>
              <a:gd name="connsiteX103" fmla="*/ 764575 w 764575"/>
              <a:gd name="connsiteY103" fmla="*/ 1734208 h 1742996"/>
              <a:gd name="connsiteX104" fmla="*/ 761646 w 764575"/>
              <a:gd name="connsiteY104" fmla="*/ 1737137 h 1742996"/>
              <a:gd name="connsiteX105" fmla="*/ 758716 w 764575"/>
              <a:gd name="connsiteY105" fmla="*/ 1740067 h 1742996"/>
              <a:gd name="connsiteX106" fmla="*/ 752858 w 764575"/>
              <a:gd name="connsiteY106" fmla="*/ 1742996 h 1742996"/>
              <a:gd name="connsiteX107" fmla="*/ 746999 w 764575"/>
              <a:gd name="connsiteY107" fmla="*/ 1742996 h 1742996"/>
              <a:gd name="connsiteX108" fmla="*/ 741140 w 764575"/>
              <a:gd name="connsiteY108" fmla="*/ 1742996 h 1742996"/>
              <a:gd name="connsiteX109" fmla="*/ 732352 w 764575"/>
              <a:gd name="connsiteY109" fmla="*/ 1742996 h 1742996"/>
              <a:gd name="connsiteX110" fmla="*/ 723563 w 764575"/>
              <a:gd name="connsiteY110" fmla="*/ 1742996 h 1742996"/>
              <a:gd name="connsiteX111" fmla="*/ 708916 w 764575"/>
              <a:gd name="connsiteY111" fmla="*/ 1740067 h 1742996"/>
              <a:gd name="connsiteX112" fmla="*/ 697199 w 764575"/>
              <a:gd name="connsiteY112" fmla="*/ 1737137 h 1742996"/>
              <a:gd name="connsiteX113" fmla="*/ 688411 w 764575"/>
              <a:gd name="connsiteY113" fmla="*/ 1737137 h 1742996"/>
              <a:gd name="connsiteX114" fmla="*/ 682552 w 764575"/>
              <a:gd name="connsiteY114" fmla="*/ 1734208 h 1742996"/>
              <a:gd name="connsiteX115" fmla="*/ 673764 w 764575"/>
              <a:gd name="connsiteY115" fmla="*/ 1731279 h 1742996"/>
              <a:gd name="connsiteX116" fmla="*/ 664975 w 764575"/>
              <a:gd name="connsiteY116" fmla="*/ 1725420 h 1742996"/>
              <a:gd name="connsiteX117" fmla="*/ 656187 w 764575"/>
              <a:gd name="connsiteY117" fmla="*/ 1722490 h 1742996"/>
              <a:gd name="connsiteX118" fmla="*/ 644470 w 764575"/>
              <a:gd name="connsiteY118" fmla="*/ 1716632 h 1742996"/>
              <a:gd name="connsiteX119" fmla="*/ 635681 w 764575"/>
              <a:gd name="connsiteY119" fmla="*/ 1707843 h 1742996"/>
              <a:gd name="connsiteX120" fmla="*/ 626893 w 764575"/>
              <a:gd name="connsiteY120" fmla="*/ 1701985 h 1742996"/>
              <a:gd name="connsiteX121" fmla="*/ 615175 w 764575"/>
              <a:gd name="connsiteY121" fmla="*/ 1693196 h 1742996"/>
              <a:gd name="connsiteX122" fmla="*/ 603458 w 764575"/>
              <a:gd name="connsiteY122" fmla="*/ 1681479 h 1742996"/>
              <a:gd name="connsiteX123" fmla="*/ 580023 w 764575"/>
              <a:gd name="connsiteY123" fmla="*/ 1663902 h 1742996"/>
              <a:gd name="connsiteX124" fmla="*/ 553658 w 764575"/>
              <a:gd name="connsiteY124" fmla="*/ 1640467 h 1742996"/>
              <a:gd name="connsiteX125" fmla="*/ 530223 w 764575"/>
              <a:gd name="connsiteY125" fmla="*/ 1614102 h 1742996"/>
              <a:gd name="connsiteX126" fmla="*/ 497999 w 764575"/>
              <a:gd name="connsiteY126" fmla="*/ 1581879 h 1742996"/>
              <a:gd name="connsiteX127" fmla="*/ 471635 w 764575"/>
              <a:gd name="connsiteY127" fmla="*/ 1549655 h 1742996"/>
              <a:gd name="connsiteX128" fmla="*/ 445270 w 764575"/>
              <a:gd name="connsiteY128" fmla="*/ 1520361 h 1742996"/>
              <a:gd name="connsiteX129" fmla="*/ 421835 w 764575"/>
              <a:gd name="connsiteY129" fmla="*/ 1485209 h 1742996"/>
              <a:gd name="connsiteX130" fmla="*/ 401329 w 764575"/>
              <a:gd name="connsiteY130" fmla="*/ 1452985 h 1742996"/>
              <a:gd name="connsiteX131" fmla="*/ 380823 w 764575"/>
              <a:gd name="connsiteY131" fmla="*/ 1417832 h 1742996"/>
              <a:gd name="connsiteX132" fmla="*/ 363247 w 764575"/>
              <a:gd name="connsiteY132" fmla="*/ 1385609 h 1742996"/>
              <a:gd name="connsiteX133" fmla="*/ 345670 w 764575"/>
              <a:gd name="connsiteY133" fmla="*/ 1347527 h 1742996"/>
              <a:gd name="connsiteX134" fmla="*/ 325164 w 764575"/>
              <a:gd name="connsiteY134" fmla="*/ 1312374 h 1742996"/>
              <a:gd name="connsiteX135" fmla="*/ 307588 w 764575"/>
              <a:gd name="connsiteY135" fmla="*/ 1274291 h 1742996"/>
              <a:gd name="connsiteX136" fmla="*/ 290011 w 764575"/>
              <a:gd name="connsiteY136" fmla="*/ 1233280 h 1742996"/>
              <a:gd name="connsiteX137" fmla="*/ 275364 w 764575"/>
              <a:gd name="connsiteY137" fmla="*/ 1195197 h 1742996"/>
              <a:gd name="connsiteX138" fmla="*/ 254858 w 764575"/>
              <a:gd name="connsiteY138" fmla="*/ 1151256 h 1742996"/>
              <a:gd name="connsiteX139" fmla="*/ 237282 w 764575"/>
              <a:gd name="connsiteY139" fmla="*/ 1104386 h 1742996"/>
              <a:gd name="connsiteX140" fmla="*/ 222635 w 764575"/>
              <a:gd name="connsiteY140" fmla="*/ 1060445 h 1742996"/>
              <a:gd name="connsiteX141" fmla="*/ 207988 w 764575"/>
              <a:gd name="connsiteY141" fmla="*/ 1010645 h 1742996"/>
              <a:gd name="connsiteX142" fmla="*/ 187482 w 764575"/>
              <a:gd name="connsiteY142" fmla="*/ 963774 h 1742996"/>
              <a:gd name="connsiteX143" fmla="*/ 172835 w 764575"/>
              <a:gd name="connsiteY143" fmla="*/ 919833 h 1742996"/>
              <a:gd name="connsiteX144" fmla="*/ 158188 w 764575"/>
              <a:gd name="connsiteY144" fmla="*/ 872963 h 1742996"/>
              <a:gd name="connsiteX145" fmla="*/ 146470 w 764575"/>
              <a:gd name="connsiteY145" fmla="*/ 829022 h 1742996"/>
              <a:gd name="connsiteX146" fmla="*/ 131823 w 764575"/>
              <a:gd name="connsiteY146" fmla="*/ 785081 h 1742996"/>
              <a:gd name="connsiteX147" fmla="*/ 120106 w 764575"/>
              <a:gd name="connsiteY147" fmla="*/ 744069 h 1742996"/>
              <a:gd name="connsiteX148" fmla="*/ 111318 w 764575"/>
              <a:gd name="connsiteY148" fmla="*/ 700128 h 1742996"/>
              <a:gd name="connsiteX149" fmla="*/ 102529 w 764575"/>
              <a:gd name="connsiteY149" fmla="*/ 656187 h 1742996"/>
              <a:gd name="connsiteX150" fmla="*/ 96671 w 764575"/>
              <a:gd name="connsiteY150" fmla="*/ 618105 h 1742996"/>
              <a:gd name="connsiteX151" fmla="*/ 90812 w 764575"/>
              <a:gd name="connsiteY151" fmla="*/ 574164 h 1742996"/>
              <a:gd name="connsiteX152" fmla="*/ 82024 w 764575"/>
              <a:gd name="connsiteY152" fmla="*/ 527293 h 1742996"/>
              <a:gd name="connsiteX153" fmla="*/ 76165 w 764575"/>
              <a:gd name="connsiteY153" fmla="*/ 483352 h 1742996"/>
              <a:gd name="connsiteX154" fmla="*/ 70306 w 764575"/>
              <a:gd name="connsiteY154" fmla="*/ 433552 h 1742996"/>
              <a:gd name="connsiteX155" fmla="*/ 64447 w 764575"/>
              <a:gd name="connsiteY155" fmla="*/ 383752 h 1742996"/>
              <a:gd name="connsiteX156" fmla="*/ 61518 w 764575"/>
              <a:gd name="connsiteY156" fmla="*/ 333952 h 1742996"/>
              <a:gd name="connsiteX157" fmla="*/ 58588 w 764575"/>
              <a:gd name="connsiteY157" fmla="*/ 284152 h 1742996"/>
              <a:gd name="connsiteX158" fmla="*/ 58588 w 764575"/>
              <a:gd name="connsiteY158" fmla="*/ 257788 h 1742996"/>
              <a:gd name="connsiteX159" fmla="*/ 55659 w 764575"/>
              <a:gd name="connsiteY159" fmla="*/ 234353 h 1742996"/>
              <a:gd name="connsiteX160" fmla="*/ 55659 w 764575"/>
              <a:gd name="connsiteY160" fmla="*/ 210917 h 1742996"/>
              <a:gd name="connsiteX161" fmla="*/ 52729 w 764575"/>
              <a:gd name="connsiteY161" fmla="*/ 190411 h 1742996"/>
              <a:gd name="connsiteX162" fmla="*/ 49800 w 764575"/>
              <a:gd name="connsiteY162" fmla="*/ 169906 h 1742996"/>
              <a:gd name="connsiteX163" fmla="*/ 49800 w 764575"/>
              <a:gd name="connsiteY163" fmla="*/ 149400 h 1742996"/>
              <a:gd name="connsiteX164" fmla="*/ 46871 w 764575"/>
              <a:gd name="connsiteY164" fmla="*/ 134753 h 1742996"/>
              <a:gd name="connsiteX165" fmla="*/ 43941 w 764575"/>
              <a:gd name="connsiteY165" fmla="*/ 120106 h 1742996"/>
              <a:gd name="connsiteX166" fmla="*/ 41012 w 764575"/>
              <a:gd name="connsiteY166" fmla="*/ 108388 h 1742996"/>
              <a:gd name="connsiteX167" fmla="*/ 38082 w 764575"/>
              <a:gd name="connsiteY167" fmla="*/ 96670 h 1742996"/>
              <a:gd name="connsiteX168" fmla="*/ 38082 w 764575"/>
              <a:gd name="connsiteY168" fmla="*/ 82023 h 1742996"/>
              <a:gd name="connsiteX169" fmla="*/ 35153 w 764575"/>
              <a:gd name="connsiteY169" fmla="*/ 73235 h 1742996"/>
              <a:gd name="connsiteX170" fmla="*/ 32224 w 764575"/>
              <a:gd name="connsiteY170" fmla="*/ 67376 h 1742996"/>
              <a:gd name="connsiteX171" fmla="*/ 29294 w 764575"/>
              <a:gd name="connsiteY171" fmla="*/ 61518 h 1742996"/>
              <a:gd name="connsiteX172" fmla="*/ 26365 w 764575"/>
              <a:gd name="connsiteY172" fmla="*/ 58588 h 1742996"/>
              <a:gd name="connsiteX173" fmla="*/ 23435 w 764575"/>
              <a:gd name="connsiteY173" fmla="*/ 55659 h 1742996"/>
              <a:gd name="connsiteX174" fmla="*/ 14647 w 764575"/>
              <a:gd name="connsiteY174" fmla="*/ 43941 h 1742996"/>
              <a:gd name="connsiteX175" fmla="*/ 5859 w 764575"/>
              <a:gd name="connsiteY175" fmla="*/ 35153 h 1742996"/>
              <a:gd name="connsiteX176" fmla="*/ 0 w 764575"/>
              <a:gd name="connsiteY176" fmla="*/ 20506 h 1742996"/>
              <a:gd name="connsiteX177" fmla="*/ 0 w 764575"/>
              <a:gd name="connsiteY177" fmla="*/ 11718 h 1742996"/>
              <a:gd name="connsiteX178" fmla="*/ 0 w 764575"/>
              <a:gd name="connsiteY178" fmla="*/ 8788 h 1742996"/>
              <a:gd name="connsiteX179" fmla="*/ 2930 w 764575"/>
              <a:gd name="connsiteY179" fmla="*/ 5859 h 1742996"/>
              <a:gd name="connsiteX180" fmla="*/ 5859 w 764575"/>
              <a:gd name="connsiteY180" fmla="*/ 2929 h 1742996"/>
              <a:gd name="connsiteX181" fmla="*/ 14647 w 764575"/>
              <a:gd name="connsiteY181" fmla="*/ 2929 h 1742996"/>
              <a:gd name="connsiteX182" fmla="*/ 20506 w 764575"/>
              <a:gd name="connsiteY182" fmla="*/ 0 h 174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</a:cxnLst>
            <a:rect l="l" t="t" r="r" b="b"/>
            <a:pathLst>
              <a:path w="764575" h="1742996">
                <a:moveTo>
                  <a:pt x="20506" y="0"/>
                </a:moveTo>
                <a:lnTo>
                  <a:pt x="26365" y="0"/>
                </a:lnTo>
                <a:lnTo>
                  <a:pt x="35153" y="2929"/>
                </a:lnTo>
                <a:lnTo>
                  <a:pt x="43941" y="2929"/>
                </a:lnTo>
                <a:lnTo>
                  <a:pt x="64447" y="8788"/>
                </a:lnTo>
                <a:lnTo>
                  <a:pt x="87882" y="17576"/>
                </a:lnTo>
                <a:lnTo>
                  <a:pt x="108388" y="29294"/>
                </a:lnTo>
                <a:lnTo>
                  <a:pt x="125965" y="35153"/>
                </a:lnTo>
                <a:lnTo>
                  <a:pt x="131823" y="38082"/>
                </a:lnTo>
                <a:lnTo>
                  <a:pt x="140612" y="41012"/>
                </a:lnTo>
                <a:lnTo>
                  <a:pt x="146470" y="43941"/>
                </a:lnTo>
                <a:lnTo>
                  <a:pt x="149400" y="49800"/>
                </a:lnTo>
                <a:lnTo>
                  <a:pt x="158188" y="55659"/>
                </a:lnTo>
                <a:lnTo>
                  <a:pt x="164047" y="61518"/>
                </a:lnTo>
                <a:lnTo>
                  <a:pt x="164047" y="67376"/>
                </a:lnTo>
                <a:lnTo>
                  <a:pt x="166976" y="73235"/>
                </a:lnTo>
                <a:lnTo>
                  <a:pt x="166976" y="79094"/>
                </a:lnTo>
                <a:lnTo>
                  <a:pt x="166976" y="90812"/>
                </a:lnTo>
                <a:lnTo>
                  <a:pt x="166976" y="99600"/>
                </a:lnTo>
                <a:lnTo>
                  <a:pt x="166976" y="111317"/>
                </a:lnTo>
                <a:lnTo>
                  <a:pt x="164047" y="123035"/>
                </a:lnTo>
                <a:lnTo>
                  <a:pt x="164047" y="134753"/>
                </a:lnTo>
                <a:lnTo>
                  <a:pt x="161117" y="149400"/>
                </a:lnTo>
                <a:lnTo>
                  <a:pt x="158188" y="169906"/>
                </a:lnTo>
                <a:lnTo>
                  <a:pt x="158188" y="187482"/>
                </a:lnTo>
                <a:lnTo>
                  <a:pt x="155259" y="207988"/>
                </a:lnTo>
                <a:lnTo>
                  <a:pt x="155259" y="231423"/>
                </a:lnTo>
                <a:lnTo>
                  <a:pt x="155259" y="254858"/>
                </a:lnTo>
                <a:lnTo>
                  <a:pt x="155259" y="284152"/>
                </a:lnTo>
                <a:lnTo>
                  <a:pt x="155259" y="313446"/>
                </a:lnTo>
                <a:lnTo>
                  <a:pt x="155259" y="345670"/>
                </a:lnTo>
                <a:lnTo>
                  <a:pt x="158188" y="377893"/>
                </a:lnTo>
                <a:lnTo>
                  <a:pt x="161117" y="415976"/>
                </a:lnTo>
                <a:lnTo>
                  <a:pt x="166976" y="451129"/>
                </a:lnTo>
                <a:lnTo>
                  <a:pt x="172835" y="495070"/>
                </a:lnTo>
                <a:lnTo>
                  <a:pt x="175765" y="515575"/>
                </a:lnTo>
                <a:lnTo>
                  <a:pt x="178694" y="539011"/>
                </a:lnTo>
                <a:lnTo>
                  <a:pt x="184553" y="562446"/>
                </a:lnTo>
                <a:lnTo>
                  <a:pt x="187482" y="585881"/>
                </a:lnTo>
                <a:lnTo>
                  <a:pt x="193341" y="612246"/>
                </a:lnTo>
                <a:lnTo>
                  <a:pt x="196270" y="635681"/>
                </a:lnTo>
                <a:lnTo>
                  <a:pt x="207988" y="688410"/>
                </a:lnTo>
                <a:lnTo>
                  <a:pt x="219706" y="744069"/>
                </a:lnTo>
                <a:lnTo>
                  <a:pt x="231423" y="796798"/>
                </a:lnTo>
                <a:lnTo>
                  <a:pt x="246070" y="849528"/>
                </a:lnTo>
                <a:lnTo>
                  <a:pt x="263647" y="908116"/>
                </a:lnTo>
                <a:lnTo>
                  <a:pt x="284153" y="963774"/>
                </a:lnTo>
                <a:lnTo>
                  <a:pt x="301729" y="1025292"/>
                </a:lnTo>
                <a:lnTo>
                  <a:pt x="322235" y="1083880"/>
                </a:lnTo>
                <a:lnTo>
                  <a:pt x="336882" y="1116104"/>
                </a:lnTo>
                <a:lnTo>
                  <a:pt x="345670" y="1142468"/>
                </a:lnTo>
                <a:lnTo>
                  <a:pt x="357388" y="1168833"/>
                </a:lnTo>
                <a:lnTo>
                  <a:pt x="369105" y="1198127"/>
                </a:lnTo>
                <a:lnTo>
                  <a:pt x="377894" y="1221562"/>
                </a:lnTo>
                <a:lnTo>
                  <a:pt x="389611" y="1247927"/>
                </a:lnTo>
                <a:lnTo>
                  <a:pt x="404258" y="1271362"/>
                </a:lnTo>
                <a:lnTo>
                  <a:pt x="415976" y="1291868"/>
                </a:lnTo>
                <a:lnTo>
                  <a:pt x="427693" y="1315303"/>
                </a:lnTo>
                <a:lnTo>
                  <a:pt x="439411" y="1335809"/>
                </a:lnTo>
                <a:lnTo>
                  <a:pt x="451129" y="1353385"/>
                </a:lnTo>
                <a:lnTo>
                  <a:pt x="465776" y="1373891"/>
                </a:lnTo>
                <a:lnTo>
                  <a:pt x="477493" y="1391468"/>
                </a:lnTo>
                <a:lnTo>
                  <a:pt x="489211" y="1406115"/>
                </a:lnTo>
                <a:lnTo>
                  <a:pt x="500929" y="1420762"/>
                </a:lnTo>
                <a:lnTo>
                  <a:pt x="512646" y="1438338"/>
                </a:lnTo>
                <a:lnTo>
                  <a:pt x="527293" y="1450056"/>
                </a:lnTo>
                <a:lnTo>
                  <a:pt x="536081" y="1464703"/>
                </a:lnTo>
                <a:lnTo>
                  <a:pt x="547799" y="1473491"/>
                </a:lnTo>
                <a:lnTo>
                  <a:pt x="556587" y="1485209"/>
                </a:lnTo>
                <a:lnTo>
                  <a:pt x="565376" y="1496926"/>
                </a:lnTo>
                <a:lnTo>
                  <a:pt x="574164" y="1505714"/>
                </a:lnTo>
                <a:lnTo>
                  <a:pt x="582952" y="1514503"/>
                </a:lnTo>
                <a:lnTo>
                  <a:pt x="591740" y="1520361"/>
                </a:lnTo>
                <a:lnTo>
                  <a:pt x="597599" y="1526220"/>
                </a:lnTo>
                <a:lnTo>
                  <a:pt x="606387" y="1532079"/>
                </a:lnTo>
                <a:lnTo>
                  <a:pt x="609317" y="1537938"/>
                </a:lnTo>
                <a:lnTo>
                  <a:pt x="615175" y="1540867"/>
                </a:lnTo>
                <a:lnTo>
                  <a:pt x="621034" y="1543797"/>
                </a:lnTo>
                <a:lnTo>
                  <a:pt x="623964" y="1543797"/>
                </a:lnTo>
                <a:lnTo>
                  <a:pt x="626893" y="1546726"/>
                </a:lnTo>
                <a:lnTo>
                  <a:pt x="629822" y="1546726"/>
                </a:lnTo>
                <a:lnTo>
                  <a:pt x="632752" y="1546726"/>
                </a:lnTo>
                <a:lnTo>
                  <a:pt x="632752" y="1543797"/>
                </a:lnTo>
                <a:lnTo>
                  <a:pt x="635681" y="1543797"/>
                </a:lnTo>
                <a:lnTo>
                  <a:pt x="638611" y="1537938"/>
                </a:lnTo>
                <a:lnTo>
                  <a:pt x="641540" y="1535008"/>
                </a:lnTo>
                <a:lnTo>
                  <a:pt x="643168" y="1531753"/>
                </a:lnTo>
                <a:lnTo>
                  <a:pt x="655329" y="1556426"/>
                </a:lnTo>
                <a:cubicBezTo>
                  <a:pt x="662069" y="1568587"/>
                  <a:pt x="669539" y="1580461"/>
                  <a:pt x="676572" y="1588901"/>
                </a:cubicBezTo>
                <a:cubicBezTo>
                  <a:pt x="714518" y="1634437"/>
                  <a:pt x="692854" y="1602469"/>
                  <a:pt x="733722" y="1636526"/>
                </a:cubicBezTo>
                <a:lnTo>
                  <a:pt x="756625" y="1656376"/>
                </a:lnTo>
                <a:lnTo>
                  <a:pt x="757901" y="1662758"/>
                </a:lnTo>
                <a:lnTo>
                  <a:pt x="757732" y="1662667"/>
                </a:lnTo>
                <a:lnTo>
                  <a:pt x="757706" y="1662650"/>
                </a:lnTo>
                <a:cubicBezTo>
                  <a:pt x="749893" y="1657714"/>
                  <a:pt x="752084" y="1659384"/>
                  <a:pt x="755992" y="1661731"/>
                </a:cubicBezTo>
                <a:lnTo>
                  <a:pt x="757732" y="1662667"/>
                </a:lnTo>
                <a:lnTo>
                  <a:pt x="757906" y="1662779"/>
                </a:lnTo>
                <a:lnTo>
                  <a:pt x="758716" y="1666832"/>
                </a:lnTo>
                <a:lnTo>
                  <a:pt x="758716" y="1687337"/>
                </a:lnTo>
                <a:lnTo>
                  <a:pt x="761646" y="1699055"/>
                </a:lnTo>
                <a:lnTo>
                  <a:pt x="764575" y="1710773"/>
                </a:lnTo>
                <a:lnTo>
                  <a:pt x="764575" y="1719561"/>
                </a:lnTo>
                <a:lnTo>
                  <a:pt x="764575" y="1728349"/>
                </a:lnTo>
                <a:lnTo>
                  <a:pt x="764575" y="1734208"/>
                </a:lnTo>
                <a:lnTo>
                  <a:pt x="761646" y="1737137"/>
                </a:lnTo>
                <a:lnTo>
                  <a:pt x="758716" y="1740067"/>
                </a:lnTo>
                <a:lnTo>
                  <a:pt x="752858" y="1742996"/>
                </a:lnTo>
                <a:lnTo>
                  <a:pt x="746999" y="1742996"/>
                </a:lnTo>
                <a:lnTo>
                  <a:pt x="741140" y="1742996"/>
                </a:lnTo>
                <a:lnTo>
                  <a:pt x="732352" y="1742996"/>
                </a:lnTo>
                <a:lnTo>
                  <a:pt x="723563" y="1742996"/>
                </a:lnTo>
                <a:lnTo>
                  <a:pt x="708916" y="1740067"/>
                </a:lnTo>
                <a:lnTo>
                  <a:pt x="697199" y="1737137"/>
                </a:lnTo>
                <a:lnTo>
                  <a:pt x="688411" y="1737137"/>
                </a:lnTo>
                <a:lnTo>
                  <a:pt x="682552" y="1734208"/>
                </a:lnTo>
                <a:lnTo>
                  <a:pt x="673764" y="1731279"/>
                </a:lnTo>
                <a:lnTo>
                  <a:pt x="664975" y="1725420"/>
                </a:lnTo>
                <a:lnTo>
                  <a:pt x="656187" y="1722490"/>
                </a:lnTo>
                <a:lnTo>
                  <a:pt x="644470" y="1716632"/>
                </a:lnTo>
                <a:lnTo>
                  <a:pt x="635681" y="1707843"/>
                </a:lnTo>
                <a:lnTo>
                  <a:pt x="626893" y="1701985"/>
                </a:lnTo>
                <a:lnTo>
                  <a:pt x="615175" y="1693196"/>
                </a:lnTo>
                <a:lnTo>
                  <a:pt x="603458" y="1681479"/>
                </a:lnTo>
                <a:lnTo>
                  <a:pt x="580023" y="1663902"/>
                </a:lnTo>
                <a:lnTo>
                  <a:pt x="553658" y="1640467"/>
                </a:lnTo>
                <a:lnTo>
                  <a:pt x="530223" y="1614102"/>
                </a:lnTo>
                <a:lnTo>
                  <a:pt x="497999" y="1581879"/>
                </a:lnTo>
                <a:lnTo>
                  <a:pt x="471635" y="1549655"/>
                </a:lnTo>
                <a:lnTo>
                  <a:pt x="445270" y="1520361"/>
                </a:lnTo>
                <a:lnTo>
                  <a:pt x="421835" y="1485209"/>
                </a:lnTo>
                <a:lnTo>
                  <a:pt x="401329" y="1452985"/>
                </a:lnTo>
                <a:lnTo>
                  <a:pt x="380823" y="1417832"/>
                </a:lnTo>
                <a:lnTo>
                  <a:pt x="363247" y="1385609"/>
                </a:lnTo>
                <a:lnTo>
                  <a:pt x="345670" y="1347527"/>
                </a:lnTo>
                <a:lnTo>
                  <a:pt x="325164" y="1312374"/>
                </a:lnTo>
                <a:lnTo>
                  <a:pt x="307588" y="1274291"/>
                </a:lnTo>
                <a:lnTo>
                  <a:pt x="290011" y="1233280"/>
                </a:lnTo>
                <a:lnTo>
                  <a:pt x="275364" y="1195197"/>
                </a:lnTo>
                <a:lnTo>
                  <a:pt x="254858" y="1151256"/>
                </a:lnTo>
                <a:lnTo>
                  <a:pt x="237282" y="1104386"/>
                </a:lnTo>
                <a:lnTo>
                  <a:pt x="222635" y="1060445"/>
                </a:lnTo>
                <a:lnTo>
                  <a:pt x="207988" y="1010645"/>
                </a:lnTo>
                <a:lnTo>
                  <a:pt x="187482" y="963774"/>
                </a:lnTo>
                <a:lnTo>
                  <a:pt x="172835" y="919833"/>
                </a:lnTo>
                <a:lnTo>
                  <a:pt x="158188" y="872963"/>
                </a:lnTo>
                <a:lnTo>
                  <a:pt x="146470" y="829022"/>
                </a:lnTo>
                <a:lnTo>
                  <a:pt x="131823" y="785081"/>
                </a:lnTo>
                <a:lnTo>
                  <a:pt x="120106" y="744069"/>
                </a:lnTo>
                <a:lnTo>
                  <a:pt x="111318" y="700128"/>
                </a:lnTo>
                <a:lnTo>
                  <a:pt x="102529" y="656187"/>
                </a:lnTo>
                <a:lnTo>
                  <a:pt x="96671" y="618105"/>
                </a:lnTo>
                <a:lnTo>
                  <a:pt x="90812" y="574164"/>
                </a:lnTo>
                <a:lnTo>
                  <a:pt x="82024" y="527293"/>
                </a:lnTo>
                <a:lnTo>
                  <a:pt x="76165" y="483352"/>
                </a:lnTo>
                <a:lnTo>
                  <a:pt x="70306" y="433552"/>
                </a:lnTo>
                <a:lnTo>
                  <a:pt x="64447" y="383752"/>
                </a:lnTo>
                <a:lnTo>
                  <a:pt x="61518" y="333952"/>
                </a:lnTo>
                <a:lnTo>
                  <a:pt x="58588" y="284152"/>
                </a:lnTo>
                <a:lnTo>
                  <a:pt x="58588" y="257788"/>
                </a:lnTo>
                <a:lnTo>
                  <a:pt x="55659" y="234353"/>
                </a:lnTo>
                <a:lnTo>
                  <a:pt x="55659" y="210917"/>
                </a:lnTo>
                <a:lnTo>
                  <a:pt x="52729" y="190411"/>
                </a:lnTo>
                <a:lnTo>
                  <a:pt x="49800" y="169906"/>
                </a:lnTo>
                <a:lnTo>
                  <a:pt x="49800" y="149400"/>
                </a:lnTo>
                <a:lnTo>
                  <a:pt x="46871" y="134753"/>
                </a:lnTo>
                <a:lnTo>
                  <a:pt x="43941" y="120106"/>
                </a:lnTo>
                <a:lnTo>
                  <a:pt x="41012" y="108388"/>
                </a:lnTo>
                <a:lnTo>
                  <a:pt x="38082" y="96670"/>
                </a:lnTo>
                <a:lnTo>
                  <a:pt x="38082" y="82023"/>
                </a:lnTo>
                <a:lnTo>
                  <a:pt x="35153" y="73235"/>
                </a:lnTo>
                <a:lnTo>
                  <a:pt x="32224" y="67376"/>
                </a:lnTo>
                <a:lnTo>
                  <a:pt x="29294" y="61518"/>
                </a:lnTo>
                <a:lnTo>
                  <a:pt x="26365" y="58588"/>
                </a:lnTo>
                <a:lnTo>
                  <a:pt x="23435" y="55659"/>
                </a:lnTo>
                <a:lnTo>
                  <a:pt x="14647" y="43941"/>
                </a:lnTo>
                <a:lnTo>
                  <a:pt x="5859" y="35153"/>
                </a:lnTo>
                <a:lnTo>
                  <a:pt x="0" y="20506"/>
                </a:lnTo>
                <a:lnTo>
                  <a:pt x="0" y="11718"/>
                </a:lnTo>
                <a:lnTo>
                  <a:pt x="0" y="8788"/>
                </a:lnTo>
                <a:lnTo>
                  <a:pt x="2930" y="5859"/>
                </a:lnTo>
                <a:lnTo>
                  <a:pt x="5859" y="2929"/>
                </a:lnTo>
                <a:lnTo>
                  <a:pt x="14647" y="2929"/>
                </a:lnTo>
                <a:lnTo>
                  <a:pt x="20506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77" grpId="0" bldLvl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6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9" y="223416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07" y="223416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99382" y="2211710"/>
            <a:ext cx="8537114" cy="7294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－（    ）－（    ）－（    ） </a:t>
            </a:r>
            <a:endParaRPr lang="zh-CN" altLang="en-US" sz="3600" dirty="0"/>
          </a:p>
        </p:txBody>
      </p:sp>
      <p:sp>
        <p:nvSpPr>
          <p:cNvPr id="7" name="矩形 6"/>
          <p:cNvSpPr/>
          <p:nvPr/>
        </p:nvSpPr>
        <p:spPr>
          <a:xfrm>
            <a:off x="283358" y="995328"/>
            <a:ext cx="8681130" cy="105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    听读课文，想一想：“喝酒”之后，武松又做了哪些事情？把后面的内容补充完整。</a:t>
            </a:r>
            <a:endParaRPr lang="zh-CN" altLang="en-US" sz="28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7404" y="2274627"/>
            <a:ext cx="1008609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喝酒</a:t>
            </a:r>
            <a:endParaRPr lang="zh-CN" altLang="en-US" sz="1600" dirty="0"/>
          </a:p>
        </p:txBody>
      </p:sp>
      <p:sp>
        <p:nvSpPr>
          <p:cNvPr id="13" name="文本框 10"/>
          <p:cNvSpPr txBox="1"/>
          <p:nvPr/>
        </p:nvSpPr>
        <p:spPr>
          <a:xfrm>
            <a:off x="5796136" y="1542385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（课后第</a:t>
            </a:r>
            <a:r>
              <a:rPr lang="en-US" altLang="zh-CN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39869" y="195486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sp>
        <p:nvSpPr>
          <p:cNvPr id="15" name="矩形 14"/>
          <p:cNvSpPr/>
          <p:nvPr/>
        </p:nvSpPr>
        <p:spPr>
          <a:xfrm>
            <a:off x="2065899" y="4083918"/>
            <a:ext cx="2034115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b="1">
                <a:latin typeface="宋体" pitchFamily="2" charset="-122"/>
                <a:ea typeface="宋体" pitchFamily="2" charset="-122"/>
                <a:sym typeface="+mn-ea"/>
              </a:rPr>
              <a:t>第</a:t>
            </a:r>
            <a:r>
              <a:rPr lang="en-US" altLang="zh-CN" sz="2400" b="1">
                <a:latin typeface="宋体" pitchFamily="2" charset="-122"/>
                <a:ea typeface="宋体" pitchFamily="2" charset="-122"/>
                <a:sym typeface="+mn-ea"/>
              </a:rPr>
              <a:t>1</a:t>
            </a:r>
            <a:r>
              <a:rPr lang="zh-CN" altLang="en-US" sz="2400" b="1">
                <a:latin typeface="宋体" pitchFamily="2" charset="-122"/>
                <a:ea typeface="宋体" pitchFamily="2" charset="-122"/>
                <a:sym typeface="+mn-ea"/>
              </a:rPr>
              <a:t>、</a:t>
            </a:r>
            <a:r>
              <a:rPr lang="en-US" altLang="zh-CN" sz="2400" b="1">
                <a:latin typeface="宋体" pitchFamily="2" charset="-122"/>
                <a:ea typeface="宋体" pitchFamily="2" charset="-122"/>
                <a:sym typeface="+mn-ea"/>
              </a:rPr>
              <a:t>2</a:t>
            </a:r>
            <a:r>
              <a:rPr lang="zh-CN" altLang="en-US" sz="2400" b="1">
                <a:latin typeface="宋体" pitchFamily="2" charset="-122"/>
                <a:ea typeface="宋体" pitchFamily="2" charset="-122"/>
                <a:sym typeface="+mn-ea"/>
              </a:rPr>
              <a:t>自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  <a:sym typeface="+mn-ea"/>
              </a:rPr>
              <a:t>然段</a:t>
            </a:r>
          </a:p>
        </p:txBody>
      </p:sp>
      <p:sp>
        <p:nvSpPr>
          <p:cNvPr id="16" name="矩形 15"/>
          <p:cNvSpPr/>
          <p:nvPr/>
        </p:nvSpPr>
        <p:spPr>
          <a:xfrm>
            <a:off x="283358" y="3230688"/>
            <a:ext cx="1342287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b="1" dirty="0">
                <a:latin typeface="宋体" pitchFamily="2" charset="-122"/>
                <a:ea typeface="宋体" pitchFamily="2" charset="-122"/>
                <a:sym typeface="+mn-ea"/>
              </a:rPr>
              <a:t>谁喝酒？</a:t>
            </a:r>
          </a:p>
        </p:txBody>
      </p:sp>
      <p:sp>
        <p:nvSpPr>
          <p:cNvPr id="20" name="矩形 19"/>
          <p:cNvSpPr/>
          <p:nvPr/>
        </p:nvSpPr>
        <p:spPr>
          <a:xfrm>
            <a:off x="190794" y="4083918"/>
            <a:ext cx="1613795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b="1" dirty="0">
                <a:latin typeface="宋体" pitchFamily="2" charset="-122"/>
                <a:ea typeface="宋体" pitchFamily="2" charset="-122"/>
                <a:sym typeface="+mn-ea"/>
              </a:rPr>
              <a:t>相关</a:t>
            </a:r>
            <a:r>
              <a:rPr lang="zh-CN" altLang="en-US" sz="2400" b="1">
                <a:latin typeface="宋体" pitchFamily="2" charset="-122"/>
                <a:ea typeface="宋体" pitchFamily="2" charset="-122"/>
                <a:sym typeface="+mn-ea"/>
              </a:rPr>
              <a:t>段落？</a:t>
            </a:r>
            <a:endParaRPr lang="zh-CN" altLang="en-US" sz="2400" b="1" dirty="0">
              <a:latin typeface="宋体" pitchFamily="2" charset="-122"/>
              <a:ea typeface="宋体" pitchFamily="2" charset="-122"/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954105" y="3230688"/>
            <a:ext cx="1422184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武松喝酒</a:t>
            </a:r>
          </a:p>
        </p:txBody>
      </p:sp>
      <p:sp>
        <p:nvSpPr>
          <p:cNvPr id="24" name="流程图: 可选过程 23"/>
          <p:cNvSpPr/>
          <p:nvPr/>
        </p:nvSpPr>
        <p:spPr>
          <a:xfrm>
            <a:off x="4283968" y="3216433"/>
            <a:ext cx="3600400" cy="1486264"/>
          </a:xfrm>
          <a:prstGeom prst="flowChartAlternateProcess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    按照事情发展的顺序，说说接下来武松又做了什么。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4" name="七彩五下课文朗读6景阳冈（全文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79823" y="30596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771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5" grpId="0" animBg="1"/>
      <p:bldP spid="16" grpId="0" animBg="1"/>
      <p:bldP spid="20" grpId="0" animBg="1"/>
      <p:bldP spid="21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8086" y="472152"/>
            <a:ext cx="9022426" cy="73725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－（    ）－（    ）－（    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 </a:t>
            </a:r>
            <a:endParaRPr lang="zh-CN" altLang="en-US" sz="4000" dirty="0"/>
          </a:p>
        </p:txBody>
      </p:sp>
      <p:sp>
        <p:nvSpPr>
          <p:cNvPr id="5" name="文本框 4"/>
          <p:cNvSpPr txBox="1"/>
          <p:nvPr/>
        </p:nvSpPr>
        <p:spPr>
          <a:xfrm>
            <a:off x="2436172" y="506057"/>
            <a:ext cx="1213794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上冈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9606" y="505093"/>
            <a:ext cx="1213794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喝酒</a:t>
            </a:r>
            <a:endParaRPr lang="zh-CN" altLang="en-US" sz="2000" dirty="0"/>
          </a:p>
        </p:txBody>
      </p:sp>
      <p:sp>
        <p:nvSpPr>
          <p:cNvPr id="10" name="文本框 9"/>
          <p:cNvSpPr txBox="1"/>
          <p:nvPr/>
        </p:nvSpPr>
        <p:spPr>
          <a:xfrm flipH="1">
            <a:off x="5089773" y="483518"/>
            <a:ext cx="1440513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打虎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38398" y="339502"/>
            <a:ext cx="1213794" cy="89883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下冈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727" y="2663128"/>
            <a:ext cx="2110009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1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、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2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自然段</a:t>
            </a:r>
          </a:p>
        </p:txBody>
      </p:sp>
      <p:sp>
        <p:nvSpPr>
          <p:cNvPr id="16" name="矩形 15"/>
          <p:cNvSpPr/>
          <p:nvPr/>
        </p:nvSpPr>
        <p:spPr>
          <a:xfrm>
            <a:off x="85727" y="1586841"/>
            <a:ext cx="1677962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武松</a:t>
            </a:r>
            <a:r>
              <a:rPr lang="zh-CN" altLang="en-US" sz="2800" b="1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喝酒</a:t>
            </a:r>
            <a:endParaRPr lang="zh-CN" altLang="en-US" sz="2800" b="1" dirty="0">
              <a:solidFill>
                <a:prstClr val="black"/>
              </a:solidFill>
              <a:latin typeface="宋体" pitchFamily="2" charset="-122"/>
              <a:ea typeface="宋体" pitchFamily="2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267803" y="2681367"/>
            <a:ext cx="200321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3-5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自然段</a:t>
            </a:r>
          </a:p>
        </p:txBody>
      </p:sp>
      <p:sp>
        <p:nvSpPr>
          <p:cNvPr id="18" name="矩形 17"/>
          <p:cNvSpPr/>
          <p:nvPr/>
        </p:nvSpPr>
        <p:spPr>
          <a:xfrm>
            <a:off x="1835696" y="1591665"/>
            <a:ext cx="2709396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zh-CN" altLang="en-US" sz="2800" b="1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武松走上</a:t>
            </a:r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景阳冈</a:t>
            </a:r>
          </a:p>
        </p:txBody>
      </p:sp>
      <p:sp>
        <p:nvSpPr>
          <p:cNvPr id="19" name="矩形 18"/>
          <p:cNvSpPr/>
          <p:nvPr/>
        </p:nvSpPr>
        <p:spPr>
          <a:xfrm>
            <a:off x="4723817" y="2683329"/>
            <a:ext cx="2152439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6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、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7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自然段</a:t>
            </a:r>
          </a:p>
        </p:txBody>
      </p:sp>
      <p:sp>
        <p:nvSpPr>
          <p:cNvPr id="20" name="矩形 19"/>
          <p:cNvSpPr/>
          <p:nvPr/>
        </p:nvSpPr>
        <p:spPr>
          <a:xfrm>
            <a:off x="4599544" y="1590060"/>
            <a:ext cx="234872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武松打死猛虎</a:t>
            </a:r>
          </a:p>
        </p:txBody>
      </p:sp>
      <p:sp>
        <p:nvSpPr>
          <p:cNvPr id="21" name="矩形 20"/>
          <p:cNvSpPr/>
          <p:nvPr/>
        </p:nvSpPr>
        <p:spPr>
          <a:xfrm>
            <a:off x="7100081" y="2681367"/>
            <a:ext cx="1936415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第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8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自然段</a:t>
            </a:r>
          </a:p>
        </p:txBody>
      </p:sp>
      <p:sp>
        <p:nvSpPr>
          <p:cNvPr id="22" name="矩形 21"/>
          <p:cNvSpPr/>
          <p:nvPr/>
        </p:nvSpPr>
        <p:spPr>
          <a:xfrm>
            <a:off x="7015041" y="1591665"/>
            <a:ext cx="2021455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zh-CN" altLang="en-US" sz="2800" b="1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武松一步步挨下</a:t>
            </a:r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景阳冈</a:t>
            </a:r>
          </a:p>
        </p:txBody>
      </p:sp>
      <p:sp>
        <p:nvSpPr>
          <p:cNvPr id="23" name="矩形 22"/>
          <p:cNvSpPr/>
          <p:nvPr/>
        </p:nvSpPr>
        <p:spPr>
          <a:xfrm>
            <a:off x="1141518" y="3579862"/>
            <a:ext cx="6886866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借助图表说说故事的主要内容吧！</a:t>
            </a:r>
          </a:p>
        </p:txBody>
      </p:sp>
      <p:sp>
        <p:nvSpPr>
          <p:cNvPr id="24" name="剪去单角的矩形 23"/>
          <p:cNvSpPr/>
          <p:nvPr/>
        </p:nvSpPr>
        <p:spPr>
          <a:xfrm>
            <a:off x="2022353" y="4227934"/>
            <a:ext cx="4061815" cy="568762"/>
          </a:xfrm>
          <a:prstGeom prst="snip1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注意把主要内容说完整。</a:t>
            </a:r>
          </a:p>
        </p:txBody>
      </p:sp>
    </p:spTree>
    <p:extLst>
      <p:ext uri="{BB962C8B-B14F-4D97-AF65-F5344CB8AC3E}">
        <p14:creationId xmlns:p14="http://schemas.microsoft.com/office/powerpoint/2010/main" val="159078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99792" y="1027638"/>
            <a:ext cx="5904656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武松在阳谷县的一家酒店内开怀畅饮后，趁着酒兴上了</a:t>
            </a:r>
            <a:r>
              <a:rPr lang="zh-CN" altLang="en-US" sz="36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，赤手空拳打死</a:t>
            </a:r>
            <a:r>
              <a:rPr lang="zh-CN" altLang="en-US" sz="36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，最后</a:t>
            </a:r>
            <a:r>
              <a:rPr lang="zh-CN" altLang="en-US" sz="36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7" name="文本框 3"/>
          <p:cNvSpPr txBox="1"/>
          <p:nvPr/>
        </p:nvSpPr>
        <p:spPr>
          <a:xfrm>
            <a:off x="3605078" y="2639891"/>
            <a:ext cx="1800200" cy="7934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景阳冈</a:t>
            </a:r>
          </a:p>
        </p:txBody>
      </p:sp>
      <p:sp>
        <p:nvSpPr>
          <p:cNvPr id="8" name="文本框 3"/>
          <p:cNvSpPr txBox="1"/>
          <p:nvPr/>
        </p:nvSpPr>
        <p:spPr>
          <a:xfrm>
            <a:off x="3260020" y="3477672"/>
            <a:ext cx="1296144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猛虎</a:t>
            </a:r>
          </a:p>
        </p:txBody>
      </p:sp>
      <p:sp>
        <p:nvSpPr>
          <p:cNvPr id="9" name="文本框 3"/>
          <p:cNvSpPr txBox="1"/>
          <p:nvPr/>
        </p:nvSpPr>
        <p:spPr>
          <a:xfrm>
            <a:off x="5771422" y="3466330"/>
            <a:ext cx="1256263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下冈</a:t>
            </a:r>
          </a:p>
        </p:txBody>
      </p:sp>
      <p:pic>
        <p:nvPicPr>
          <p:cNvPr id="5122" name="Picture 2" descr="http://pic.51yuansu.com/pic3/cover/01/27/44/5923324cb4aa9_61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00" b="96250" l="3607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8" y="155169"/>
            <a:ext cx="2614359" cy="4457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8AE0DD59-69D4-BACD-915E-A1A228CAEC9C}"/>
              </a:ext>
            </a:extLst>
          </p:cNvPr>
          <p:cNvSpPr txBox="1"/>
          <p:nvPr/>
        </p:nvSpPr>
        <p:spPr>
          <a:xfrm>
            <a:off x="2699792" y="445378"/>
            <a:ext cx="46257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主要内容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59632" y="267494"/>
            <a:ext cx="7056783" cy="793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你对武松的初步印象是怎样的？</a:t>
            </a:r>
          </a:p>
        </p:txBody>
      </p:sp>
      <p:sp>
        <p:nvSpPr>
          <p:cNvPr id="10" name="文本框 3"/>
          <p:cNvSpPr txBox="1"/>
          <p:nvPr/>
        </p:nvSpPr>
        <p:spPr>
          <a:xfrm>
            <a:off x="3269835" y="3354607"/>
            <a:ext cx="2705050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武艺高强</a:t>
            </a:r>
            <a:endParaRPr lang="zh-CN" altLang="en-US" sz="4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文本框 3"/>
          <p:cNvSpPr txBox="1"/>
          <p:nvPr/>
        </p:nvSpPr>
        <p:spPr>
          <a:xfrm>
            <a:off x="6206535" y="3354607"/>
            <a:ext cx="2705050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胆大心细</a:t>
            </a:r>
            <a:endParaRPr lang="zh-CN" altLang="en-US" sz="4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373887" y="3362358"/>
            <a:ext cx="2705050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看重颜面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8" y="1419622"/>
            <a:ext cx="2685949" cy="2004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255" y="1442183"/>
            <a:ext cx="2804865" cy="1959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42183"/>
            <a:ext cx="2860971" cy="1959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F545076-1E59-2EFD-F001-1362854644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32" y="12684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34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43C92C4A-F35C-2B00-5556-45F007F0B1F3}"/>
              </a:ext>
            </a:extLst>
          </p:cNvPr>
          <p:cNvGrpSpPr/>
          <p:nvPr/>
        </p:nvGrpSpPr>
        <p:grpSpPr>
          <a:xfrm>
            <a:off x="0" y="988165"/>
            <a:ext cx="9144000" cy="4175873"/>
            <a:chOff x="0" y="1019051"/>
            <a:chExt cx="9144000" cy="4132049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6AA9E8A6-F0B2-D5A5-5EA4-DAFAB278C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019051"/>
              <a:ext cx="9144000" cy="4123247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C4C02515-CE7E-829C-A57B-BD0177A31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5616" y="4777688"/>
              <a:ext cx="7272808" cy="373412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907704" y="391440"/>
            <a:ext cx="7715773" cy="540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观察课文插图，感受武松打虎的气势。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92" y="112254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7017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581693" y="67816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</p:spTree>
    <p:extLst>
      <p:ext uri="{BB962C8B-B14F-4D97-AF65-F5344CB8AC3E}">
        <p14:creationId xmlns:p14="http://schemas.microsoft.com/office/powerpoint/2010/main" val="215433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668962"/>
            <a:ext cx="7715773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   思考：文中哪几个自然段写了武松打虎？</a:t>
            </a:r>
          </a:p>
        </p:txBody>
      </p:sp>
      <p:sp>
        <p:nvSpPr>
          <p:cNvPr id="7" name="矩形 6"/>
          <p:cNvSpPr/>
          <p:nvPr/>
        </p:nvSpPr>
        <p:spPr>
          <a:xfrm>
            <a:off x="3059832" y="1727961"/>
            <a:ext cx="29658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第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6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7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自然段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323528" y="2791662"/>
            <a:ext cx="8518820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默读第</a:t>
            </a:r>
            <a:r>
              <a:rPr lang="en-US" altLang="zh-CN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6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7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自然段，说一说：课文写“武松打虎”分了哪几步来写？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7E81C82-6948-0AC4-1436-9D537C58F5D2}"/>
              </a:ext>
            </a:extLst>
          </p:cNvPr>
          <p:cNvSpPr/>
          <p:nvPr/>
        </p:nvSpPr>
        <p:spPr>
          <a:xfrm>
            <a:off x="3491880" y="4083918"/>
            <a:ext cx="1805434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五 步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75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560" y="692115"/>
            <a:ext cx="7920880" cy="38841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  <a:sym typeface="+mn-ea"/>
              </a:rPr>
              <a:t>先是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一阵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后，猛虎骤然出现；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  <a:sym typeface="+mn-ea"/>
              </a:rPr>
              <a:t>然后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猛虎“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”“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”“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”，武松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次闪过；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  <a:sym typeface="+mn-ea"/>
              </a:rPr>
              <a:t>紧接着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，武松抡起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打虎，却劈在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上，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断成两截；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  <a:sym typeface="+mn-ea"/>
              </a:rPr>
              <a:t>接下来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，武松赤手空拳，用尽平生力气把猛虎打倒了；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  <a:sym typeface="+mn-ea"/>
              </a:rPr>
              <a:t>最后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，武松怕老虎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</a:t>
            </a:r>
            <a:r>
              <a:rPr lang="zh-CN" altLang="en-US" sz="3200" b="1">
                <a:latin typeface="楷体" pitchFamily="49" charset="-122"/>
                <a:ea typeface="楷体" pitchFamily="49" charset="-122"/>
                <a:sym typeface="+mn-ea"/>
              </a:rPr>
              <a:t>就用</a:t>
            </a:r>
            <a:endParaRPr lang="en-US" altLang="zh-CN" sz="3200" b="1">
              <a:latin typeface="楷体" pitchFamily="49" charset="-122"/>
              <a:ea typeface="楷体" pitchFamily="49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3200" b="1" u="sng">
                <a:latin typeface="楷体" pitchFamily="49" charset="-122"/>
                <a:ea typeface="楷体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又打了一回。</a:t>
            </a:r>
            <a:endParaRPr sz="3200" b="1" dirty="0">
              <a:solidFill>
                <a:schemeClr val="tx1"/>
              </a:solidFill>
              <a:latin typeface="楷体" pitchFamily="49" charset="-122"/>
              <a:ea typeface="楷体" pitchFamily="49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19177" y="1180748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一扑</a:t>
            </a:r>
            <a:endParaRPr lang="zh-CN" altLang="en-US" sz="320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460108" y="1181471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一掀</a:t>
            </a:r>
            <a:endParaRPr lang="zh-CN" altLang="en-US" sz="3200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93938" y="1194887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一剪</a:t>
            </a:r>
            <a:endParaRPr lang="zh-CN" altLang="en-US" sz="320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79788" y="1692316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三</a:t>
            </a:r>
            <a:endParaRPr lang="zh-CN" altLang="en-US" sz="320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979891" y="1693515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梢棒</a:t>
            </a:r>
            <a:endParaRPr lang="zh-CN" altLang="en-US" sz="320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59411" y="2278290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枯树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577660" y="3330856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还没死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384399" y="2278290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梢棒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03519" y="627534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狂风</a:t>
            </a:r>
            <a:endParaRPr lang="zh-CN" altLang="en-US" sz="160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15195" y="3875436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棒橛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91580" y="1491630"/>
            <a:ext cx="7560840" cy="14542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    再读第</a:t>
            </a:r>
            <a:r>
              <a:rPr lang="en-US" altLang="zh-CN" sz="3200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6</a:t>
            </a:r>
            <a:r>
              <a:rPr lang="zh-CN" altLang="en-US" sz="3200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7</a:t>
            </a:r>
            <a:r>
              <a:rPr lang="zh-CN" altLang="en-US" sz="320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自然段，找出能体现武松特点的语句，画出来并作批注。</a:t>
            </a:r>
            <a:endParaRPr sz="3200" dirty="0"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1636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/>
          <p:cNvSpPr txBox="1"/>
          <p:nvPr/>
        </p:nvSpPr>
        <p:spPr>
          <a:xfrm>
            <a:off x="323528" y="771550"/>
            <a:ext cx="8496944" cy="3539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武松见了</a:t>
            </a:r>
            <a:r>
              <a:rPr sz="3200" b="1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叫声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：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呵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呀！”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从青石上翻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将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下来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便拿那条梢棒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在手里，闪在青石边。那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个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大虫又饥又渴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武松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被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那一惊，酒都做冷汗出了。</a:t>
            </a:r>
            <a:r>
              <a:rPr sz="3200" b="1" spc="-150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说时迟</a:t>
            </a:r>
            <a:r>
              <a:rPr sz="3200" b="1" spc="-15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sz="3200" b="1" spc="-13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那时快</a:t>
            </a:r>
            <a:r>
              <a:rPr lang="zh-CN" altLang="en-US" sz="3200" b="1" spc="-13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r>
              <a:rPr sz="3200" b="1" spc="-13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武松见大虫扑来</a:t>
            </a:r>
            <a:r>
              <a:rPr sz="3200" b="1" spc="-13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只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一闪，闪在大虫背后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那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大虫背后看人最难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武松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只一躲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躲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在一边</a:t>
            </a:r>
            <a:r>
              <a:rPr sz="3200" b="1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大虫见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只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一剪。武松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却</a:t>
            </a:r>
            <a:r>
              <a:rPr sz="3200" b="1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又闪在一边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4"/>
          <p:cNvSpPr txBox="1"/>
          <p:nvPr/>
        </p:nvSpPr>
        <p:spPr>
          <a:xfrm>
            <a:off x="3290262" y="129162"/>
            <a:ext cx="2518301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老 虎 抓 人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259632" y="1298318"/>
            <a:ext cx="727280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67544" y="1819056"/>
            <a:ext cx="80648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571999" y="2275612"/>
            <a:ext cx="4032449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67544" y="2763192"/>
            <a:ext cx="8064896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67544" y="3283724"/>
            <a:ext cx="4320480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30246" y="3730114"/>
            <a:ext cx="4237898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630246" y="4242237"/>
            <a:ext cx="3337798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42"/>
          <p:cNvSpPr txBox="1"/>
          <p:nvPr/>
        </p:nvSpPr>
        <p:spPr>
          <a:xfrm>
            <a:off x="1568233" y="4353234"/>
            <a:ext cx="2247683" cy="584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三次闪避</a:t>
            </a:r>
          </a:p>
        </p:txBody>
      </p:sp>
      <p:sp>
        <p:nvSpPr>
          <p:cNvPr id="12" name="矩形 11"/>
          <p:cNvSpPr/>
          <p:nvPr/>
        </p:nvSpPr>
        <p:spPr>
          <a:xfrm>
            <a:off x="4283968" y="4353234"/>
            <a:ext cx="3892412" cy="584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动作敏捷、非常机智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3104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/>
          <p:cNvSpPr txBox="1"/>
          <p:nvPr/>
        </p:nvSpPr>
        <p:spPr>
          <a:xfrm>
            <a:off x="395536" y="616496"/>
            <a:ext cx="8136904" cy="3539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那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个大虫又饥又渴，把两只爪在地下略</a:t>
            </a:r>
            <a:r>
              <a:rPr lang="zh-CN" altLang="en-US" sz="3200" b="1" spc="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按一按，和身望上一扑，从半空里撺将下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来。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那大虫背后看人最难，便把前爪搭在地下，把腰胯一掀，掀将起来。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大虫见掀他不着，吼一声，却似半天里起个霹雳，振得那山冈也动。把这铁棒也似虎尾倒竖起来，只一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剪。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995936" y="1635646"/>
            <a:ext cx="8640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47864" y="2624614"/>
            <a:ext cx="8640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733262" y="4116288"/>
            <a:ext cx="75050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42"/>
          <p:cNvSpPr txBox="1"/>
          <p:nvPr/>
        </p:nvSpPr>
        <p:spPr>
          <a:xfrm>
            <a:off x="3052114" y="31721"/>
            <a:ext cx="3320086" cy="58477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老虎的致命三招</a:t>
            </a:r>
          </a:p>
        </p:txBody>
      </p:sp>
      <p:sp>
        <p:nvSpPr>
          <p:cNvPr id="7" name="矩形 6"/>
          <p:cNvSpPr/>
          <p:nvPr/>
        </p:nvSpPr>
        <p:spPr>
          <a:xfrm>
            <a:off x="351117" y="4203927"/>
            <a:ext cx="2700997" cy="584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老虎凶猛无比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27465" y="4203926"/>
            <a:ext cx="4756903" cy="584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侧面烘托：武松机智勇敢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5646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059582"/>
            <a:ext cx="5068298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-36512" y="2910882"/>
            <a:ext cx="750526" cy="76944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 anchor="t">
            <a:spAutoFit/>
          </a:bodyPr>
          <a:lstStyle/>
          <a:p>
            <a:r>
              <a:rPr sz="4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闪</a:t>
            </a:r>
            <a:endParaRPr lang="zh-CN" altLang="en-US" sz="4400" dirty="0"/>
          </a:p>
        </p:txBody>
      </p:sp>
      <p:sp>
        <p:nvSpPr>
          <p:cNvPr id="2" name="矩形 1"/>
          <p:cNvSpPr/>
          <p:nvPr/>
        </p:nvSpPr>
        <p:spPr>
          <a:xfrm>
            <a:off x="827584" y="1131590"/>
            <a:ext cx="69923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扑</a:t>
            </a:r>
            <a:endParaRPr lang="zh-CN" altLang="en-US" sz="1600" dirty="0"/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3605903" y="3933587"/>
            <a:ext cx="1872208" cy="523220"/>
          </a:xfrm>
          <a:prstGeom prst="rect">
            <a:avLst/>
          </a:prstGeom>
          <a:solidFill>
            <a:schemeClr val="lt1">
              <a:alpha val="83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凶猛无比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324" y="1059582"/>
            <a:ext cx="6200188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3563888" y="2587716"/>
            <a:ext cx="69923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掀</a:t>
            </a:r>
            <a:endParaRPr lang="zh-CN" altLang="en-US" sz="1600" dirty="0"/>
          </a:p>
        </p:txBody>
      </p:sp>
      <p:sp>
        <p:nvSpPr>
          <p:cNvPr id="11" name="文本框 6"/>
          <p:cNvSpPr txBox="1"/>
          <p:nvPr/>
        </p:nvSpPr>
        <p:spPr>
          <a:xfrm>
            <a:off x="6876256" y="1059582"/>
            <a:ext cx="750526" cy="76944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 anchor="t">
            <a:spAutoFit/>
          </a:bodyPr>
          <a:lstStyle/>
          <a:p>
            <a:r>
              <a:rPr sz="4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闪</a:t>
            </a:r>
            <a:endParaRPr lang="zh-CN" altLang="en-US" sz="44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389" y="1963166"/>
            <a:ext cx="4823960" cy="3180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7524328" y="2476705"/>
            <a:ext cx="69923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 anchor="t">
            <a:spAutoFit/>
          </a:bodyPr>
          <a:lstStyle/>
          <a:p>
            <a:pPr algn="l"/>
            <a:r>
              <a:rPr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剪</a:t>
            </a:r>
            <a:endParaRPr lang="zh-CN" altLang="en-US" sz="2000" dirty="0"/>
          </a:p>
        </p:txBody>
      </p:sp>
      <p:sp>
        <p:nvSpPr>
          <p:cNvPr id="9" name="文本框 6"/>
          <p:cNvSpPr txBox="1"/>
          <p:nvPr/>
        </p:nvSpPr>
        <p:spPr>
          <a:xfrm>
            <a:off x="4358389" y="3651870"/>
            <a:ext cx="750526" cy="76944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 anchor="t">
            <a:spAutoFit/>
          </a:bodyPr>
          <a:lstStyle/>
          <a:p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</a:rPr>
              <a:t>闪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59632" y="339502"/>
            <a:ext cx="3111679" cy="584775"/>
          </a:xfrm>
          <a:prstGeom prst="rect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老虎凶猛无比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700681" y="330791"/>
            <a:ext cx="3111679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武松机智勇敢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13" grpId="0" bldLvl="0" animBg="1"/>
      <p:bldP spid="4" grpId="0" animBg="1"/>
      <p:bldP spid="11" grpId="0" animBg="1"/>
      <p:bldP spid="5" grpId="0" animBg="1"/>
      <p:bldP spid="9" grpId="0" animBg="1"/>
      <p:bldP spid="17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3635896" y="699394"/>
            <a:ext cx="5219285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黑体" panose="02010600030101010101" pitchFamily="49" charset="-122"/>
                <a:sym typeface="+mn-ea"/>
              </a:rPr>
              <a:t>    原来那大虫拿人，只是一扑，一掀，一剪，三般提不着时，气性先自没了一半。</a:t>
            </a:r>
            <a:endParaRPr sz="3200" b="1" dirty="0">
              <a:latin typeface="楷体" panose="02010609060101010101" pitchFamily="49" charset="-122"/>
              <a:ea typeface="楷体" panose="02010609060101010101" pitchFamily="49" charset="-122"/>
              <a:cs typeface="黑体" panose="02010600030101010101" pitchFamily="49" charset="-122"/>
              <a:sym typeface="+mn-ea"/>
            </a:endParaRPr>
          </a:p>
        </p:txBody>
      </p:sp>
      <p:sp>
        <p:nvSpPr>
          <p:cNvPr id="3" name="文本框 4"/>
          <p:cNvSpPr txBox="1"/>
          <p:nvPr/>
        </p:nvSpPr>
        <p:spPr>
          <a:xfrm>
            <a:off x="899592" y="3579862"/>
            <a:ext cx="6984775" cy="70788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武松</a:t>
            </a:r>
            <a:r>
              <a:rPr lang="zh-CN" altLang="en-US" sz="40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先防守后进攻，十分</a:t>
            </a:r>
            <a:r>
              <a:rPr lang="zh-CN" altLang="en-US" sz="4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机智</a:t>
            </a:r>
            <a:endParaRPr lang="zh-CN" altLang="en-US" sz="40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6" y="544470"/>
            <a:ext cx="3501373" cy="247444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90398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25"/>
          <p:cNvSpPr txBox="1"/>
          <p:nvPr/>
        </p:nvSpPr>
        <p:spPr>
          <a:xfrm>
            <a:off x="323528" y="771550"/>
            <a:ext cx="8496944" cy="3539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那大虫又剪不着，再吼了一声，一兜兜将回来。武松见那大虫复翻身回来，双手轮起梢棒，尽平生气力，只一棒，从半空劈将下来。只听得一声响，簌簌地将那树连枝带叶劈脸打将下来。定睛看时，一棒劈不着大虫。原来慌了，正打在枯树上，把那条梢棒折做两截，只拿得一半在手里。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4" name="文本框 24"/>
          <p:cNvSpPr txBox="1"/>
          <p:nvPr/>
        </p:nvSpPr>
        <p:spPr>
          <a:xfrm>
            <a:off x="3279815" y="195486"/>
            <a:ext cx="2516321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>
                <a:latin typeface="黑体" pitchFamily="49" charset="-122"/>
                <a:ea typeface="黑体" pitchFamily="49" charset="-122"/>
                <a:sym typeface="+mn-ea"/>
              </a:rPr>
              <a:t>棒 打 老 虎</a:t>
            </a:r>
            <a:endParaRPr lang="zh-CN" altLang="en-US" sz="2800" b="1" dirty="0">
              <a:latin typeface="黑体" pitchFamily="49" charset="-122"/>
              <a:ea typeface="黑体" pitchFamily="49" charset="-122"/>
              <a:sym typeface="+mn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516216" y="1779662"/>
            <a:ext cx="20882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67544" y="2283718"/>
            <a:ext cx="799288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380312" y="3283724"/>
            <a:ext cx="129614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67544" y="3787780"/>
            <a:ext cx="813690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80101" y="4227934"/>
            <a:ext cx="318378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050278" y="4310980"/>
            <a:ext cx="6834090" cy="584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武松虽然有些慌张，但依旧机智勇敢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8352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0"/>
            <a:ext cx="677108" cy="403244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eaVert" wrap="square" rtlCol="0" anchor="t">
            <a:spAutoFit/>
          </a:bodyPr>
          <a:lstStyle/>
          <a:p>
            <a:pPr algn="ctr"/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梢 棒 断 成 两 截   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827584" y="312398"/>
            <a:ext cx="2016224" cy="2043327"/>
          </a:xfrm>
          <a:prstGeom prst="ellipse">
            <a:avLst/>
          </a:prstGeom>
          <a:grpFill/>
          <a:ln w="28575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59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782172" y="1490626"/>
            <a:ext cx="7615117" cy="30469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松又只一跳，却退了十步远。那大虫却好把两只前爪搭在武松面前。</a:t>
            </a:r>
          </a:p>
          <a:p>
            <a:pPr eaLnBrk="1" hangingPunct="1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松将半截棒丢在一边，两只手就势把大虫顶花皮揪住，一按按将下来。</a:t>
            </a:r>
          </a:p>
          <a:p>
            <a:pPr eaLnBrk="1" hangingPunct="1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松把只脚望大虫面门上、眼睛里只顾乱踢。</a:t>
            </a: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782172" y="804400"/>
            <a:ext cx="6342884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精读句子，细细体会武松的动作。</a:t>
            </a:r>
          </a:p>
        </p:txBody>
      </p:sp>
      <p:sp>
        <p:nvSpPr>
          <p:cNvPr id="4" name="文本框 2"/>
          <p:cNvSpPr txBox="1"/>
          <p:nvPr/>
        </p:nvSpPr>
        <p:spPr>
          <a:xfrm>
            <a:off x="3647531" y="1490626"/>
            <a:ext cx="596638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跳</a:t>
            </a:r>
          </a:p>
        </p:txBody>
      </p:sp>
      <p:sp>
        <p:nvSpPr>
          <p:cNvPr id="5" name="文本框 3"/>
          <p:cNvSpPr txBox="1"/>
          <p:nvPr/>
        </p:nvSpPr>
        <p:spPr>
          <a:xfrm>
            <a:off x="4871667" y="1490626"/>
            <a:ext cx="596638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退</a:t>
            </a:r>
          </a:p>
        </p:txBody>
      </p:sp>
      <p:sp>
        <p:nvSpPr>
          <p:cNvPr id="6" name="文本框 4"/>
          <p:cNvSpPr txBox="1"/>
          <p:nvPr/>
        </p:nvSpPr>
        <p:spPr>
          <a:xfrm>
            <a:off x="4865903" y="2949068"/>
            <a:ext cx="596638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按</a:t>
            </a:r>
          </a:p>
        </p:txBody>
      </p:sp>
      <p:sp>
        <p:nvSpPr>
          <p:cNvPr id="7" name="文本框 5"/>
          <p:cNvSpPr txBox="1"/>
          <p:nvPr/>
        </p:nvSpPr>
        <p:spPr>
          <a:xfrm>
            <a:off x="4048139" y="2492885"/>
            <a:ext cx="596638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丢</a:t>
            </a:r>
            <a:endParaRPr lang="zh-CN" altLang="en-US" sz="3200" dirty="0"/>
          </a:p>
        </p:txBody>
      </p:sp>
      <p:sp>
        <p:nvSpPr>
          <p:cNvPr id="8" name="文本框 6"/>
          <p:cNvSpPr txBox="1"/>
          <p:nvPr/>
        </p:nvSpPr>
        <p:spPr>
          <a:xfrm>
            <a:off x="3236800" y="2978572"/>
            <a:ext cx="596638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揪</a:t>
            </a:r>
            <a:endParaRPr lang="zh-CN" altLang="en-US" sz="3200" dirty="0"/>
          </a:p>
        </p:txBody>
      </p:sp>
      <p:sp>
        <p:nvSpPr>
          <p:cNvPr id="9" name="文本框 7"/>
          <p:cNvSpPr txBox="1"/>
          <p:nvPr/>
        </p:nvSpPr>
        <p:spPr>
          <a:xfrm>
            <a:off x="1603196" y="3932069"/>
            <a:ext cx="596638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踢</a:t>
            </a:r>
          </a:p>
        </p:txBody>
      </p:sp>
      <p:sp>
        <p:nvSpPr>
          <p:cNvPr id="10" name="文本框 8"/>
          <p:cNvSpPr txBox="1"/>
          <p:nvPr/>
        </p:nvSpPr>
        <p:spPr>
          <a:xfrm>
            <a:off x="3353019" y="4205968"/>
            <a:ext cx="2242922" cy="70788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/>
          <a:p>
            <a:r>
              <a:rPr lang="zh-CN" altLang="en-US" sz="40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机智勇敢</a:t>
            </a:r>
            <a:endParaRPr lang="zh-CN" altLang="en-US" sz="20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框 24"/>
          <p:cNvSpPr txBox="1"/>
          <p:nvPr/>
        </p:nvSpPr>
        <p:spPr>
          <a:xfrm>
            <a:off x="3131840" y="195486"/>
            <a:ext cx="2516321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>
                <a:latin typeface="黑体" pitchFamily="49" charset="-122"/>
                <a:ea typeface="黑体" pitchFamily="49" charset="-122"/>
                <a:sym typeface="+mn-ea"/>
              </a:rPr>
              <a:t>拳 打 老 虎</a:t>
            </a:r>
            <a:endParaRPr lang="zh-CN" altLang="en-US" sz="2800" b="1" dirty="0">
              <a:latin typeface="黑体" pitchFamily="49" charset="-122"/>
              <a:ea typeface="黑体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687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" grpId="0"/>
      <p:bldP spid="6" grpId="0"/>
      <p:bldP spid="7" grpId="0"/>
      <p:bldP spid="8" grpId="0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23528" y="627534"/>
            <a:ext cx="8424936" cy="30469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松把那大虫嘴直按下黄泥坑里去。</a:t>
            </a:r>
          </a:p>
          <a:p>
            <a:pPr eaLnBrk="1" hangingPunct="1"/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松把左手紧紧地揪住顶花皮，偷出右手来，提起铁锤般大小拳头，尽平生之力，只顾打。打得五七十拳，那大虫眼里、口里、鼻子里、耳朵里都迸出鲜血来。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04059" y="629020"/>
            <a:ext cx="655565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405650" y="1602221"/>
            <a:ext cx="655565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揪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40330" y="2089300"/>
            <a:ext cx="655565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提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40330" y="2583224"/>
            <a:ext cx="655565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打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979712" y="4054049"/>
            <a:ext cx="4815742" cy="70788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>
            <a:defPPr>
              <a:defRPr lang="zh-CN"/>
            </a:defPPr>
            <a:lvl1pPr>
              <a:defRPr sz="40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>
                <a:solidFill>
                  <a:srgbClr val="0000FF"/>
                </a:solidFill>
                <a:sym typeface="+mn-ea"/>
              </a:rPr>
              <a:t>力</a:t>
            </a:r>
            <a:r>
              <a:rPr lang="zh-CN" altLang="en-US" dirty="0">
                <a:solidFill>
                  <a:srgbClr val="0000FF"/>
                </a:solidFill>
                <a:sym typeface="+mn-ea"/>
              </a:rPr>
              <a:t>大无穷、</a:t>
            </a:r>
            <a:r>
              <a:rPr lang="zh-CN" altLang="en-US">
                <a:solidFill>
                  <a:srgbClr val="0000FF"/>
                </a:solidFill>
                <a:sym typeface="+mn-ea"/>
              </a:rPr>
              <a:t>十分勇猛</a:t>
            </a:r>
            <a:endParaRPr lang="zh-CN" alt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73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83568" y="940903"/>
            <a:ext cx="7612808" cy="17543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武松放了手，来松树边寻那打折的棒橛，拿在手里，只怕大虫不死，把棒橛又打了一回。那大虫气都没了。</a:t>
            </a:r>
          </a:p>
        </p:txBody>
      </p:sp>
      <p:sp>
        <p:nvSpPr>
          <p:cNvPr id="3" name="文本框 3"/>
          <p:cNvSpPr txBox="1"/>
          <p:nvPr/>
        </p:nvSpPr>
        <p:spPr>
          <a:xfrm>
            <a:off x="6189796" y="940903"/>
            <a:ext cx="647934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寻</a:t>
            </a:r>
          </a:p>
        </p:txBody>
      </p:sp>
      <p:sp>
        <p:nvSpPr>
          <p:cNvPr id="4" name="文本框 5"/>
          <p:cNvSpPr txBox="1"/>
          <p:nvPr/>
        </p:nvSpPr>
        <p:spPr>
          <a:xfrm>
            <a:off x="2517388" y="2040798"/>
            <a:ext cx="647934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打</a:t>
            </a:r>
          </a:p>
        </p:txBody>
      </p:sp>
      <p:sp>
        <p:nvSpPr>
          <p:cNvPr id="5" name="文本框 6"/>
          <p:cNvSpPr txBox="1"/>
          <p:nvPr/>
        </p:nvSpPr>
        <p:spPr>
          <a:xfrm>
            <a:off x="1403648" y="3363838"/>
            <a:ext cx="6670416" cy="64633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>
            <a:defPPr>
              <a:defRPr lang="zh-CN"/>
            </a:defPPr>
            <a:lvl1pPr>
              <a:defRPr sz="40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3600">
                <a:solidFill>
                  <a:srgbClr val="0000FF"/>
                </a:solidFill>
                <a:sym typeface="+mn-ea"/>
              </a:rPr>
              <a:t>小心谨慎</a:t>
            </a:r>
            <a:r>
              <a:rPr lang="zh-CN" altLang="en-US" sz="3600" dirty="0">
                <a:solidFill>
                  <a:srgbClr val="0000FF"/>
                </a:solidFill>
                <a:sym typeface="+mn-ea"/>
              </a:rPr>
              <a:t>，思考周全，</a:t>
            </a:r>
            <a:r>
              <a:rPr lang="zh-CN" altLang="en-US" sz="3600">
                <a:solidFill>
                  <a:srgbClr val="0000FF"/>
                </a:solidFill>
                <a:sym typeface="+mn-ea"/>
              </a:rPr>
              <a:t>不留后患</a:t>
            </a:r>
            <a:endParaRPr lang="zh-CN" altLang="en-US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95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918051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8413760" y="514267"/>
            <a:ext cx="677108" cy="439248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eaVert" wrap="square" rtlCol="0" anchor="t">
            <a:spAutoFit/>
          </a:bodyPr>
          <a:lstStyle/>
          <a:p>
            <a:pPr algn="ctr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把大虫打做一堆</a:t>
            </a:r>
          </a:p>
        </p:txBody>
      </p:sp>
      <p:sp>
        <p:nvSpPr>
          <p:cNvPr id="6" name="矩形 5"/>
          <p:cNvSpPr/>
          <p:nvPr/>
        </p:nvSpPr>
        <p:spPr>
          <a:xfrm>
            <a:off x="8416999" y="519351"/>
            <a:ext cx="677108" cy="441003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eaVert" wrap="square" rtlCol="0" anchor="t">
            <a:spAutoFit/>
          </a:bodyPr>
          <a:lstStyle/>
          <a:p>
            <a:pPr algn="ctr"/>
            <a:r>
              <a:rPr lang="zh-CN" altLang="en-US" sz="3200" b="1" spc="64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把棒橛又打了一回</a:t>
            </a:r>
          </a:p>
        </p:txBody>
      </p:sp>
    </p:spTree>
    <p:extLst>
      <p:ext uri="{BB962C8B-B14F-4D97-AF65-F5344CB8AC3E}">
        <p14:creationId xmlns:p14="http://schemas.microsoft.com/office/powerpoint/2010/main" val="346175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0" y="21779"/>
            <a:ext cx="9144000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观察这几幅图，加上适当的语气、表情和动作，用自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/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己的话详细说说武松是怎样打虎的。</a:t>
            </a:r>
          </a:p>
        </p:txBody>
      </p:sp>
      <p:sp>
        <p:nvSpPr>
          <p:cNvPr id="8" name="文本框 10"/>
          <p:cNvSpPr txBox="1"/>
          <p:nvPr/>
        </p:nvSpPr>
        <p:spPr>
          <a:xfrm>
            <a:off x="6156176" y="483518"/>
            <a:ext cx="25202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6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课后第</a:t>
            </a:r>
            <a:r>
              <a:rPr lang="en-US" altLang="zh-CN" sz="26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6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025789"/>
            <a:ext cx="5068298" cy="4138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25789"/>
            <a:ext cx="6200188" cy="4138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25715"/>
            <a:ext cx="6181809" cy="4117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258" y="1025640"/>
            <a:ext cx="6018094" cy="4117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472" y="1025565"/>
            <a:ext cx="5997952" cy="4080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760" y="1025491"/>
            <a:ext cx="6026752" cy="4138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6">
            <a:extLst>
              <a:ext uri="{FF2B5EF4-FFF2-40B4-BE49-F238E27FC236}">
                <a16:creationId xmlns="" xmlns:a16="http://schemas.microsoft.com/office/drawing/2014/main" id="{F810216D-4B4F-96B5-E0BF-D2B3CDBAE6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73907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465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331640" y="527100"/>
            <a:ext cx="7560840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回顾以前学习过的详细复述故事的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方法。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1306832"/>
            <a:ext cx="8244906" cy="2650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41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复述故事不是背诵课文，要用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自己的话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把故事内容讲出来。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ts val="41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借助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表格、示意图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等梳理故事的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主要内容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，这样就能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按照顺序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复述，重要情节也不会遗漏。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ts val="41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表达上要做到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前后连贯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331640" y="4146712"/>
            <a:ext cx="6264696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你来试着用这些方法复述故事吧！</a:t>
            </a:r>
          </a:p>
        </p:txBody>
      </p:sp>
      <p:pic>
        <p:nvPicPr>
          <p:cNvPr id="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5590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73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89730" y="448028"/>
            <a:ext cx="80186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除了以前学过的方法，你还有什么方法能让故事更生动呢？</a:t>
            </a:r>
          </a:p>
        </p:txBody>
      </p:sp>
      <p:sp>
        <p:nvSpPr>
          <p:cNvPr id="5" name="矩形 4"/>
          <p:cNvSpPr/>
          <p:nvPr/>
        </p:nvSpPr>
        <p:spPr>
          <a:xfrm>
            <a:off x="746398" y="1613942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抓住具体描写武松和猛虎的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抓住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准确、有特色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的语言。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吊睛白额大虫、撺将下来、锦布袋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加上适当的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语气、表情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呵呀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286458" y="4324921"/>
            <a:ext cx="6624736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用上这些方法再来复述一下故事吧！</a:t>
            </a: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08" y="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251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>
            <a:alpha val="2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BD5CDE3-087F-B03D-2C4F-3855FD6A3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385" y="3543945"/>
            <a:ext cx="1554615" cy="159271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618817"/>
            <a:ext cx="9144000" cy="440120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    武松见了大虫，惊吓不已，忙从青石上翻身下来，闪在青石边。大虫从半空里撺将下来，向武松扑去，武松闪在大虫背后。大虫把前爪搭在地下，把腰胯一掀。武松一躲，躲在一边。大虫又一剪，武松闪在一边。武松抡起梢棒劈向大虫，不料却打在了树枝上，梢棒折成两截。大虫又扑过来，前爪搭在武松面前，武松就势把大虫的顶花皮揪住，把它按下地去，然后朝大虫的面门上、眼睛里乱踢。大虫边咆哮边扒身下的泥，扒了个土坑。武松把大虫按下坑里，左手揪住顶花皮，空出右手，使劲打大虫。打了五七十拳，大虫七窍流血，不再动弹了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DB6DB47-3CBD-1D1A-00BF-508550006F9B}"/>
              </a:ext>
            </a:extLst>
          </p:cNvPr>
          <p:cNvSpPr/>
          <p:nvPr/>
        </p:nvSpPr>
        <p:spPr>
          <a:xfrm>
            <a:off x="2987824" y="42753"/>
            <a:ext cx="23260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示 例</a:t>
            </a:r>
          </a:p>
        </p:txBody>
      </p:sp>
    </p:spTree>
    <p:extLst>
      <p:ext uri="{BB962C8B-B14F-4D97-AF65-F5344CB8AC3E}">
        <p14:creationId xmlns:p14="http://schemas.microsoft.com/office/powerpoint/2010/main" val="199393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70" y="417369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20" y="418956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14"/>
          <p:cNvSpPr txBox="1"/>
          <p:nvPr/>
        </p:nvSpPr>
        <p:spPr>
          <a:xfrm>
            <a:off x="743992" y="387985"/>
            <a:ext cx="200342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  <p:sp>
        <p:nvSpPr>
          <p:cNvPr id="5" name="矩形 4"/>
          <p:cNvSpPr/>
          <p:nvPr/>
        </p:nvSpPr>
        <p:spPr>
          <a:xfrm>
            <a:off x="407794" y="1203598"/>
            <a:ext cx="884472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一、加点字读音有误的一项是（   ）。</a:t>
            </a:r>
            <a:endParaRPr lang="zh-CN" altLang="en-US" sz="3200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A.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倚靠（</a:t>
            </a:r>
            <a:r>
              <a:rPr lang="en-US" altLang="zh-CN" sz="32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yǐ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）   勿言（</a:t>
            </a:r>
            <a:r>
              <a:rPr lang="zh-CN" altLang="en-US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</a:t>
            </a:r>
            <a:r>
              <a:rPr lang="en-US" altLang="zh-CN" sz="32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wù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）  咆哮（</a:t>
            </a:r>
            <a:r>
              <a:rPr lang="en-US" altLang="zh-CN" sz="32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páo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） 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B.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踉跄（</a:t>
            </a:r>
            <a:r>
              <a:rPr lang="en-US" altLang="zh-CN" sz="32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liāng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） 俺们（</a:t>
            </a:r>
            <a:r>
              <a:rPr lang="en-US" altLang="zh-CN" sz="32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ǎn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）  胯下（</a:t>
            </a:r>
            <a:r>
              <a:rPr lang="en-US" altLang="zh-CN" sz="32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kuà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） 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C.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漂泊（</a:t>
            </a:r>
            <a:r>
              <a:rPr lang="en-US" altLang="zh-CN" sz="32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bó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）   肋骨（</a:t>
            </a:r>
            <a:r>
              <a:rPr lang="en-US" altLang="zh-CN" sz="32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lèi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）  铁锤（</a:t>
            </a:r>
            <a:r>
              <a:rPr lang="en-US" altLang="zh-CN" sz="32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chuí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）</a:t>
            </a:r>
          </a:p>
        </p:txBody>
      </p:sp>
      <p:sp>
        <p:nvSpPr>
          <p:cNvPr id="6" name="矩形 5"/>
          <p:cNvSpPr/>
          <p:nvPr/>
        </p:nvSpPr>
        <p:spPr>
          <a:xfrm>
            <a:off x="6308430" y="1332879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2" y="2404140"/>
            <a:ext cx="6624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·                  ·                    ·</a:t>
            </a:r>
            <a:endParaRPr lang="zh-CN" altLang="en-US" sz="20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3139682"/>
            <a:ext cx="6120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 ·                  ·                  ·</a:t>
            </a:r>
            <a:endParaRPr lang="zh-CN" altLang="en-US" sz="20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3648" y="3899832"/>
            <a:ext cx="6120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·               ·                    ·</a:t>
            </a:r>
            <a:endParaRPr lang="zh-CN" altLang="en-US" sz="20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999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1520" y="699542"/>
            <a:ext cx="8748464" cy="3424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黑体" pitchFamily="49" charset="-122"/>
                <a:ea typeface="黑体" pitchFamily="49" charset="-122"/>
              </a:rPr>
              <a:t>二、</a:t>
            </a:r>
            <a:r>
              <a:rPr lang="zh-CN" altLang="zh-CN" sz="3200" dirty="0">
                <a:latin typeface="黑体" pitchFamily="49" charset="-122"/>
                <a:ea typeface="黑体" pitchFamily="49" charset="-122"/>
              </a:rPr>
              <a:t>把句中加</a:t>
            </a:r>
            <a:r>
              <a:rPr lang="zh-CN" altLang="en-US" sz="3200" dirty="0">
                <a:latin typeface="黑体" pitchFamily="49" charset="-122"/>
                <a:ea typeface="黑体" pitchFamily="49" charset="-122"/>
              </a:rPr>
              <a:t>点</a:t>
            </a:r>
            <a:r>
              <a:rPr lang="zh-CN" altLang="zh-CN" sz="3200" dirty="0">
                <a:latin typeface="黑体" pitchFamily="49" charset="-122"/>
                <a:ea typeface="黑体" pitchFamily="49" charset="-122"/>
              </a:rPr>
              <a:t>的</a:t>
            </a:r>
            <a:r>
              <a:rPr lang="zh-CN" altLang="en-US" sz="3200" dirty="0">
                <a:latin typeface="黑体" pitchFamily="49" charset="-122"/>
                <a:ea typeface="黑体" pitchFamily="49" charset="-122"/>
              </a:rPr>
              <a:t>字</a:t>
            </a:r>
            <a:r>
              <a:rPr lang="zh-CN" altLang="zh-CN" sz="3200" dirty="0">
                <a:latin typeface="黑体" pitchFamily="49" charset="-122"/>
                <a:ea typeface="黑体" pitchFamily="49" charset="-122"/>
              </a:rPr>
              <a:t>换成和它意思相近的</a:t>
            </a:r>
            <a:r>
              <a:rPr lang="zh-CN" altLang="en-US" sz="3200" dirty="0">
                <a:latin typeface="黑体" pitchFamily="49" charset="-122"/>
                <a:ea typeface="黑体" pitchFamily="49" charset="-122"/>
              </a:rPr>
              <a:t>字</a:t>
            </a:r>
            <a:r>
              <a:rPr lang="zh-CN" altLang="zh-CN" sz="3200" dirty="0">
                <a:latin typeface="黑体" pitchFamily="49" charset="-122"/>
                <a:ea typeface="黑体" pitchFamily="49" charset="-122"/>
              </a:rPr>
              <a:t>。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　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）你如何不肯卖酒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与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我吃？（　 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）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酒家见武松全然不动，又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筛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三碗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（　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 ）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）请勿自误。（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     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）</a:t>
            </a:r>
          </a:p>
        </p:txBody>
      </p:sp>
      <p:sp>
        <p:nvSpPr>
          <p:cNvPr id="5" name="矩形 4"/>
          <p:cNvSpPr/>
          <p:nvPr/>
        </p:nvSpPr>
        <p:spPr>
          <a:xfrm>
            <a:off x="7164288" y="138683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ea typeface="宋体"/>
                <a:cs typeface="Times New Roman"/>
              </a:rPr>
              <a:t>喝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14052" y="285300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ea typeface="宋体"/>
                <a:cs typeface="Times New Roman"/>
              </a:rPr>
              <a:t>倒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499992" y="358025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ea typeface="宋体"/>
                <a:cs typeface="Times New Roman"/>
              </a:rPr>
              <a:t>不要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2120" y="1709995"/>
            <a:ext cx="523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·</a:t>
            </a:r>
            <a:endParaRPr lang="zh-CN" altLang="en-US" sz="20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4208" y="2452890"/>
            <a:ext cx="523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·</a:t>
            </a:r>
            <a:endParaRPr lang="zh-CN" altLang="en-US" sz="20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39752" y="3903421"/>
            <a:ext cx="523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·</a:t>
            </a:r>
            <a:endParaRPr lang="zh-CN" altLang="en-US" sz="20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104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11560" y="1025176"/>
            <a:ext cx="8107188" cy="341324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上节课通过学习“打虎”部分，我们认识了一个智勇双全、武艺高强的武松。此外，故事还花了大量笔墨写武松“喝酒”“上冈”，这些内容又能让我们看到一个怎样的武松呢？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163888" y="123478"/>
            <a:ext cx="2816225" cy="715962"/>
            <a:chOff x="3039392" y="267494"/>
            <a:chExt cx="2816225" cy="715962"/>
          </a:xfrm>
        </p:grpSpPr>
        <p:sp>
          <p:nvSpPr>
            <p:cNvPr id="6" name="文本框 15"/>
            <p:cNvSpPr>
              <a:spLocks noChangeArrowheads="1"/>
            </p:cNvSpPr>
            <p:nvPr/>
          </p:nvSpPr>
          <p:spPr bwMode="auto">
            <a:xfrm>
              <a:off x="3039392" y="267494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7" name="iconfont-1191-870150"/>
            <p:cNvSpPr>
              <a:spLocks noChangeAspect="1"/>
            </p:cNvSpPr>
            <p:nvPr/>
          </p:nvSpPr>
          <p:spPr bwMode="auto">
            <a:xfrm>
              <a:off x="5563517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 rot="10800000">
              <a:off x="3039392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9835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456627" y="1082869"/>
            <a:ext cx="8064896" cy="29315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b="0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学习第</a:t>
            </a:r>
            <a:r>
              <a:rPr lang="en-US" altLang="zh-CN" b="0" dirty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b="0" dirty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b="0" dirty="0"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b="0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自然段：</a:t>
            </a:r>
            <a:endParaRPr lang="en-US" altLang="zh-CN" b="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b="0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同桌分角色朗读武松与店家的对话。注意读出不同的语气，还可以适当加上动作。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从中你感受到武松有着什么样的性格？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7" y="346281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9" y="351044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4"/>
          <p:cNvSpPr txBox="1"/>
          <p:nvPr/>
        </p:nvSpPr>
        <p:spPr>
          <a:xfrm>
            <a:off x="624428" y="301843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</p:spTree>
    <p:extLst>
      <p:ext uri="{BB962C8B-B14F-4D97-AF65-F5344CB8AC3E}">
        <p14:creationId xmlns:p14="http://schemas.microsoft.com/office/powerpoint/2010/main" val="297819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1" r="7103"/>
          <a:stretch/>
        </p:blipFill>
        <p:spPr bwMode="auto">
          <a:xfrm>
            <a:off x="3851920" y="0"/>
            <a:ext cx="5292080" cy="5135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-18256" y="64420"/>
            <a:ext cx="3888432" cy="34363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defRPr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   </a:t>
            </a:r>
            <a:r>
              <a:rPr lang="en-US" altLang="zh-CN" dirty="0"/>
              <a:t>1.</a:t>
            </a:r>
            <a:r>
              <a:rPr lang="zh-CN" altLang="en-US" dirty="0"/>
              <a:t>“休要胡说。没地不还你钱，再筛三碗来我吃。”</a:t>
            </a:r>
            <a:endParaRPr lang="en-US" altLang="zh-CN" dirty="0"/>
          </a:p>
          <a:p>
            <a:r>
              <a:rPr lang="zh-CN" altLang="en-US" dirty="0"/>
              <a:t>   </a:t>
            </a:r>
            <a:r>
              <a:rPr lang="en-US" altLang="zh-CN" dirty="0"/>
              <a:t>2.</a:t>
            </a:r>
            <a:r>
              <a:rPr lang="zh-CN" altLang="en-US" dirty="0"/>
              <a:t>“不要你贴钱，只将酒来筛。”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7504" y="3723878"/>
            <a:ext cx="4464496" cy="92333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5400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倔强、豪爽</a:t>
            </a:r>
            <a:endParaRPr sz="5400" dirty="0">
              <a:solidFill>
                <a:srgbClr val="4325D9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375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9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5" r="7847"/>
          <a:stretch/>
        </p:blipFill>
        <p:spPr bwMode="auto">
          <a:xfrm>
            <a:off x="3995936" y="0"/>
            <a:ext cx="5148064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07504" y="0"/>
            <a:ext cx="4032448" cy="420172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defRPr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2800" dirty="0"/>
              <a:t>    </a:t>
            </a:r>
            <a:r>
              <a:rPr lang="en-US" altLang="zh-CN" sz="2800" dirty="0"/>
              <a:t>1.</a:t>
            </a:r>
            <a:r>
              <a:rPr lang="zh-CN" altLang="en-US" sz="2800" dirty="0"/>
              <a:t>武松答道：“要你扶的不算好汉。”</a:t>
            </a:r>
          </a:p>
          <a:p>
            <a:r>
              <a:rPr lang="zh-CN" altLang="en-US" sz="2800" dirty="0"/>
              <a:t>    </a:t>
            </a:r>
            <a:r>
              <a:rPr lang="en-US" altLang="zh-CN" sz="2800" dirty="0"/>
              <a:t>2.</a:t>
            </a:r>
            <a:r>
              <a:rPr lang="zh-CN" altLang="en-US" sz="2800" dirty="0"/>
              <a:t>绰了梢棒，立起身来道：“我却又不曾醉。”走出门前来，笑道：“却不说‘三碗不过冈’！”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95536" y="4112353"/>
            <a:ext cx="3686987" cy="10156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6000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十分要强</a:t>
            </a:r>
            <a:endParaRPr sz="2800" dirty="0">
              <a:solidFill>
                <a:srgbClr val="4325D9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602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65CE14E-5CE3-8243-333E-0A0E87BD36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5" r="7847"/>
          <a:stretch/>
        </p:blipFill>
        <p:spPr bwMode="auto">
          <a:xfrm>
            <a:off x="3995936" y="0"/>
            <a:ext cx="5148064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0" y="0"/>
            <a:ext cx="3995936" cy="299524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defRPr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2800" dirty="0"/>
              <a:t>   </a:t>
            </a:r>
            <a:r>
              <a:rPr lang="en-US" altLang="zh-CN" sz="2800" dirty="0"/>
              <a:t>  </a:t>
            </a:r>
            <a:r>
              <a:rPr lang="zh-CN" altLang="en-US" sz="2800" dirty="0"/>
              <a:t>武松道：“便真个有虎，老爷也不怕。你留我在家里歇，莫不半夜三更要谋我财，害我性命，却把大虫吓我？”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7766" y="3147814"/>
            <a:ext cx="4644008" cy="15696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4800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  性格固执、</a:t>
            </a:r>
            <a:endParaRPr lang="en-US" altLang="zh-CN" sz="4800" dirty="0">
              <a:solidFill>
                <a:srgbClr val="4325D9"/>
              </a:solidFill>
              <a:latin typeface="宋体" pitchFamily="2" charset="-122"/>
              <a:ea typeface="宋体" pitchFamily="2" charset="-122"/>
            </a:endParaRPr>
          </a:p>
          <a:p>
            <a:r>
              <a:rPr lang="zh-CN" altLang="en-US" sz="4800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勇敢而又多疑</a:t>
            </a:r>
            <a:endParaRPr sz="4800" dirty="0">
              <a:solidFill>
                <a:srgbClr val="4325D9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15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bldLvl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611560" y="555526"/>
            <a:ext cx="7992888" cy="36702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0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默读第</a:t>
            </a:r>
            <a:r>
              <a:rPr lang="en-US" altLang="zh-CN" b="0" dirty="0">
                <a:latin typeface="黑体" pitchFamily="49" charset="-122"/>
                <a:ea typeface="黑体" pitchFamily="49" charset="-122"/>
              </a:rPr>
              <a:t>3-5</a:t>
            </a:r>
            <a:r>
              <a:rPr lang="zh-CN" altLang="en-US" b="0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自然段，边读边思考：</a:t>
            </a:r>
            <a:endParaRPr lang="en-US" altLang="zh-CN" b="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武松因为多疑执意上冈，他难道真的不怕老虎吗？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快速找出描写武松上冈时的心理活动的句子，说说从中体会到了什么。</a:t>
            </a:r>
          </a:p>
        </p:txBody>
      </p:sp>
    </p:spTree>
    <p:extLst>
      <p:ext uri="{BB962C8B-B14F-4D97-AF65-F5344CB8AC3E}">
        <p14:creationId xmlns:p14="http://schemas.microsoft.com/office/powerpoint/2010/main" val="381542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6" r="-220"/>
          <a:stretch/>
        </p:blipFill>
        <p:spPr bwMode="auto">
          <a:xfrm>
            <a:off x="-20172" y="-1"/>
            <a:ext cx="9164172" cy="5144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0" y="-20538"/>
            <a:ext cx="9144000" cy="1195712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</a:schemeClr>
              </a:gs>
              <a:gs pos="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dirty="0"/>
              <a:t>   </a:t>
            </a:r>
            <a:r>
              <a:rPr lang="en-US" altLang="zh-CN" dirty="0">
                <a:solidFill>
                  <a:schemeClr val="tx1"/>
                </a:solidFill>
              </a:rPr>
              <a:t>  </a:t>
            </a:r>
            <a:r>
              <a:rPr lang="zh-CN" altLang="en-US" dirty="0">
                <a:solidFill>
                  <a:schemeClr val="tx1"/>
                </a:solidFill>
              </a:rPr>
              <a:t>武松看了，笑道：“这是酒家诡诈，惊吓那等客人，便去那厮家里宿歇。我却怕甚么！”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197221" y="1275606"/>
            <a:ext cx="3027960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3600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艺高人胆大</a:t>
            </a:r>
            <a:endParaRPr sz="3600" dirty="0">
              <a:solidFill>
                <a:srgbClr val="4325D9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-16381" y="2067694"/>
            <a:ext cx="9160381" cy="1569660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</a:schemeClr>
              </a:gs>
              <a:gs pos="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/>
              <a:t>   </a:t>
            </a:r>
            <a:r>
              <a:rPr lang="zh-CN" altLang="en-US">
                <a:solidFill>
                  <a:schemeClr val="tx1"/>
                </a:solidFill>
              </a:rPr>
              <a:t> 寻思道：“</a:t>
            </a:r>
            <a:r>
              <a:rPr lang="zh-CN" altLang="en-US" dirty="0">
                <a:solidFill>
                  <a:schemeClr val="tx1"/>
                </a:solidFill>
              </a:rPr>
              <a:t>我回去时，须吃他耻笑，不是好汉，难以转去。”存想了一回，说道：“怕甚么！且只顾上去，看怎地！” 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7504" y="3723878"/>
            <a:ext cx="7992888" cy="120032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3600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    自尊心很强，虽有犹豫，但又好面子，更多的是勇往直前的豪气。</a:t>
            </a:r>
            <a:endParaRPr sz="3600" dirty="0">
              <a:solidFill>
                <a:srgbClr val="4325D9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267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bldLvl="0"/>
      <p:bldP spid="5" grpId="0" animBg="1"/>
      <p:bldP spid="7" grpId="0" bldLvl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2048" y="659332"/>
            <a:ext cx="8316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    学完课文，你觉得武松是个怎样的人？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812" y="1707654"/>
            <a:ext cx="4032628" cy="2817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5958228" y="1715319"/>
            <a:ext cx="27902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勇敢机智</a:t>
            </a:r>
            <a:endParaRPr lang="zh-CN" altLang="en-US" dirty="0">
              <a:solidFill>
                <a:srgbClr val="4325D9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43608" y="1715319"/>
            <a:ext cx="14221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豪爽</a:t>
            </a:r>
            <a:endParaRPr lang="zh-CN" altLang="en-US" dirty="0">
              <a:solidFill>
                <a:srgbClr val="4325D9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43608" y="3571692"/>
            <a:ext cx="14221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固执</a:t>
            </a:r>
            <a:endParaRPr lang="zh-CN" altLang="en-US" dirty="0">
              <a:solidFill>
                <a:srgbClr val="4325D9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54574" y="3211652"/>
            <a:ext cx="2351926" cy="10272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48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好面子 </a:t>
            </a:r>
            <a:endParaRPr lang="zh-CN" altLang="en-US" sz="4800" b="1" dirty="0">
              <a:solidFill>
                <a:srgbClr val="4325D9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10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5011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17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1032" y="509836"/>
            <a:ext cx="87129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    对于武松，人们有不同的评价。你有什么看法？说说你的理由。</a:t>
            </a: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507742" y="1635646"/>
            <a:ext cx="8636257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3200" dirty="0">
                <a:solidFill>
                  <a:schemeClr val="accent3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>◇</a:t>
            </a:r>
            <a:r>
              <a:rPr sz="3200" dirty="0" err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武松</a:t>
            </a:r>
            <a:r>
              <a:rPr lang="zh-CN" altLang="en-US" sz="3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真勇敢，“明知山有虎，偏向虎山行。”</a:t>
            </a:r>
            <a:endParaRPr sz="3200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507743" y="2283718"/>
            <a:ext cx="8456745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>
                <a:solidFill>
                  <a:schemeClr val="accent3">
                    <a:lumMod val="75000"/>
                  </a:schemeClr>
                </a:solidFill>
              </a:rPr>
              <a:t>◇</a:t>
            </a:r>
            <a:r>
              <a:rPr dirty="0" err="1">
                <a:solidFill>
                  <a:schemeClr val="tx1"/>
                </a:solidFill>
              </a:rPr>
              <a:t>武松</a:t>
            </a:r>
            <a:r>
              <a:rPr lang="zh-CN" altLang="en-US" dirty="0">
                <a:solidFill>
                  <a:schemeClr val="tx1"/>
                </a:solidFill>
              </a:rPr>
              <a:t>很要面子，有些鲁莽，不听别人善意的劝告。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5" name="文本框 10"/>
          <p:cNvSpPr txBox="1"/>
          <p:nvPr/>
        </p:nvSpPr>
        <p:spPr>
          <a:xfrm>
            <a:off x="4283968" y="1048445"/>
            <a:ext cx="25202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6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课后第</a:t>
            </a:r>
            <a:r>
              <a:rPr lang="en-US" altLang="zh-CN" sz="26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6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</a:p>
        </p:txBody>
      </p:sp>
      <p:sp>
        <p:nvSpPr>
          <p:cNvPr id="6" name="矩形 5"/>
          <p:cNvSpPr/>
          <p:nvPr/>
        </p:nvSpPr>
        <p:spPr>
          <a:xfrm>
            <a:off x="866816" y="4176544"/>
            <a:ext cx="4873450" cy="523220"/>
          </a:xfrm>
          <a:prstGeom prst="rect">
            <a:avLst/>
          </a:prstGeom>
          <a:solidFill>
            <a:srgbClr val="FFFF0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我赞同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……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的看法，因为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……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66780" y="3653324"/>
            <a:ext cx="2709395" cy="523220"/>
          </a:xfrm>
          <a:prstGeom prst="rect">
            <a:avLst/>
          </a:prstGeom>
          <a:solidFill>
            <a:srgbClr val="FFFF0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我的看法是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……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00192" y="3622546"/>
            <a:ext cx="1449339" cy="107721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rtlCol="0" anchor="t">
            <a:spAutoFit/>
          </a:bodyPr>
          <a:lstStyle/>
          <a:p>
            <a:pPr algn="ctr"/>
            <a:r>
              <a:rPr lang="zh-CN" altLang="en-US" sz="3200" b="1" spc="64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言之有据</a:t>
            </a:r>
            <a:endParaRPr lang="zh-CN" altLang="en-US" sz="3200" b="1" spc="640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9" name="图片 1">
            <a:extLst>
              <a:ext uri="{FF2B5EF4-FFF2-40B4-BE49-F238E27FC236}">
                <a16:creationId xmlns="" xmlns:a16="http://schemas.microsoft.com/office/drawing/2014/main" id="{51A560C4-8DEA-9018-CECC-EA536A534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285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/>
      <p:bldP spid="4" grpId="0" bldLvl="0"/>
      <p:bldP spid="6" grpId="0" animBg="1"/>
      <p:bldP spid="7" grpId="0" animBg="1"/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737285"/>
            <a:ext cx="8208912" cy="2554545"/>
          </a:xfrm>
          <a:prstGeom prst="rect">
            <a:avLst/>
          </a:prstGeom>
          <a:ln w="28575"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    我认为这两种评价都有道理。武松明知山有老虎，却无惧无畏，而且最终打死了老虎，这是他勇敢的一面；另外他不听店家劝阻，有些固执，而且看到官府的榜文后，不肯返回，说明他很要面子。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547664" y="3219822"/>
            <a:ext cx="5904656" cy="1872207"/>
            <a:chOff x="1595264" y="3319597"/>
            <a:chExt cx="4903948" cy="1419063"/>
          </a:xfrm>
        </p:grpSpPr>
        <p:sp>
          <p:nvSpPr>
            <p:cNvPr id="4" name="云形标注 3"/>
            <p:cNvSpPr/>
            <p:nvPr/>
          </p:nvSpPr>
          <p:spPr>
            <a:xfrm>
              <a:off x="1595264" y="3319597"/>
              <a:ext cx="4903948" cy="1419063"/>
            </a:xfrm>
            <a:prstGeom prst="cloudCallout">
              <a:avLst>
                <a:gd name="adj1" fmla="val 60997"/>
                <a:gd name="adj2" fmla="val 9136"/>
              </a:avLst>
            </a:prstGeom>
            <a:solidFill>
              <a:schemeClr val="accent6">
                <a:lumMod val="20000"/>
                <a:lumOff val="80000"/>
              </a:schemeClr>
            </a:solidFill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1701301" y="3575765"/>
              <a:ext cx="4651313" cy="7231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宋体" pitchFamily="2" charset="-122"/>
                  <a:ea typeface="宋体" pitchFamily="2" charset="-122"/>
                </a:rPr>
                <a:t>    每个人物都有多面性，要学会从多个角度去看待作品中的人物。</a:t>
              </a:r>
            </a:p>
          </p:txBody>
        </p:sp>
      </p:grp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9C03599-34E4-29E5-67A1-A0AA887E4BA6}"/>
              </a:ext>
            </a:extLst>
          </p:cNvPr>
          <p:cNvSpPr/>
          <p:nvPr/>
        </p:nvSpPr>
        <p:spPr>
          <a:xfrm>
            <a:off x="2987824" y="195486"/>
            <a:ext cx="23260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示 例</a:t>
            </a:r>
          </a:p>
        </p:txBody>
      </p:sp>
    </p:spTree>
    <p:extLst>
      <p:ext uri="{BB962C8B-B14F-4D97-AF65-F5344CB8AC3E}">
        <p14:creationId xmlns:p14="http://schemas.microsoft.com/office/powerpoint/2010/main" val="27960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568" y="1131590"/>
            <a:ext cx="8136904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   《</a:t>
            </a:r>
            <a:r>
              <a:rPr lang="zh-CN" altLang="en-US" sz="3200" b="1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水浒传</a:t>
            </a:r>
            <a:r>
              <a:rPr lang="en-US" altLang="zh-CN" sz="3200" b="1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》</a:t>
            </a:r>
            <a:r>
              <a:rPr lang="zh-CN" altLang="en-US" sz="3200" b="1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中关于武松的故事还有很多，关于其他英雄人物的故事也有很多，你还知道哪些故事？可以给大家讲一讲吗？</a:t>
            </a:r>
          </a:p>
        </p:txBody>
      </p:sp>
    </p:spTree>
    <p:extLst>
      <p:ext uri="{BB962C8B-B14F-4D97-AF65-F5344CB8AC3E}">
        <p14:creationId xmlns:p14="http://schemas.microsoft.com/office/powerpoint/2010/main" val="325724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B078CC3-8F7E-54FB-3C76-A10806669C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5486"/>
            <a:ext cx="3305659" cy="273630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A47D892-2644-8D3D-F36A-5A7040AF9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1" y="195485"/>
            <a:ext cx="3283563" cy="273630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5A5590B-C246-0340-AD6C-98F3C68147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3" y="2377329"/>
            <a:ext cx="3316731" cy="273630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076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70" y="345487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3" y="383587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612194" y="1347614"/>
            <a:ext cx="8064262" cy="26530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本文记叙了武松在阳谷县一家酒店内开怀畅饮后，趁着酒兴上了      ，赤手空拳</a:t>
            </a:r>
            <a:endParaRPr lang="en-US" altLang="zh-CN" sz="3200" b="1" u="sng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的故事，表现了武松     、    而又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的英雄性格。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8" name="文本框 14"/>
          <p:cNvSpPr txBox="1"/>
          <p:nvPr/>
        </p:nvSpPr>
        <p:spPr>
          <a:xfrm>
            <a:off x="580742" y="323026"/>
            <a:ext cx="214559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2" name="矩形 1"/>
          <p:cNvSpPr/>
          <p:nvPr/>
        </p:nvSpPr>
        <p:spPr>
          <a:xfrm>
            <a:off x="5106874" y="2024261"/>
            <a:ext cx="15610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景阳冈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41234" y="2614694"/>
            <a:ext cx="1872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打死猛虎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28184" y="2629375"/>
            <a:ext cx="10383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豪放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494107" y="2629374"/>
            <a:ext cx="10383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勇武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47664" y="3283119"/>
            <a:ext cx="10383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机敏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258651" y="2571750"/>
            <a:ext cx="111354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784917" y="3147814"/>
            <a:ext cx="1770859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6300192" y="3166517"/>
            <a:ext cx="932720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7524328" y="3161159"/>
            <a:ext cx="936104" cy="53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1547664" y="3802560"/>
            <a:ext cx="1008112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86544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6" y="281781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矩形 22"/>
          <p:cNvSpPr/>
          <p:nvPr/>
        </p:nvSpPr>
        <p:spPr>
          <a:xfrm>
            <a:off x="857192" y="579118"/>
            <a:ext cx="8143932" cy="3786214"/>
          </a:xfrm>
          <a:prstGeom prst="rect">
            <a:avLst/>
          </a:prstGeom>
          <a:no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2531808" y="1394983"/>
            <a:ext cx="251650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（1—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喝酒</a:t>
            </a: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5544304" y="2037317"/>
            <a:ext cx="2340064" cy="1384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机智勇敢，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敢于斗争，不退缩，勇往直前</a:t>
            </a: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1619672" y="1999790"/>
            <a:ext cx="679049" cy="15696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noProof="1">
                <a:latin typeface="黑体" panose="02010609060101010101" pitchFamily="49" charset="-122"/>
                <a:ea typeface="黑体" panose="02010609060101010101" pitchFamily="49" charset="-122"/>
              </a:rPr>
              <a:t>景阳冈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2277572" y="1533428"/>
            <a:ext cx="360040" cy="2376264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592510" y="26749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531808" y="2106401"/>
            <a:ext cx="253146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—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上冈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531808" y="2819069"/>
            <a:ext cx="253146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7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 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打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虎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531808" y="3531738"/>
            <a:ext cx="251650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    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下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冈</a:t>
            </a:r>
          </a:p>
        </p:txBody>
      </p:sp>
      <p:sp>
        <p:nvSpPr>
          <p:cNvPr id="15" name="左大括号 14"/>
          <p:cNvSpPr/>
          <p:nvPr/>
        </p:nvSpPr>
        <p:spPr>
          <a:xfrm rot="10800000">
            <a:off x="5116351" y="1541683"/>
            <a:ext cx="360040" cy="2376264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76" y="174582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26" y="176169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609476" y="762025"/>
            <a:ext cx="8066980" cy="38472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dirty="0">
                <a:latin typeface="黑体" pitchFamily="49" charset="-122"/>
                <a:ea typeface="黑体" pitchFamily="49" charset="-122"/>
                <a:sym typeface="+mn-ea"/>
              </a:rPr>
              <a:t>一、</a:t>
            </a:r>
            <a:r>
              <a:rPr sz="3200" dirty="0" err="1">
                <a:latin typeface="黑体" pitchFamily="49" charset="-122"/>
                <a:ea typeface="黑体" pitchFamily="49" charset="-122"/>
                <a:sym typeface="+mn-ea"/>
              </a:rPr>
              <a:t>按课文内容排列顺序，标上序号</a:t>
            </a:r>
            <a:r>
              <a:rPr sz="3200" dirty="0">
                <a:latin typeface="黑体" pitchFamily="49" charset="-122"/>
                <a:ea typeface="黑体" pitchFamily="49" charset="-122"/>
                <a:sym typeface="+mn-ea"/>
              </a:rPr>
              <a:t>。</a:t>
            </a:r>
          </a:p>
          <a:p>
            <a:pPr algn="l"/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  ）武松连喝了十八碗。</a:t>
            </a:r>
          </a:p>
          <a:p>
            <a:pPr algn="l"/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  ）武松赤手空拳打死老虎。</a:t>
            </a:r>
          </a:p>
          <a:p>
            <a:pPr algn="l"/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  ）武松来到酒店吃酒。</a:t>
            </a:r>
          </a:p>
          <a:p>
            <a:pPr algn="l"/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  ）武松遇到老虎。</a:t>
            </a:r>
          </a:p>
          <a:p>
            <a:pPr algn="l"/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  ）武松不听劝告执意上了冈。</a:t>
            </a:r>
          </a:p>
          <a:p>
            <a:pPr algn="l"/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  ）</a:t>
            </a: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大虫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扑、掀、剪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”，</a:t>
            </a: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武松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闪、躲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”。</a:t>
            </a:r>
          </a:p>
          <a:p>
            <a:pPr algn="l"/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  ）武松一步步挨下冈来。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46051" y="123478"/>
            <a:ext cx="2037737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课堂演练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16818" y="4043031"/>
            <a:ext cx="3771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ea"/>
              </a:rPr>
              <a:t>7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16818" y="2332753"/>
            <a:ext cx="3771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ea"/>
              </a:rPr>
              <a:t>1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16818" y="1468657"/>
            <a:ext cx="3771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ea"/>
              </a:rPr>
              <a:t>2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16818" y="3196849"/>
            <a:ext cx="3771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ea"/>
              </a:rPr>
              <a:t>3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16818" y="2764801"/>
            <a:ext cx="3771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ea"/>
              </a:rPr>
              <a:t>4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16818" y="3628897"/>
            <a:ext cx="3771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ea"/>
              </a:rPr>
              <a:t>5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16818" y="1900705"/>
            <a:ext cx="3771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ea"/>
              </a:rPr>
              <a:t>6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9" grpId="0"/>
      <p:bldP spid="11" grpId="0"/>
      <p:bldP spid="12" grpId="0"/>
      <p:bldP spid="1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483518"/>
            <a:ext cx="845504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二、根据课文内容，填写武松和大虫的搏斗过程。从中体会到武松怎样的性格？</a:t>
            </a:r>
            <a:r>
              <a:rPr lang="zh-CN" altLang="en-US" sz="3200" dirty="0">
                <a:solidFill>
                  <a:prstClr val="black"/>
                </a:solidFill>
              </a:rPr>
              <a:t>（       ）  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810928"/>
              </p:ext>
            </p:extLst>
          </p:nvPr>
        </p:nvGraphicFramePr>
        <p:xfrm>
          <a:off x="1403648" y="1707654"/>
          <a:ext cx="6096000" cy="2133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4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14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大虫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武松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扑来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虎尾倒竖、剪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2627784" y="2804108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kern="100" dirty="0">
                <a:solidFill>
                  <a:srgbClr val="FF0000"/>
                </a:solidFill>
                <a:latin typeface="Calibri"/>
                <a:ea typeface="宋体"/>
                <a:cs typeface="Times New Roman"/>
              </a:rPr>
              <a:t>掀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96873" y="2277902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kern="100" dirty="0">
                <a:solidFill>
                  <a:srgbClr val="FF0000"/>
                </a:solidFill>
                <a:latin typeface="Calibri"/>
                <a:ea typeface="宋体"/>
                <a:cs typeface="Times New Roman"/>
              </a:rPr>
              <a:t>闪</a:t>
            </a:r>
            <a:r>
              <a:rPr lang="en-US" altLang="zh-CN" sz="3200" b="1" kern="100" dirty="0">
                <a:solidFill>
                  <a:srgbClr val="FF0000"/>
                </a:solidFill>
                <a:latin typeface="Calibri"/>
                <a:ea typeface="宋体"/>
                <a:cs typeface="Times New Roman"/>
              </a:rPr>
              <a:t> 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96873" y="3296823"/>
            <a:ext cx="4805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3200" b="1" kern="100" dirty="0">
                <a:solidFill>
                  <a:srgbClr val="FF0000"/>
                </a:solidFill>
                <a:latin typeface="Calibri"/>
                <a:ea typeface="宋体"/>
                <a:cs typeface="Times New Roman"/>
              </a:rPr>
              <a:t>闪</a:t>
            </a:r>
          </a:p>
        </p:txBody>
      </p:sp>
      <p:sp>
        <p:nvSpPr>
          <p:cNvPr id="13" name="矩形 12"/>
          <p:cNvSpPr/>
          <p:nvPr/>
        </p:nvSpPr>
        <p:spPr>
          <a:xfrm>
            <a:off x="350667" y="4136762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A.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机智沉着，勇敢机敏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  B.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一腔正气，沉着冷静</a:t>
            </a:r>
            <a:endParaRPr lang="zh-CN" altLang="en-US" sz="2800" b="1" dirty="0"/>
          </a:p>
        </p:txBody>
      </p:sp>
      <p:sp>
        <p:nvSpPr>
          <p:cNvPr id="14" name="矩形 13"/>
          <p:cNvSpPr/>
          <p:nvPr/>
        </p:nvSpPr>
        <p:spPr>
          <a:xfrm>
            <a:off x="7884368" y="961611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50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75556" y="555526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三、</a:t>
            </a:r>
            <a:r>
              <a:rPr lang="zh-CN" altLang="zh-CN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现在提倡保护野生动物，有人说，不应该再读</a:t>
            </a:r>
            <a:r>
              <a:rPr lang="en-US" altLang="zh-CN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《</a:t>
            </a:r>
            <a:r>
              <a:rPr lang="zh-CN" altLang="zh-CN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武松打虎</a:t>
            </a:r>
            <a:r>
              <a:rPr lang="en-US" altLang="zh-CN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》</a:t>
            </a:r>
            <a:r>
              <a:rPr lang="zh-CN" altLang="zh-CN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这样的文章，</a:t>
            </a:r>
            <a:r>
              <a:rPr lang="zh-CN" altLang="en-US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对此，</a:t>
            </a:r>
            <a:r>
              <a:rPr lang="zh-CN" altLang="zh-CN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你</a:t>
            </a:r>
            <a:r>
              <a:rPr lang="zh-CN" altLang="en-US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有什么</a:t>
            </a:r>
            <a:r>
              <a:rPr lang="zh-CN" altLang="zh-CN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看法</a:t>
            </a:r>
            <a:r>
              <a:rPr lang="zh-CN" altLang="en-US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？</a:t>
            </a:r>
          </a:p>
        </p:txBody>
      </p:sp>
      <p:sp>
        <p:nvSpPr>
          <p:cNvPr id="2" name="矩形 1"/>
          <p:cNvSpPr/>
          <p:nvPr/>
        </p:nvSpPr>
        <p:spPr>
          <a:xfrm>
            <a:off x="575556" y="2427734"/>
            <a:ext cx="81009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示例：</a:t>
            </a:r>
            <a:r>
              <a:rPr lang="zh-CN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我认为这样的故事应该读，这是文学作品，要从文学的角度来欣赏它的美，学习它的艺术表现手法，对武松这个人物，我们要分析他英勇无畏的精神。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926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65" y="410483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7946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8132" y="382940"/>
            <a:ext cx="2124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616" y="1635646"/>
            <a:ext cx="70567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    课后阅读</a:t>
            </a:r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水浒传</a:t>
            </a:r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，和同学交流分享里面有趣的故事。</a:t>
            </a:r>
          </a:p>
        </p:txBody>
      </p:sp>
    </p:spTree>
    <p:extLst>
      <p:ext uri="{BB962C8B-B14F-4D97-AF65-F5344CB8AC3E}">
        <p14:creationId xmlns:p14="http://schemas.microsoft.com/office/powerpoint/2010/main" val="222255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800" smtClean="0">
            <a:latin typeface="黑体" panose="02010609060101010101" pitchFamily="49" charset="-122"/>
            <a:ea typeface="黑体" panose="02010609060101010101" pitchFamily="49" charset="-122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3738</Words>
  <Application>Microsoft Office PowerPoint</Application>
  <PresentationFormat>全屏显示(16:9)</PresentationFormat>
  <Paragraphs>363</Paragraphs>
  <Slides>60</Slides>
  <Notes>6</Notes>
  <HiddenSlides>0</HiddenSlides>
  <MMClips>2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73" baseType="lpstr">
      <vt:lpstr>Arial</vt:lpstr>
      <vt:lpstr>宋体</vt:lpstr>
      <vt:lpstr>Times New Roman</vt:lpstr>
      <vt:lpstr>汉语拼音</vt:lpstr>
      <vt:lpstr>黑体</vt:lpstr>
      <vt:lpstr>Wingdings</vt:lpstr>
      <vt:lpstr>Kaiti SC</vt:lpstr>
      <vt:lpstr>Calibri</vt:lpstr>
      <vt:lpstr>仿宋</vt:lpstr>
      <vt:lpstr>楷体</vt:lpstr>
      <vt:lpstr>微软雅黑</vt:lpstr>
      <vt:lpstr>华文楷体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221</cp:revision>
  <dcterms:created xsi:type="dcterms:W3CDTF">2017-03-17T02:28:00Z</dcterms:created>
  <dcterms:modified xsi:type="dcterms:W3CDTF">2024-12-13T02:03:14Z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