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5" r:id="rId2"/>
  </p:sldMasterIdLst>
  <p:notesMasterIdLst>
    <p:notesMasterId r:id="rId50"/>
  </p:notesMasterIdLst>
  <p:handoutMasterIdLst>
    <p:handoutMasterId r:id="rId51"/>
  </p:handoutMasterIdLst>
  <p:sldIdLst>
    <p:sldId id="523" r:id="rId3"/>
    <p:sldId id="1463" r:id="rId4"/>
    <p:sldId id="1404" r:id="rId5"/>
    <p:sldId id="632" r:id="rId6"/>
    <p:sldId id="1402" r:id="rId7"/>
    <p:sldId id="1420" r:id="rId8"/>
    <p:sldId id="1419" r:id="rId9"/>
    <p:sldId id="1384" r:id="rId10"/>
    <p:sldId id="1312" r:id="rId11"/>
    <p:sldId id="923" r:id="rId12"/>
    <p:sldId id="1422" r:id="rId13"/>
    <p:sldId id="1423" r:id="rId14"/>
    <p:sldId id="1424" r:id="rId15"/>
    <p:sldId id="1464" r:id="rId16"/>
    <p:sldId id="928" r:id="rId17"/>
    <p:sldId id="1465" r:id="rId18"/>
    <p:sldId id="1466" r:id="rId19"/>
    <p:sldId id="1425" r:id="rId20"/>
    <p:sldId id="1468" r:id="rId21"/>
    <p:sldId id="1470" r:id="rId22"/>
    <p:sldId id="1409" r:id="rId23"/>
    <p:sldId id="1467" r:id="rId24"/>
    <p:sldId id="1438" r:id="rId25"/>
    <p:sldId id="1460" r:id="rId26"/>
    <p:sldId id="1117" r:id="rId27"/>
    <p:sldId id="1469" r:id="rId28"/>
    <p:sldId id="1407" r:id="rId29"/>
    <p:sldId id="1448" r:id="rId30"/>
    <p:sldId id="1449" r:id="rId31"/>
    <p:sldId id="1440" r:id="rId32"/>
    <p:sldId id="1451" r:id="rId33"/>
    <p:sldId id="1452" r:id="rId34"/>
    <p:sldId id="1472" r:id="rId35"/>
    <p:sldId id="1474" r:id="rId36"/>
    <p:sldId id="1471" r:id="rId37"/>
    <p:sldId id="1411" r:id="rId38"/>
    <p:sldId id="1454" r:id="rId39"/>
    <p:sldId id="1456" r:id="rId40"/>
    <p:sldId id="1415" r:id="rId41"/>
    <p:sldId id="1457" r:id="rId42"/>
    <p:sldId id="1390" r:id="rId43"/>
    <p:sldId id="1396" r:id="rId44"/>
    <p:sldId id="1397" r:id="rId45"/>
    <p:sldId id="1401" r:id="rId46"/>
    <p:sldId id="1447" r:id="rId47"/>
    <p:sldId id="1462" r:id="rId48"/>
    <p:sldId id="1473" r:id="rId49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微软雅黑" panose="020B0503020204020204" pitchFamily="34" charset="-122"/>
      <p:regular r:id="rId57"/>
      <p:bold r:id="rId58"/>
    </p:embeddedFont>
    <p:embeddedFont>
      <p:font typeface="仿宋" panose="02010609060101010101" pitchFamily="49" charset="-122"/>
      <p:regular r:id="rId59"/>
    </p:embeddedFont>
    <p:embeddedFont>
      <p:font typeface="楷体" panose="02010609060101010101" pitchFamily="49" charset="-122"/>
      <p:regular r:id="rId60"/>
    </p:embeddedFont>
    <p:embeddedFont>
      <p:font typeface="汉语拼音" panose="000B0604020202020204" pitchFamily="34" charset="0"/>
      <p:regular r:id="rId6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79">
          <p15:clr>
            <a:srgbClr val="A4A3A4"/>
          </p15:clr>
        </p15:guide>
        <p15:guide id="2" pos="1682">
          <p15:clr>
            <a:srgbClr val="A4A3A4"/>
          </p15:clr>
        </p15:guide>
        <p15:guide id="3" orient="horz" pos="3239">
          <p15:clr>
            <a:srgbClr val="A4A3A4"/>
          </p15:clr>
        </p15:guide>
        <p15:guide id="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53">
          <p15:clr>
            <a:srgbClr val="A4A3A4"/>
          </p15:clr>
        </p15:guide>
        <p15:guide id="2" pos="225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BDD7EE"/>
    <a:srgbClr val="0000FF"/>
    <a:srgbClr val="CCFFCC"/>
    <a:srgbClr val="CCFFFF"/>
    <a:srgbClr val="FF0000"/>
    <a:srgbClr val="FFFF99"/>
    <a:srgbClr val="4325D9"/>
    <a:srgbClr val="FFFFCC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8742" autoAdjust="0"/>
  </p:normalViewPr>
  <p:slideViewPr>
    <p:cSldViewPr>
      <p:cViewPr varScale="1">
        <p:scale>
          <a:sx n="52" d="100"/>
          <a:sy n="52" d="100"/>
        </p:scale>
        <p:origin x="-82" y="-889"/>
      </p:cViewPr>
      <p:guideLst>
        <p:guide orient="horz" pos="2679"/>
        <p:guide orient="horz" pos="3239"/>
        <p:guide pos="1682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53"/>
        <p:guide pos="225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6.fntdata"/><Relationship Id="rId61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5.fntdata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9838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933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286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418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兰箩婆糕饼浸尤缠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19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665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9920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9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9269;.mp4" TargetMode="External"/><Relationship Id="rId13" Type="http://schemas.openxmlformats.org/officeDocument/2006/relationships/hyperlink" Target="&#36164;&#26009;&#38142;&#25509;/&#35270;&#39057;/&#20860;.mp4" TargetMode="External"/><Relationship Id="rId18" Type="http://schemas.openxmlformats.org/officeDocument/2006/relationships/hyperlink" Target="&#36164;&#26009;&#38142;&#25509;/&#35270;&#39057;/&#25130;.mp4" TargetMode="External"/><Relationship Id="rId3" Type="http://schemas.openxmlformats.org/officeDocument/2006/relationships/image" Target="../media/image13.jpeg"/><Relationship Id="rId7" Type="http://schemas.openxmlformats.org/officeDocument/2006/relationships/hyperlink" Target="&#36164;&#26009;&#38142;&#25509;/&#35270;&#39057;/&#20872;.mp4" TargetMode="External"/><Relationship Id="rId12" Type="http://schemas.openxmlformats.org/officeDocument/2006/relationships/hyperlink" Target="&#36164;&#26009;&#38142;&#25509;/&#35270;&#39057;/&#27036;.mp4" TargetMode="External"/><Relationship Id="rId17" Type="http://schemas.openxmlformats.org/officeDocument/2006/relationships/hyperlink" Target="&#36164;&#26009;&#38142;&#25509;/&#35270;&#39057;/&#33179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22368;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24713;.mp4" TargetMode="External"/><Relationship Id="rId11" Type="http://schemas.openxmlformats.org/officeDocument/2006/relationships/hyperlink" Target="&#36164;&#26009;&#38142;&#25509;/&#35270;&#39057;/&#20474;.mp4" TargetMode="External"/><Relationship Id="rId5" Type="http://schemas.openxmlformats.org/officeDocument/2006/relationships/hyperlink" Target="&#36164;&#26009;&#38142;&#25509;/&#35270;&#39057;/&#30003;.mp4" TargetMode="External"/><Relationship Id="rId15" Type="http://schemas.openxmlformats.org/officeDocument/2006/relationships/hyperlink" Target="&#36164;&#26009;&#38142;&#25509;/&#35270;&#39057;/&#25302;.mp4" TargetMode="External"/><Relationship Id="rId10" Type="http://schemas.openxmlformats.org/officeDocument/2006/relationships/hyperlink" Target="&#36164;&#26009;&#38142;&#25509;/&#35270;&#39057;/&#26020;.mp4" TargetMode="External"/><Relationship Id="rId4" Type="http://schemas.openxmlformats.org/officeDocument/2006/relationships/hyperlink" Target="&#36164;&#26009;&#38142;&#25509;/&#35270;&#39057;/&#26454;.mp4" TargetMode="External"/><Relationship Id="rId9" Type="http://schemas.openxmlformats.org/officeDocument/2006/relationships/hyperlink" Target="&#36164;&#26009;&#38142;&#25509;/&#35270;&#39057;/&#30879;.mp4" TargetMode="External"/><Relationship Id="rId14" Type="http://schemas.openxmlformats.org/officeDocument/2006/relationships/hyperlink" Target="&#36164;&#26009;&#38142;&#25509;/&#35270;&#39057;/&#21247;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C:\Users\BJBFB01\Pictures\第二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924046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12566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48"/>
          <p:cNvSpPr txBox="1"/>
          <p:nvPr/>
        </p:nvSpPr>
        <p:spPr>
          <a:xfrm>
            <a:off x="2591394" y="1236190"/>
            <a:ext cx="4405678" cy="1084912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6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景阳冈</a:t>
            </a:r>
            <a:endParaRPr lang="zh-CN" altLang="zh-CN" sz="6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2483768" y="1275734"/>
            <a:ext cx="1224000" cy="1152000"/>
            <a:chOff x="1683887" y="876655"/>
            <a:chExt cx="1479841" cy="1393194"/>
          </a:xfrm>
        </p:grpSpPr>
        <p:pic>
          <p:nvPicPr>
            <p:cNvPr id="14" name="图片 3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5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2107125" y="888608"/>
              <a:ext cx="692275" cy="1228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5713" y="3859833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6188" y="3044810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9" name="TextBox 20"/>
          <p:cNvSpPr txBox="1"/>
          <p:nvPr/>
        </p:nvSpPr>
        <p:spPr>
          <a:xfrm>
            <a:off x="107950" y="123825"/>
            <a:ext cx="2455863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语文 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级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6" name="Picture 2" descr="E:\24春\图\五下题目旁的图处理后\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02" y="2376000"/>
            <a:ext cx="3312000" cy="234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F15AAA34-FF02-709C-A580-3817A3C65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6092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9144000" cy="5160928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1403648" y="2188867"/>
            <a:ext cx="6480720" cy="783193"/>
          </a:xfrm>
          <a:prstGeom prst="roundRect">
            <a:avLst/>
          </a:prstGeom>
          <a:solidFill>
            <a:schemeClr val="bg1">
              <a:alpha val="90000"/>
            </a:schemeClr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任务：讲述武松打虎的故事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49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8" y="93821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5"/>
          <p:cNvSpPr>
            <a:spLocks noChangeArrowheads="1"/>
          </p:cNvSpPr>
          <p:nvPr/>
        </p:nvSpPr>
        <p:spPr bwMode="auto">
          <a:xfrm>
            <a:off x="3339951" y="1234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5" name="文本框 16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2280796" y="2028785"/>
            <a:ext cx="39004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讲故事前准备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723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460002" y="1454410"/>
            <a:ext cx="11887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yǐ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996965" y="1454410"/>
            <a:ext cx="122413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zhù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40451" y="1454410"/>
            <a:ext cx="11912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dié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84128" y="2543201"/>
            <a:ext cx="94546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wù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3528" y="183767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倚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靠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051720" y="1837672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箸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131840" y="183767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碟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051720" y="2968642"/>
            <a:ext cx="12039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勿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</a:p>
        </p:txBody>
      </p:sp>
      <p:sp>
        <p:nvSpPr>
          <p:cNvPr id="25" name="矩形 24"/>
          <p:cNvSpPr/>
          <p:nvPr/>
        </p:nvSpPr>
        <p:spPr>
          <a:xfrm>
            <a:off x="6372200" y="1454410"/>
            <a:ext cx="80459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ǎn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72200" y="183767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俺</a:t>
            </a:r>
          </a:p>
        </p:txBody>
      </p:sp>
      <p:sp>
        <p:nvSpPr>
          <p:cNvPr id="32" name="矩形 31"/>
          <p:cNvSpPr/>
          <p:nvPr/>
        </p:nvSpPr>
        <p:spPr>
          <a:xfrm>
            <a:off x="7308304" y="1454410"/>
            <a:ext cx="122413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chāo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15536" y="1837672"/>
            <a:ext cx="1416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绰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起</a:t>
            </a:r>
          </a:p>
        </p:txBody>
      </p:sp>
      <p:sp>
        <p:nvSpPr>
          <p:cNvPr id="45" name="矩形 44"/>
          <p:cNvSpPr/>
          <p:nvPr/>
        </p:nvSpPr>
        <p:spPr>
          <a:xfrm>
            <a:off x="395536" y="2543201"/>
            <a:ext cx="11912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qín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8412" y="2967511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擒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拿</a:t>
            </a:r>
          </a:p>
        </p:txBody>
      </p:sp>
      <p:sp>
        <p:nvSpPr>
          <p:cNvPr id="49" name="矩形 48"/>
          <p:cNvSpPr/>
          <p:nvPr/>
        </p:nvSpPr>
        <p:spPr>
          <a:xfrm>
            <a:off x="5284415" y="1454410"/>
            <a:ext cx="105946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jīn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73448" y="183767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斤</a:t>
            </a:r>
          </a:p>
        </p:txBody>
      </p:sp>
      <p:pic>
        <p:nvPicPr>
          <p:cNvPr id="30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857815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矩形 30"/>
          <p:cNvSpPr/>
          <p:nvPr/>
        </p:nvSpPr>
        <p:spPr>
          <a:xfrm>
            <a:off x="3253833" y="88684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35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38" name="Picture 2" descr="E:\24春\图\大老虎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22"/>
          <p:cNvSpPr/>
          <p:nvPr/>
        </p:nvSpPr>
        <p:spPr>
          <a:xfrm>
            <a:off x="3812365" y="2574668"/>
            <a:ext cx="105946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lèi</a:t>
            </a:r>
            <a:endParaRPr lang="en-US" altLang="zh-CN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07904" y="2967511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肋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</a:p>
        </p:txBody>
      </p:sp>
      <p:sp>
        <p:nvSpPr>
          <p:cNvPr id="34" name="矩形 33"/>
          <p:cNvSpPr/>
          <p:nvPr/>
        </p:nvSpPr>
        <p:spPr>
          <a:xfrm>
            <a:off x="5899654" y="2573978"/>
            <a:ext cx="135374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qiànɡ</a:t>
            </a:r>
            <a:endParaRPr lang="en-US" altLang="zh-CN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435888" y="2967511"/>
            <a:ext cx="1471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踉 </a:t>
            </a:r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跄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107566" y="2550895"/>
            <a:ext cx="114486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>
                <a:solidFill>
                  <a:prstClr val="black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liànɡ </a:t>
            </a:r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7748146" y="2573978"/>
            <a:ext cx="61195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ā</a:t>
            </a:r>
            <a:endParaRPr lang="en-US" altLang="zh-CN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596336" y="2967511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呵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呀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572433" y="3697709"/>
            <a:ext cx="1279487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pī</a:t>
            </a:r>
            <a:r>
              <a:rPr lang="en-US" altLang="zh-CN" sz="3000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</a:t>
            </a:r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lì</a:t>
            </a:r>
            <a:endParaRPr lang="en-US" altLang="zh-CN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067944" y="3697709"/>
            <a:ext cx="23183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páo xiào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486407" y="4097243"/>
            <a:ext cx="20135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霹雳</a:t>
            </a:r>
          </a:p>
        </p:txBody>
      </p:sp>
      <p:sp>
        <p:nvSpPr>
          <p:cNvPr id="54" name="文本框 3"/>
          <p:cNvSpPr txBox="1"/>
          <p:nvPr/>
        </p:nvSpPr>
        <p:spPr>
          <a:xfrm>
            <a:off x="4111962" y="4097243"/>
            <a:ext cx="146050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咆 哮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5" name="文本框 4"/>
          <p:cNvSpPr txBox="1"/>
          <p:nvPr/>
        </p:nvSpPr>
        <p:spPr>
          <a:xfrm>
            <a:off x="5970753" y="4097243"/>
            <a:ext cx="120396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铁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锤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6" name="文本框 5"/>
          <p:cNvSpPr txBox="1"/>
          <p:nvPr/>
        </p:nvSpPr>
        <p:spPr>
          <a:xfrm>
            <a:off x="7332775" y="4096112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血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泊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7" name="文本框 7"/>
          <p:cNvSpPr txBox="1"/>
          <p:nvPr/>
        </p:nvSpPr>
        <p:spPr>
          <a:xfrm>
            <a:off x="6379845" y="3673936"/>
            <a:ext cx="928459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  <a:sym typeface="+mn-ea"/>
              </a:rPr>
              <a:t>chuí</a:t>
            </a:r>
          </a:p>
        </p:txBody>
      </p:sp>
      <p:sp>
        <p:nvSpPr>
          <p:cNvPr id="58" name="文本框 8"/>
          <p:cNvSpPr txBox="1"/>
          <p:nvPr/>
        </p:nvSpPr>
        <p:spPr>
          <a:xfrm>
            <a:off x="7919772" y="3673936"/>
            <a:ext cx="612668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  <a:sym typeface="+mn-ea"/>
              </a:rPr>
              <a:t>pō</a:t>
            </a:r>
          </a:p>
        </p:txBody>
      </p:sp>
      <p:sp>
        <p:nvSpPr>
          <p:cNvPr id="59" name="矩形 58"/>
          <p:cNvSpPr/>
          <p:nvPr/>
        </p:nvSpPr>
        <p:spPr>
          <a:xfrm>
            <a:off x="1322680" y="3697709"/>
            <a:ext cx="118872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kuà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2574" y="409611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腰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6" grpId="0"/>
      <p:bldP spid="26" grpId="1"/>
      <p:bldP spid="28" grpId="0"/>
      <p:bldP spid="28" grpId="1"/>
      <p:bldP spid="29" grpId="0"/>
      <p:bldP spid="29" grpId="1"/>
      <p:bldP spid="25" grpId="0"/>
      <p:bldP spid="25" grpId="1"/>
      <p:bldP spid="32" grpId="0"/>
      <p:bldP spid="32" grpId="1"/>
      <p:bldP spid="45" grpId="0"/>
      <p:bldP spid="45" grpId="1"/>
      <p:bldP spid="49" grpId="0"/>
      <p:bldP spid="49" grpId="1"/>
      <p:bldP spid="23" grpId="0"/>
      <p:bldP spid="23" grpId="1"/>
      <p:bldP spid="34" grpId="0"/>
      <p:bldP spid="34" grpId="1"/>
      <p:bldP spid="43" grpId="0"/>
      <p:bldP spid="43" grpId="1"/>
      <p:bldP spid="46" grpId="0"/>
      <p:bldP spid="46" grpId="1"/>
      <p:bldP spid="51" grpId="0"/>
      <p:bldP spid="51" grpId="1"/>
      <p:bldP spid="52" grpId="0"/>
      <p:bldP spid="52" grpId="1"/>
      <p:bldP spid="57" grpId="0"/>
      <p:bldP spid="57" grpId="1"/>
      <p:bldP spid="58" grpId="0"/>
      <p:bldP spid="58" grpId="1"/>
      <p:bldP spid="59" grpId="0"/>
      <p:bldP spid="5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5">
            <a:extLst>
              <a:ext uri="{FF2B5EF4-FFF2-40B4-BE49-F238E27FC236}">
                <a16:creationId xmlns="" xmlns:a16="http://schemas.microsoft.com/office/drawing/2014/main" id="{FBE3DF85-D2F7-4533-A5A0-6359757B71DC}"/>
              </a:ext>
            </a:extLst>
          </p:cNvPr>
          <p:cNvSpPr txBox="1"/>
          <p:nvPr/>
        </p:nvSpPr>
        <p:spPr>
          <a:xfrm>
            <a:off x="3275856" y="555526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4053545" y="1635646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绰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 rot="37530">
            <a:off x="3856693" y="1961664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2460430" y="1750827"/>
            <a:ext cx="1379309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700">
                <a:solidFill>
                  <a:prstClr val="white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chāo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 rot="21460086">
            <a:off x="5137412" y="1941551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421699" y="1752357"/>
            <a:ext cx="1368148" cy="756000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微软雅黑"/>
                <a:cs typeface="汉语拼音" panose="000B0604020202020204" pitchFamily="34" charset="0"/>
              </a:rPr>
              <a:t>chuò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语拼音" panose="000B0604020202020204" pitchFamily="34" charset="0"/>
              <a:ea typeface="微软雅黑"/>
              <a:cs typeface="汉语拼音" panose="000B06040202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932766" y="1862158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绰号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057514" y="2730208"/>
            <a:ext cx="3697780" cy="1142499"/>
          </a:xfrm>
          <a:prstGeom prst="round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作形容词：宽绰、（体态）柔美等意思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259632" y="1869180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绰起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611559" y="2997244"/>
            <a:ext cx="3039607" cy="504056"/>
          </a:xfrm>
          <a:prstGeom prst="roundRect">
            <a:avLst/>
          </a:prstGeom>
          <a:noFill/>
          <a:ln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用作动词：抓取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745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任意多边形 50"/>
          <p:cNvSpPr/>
          <p:nvPr/>
        </p:nvSpPr>
        <p:spPr>
          <a:xfrm>
            <a:off x="4053545" y="1923678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呵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2" name="任意多边形 51"/>
          <p:cNvSpPr/>
          <p:nvPr/>
        </p:nvSpPr>
        <p:spPr>
          <a:xfrm rot="37530">
            <a:off x="3856693" y="2249696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2460430" y="2038859"/>
            <a:ext cx="1379309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700" smtClean="0">
                <a:solidFill>
                  <a:prstClr val="white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ā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4" name="任意多边形 53"/>
          <p:cNvSpPr/>
          <p:nvPr/>
        </p:nvSpPr>
        <p:spPr>
          <a:xfrm rot="21460086">
            <a:off x="5137412" y="2229583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5421699" y="2040389"/>
            <a:ext cx="1368148" cy="756000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000">
                <a:solidFill>
                  <a:prstClr val="white"/>
                </a:solidFill>
                <a:latin typeface="汉语拼音" panose="000B0604020202020204" pitchFamily="34" charset="0"/>
                <a:ea typeface="微软雅黑"/>
                <a:cs typeface="汉语拼音" panose="000B0604020202020204" pitchFamily="34" charset="0"/>
              </a:rPr>
              <a:t>hē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语拼音" panose="000B0604020202020204" pitchFamily="34" charset="0"/>
              <a:ea typeface="微软雅黑"/>
              <a:cs typeface="汉语拼音" panose="000B0604020202020204" pitchFamily="34" charset="0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6932766" y="2499742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2800" b="1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呵护</a:t>
            </a:r>
            <a:endParaRPr lang="zh-CN" altLang="en-US" sz="2800" b="1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1259632" y="2157212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呵呀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6932766" y="1884355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呵斥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56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8" grpId="0" animBg="1"/>
      <p:bldP spid="65" grpId="0" animBg="1"/>
      <p:bldP spid="67" grpId="0" animBg="1"/>
      <p:bldP spid="6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线形标注 1 13"/>
          <p:cNvSpPr/>
          <p:nvPr/>
        </p:nvSpPr>
        <p:spPr>
          <a:xfrm>
            <a:off x="1751765" y="555526"/>
            <a:ext cx="1112805" cy="461665"/>
          </a:xfrm>
          <a:prstGeom prst="borderCallout1">
            <a:avLst>
              <a:gd name="adj1" fmla="val 109530"/>
              <a:gd name="adj2" fmla="val 22481"/>
              <a:gd name="adj3" fmla="val 159953"/>
              <a:gd name="adj4" fmla="val -1527"/>
            </a:avLst>
          </a:prstGeom>
          <a:solidFill>
            <a:schemeClr val="bg1"/>
          </a:solidFill>
          <a:ln>
            <a:solidFill>
              <a:srgbClr val="FFC000"/>
            </a:solidFill>
            <a:prstDash val="solid"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prstClr val="black"/>
                </a:solidFill>
                <a:latin typeface="仿宋" pitchFamily="49" charset="-122"/>
                <a:ea typeface="仿宋" pitchFamily="49" charset="-122"/>
              </a:rPr>
              <a:t>一摊血</a:t>
            </a:r>
            <a:endParaRPr lang="zh-CN" altLang="en-US"/>
          </a:p>
        </p:txBody>
      </p:sp>
      <p:sp>
        <p:nvSpPr>
          <p:cNvPr id="61" name="任意多边形 60"/>
          <p:cNvSpPr/>
          <p:nvPr/>
        </p:nvSpPr>
        <p:spPr>
          <a:xfrm>
            <a:off x="4053545" y="1562472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泊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62" name="任意多边形 61"/>
          <p:cNvSpPr/>
          <p:nvPr/>
        </p:nvSpPr>
        <p:spPr>
          <a:xfrm rot="37530">
            <a:off x="3856693" y="1888490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63" name="任意多边形 62"/>
          <p:cNvSpPr/>
          <p:nvPr/>
        </p:nvSpPr>
        <p:spPr>
          <a:xfrm>
            <a:off x="2460430" y="1677653"/>
            <a:ext cx="1379309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700" smtClean="0">
                <a:solidFill>
                  <a:prstClr val="white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pō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64" name="任意多边形 63"/>
          <p:cNvSpPr/>
          <p:nvPr/>
        </p:nvSpPr>
        <p:spPr>
          <a:xfrm rot="21460086">
            <a:off x="5137412" y="1868377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5421699" y="1679183"/>
            <a:ext cx="1368148" cy="756000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微软雅黑"/>
                <a:cs typeface="汉语拼音" panose="000B0604020202020204" pitchFamily="34" charset="0"/>
              </a:rPr>
              <a:t>bó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语拼音" panose="000B0604020202020204" pitchFamily="34" charset="0"/>
              <a:ea typeface="微软雅黑"/>
              <a:cs typeface="汉语拼音" panose="000B0604020202020204" pitchFamily="34" charset="0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6932766" y="1490464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泊车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5868144" y="3002631"/>
            <a:ext cx="2754846" cy="1142499"/>
          </a:xfrm>
          <a:prstGeom prst="roundRect">
            <a:avLst/>
          </a:prstGeom>
          <a:noFill/>
          <a:ln>
            <a:solidFill>
              <a:srgbClr val="7030A0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zh-CN" altLang="en-US" sz="28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用作动词，表示“停泊”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1259632" y="1490464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血泊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941293" y="2982623"/>
            <a:ext cx="2440655" cy="1158682"/>
          </a:xfrm>
          <a:prstGeom prst="roundRect">
            <a:avLst/>
          </a:prstGeom>
          <a:noFill/>
          <a:ln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zh-CN" altLang="en-US" sz="2800" b="1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用</a:t>
            </a:r>
            <a:r>
              <a:rPr lang="zh-CN" altLang="en-US" sz="28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作名词，表示“湖</a:t>
            </a:r>
            <a:r>
              <a:rPr lang="zh-CN" altLang="en-US" sz="2800" b="1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”</a:t>
            </a:r>
            <a:endParaRPr lang="zh-CN" altLang="en-US" sz="2800" b="1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70" name="圆角矩形 69"/>
          <p:cNvSpPr/>
          <p:nvPr/>
        </p:nvSpPr>
        <p:spPr>
          <a:xfrm>
            <a:off x="1228048" y="2181019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湖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泊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6956106" y="2181019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漂泊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50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/>
        </p:blipFill>
        <p:spPr bwMode="auto">
          <a:xfrm>
            <a:off x="5587877" y="367618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47" y="367032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908" y="109193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678" y="109193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450" y="109193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/>
        </p:blipFill>
        <p:spPr bwMode="auto">
          <a:xfrm>
            <a:off x="5586702" y="108357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472" y="107771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908" y="237580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678" y="237580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450" y="237580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/>
        </p:blipFill>
        <p:spPr bwMode="auto">
          <a:xfrm>
            <a:off x="5586702" y="238791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472" y="238205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907" y="368142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677" y="368142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449" y="368142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" name="文本框 64">
            <a:hlinkClick r:id="rId4" action="ppaction://hlinkfile"/>
          </p:cNvPr>
          <p:cNvSpPr txBox="1"/>
          <p:nvPr/>
        </p:nvSpPr>
        <p:spPr>
          <a:xfrm>
            <a:off x="2733026" y="230912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杖</a:t>
            </a:r>
          </a:p>
        </p:txBody>
      </p:sp>
      <p:sp>
        <p:nvSpPr>
          <p:cNvPr id="111" name="文本框 64">
            <a:hlinkClick r:id="rId5" action="ppaction://hlinkfile"/>
          </p:cNvPr>
          <p:cNvSpPr txBox="1"/>
          <p:nvPr/>
        </p:nvSpPr>
        <p:spPr>
          <a:xfrm>
            <a:off x="4178386" y="232874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申</a:t>
            </a:r>
          </a:p>
        </p:txBody>
      </p:sp>
      <p:sp>
        <p:nvSpPr>
          <p:cNvPr id="142" name="文本框 64">
            <a:hlinkClick r:id="rId6" action="ppaction://hlinkfile"/>
          </p:cNvPr>
          <p:cNvSpPr txBox="1"/>
          <p:nvPr/>
        </p:nvSpPr>
        <p:spPr>
          <a:xfrm>
            <a:off x="2694547" y="358833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悉</a:t>
            </a:r>
          </a:p>
        </p:txBody>
      </p:sp>
      <p:sp>
        <p:nvSpPr>
          <p:cNvPr id="2" name="文本框 64">
            <a:hlinkClick r:id="rId7" action="ppaction://hlinkfile"/>
          </p:cNvPr>
          <p:cNvSpPr txBox="1"/>
          <p:nvPr/>
        </p:nvSpPr>
        <p:spPr>
          <a:xfrm>
            <a:off x="1249294" y="1023566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冈</a:t>
            </a:r>
          </a:p>
        </p:txBody>
      </p:sp>
      <p:sp>
        <p:nvSpPr>
          <p:cNvPr id="12294" name="文本框 64">
            <a:hlinkClick r:id="rId8" action="ppaction://hlinkfile"/>
          </p:cNvPr>
          <p:cNvSpPr txBox="1"/>
          <p:nvPr/>
        </p:nvSpPr>
        <p:spPr>
          <a:xfrm>
            <a:off x="2733026" y="987574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饥</a:t>
            </a:r>
          </a:p>
        </p:txBody>
      </p:sp>
      <p:sp>
        <p:nvSpPr>
          <p:cNvPr id="12296" name="文本框 64">
            <a:hlinkClick r:id="rId9" action="ppaction://hlinkfile"/>
          </p:cNvPr>
          <p:cNvSpPr txBox="1"/>
          <p:nvPr/>
        </p:nvSpPr>
        <p:spPr>
          <a:xfrm>
            <a:off x="4184978" y="991917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碟</a:t>
            </a:r>
          </a:p>
        </p:txBody>
      </p:sp>
      <p:sp>
        <p:nvSpPr>
          <p:cNvPr id="88" name="文本框 64">
            <a:hlinkClick r:id="rId10" action="ppaction://hlinkfile"/>
          </p:cNvPr>
          <p:cNvSpPr txBox="1"/>
          <p:nvPr/>
        </p:nvSpPr>
        <p:spPr>
          <a:xfrm>
            <a:off x="5690438" y="105556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斤</a:t>
            </a:r>
          </a:p>
        </p:txBody>
      </p:sp>
      <p:sp>
        <p:nvSpPr>
          <p:cNvPr id="12298" name="文本框 64">
            <a:hlinkClick r:id="rId11" action="ppaction://hlinkfile"/>
          </p:cNvPr>
          <p:cNvSpPr txBox="1"/>
          <p:nvPr/>
        </p:nvSpPr>
        <p:spPr>
          <a:xfrm>
            <a:off x="7103968" y="1016197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俺</a:t>
            </a:r>
          </a:p>
        </p:txBody>
      </p:sp>
      <p:sp>
        <p:nvSpPr>
          <p:cNvPr id="12300" name="文本框 64">
            <a:hlinkClick r:id="rId12" action="ppaction://hlinkfile"/>
          </p:cNvPr>
          <p:cNvSpPr txBox="1"/>
          <p:nvPr/>
        </p:nvSpPr>
        <p:spPr>
          <a:xfrm>
            <a:off x="1249294" y="233017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榜</a:t>
            </a:r>
          </a:p>
        </p:txBody>
      </p:sp>
      <p:sp>
        <p:nvSpPr>
          <p:cNvPr id="12304" name="文本框 64">
            <a:hlinkClick r:id="rId13" action="ppaction://hlinkfile"/>
          </p:cNvPr>
          <p:cNvSpPr txBox="1"/>
          <p:nvPr/>
        </p:nvSpPr>
        <p:spPr>
          <a:xfrm>
            <a:off x="5648719" y="2330548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兼</a:t>
            </a:r>
          </a:p>
        </p:txBody>
      </p:sp>
      <p:sp>
        <p:nvSpPr>
          <p:cNvPr id="108" name="文本框 64">
            <a:hlinkClick r:id="rId14" action="ppaction://hlinkfile"/>
          </p:cNvPr>
          <p:cNvSpPr txBox="1"/>
          <p:nvPr/>
        </p:nvSpPr>
        <p:spPr>
          <a:xfrm>
            <a:off x="7121304" y="2312848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勿</a:t>
            </a:r>
          </a:p>
        </p:txBody>
      </p:sp>
      <p:sp>
        <p:nvSpPr>
          <p:cNvPr id="109" name="文本框 64">
            <a:hlinkClick r:id="rId15" action="ppaction://hlinkfile"/>
          </p:cNvPr>
          <p:cNvSpPr txBox="1"/>
          <p:nvPr/>
        </p:nvSpPr>
        <p:spPr>
          <a:xfrm>
            <a:off x="1221506" y="3602992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拖</a:t>
            </a:r>
          </a:p>
        </p:txBody>
      </p:sp>
      <p:sp>
        <p:nvSpPr>
          <p:cNvPr id="90" name="文本框 64">
            <a:hlinkClick r:id="rId16" action="ppaction://hlinkfile"/>
          </p:cNvPr>
          <p:cNvSpPr txBox="1"/>
          <p:nvPr/>
        </p:nvSpPr>
        <p:spPr>
          <a:xfrm>
            <a:off x="4158297" y="3636902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坠</a:t>
            </a:r>
          </a:p>
        </p:txBody>
      </p:sp>
      <p:sp>
        <p:nvSpPr>
          <p:cNvPr id="107" name="文本框 64">
            <a:hlinkClick r:id="rId17" action="ppaction://hlinkfile"/>
          </p:cNvPr>
          <p:cNvSpPr txBox="1"/>
          <p:nvPr/>
        </p:nvSpPr>
        <p:spPr>
          <a:xfrm>
            <a:off x="5653444" y="3619692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膛</a:t>
            </a:r>
          </a:p>
        </p:txBody>
      </p:sp>
      <p:sp>
        <p:nvSpPr>
          <p:cNvPr id="83" name="文本框 64">
            <a:hlinkClick r:id="rId18" action="ppaction://hlinkfile"/>
          </p:cNvPr>
          <p:cNvSpPr txBox="1"/>
          <p:nvPr/>
        </p:nvSpPr>
        <p:spPr>
          <a:xfrm>
            <a:off x="7050471" y="356167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截</a:t>
            </a:r>
          </a:p>
        </p:txBody>
      </p:sp>
      <p:sp>
        <p:nvSpPr>
          <p:cNvPr id="143" name="文本框 15">
            <a:extLst>
              <a:ext uri="{FF2B5EF4-FFF2-40B4-BE49-F238E27FC236}">
                <a16:creationId xmlns:a16="http://schemas.microsoft.com/office/drawing/2014/main" xmlns="" id="{5EE5F6D5-EA73-013E-BB53-6EEB818AA0C7}"/>
              </a:ext>
            </a:extLst>
          </p:cNvPr>
          <p:cNvSpPr txBox="1"/>
          <p:nvPr/>
        </p:nvSpPr>
        <p:spPr>
          <a:xfrm>
            <a:off x="3491880" y="273487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144" name="圆角矩形 143"/>
          <p:cNvSpPr/>
          <p:nvPr/>
        </p:nvSpPr>
        <p:spPr>
          <a:xfrm>
            <a:off x="5733718" y="627534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</p:spTree>
    <p:extLst>
      <p:ext uri="{BB962C8B-B14F-4D97-AF65-F5344CB8AC3E}">
        <p14:creationId xmlns:p14="http://schemas.microsoft.com/office/powerpoint/2010/main" val="239867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85"/>
          <p:cNvGrpSpPr/>
          <p:nvPr/>
        </p:nvGrpSpPr>
        <p:grpSpPr>
          <a:xfrm>
            <a:off x="1187624" y="2045281"/>
            <a:ext cx="2318547" cy="2326669"/>
            <a:chOff x="5534807" y="1672548"/>
            <a:chExt cx="2318547" cy="2326669"/>
          </a:xfrm>
        </p:grpSpPr>
        <p:sp>
          <p:nvSpPr>
            <p:cNvPr id="87" name="矩形 86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8" name="直接连接符 87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矩形 70"/>
          <p:cNvSpPr/>
          <p:nvPr/>
        </p:nvSpPr>
        <p:spPr>
          <a:xfrm>
            <a:off x="1709428" y="910774"/>
            <a:ext cx="1278396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jié</a:t>
            </a:r>
            <a:endParaRPr lang="en-US" altLang="zh-CN" sz="66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525299" y="2340922"/>
            <a:ext cx="1678549" cy="1742996"/>
            <a:chOff x="5626101" y="2925763"/>
            <a:chExt cx="909638" cy="944563"/>
          </a:xfrm>
        </p:grpSpPr>
        <p:sp>
          <p:nvSpPr>
            <p:cNvPr id="43" name="Freeform 139"/>
            <p:cNvSpPr>
              <a:spLocks/>
            </p:cNvSpPr>
            <p:nvPr/>
          </p:nvSpPr>
          <p:spPr bwMode="auto">
            <a:xfrm>
              <a:off x="5835651" y="3106738"/>
              <a:ext cx="274638" cy="77788"/>
            </a:xfrm>
            <a:custGeom>
              <a:avLst/>
              <a:gdLst>
                <a:gd name="T0" fmla="*/ 119 w 173"/>
                <a:gd name="T1" fmla="*/ 31 h 49"/>
                <a:gd name="T2" fmla="*/ 86 w 173"/>
                <a:gd name="T3" fmla="*/ 37 h 49"/>
                <a:gd name="T4" fmla="*/ 63 w 173"/>
                <a:gd name="T5" fmla="*/ 42 h 49"/>
                <a:gd name="T6" fmla="*/ 53 w 173"/>
                <a:gd name="T7" fmla="*/ 45 h 49"/>
                <a:gd name="T8" fmla="*/ 44 w 173"/>
                <a:gd name="T9" fmla="*/ 48 h 49"/>
                <a:gd name="T10" fmla="*/ 39 w 173"/>
                <a:gd name="T11" fmla="*/ 48 h 49"/>
                <a:gd name="T12" fmla="*/ 37 w 173"/>
                <a:gd name="T13" fmla="*/ 48 h 49"/>
                <a:gd name="T14" fmla="*/ 34 w 173"/>
                <a:gd name="T15" fmla="*/ 48 h 49"/>
                <a:gd name="T16" fmla="*/ 28 w 173"/>
                <a:gd name="T17" fmla="*/ 45 h 49"/>
                <a:gd name="T18" fmla="*/ 21 w 173"/>
                <a:gd name="T19" fmla="*/ 44 h 49"/>
                <a:gd name="T20" fmla="*/ 14 w 173"/>
                <a:gd name="T21" fmla="*/ 42 h 49"/>
                <a:gd name="T22" fmla="*/ 8 w 173"/>
                <a:gd name="T23" fmla="*/ 40 h 49"/>
                <a:gd name="T24" fmla="*/ 3 w 173"/>
                <a:gd name="T25" fmla="*/ 38 h 49"/>
                <a:gd name="T26" fmla="*/ 1 w 173"/>
                <a:gd name="T27" fmla="*/ 35 h 49"/>
                <a:gd name="T28" fmla="*/ 3 w 173"/>
                <a:gd name="T29" fmla="*/ 33 h 49"/>
                <a:gd name="T30" fmla="*/ 9 w 173"/>
                <a:gd name="T31" fmla="*/ 31 h 49"/>
                <a:gd name="T32" fmla="*/ 16 w 173"/>
                <a:gd name="T33" fmla="*/ 30 h 49"/>
                <a:gd name="T34" fmla="*/ 24 w 173"/>
                <a:gd name="T35" fmla="*/ 27 h 49"/>
                <a:gd name="T36" fmla="*/ 34 w 173"/>
                <a:gd name="T37" fmla="*/ 24 h 49"/>
                <a:gd name="T38" fmla="*/ 44 w 173"/>
                <a:gd name="T39" fmla="*/ 21 h 49"/>
                <a:gd name="T40" fmla="*/ 56 w 173"/>
                <a:gd name="T41" fmla="*/ 18 h 49"/>
                <a:gd name="T42" fmla="*/ 68 w 173"/>
                <a:gd name="T43" fmla="*/ 15 h 49"/>
                <a:gd name="T44" fmla="*/ 82 w 173"/>
                <a:gd name="T45" fmla="*/ 12 h 49"/>
                <a:gd name="T46" fmla="*/ 93 w 173"/>
                <a:gd name="T47" fmla="*/ 9 h 49"/>
                <a:gd name="T48" fmla="*/ 105 w 173"/>
                <a:gd name="T49" fmla="*/ 7 h 49"/>
                <a:gd name="T50" fmla="*/ 114 w 173"/>
                <a:gd name="T51" fmla="*/ 5 h 49"/>
                <a:gd name="T52" fmla="*/ 122 w 173"/>
                <a:gd name="T53" fmla="*/ 4 h 49"/>
                <a:gd name="T54" fmla="*/ 129 w 173"/>
                <a:gd name="T55" fmla="*/ 1 h 49"/>
                <a:gd name="T56" fmla="*/ 134 w 173"/>
                <a:gd name="T57" fmla="*/ 0 h 49"/>
                <a:gd name="T58" fmla="*/ 138 w 173"/>
                <a:gd name="T59" fmla="*/ 0 h 49"/>
                <a:gd name="T60" fmla="*/ 146 w 173"/>
                <a:gd name="T61" fmla="*/ 0 h 49"/>
                <a:gd name="T62" fmla="*/ 157 w 173"/>
                <a:gd name="T63" fmla="*/ 1 h 49"/>
                <a:gd name="T64" fmla="*/ 166 w 173"/>
                <a:gd name="T65" fmla="*/ 4 h 49"/>
                <a:gd name="T66" fmla="*/ 170 w 173"/>
                <a:gd name="T67" fmla="*/ 7 h 49"/>
                <a:gd name="T68" fmla="*/ 172 w 173"/>
                <a:gd name="T69" fmla="*/ 10 h 49"/>
                <a:gd name="T70" fmla="*/ 173 w 173"/>
                <a:gd name="T71" fmla="*/ 12 h 49"/>
                <a:gd name="T72" fmla="*/ 173 w 173"/>
                <a:gd name="T73" fmla="*/ 14 h 49"/>
                <a:gd name="T74" fmla="*/ 172 w 173"/>
                <a:gd name="T75" fmla="*/ 16 h 49"/>
                <a:gd name="T76" fmla="*/ 169 w 173"/>
                <a:gd name="T77" fmla="*/ 17 h 49"/>
                <a:gd name="T78" fmla="*/ 166 w 173"/>
                <a:gd name="T79" fmla="*/ 19 h 49"/>
                <a:gd name="T80" fmla="*/ 162 w 173"/>
                <a:gd name="T81" fmla="*/ 21 h 49"/>
                <a:gd name="T82" fmla="*/ 155 w 173"/>
                <a:gd name="T83" fmla="*/ 23 h 49"/>
                <a:gd name="T84" fmla="*/ 148 w 173"/>
                <a:gd name="T85" fmla="*/ 26 h 49"/>
                <a:gd name="T86" fmla="*/ 140 w 173"/>
                <a:gd name="T87" fmla="*/ 27 h 49"/>
                <a:gd name="T88" fmla="*/ 135 w 173"/>
                <a:gd name="T89" fmla="*/ 2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" h="49">
                  <a:moveTo>
                    <a:pt x="135" y="28"/>
                  </a:moveTo>
                  <a:lnTo>
                    <a:pt x="119" y="31"/>
                  </a:lnTo>
                  <a:lnTo>
                    <a:pt x="102" y="33"/>
                  </a:lnTo>
                  <a:lnTo>
                    <a:pt x="86" y="37"/>
                  </a:lnTo>
                  <a:lnTo>
                    <a:pt x="70" y="40"/>
                  </a:lnTo>
                  <a:lnTo>
                    <a:pt x="63" y="42"/>
                  </a:lnTo>
                  <a:lnTo>
                    <a:pt x="58" y="43"/>
                  </a:lnTo>
                  <a:lnTo>
                    <a:pt x="53" y="45"/>
                  </a:lnTo>
                  <a:lnTo>
                    <a:pt x="47" y="46"/>
                  </a:lnTo>
                  <a:lnTo>
                    <a:pt x="44" y="48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8" y="49"/>
                  </a:lnTo>
                  <a:lnTo>
                    <a:pt x="37" y="48"/>
                  </a:lnTo>
                  <a:lnTo>
                    <a:pt x="35" y="48"/>
                  </a:lnTo>
                  <a:lnTo>
                    <a:pt x="34" y="48"/>
                  </a:lnTo>
                  <a:lnTo>
                    <a:pt x="31" y="46"/>
                  </a:lnTo>
                  <a:lnTo>
                    <a:pt x="28" y="45"/>
                  </a:lnTo>
                  <a:lnTo>
                    <a:pt x="25" y="45"/>
                  </a:lnTo>
                  <a:lnTo>
                    <a:pt x="21" y="44"/>
                  </a:lnTo>
                  <a:lnTo>
                    <a:pt x="18" y="43"/>
                  </a:lnTo>
                  <a:lnTo>
                    <a:pt x="14" y="42"/>
                  </a:lnTo>
                  <a:lnTo>
                    <a:pt x="10" y="41"/>
                  </a:lnTo>
                  <a:lnTo>
                    <a:pt x="8" y="40"/>
                  </a:lnTo>
                  <a:lnTo>
                    <a:pt x="4" y="39"/>
                  </a:lnTo>
                  <a:lnTo>
                    <a:pt x="3" y="38"/>
                  </a:lnTo>
                  <a:lnTo>
                    <a:pt x="1" y="36"/>
                  </a:lnTo>
                  <a:lnTo>
                    <a:pt x="1" y="35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5" y="32"/>
                  </a:lnTo>
                  <a:lnTo>
                    <a:pt x="9" y="31"/>
                  </a:lnTo>
                  <a:lnTo>
                    <a:pt x="13" y="30"/>
                  </a:lnTo>
                  <a:lnTo>
                    <a:pt x="16" y="30"/>
                  </a:lnTo>
                  <a:lnTo>
                    <a:pt x="20" y="29"/>
                  </a:lnTo>
                  <a:lnTo>
                    <a:pt x="24" y="27"/>
                  </a:lnTo>
                  <a:lnTo>
                    <a:pt x="28" y="26"/>
                  </a:lnTo>
                  <a:lnTo>
                    <a:pt x="34" y="24"/>
                  </a:lnTo>
                  <a:lnTo>
                    <a:pt x="39" y="23"/>
                  </a:lnTo>
                  <a:lnTo>
                    <a:pt x="44" y="21"/>
                  </a:lnTo>
                  <a:lnTo>
                    <a:pt x="49" y="20"/>
                  </a:lnTo>
                  <a:lnTo>
                    <a:pt x="56" y="18"/>
                  </a:lnTo>
                  <a:lnTo>
                    <a:pt x="62" y="17"/>
                  </a:lnTo>
                  <a:lnTo>
                    <a:pt x="68" y="15"/>
                  </a:lnTo>
                  <a:lnTo>
                    <a:pt x="76" y="13"/>
                  </a:lnTo>
                  <a:lnTo>
                    <a:pt x="82" y="12"/>
                  </a:lnTo>
                  <a:lnTo>
                    <a:pt x="88" y="10"/>
                  </a:lnTo>
                  <a:lnTo>
                    <a:pt x="93" y="9"/>
                  </a:lnTo>
                  <a:lnTo>
                    <a:pt x="100" y="8"/>
                  </a:lnTo>
                  <a:lnTo>
                    <a:pt x="105" y="7"/>
                  </a:lnTo>
                  <a:lnTo>
                    <a:pt x="109" y="6"/>
                  </a:lnTo>
                  <a:lnTo>
                    <a:pt x="114" y="5"/>
                  </a:lnTo>
                  <a:lnTo>
                    <a:pt x="119" y="4"/>
                  </a:lnTo>
                  <a:lnTo>
                    <a:pt x="122" y="4"/>
                  </a:lnTo>
                  <a:lnTo>
                    <a:pt x="126" y="2"/>
                  </a:lnTo>
                  <a:lnTo>
                    <a:pt x="129" y="1"/>
                  </a:lnTo>
                  <a:lnTo>
                    <a:pt x="132" y="1"/>
                  </a:lnTo>
                  <a:lnTo>
                    <a:pt x="134" y="0"/>
                  </a:lnTo>
                  <a:lnTo>
                    <a:pt x="137" y="0"/>
                  </a:lnTo>
                  <a:lnTo>
                    <a:pt x="138" y="0"/>
                  </a:lnTo>
                  <a:lnTo>
                    <a:pt x="141" y="0"/>
                  </a:lnTo>
                  <a:lnTo>
                    <a:pt x="146" y="0"/>
                  </a:lnTo>
                  <a:lnTo>
                    <a:pt x="152" y="0"/>
                  </a:lnTo>
                  <a:lnTo>
                    <a:pt x="157" y="1"/>
                  </a:lnTo>
                  <a:lnTo>
                    <a:pt x="163" y="2"/>
                  </a:lnTo>
                  <a:lnTo>
                    <a:pt x="166" y="4"/>
                  </a:lnTo>
                  <a:lnTo>
                    <a:pt x="168" y="6"/>
                  </a:lnTo>
                  <a:lnTo>
                    <a:pt x="170" y="7"/>
                  </a:lnTo>
                  <a:lnTo>
                    <a:pt x="171" y="8"/>
                  </a:lnTo>
                  <a:lnTo>
                    <a:pt x="172" y="10"/>
                  </a:lnTo>
                  <a:lnTo>
                    <a:pt x="172" y="11"/>
                  </a:lnTo>
                  <a:lnTo>
                    <a:pt x="173" y="12"/>
                  </a:lnTo>
                  <a:lnTo>
                    <a:pt x="173" y="13"/>
                  </a:lnTo>
                  <a:lnTo>
                    <a:pt x="173" y="14"/>
                  </a:lnTo>
                  <a:lnTo>
                    <a:pt x="172" y="15"/>
                  </a:lnTo>
                  <a:lnTo>
                    <a:pt x="172" y="16"/>
                  </a:lnTo>
                  <a:lnTo>
                    <a:pt x="171" y="17"/>
                  </a:lnTo>
                  <a:lnTo>
                    <a:pt x="169" y="17"/>
                  </a:lnTo>
                  <a:lnTo>
                    <a:pt x="168" y="18"/>
                  </a:lnTo>
                  <a:lnTo>
                    <a:pt x="166" y="19"/>
                  </a:lnTo>
                  <a:lnTo>
                    <a:pt x="164" y="20"/>
                  </a:lnTo>
                  <a:lnTo>
                    <a:pt x="162" y="21"/>
                  </a:lnTo>
                  <a:lnTo>
                    <a:pt x="158" y="22"/>
                  </a:lnTo>
                  <a:lnTo>
                    <a:pt x="155" y="23"/>
                  </a:lnTo>
                  <a:lnTo>
                    <a:pt x="152" y="24"/>
                  </a:lnTo>
                  <a:lnTo>
                    <a:pt x="148" y="26"/>
                  </a:lnTo>
                  <a:lnTo>
                    <a:pt x="145" y="27"/>
                  </a:lnTo>
                  <a:lnTo>
                    <a:pt x="140" y="27"/>
                  </a:lnTo>
                  <a:lnTo>
                    <a:pt x="135" y="28"/>
                  </a:lnTo>
                  <a:lnTo>
                    <a:pt x="135" y="28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40"/>
            <p:cNvSpPr>
              <a:spLocks/>
            </p:cNvSpPr>
            <p:nvPr/>
          </p:nvSpPr>
          <p:spPr bwMode="auto">
            <a:xfrm>
              <a:off x="5684838" y="3170238"/>
              <a:ext cx="692150" cy="147638"/>
            </a:xfrm>
            <a:custGeom>
              <a:avLst/>
              <a:gdLst>
                <a:gd name="T0" fmla="*/ 435 w 436"/>
                <a:gd name="T1" fmla="*/ 17 h 93"/>
                <a:gd name="T2" fmla="*/ 432 w 436"/>
                <a:gd name="T3" fmla="*/ 20 h 93"/>
                <a:gd name="T4" fmla="*/ 425 w 436"/>
                <a:gd name="T5" fmla="*/ 23 h 93"/>
                <a:gd name="T6" fmla="*/ 419 w 436"/>
                <a:gd name="T7" fmla="*/ 25 h 93"/>
                <a:gd name="T8" fmla="*/ 413 w 436"/>
                <a:gd name="T9" fmla="*/ 28 h 93"/>
                <a:gd name="T10" fmla="*/ 411 w 436"/>
                <a:gd name="T11" fmla="*/ 28 h 93"/>
                <a:gd name="T12" fmla="*/ 405 w 436"/>
                <a:gd name="T13" fmla="*/ 28 h 93"/>
                <a:gd name="T14" fmla="*/ 389 w 436"/>
                <a:gd name="T15" fmla="*/ 30 h 93"/>
                <a:gd name="T16" fmla="*/ 368 w 436"/>
                <a:gd name="T17" fmla="*/ 32 h 93"/>
                <a:gd name="T18" fmla="*/ 350 w 436"/>
                <a:gd name="T19" fmla="*/ 34 h 93"/>
                <a:gd name="T20" fmla="*/ 328 w 436"/>
                <a:gd name="T21" fmla="*/ 37 h 93"/>
                <a:gd name="T22" fmla="*/ 301 w 436"/>
                <a:gd name="T23" fmla="*/ 41 h 93"/>
                <a:gd name="T24" fmla="*/ 269 w 436"/>
                <a:gd name="T25" fmla="*/ 46 h 93"/>
                <a:gd name="T26" fmla="*/ 233 w 436"/>
                <a:gd name="T27" fmla="*/ 54 h 93"/>
                <a:gd name="T28" fmla="*/ 196 w 436"/>
                <a:gd name="T29" fmla="*/ 60 h 93"/>
                <a:gd name="T30" fmla="*/ 163 w 436"/>
                <a:gd name="T31" fmla="*/ 66 h 93"/>
                <a:gd name="T32" fmla="*/ 134 w 436"/>
                <a:gd name="T33" fmla="*/ 73 h 93"/>
                <a:gd name="T34" fmla="*/ 110 w 436"/>
                <a:gd name="T35" fmla="*/ 77 h 93"/>
                <a:gd name="T36" fmla="*/ 91 w 436"/>
                <a:gd name="T37" fmla="*/ 82 h 93"/>
                <a:gd name="T38" fmla="*/ 67 w 436"/>
                <a:gd name="T39" fmla="*/ 88 h 93"/>
                <a:gd name="T40" fmla="*/ 44 w 436"/>
                <a:gd name="T41" fmla="*/ 92 h 93"/>
                <a:gd name="T42" fmla="*/ 34 w 436"/>
                <a:gd name="T43" fmla="*/ 93 h 93"/>
                <a:gd name="T44" fmla="*/ 27 w 436"/>
                <a:gd name="T45" fmla="*/ 93 h 93"/>
                <a:gd name="T46" fmla="*/ 17 w 436"/>
                <a:gd name="T47" fmla="*/ 91 h 93"/>
                <a:gd name="T48" fmla="*/ 8 w 436"/>
                <a:gd name="T49" fmla="*/ 86 h 93"/>
                <a:gd name="T50" fmla="*/ 1 w 436"/>
                <a:gd name="T51" fmla="*/ 79 h 93"/>
                <a:gd name="T52" fmla="*/ 0 w 436"/>
                <a:gd name="T53" fmla="*/ 74 h 93"/>
                <a:gd name="T54" fmla="*/ 3 w 436"/>
                <a:gd name="T55" fmla="*/ 70 h 93"/>
                <a:gd name="T56" fmla="*/ 7 w 436"/>
                <a:gd name="T57" fmla="*/ 70 h 93"/>
                <a:gd name="T58" fmla="*/ 19 w 436"/>
                <a:gd name="T59" fmla="*/ 68 h 93"/>
                <a:gd name="T60" fmla="*/ 34 w 436"/>
                <a:gd name="T61" fmla="*/ 66 h 93"/>
                <a:gd name="T62" fmla="*/ 57 w 436"/>
                <a:gd name="T63" fmla="*/ 62 h 93"/>
                <a:gd name="T64" fmla="*/ 85 w 436"/>
                <a:gd name="T65" fmla="*/ 58 h 93"/>
                <a:gd name="T66" fmla="*/ 139 w 436"/>
                <a:gd name="T67" fmla="*/ 47 h 93"/>
                <a:gd name="T68" fmla="*/ 209 w 436"/>
                <a:gd name="T69" fmla="*/ 35 h 93"/>
                <a:gd name="T70" fmla="*/ 283 w 436"/>
                <a:gd name="T71" fmla="*/ 21 h 93"/>
                <a:gd name="T72" fmla="*/ 317 w 436"/>
                <a:gd name="T73" fmla="*/ 14 h 93"/>
                <a:gd name="T74" fmla="*/ 346 w 436"/>
                <a:gd name="T75" fmla="*/ 9 h 93"/>
                <a:gd name="T76" fmla="*/ 367 w 436"/>
                <a:gd name="T77" fmla="*/ 4 h 93"/>
                <a:gd name="T78" fmla="*/ 382 w 436"/>
                <a:gd name="T79" fmla="*/ 2 h 93"/>
                <a:gd name="T80" fmla="*/ 391 w 436"/>
                <a:gd name="T81" fmla="*/ 0 h 93"/>
                <a:gd name="T82" fmla="*/ 397 w 436"/>
                <a:gd name="T83" fmla="*/ 1 h 93"/>
                <a:gd name="T84" fmla="*/ 405 w 436"/>
                <a:gd name="T85" fmla="*/ 3 h 93"/>
                <a:gd name="T86" fmla="*/ 418 w 436"/>
                <a:gd name="T87" fmla="*/ 5 h 93"/>
                <a:gd name="T88" fmla="*/ 428 w 436"/>
                <a:gd name="T89" fmla="*/ 10 h 93"/>
                <a:gd name="T90" fmla="*/ 435 w 436"/>
                <a:gd name="T91" fmla="*/ 13 h 93"/>
                <a:gd name="T92" fmla="*/ 436 w 436"/>
                <a:gd name="T93" fmla="*/ 1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36" h="93">
                  <a:moveTo>
                    <a:pt x="436" y="16"/>
                  </a:moveTo>
                  <a:lnTo>
                    <a:pt x="436" y="17"/>
                  </a:lnTo>
                  <a:lnTo>
                    <a:pt x="435" y="17"/>
                  </a:lnTo>
                  <a:lnTo>
                    <a:pt x="435" y="18"/>
                  </a:lnTo>
                  <a:lnTo>
                    <a:pt x="434" y="19"/>
                  </a:lnTo>
                  <a:lnTo>
                    <a:pt x="432" y="20"/>
                  </a:lnTo>
                  <a:lnTo>
                    <a:pt x="430" y="21"/>
                  </a:lnTo>
                  <a:lnTo>
                    <a:pt x="428" y="22"/>
                  </a:lnTo>
                  <a:lnTo>
                    <a:pt x="425" y="23"/>
                  </a:lnTo>
                  <a:lnTo>
                    <a:pt x="423" y="24"/>
                  </a:lnTo>
                  <a:lnTo>
                    <a:pt x="421" y="25"/>
                  </a:lnTo>
                  <a:lnTo>
                    <a:pt x="419" y="25"/>
                  </a:lnTo>
                  <a:lnTo>
                    <a:pt x="417" y="26"/>
                  </a:lnTo>
                  <a:lnTo>
                    <a:pt x="415" y="27"/>
                  </a:lnTo>
                  <a:lnTo>
                    <a:pt x="413" y="28"/>
                  </a:lnTo>
                  <a:lnTo>
                    <a:pt x="413" y="28"/>
                  </a:lnTo>
                  <a:lnTo>
                    <a:pt x="412" y="28"/>
                  </a:lnTo>
                  <a:lnTo>
                    <a:pt x="411" y="28"/>
                  </a:lnTo>
                  <a:lnTo>
                    <a:pt x="408" y="28"/>
                  </a:lnTo>
                  <a:lnTo>
                    <a:pt x="407" y="28"/>
                  </a:lnTo>
                  <a:lnTo>
                    <a:pt x="405" y="28"/>
                  </a:lnTo>
                  <a:lnTo>
                    <a:pt x="400" y="28"/>
                  </a:lnTo>
                  <a:lnTo>
                    <a:pt x="395" y="28"/>
                  </a:lnTo>
                  <a:lnTo>
                    <a:pt x="389" y="30"/>
                  </a:lnTo>
                  <a:lnTo>
                    <a:pt x="381" y="30"/>
                  </a:lnTo>
                  <a:lnTo>
                    <a:pt x="373" y="31"/>
                  </a:lnTo>
                  <a:lnTo>
                    <a:pt x="368" y="32"/>
                  </a:lnTo>
                  <a:lnTo>
                    <a:pt x="362" y="32"/>
                  </a:lnTo>
                  <a:lnTo>
                    <a:pt x="356" y="33"/>
                  </a:lnTo>
                  <a:lnTo>
                    <a:pt x="350" y="34"/>
                  </a:lnTo>
                  <a:lnTo>
                    <a:pt x="342" y="35"/>
                  </a:lnTo>
                  <a:lnTo>
                    <a:pt x="335" y="36"/>
                  </a:lnTo>
                  <a:lnTo>
                    <a:pt x="328" y="37"/>
                  </a:lnTo>
                  <a:lnTo>
                    <a:pt x="318" y="38"/>
                  </a:lnTo>
                  <a:lnTo>
                    <a:pt x="310" y="40"/>
                  </a:lnTo>
                  <a:lnTo>
                    <a:pt x="301" y="41"/>
                  </a:lnTo>
                  <a:lnTo>
                    <a:pt x="290" y="43"/>
                  </a:lnTo>
                  <a:lnTo>
                    <a:pt x="280" y="44"/>
                  </a:lnTo>
                  <a:lnTo>
                    <a:pt x="269" y="46"/>
                  </a:lnTo>
                  <a:lnTo>
                    <a:pt x="258" y="48"/>
                  </a:lnTo>
                  <a:lnTo>
                    <a:pt x="245" y="51"/>
                  </a:lnTo>
                  <a:lnTo>
                    <a:pt x="233" y="54"/>
                  </a:lnTo>
                  <a:lnTo>
                    <a:pt x="220" y="56"/>
                  </a:lnTo>
                  <a:lnTo>
                    <a:pt x="207" y="58"/>
                  </a:lnTo>
                  <a:lnTo>
                    <a:pt x="196" y="60"/>
                  </a:lnTo>
                  <a:lnTo>
                    <a:pt x="184" y="62"/>
                  </a:lnTo>
                  <a:lnTo>
                    <a:pt x="174" y="64"/>
                  </a:lnTo>
                  <a:lnTo>
                    <a:pt x="163" y="66"/>
                  </a:lnTo>
                  <a:lnTo>
                    <a:pt x="153" y="68"/>
                  </a:lnTo>
                  <a:lnTo>
                    <a:pt x="143" y="70"/>
                  </a:lnTo>
                  <a:lnTo>
                    <a:pt x="134" y="73"/>
                  </a:lnTo>
                  <a:lnTo>
                    <a:pt x="126" y="74"/>
                  </a:lnTo>
                  <a:lnTo>
                    <a:pt x="118" y="76"/>
                  </a:lnTo>
                  <a:lnTo>
                    <a:pt x="110" y="77"/>
                  </a:lnTo>
                  <a:lnTo>
                    <a:pt x="104" y="79"/>
                  </a:lnTo>
                  <a:lnTo>
                    <a:pt x="97" y="80"/>
                  </a:lnTo>
                  <a:lnTo>
                    <a:pt x="91" y="82"/>
                  </a:lnTo>
                  <a:lnTo>
                    <a:pt x="86" y="83"/>
                  </a:lnTo>
                  <a:lnTo>
                    <a:pt x="75" y="86"/>
                  </a:lnTo>
                  <a:lnTo>
                    <a:pt x="67" y="88"/>
                  </a:lnTo>
                  <a:lnTo>
                    <a:pt x="58" y="90"/>
                  </a:lnTo>
                  <a:lnTo>
                    <a:pt x="50" y="91"/>
                  </a:lnTo>
                  <a:lnTo>
                    <a:pt x="44" y="92"/>
                  </a:lnTo>
                  <a:lnTo>
                    <a:pt x="39" y="92"/>
                  </a:lnTo>
                  <a:lnTo>
                    <a:pt x="36" y="93"/>
                  </a:lnTo>
                  <a:lnTo>
                    <a:pt x="34" y="93"/>
                  </a:lnTo>
                  <a:lnTo>
                    <a:pt x="32" y="93"/>
                  </a:lnTo>
                  <a:lnTo>
                    <a:pt x="30" y="93"/>
                  </a:lnTo>
                  <a:lnTo>
                    <a:pt x="27" y="93"/>
                  </a:lnTo>
                  <a:lnTo>
                    <a:pt x="24" y="92"/>
                  </a:lnTo>
                  <a:lnTo>
                    <a:pt x="20" y="92"/>
                  </a:lnTo>
                  <a:lnTo>
                    <a:pt x="17" y="91"/>
                  </a:lnTo>
                  <a:lnTo>
                    <a:pt x="14" y="90"/>
                  </a:lnTo>
                  <a:lnTo>
                    <a:pt x="11" y="88"/>
                  </a:lnTo>
                  <a:lnTo>
                    <a:pt x="8" y="86"/>
                  </a:lnTo>
                  <a:lnTo>
                    <a:pt x="6" y="83"/>
                  </a:lnTo>
                  <a:lnTo>
                    <a:pt x="3" y="81"/>
                  </a:lnTo>
                  <a:lnTo>
                    <a:pt x="1" y="79"/>
                  </a:lnTo>
                  <a:lnTo>
                    <a:pt x="0" y="77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0" y="70"/>
                  </a:lnTo>
                  <a:lnTo>
                    <a:pt x="14" y="69"/>
                  </a:lnTo>
                  <a:lnTo>
                    <a:pt x="19" y="68"/>
                  </a:lnTo>
                  <a:lnTo>
                    <a:pt x="23" y="68"/>
                  </a:lnTo>
                  <a:lnTo>
                    <a:pt x="29" y="67"/>
                  </a:lnTo>
                  <a:lnTo>
                    <a:pt x="34" y="66"/>
                  </a:lnTo>
                  <a:lnTo>
                    <a:pt x="42" y="65"/>
                  </a:lnTo>
                  <a:lnTo>
                    <a:pt x="49" y="64"/>
                  </a:lnTo>
                  <a:lnTo>
                    <a:pt x="57" y="62"/>
                  </a:lnTo>
                  <a:lnTo>
                    <a:pt x="66" y="61"/>
                  </a:lnTo>
                  <a:lnTo>
                    <a:pt x="75" y="59"/>
                  </a:lnTo>
                  <a:lnTo>
                    <a:pt x="85" y="58"/>
                  </a:lnTo>
                  <a:lnTo>
                    <a:pt x="95" y="56"/>
                  </a:lnTo>
                  <a:lnTo>
                    <a:pt x="117" y="52"/>
                  </a:lnTo>
                  <a:lnTo>
                    <a:pt x="139" y="47"/>
                  </a:lnTo>
                  <a:lnTo>
                    <a:pt x="162" y="43"/>
                  </a:lnTo>
                  <a:lnTo>
                    <a:pt x="185" y="39"/>
                  </a:lnTo>
                  <a:lnTo>
                    <a:pt x="209" y="35"/>
                  </a:lnTo>
                  <a:lnTo>
                    <a:pt x="233" y="30"/>
                  </a:lnTo>
                  <a:lnTo>
                    <a:pt x="258" y="25"/>
                  </a:lnTo>
                  <a:lnTo>
                    <a:pt x="283" y="21"/>
                  </a:lnTo>
                  <a:lnTo>
                    <a:pt x="295" y="18"/>
                  </a:lnTo>
                  <a:lnTo>
                    <a:pt x="307" y="16"/>
                  </a:lnTo>
                  <a:lnTo>
                    <a:pt x="317" y="14"/>
                  </a:lnTo>
                  <a:lnTo>
                    <a:pt x="328" y="12"/>
                  </a:lnTo>
                  <a:lnTo>
                    <a:pt x="337" y="11"/>
                  </a:lnTo>
                  <a:lnTo>
                    <a:pt x="346" y="9"/>
                  </a:lnTo>
                  <a:lnTo>
                    <a:pt x="353" y="8"/>
                  </a:lnTo>
                  <a:lnTo>
                    <a:pt x="360" y="5"/>
                  </a:lnTo>
                  <a:lnTo>
                    <a:pt x="367" y="4"/>
                  </a:lnTo>
                  <a:lnTo>
                    <a:pt x="373" y="3"/>
                  </a:lnTo>
                  <a:lnTo>
                    <a:pt x="378" y="2"/>
                  </a:lnTo>
                  <a:lnTo>
                    <a:pt x="382" y="2"/>
                  </a:lnTo>
                  <a:lnTo>
                    <a:pt x="385" y="1"/>
                  </a:lnTo>
                  <a:lnTo>
                    <a:pt x="389" y="1"/>
                  </a:lnTo>
                  <a:lnTo>
                    <a:pt x="391" y="0"/>
                  </a:lnTo>
                  <a:lnTo>
                    <a:pt x="393" y="0"/>
                  </a:lnTo>
                  <a:lnTo>
                    <a:pt x="395" y="0"/>
                  </a:lnTo>
                  <a:lnTo>
                    <a:pt x="397" y="1"/>
                  </a:lnTo>
                  <a:lnTo>
                    <a:pt x="400" y="1"/>
                  </a:lnTo>
                  <a:lnTo>
                    <a:pt x="402" y="2"/>
                  </a:lnTo>
                  <a:lnTo>
                    <a:pt x="405" y="3"/>
                  </a:lnTo>
                  <a:lnTo>
                    <a:pt x="410" y="3"/>
                  </a:lnTo>
                  <a:lnTo>
                    <a:pt x="414" y="4"/>
                  </a:lnTo>
                  <a:lnTo>
                    <a:pt x="418" y="5"/>
                  </a:lnTo>
                  <a:lnTo>
                    <a:pt x="422" y="6"/>
                  </a:lnTo>
                  <a:lnTo>
                    <a:pt x="426" y="8"/>
                  </a:lnTo>
                  <a:lnTo>
                    <a:pt x="428" y="10"/>
                  </a:lnTo>
                  <a:lnTo>
                    <a:pt x="432" y="11"/>
                  </a:lnTo>
                  <a:lnTo>
                    <a:pt x="434" y="12"/>
                  </a:lnTo>
                  <a:lnTo>
                    <a:pt x="435" y="13"/>
                  </a:lnTo>
                  <a:lnTo>
                    <a:pt x="435" y="15"/>
                  </a:lnTo>
                  <a:lnTo>
                    <a:pt x="436" y="16"/>
                  </a:lnTo>
                  <a:lnTo>
                    <a:pt x="436" y="16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41"/>
            <p:cNvSpPr>
              <a:spLocks/>
            </p:cNvSpPr>
            <p:nvPr/>
          </p:nvSpPr>
          <p:spPr bwMode="auto">
            <a:xfrm>
              <a:off x="5922963" y="2978151"/>
              <a:ext cx="90488" cy="277813"/>
            </a:xfrm>
            <a:custGeom>
              <a:avLst/>
              <a:gdLst>
                <a:gd name="T0" fmla="*/ 8 w 57"/>
                <a:gd name="T1" fmla="*/ 18 h 175"/>
                <a:gd name="T2" fmla="*/ 4 w 57"/>
                <a:gd name="T3" fmla="*/ 13 h 175"/>
                <a:gd name="T4" fmla="*/ 1 w 57"/>
                <a:gd name="T5" fmla="*/ 8 h 175"/>
                <a:gd name="T6" fmla="*/ 0 w 57"/>
                <a:gd name="T7" fmla="*/ 3 h 175"/>
                <a:gd name="T8" fmla="*/ 2 w 57"/>
                <a:gd name="T9" fmla="*/ 1 h 175"/>
                <a:gd name="T10" fmla="*/ 6 w 57"/>
                <a:gd name="T11" fmla="*/ 0 h 175"/>
                <a:gd name="T12" fmla="*/ 11 w 57"/>
                <a:gd name="T13" fmla="*/ 0 h 175"/>
                <a:gd name="T14" fmla="*/ 21 w 57"/>
                <a:gd name="T15" fmla="*/ 1 h 175"/>
                <a:gd name="T16" fmla="*/ 31 w 57"/>
                <a:gd name="T17" fmla="*/ 3 h 175"/>
                <a:gd name="T18" fmla="*/ 41 w 57"/>
                <a:gd name="T19" fmla="*/ 7 h 175"/>
                <a:gd name="T20" fmla="*/ 48 w 57"/>
                <a:gd name="T21" fmla="*/ 10 h 175"/>
                <a:gd name="T22" fmla="*/ 53 w 57"/>
                <a:gd name="T23" fmla="*/ 12 h 175"/>
                <a:gd name="T24" fmla="*/ 57 w 57"/>
                <a:gd name="T25" fmla="*/ 17 h 175"/>
                <a:gd name="T26" fmla="*/ 57 w 57"/>
                <a:gd name="T27" fmla="*/ 26 h 175"/>
                <a:gd name="T28" fmla="*/ 54 w 57"/>
                <a:gd name="T29" fmla="*/ 34 h 175"/>
                <a:gd name="T30" fmla="*/ 53 w 57"/>
                <a:gd name="T31" fmla="*/ 42 h 175"/>
                <a:gd name="T32" fmla="*/ 51 w 57"/>
                <a:gd name="T33" fmla="*/ 51 h 175"/>
                <a:gd name="T34" fmla="*/ 51 w 57"/>
                <a:gd name="T35" fmla="*/ 63 h 175"/>
                <a:gd name="T36" fmla="*/ 50 w 57"/>
                <a:gd name="T37" fmla="*/ 72 h 175"/>
                <a:gd name="T38" fmla="*/ 49 w 57"/>
                <a:gd name="T39" fmla="*/ 80 h 175"/>
                <a:gd name="T40" fmla="*/ 49 w 57"/>
                <a:gd name="T41" fmla="*/ 91 h 175"/>
                <a:gd name="T42" fmla="*/ 49 w 57"/>
                <a:gd name="T43" fmla="*/ 102 h 175"/>
                <a:gd name="T44" fmla="*/ 48 w 57"/>
                <a:gd name="T45" fmla="*/ 115 h 175"/>
                <a:gd name="T46" fmla="*/ 48 w 57"/>
                <a:gd name="T47" fmla="*/ 130 h 175"/>
                <a:gd name="T48" fmla="*/ 48 w 57"/>
                <a:gd name="T49" fmla="*/ 146 h 175"/>
                <a:gd name="T50" fmla="*/ 48 w 57"/>
                <a:gd name="T51" fmla="*/ 164 h 175"/>
                <a:gd name="T52" fmla="*/ 23 w 57"/>
                <a:gd name="T53" fmla="*/ 175 h 175"/>
                <a:gd name="T54" fmla="*/ 23 w 57"/>
                <a:gd name="T55" fmla="*/ 157 h 175"/>
                <a:gd name="T56" fmla="*/ 23 w 57"/>
                <a:gd name="T57" fmla="*/ 141 h 175"/>
                <a:gd name="T58" fmla="*/ 23 w 57"/>
                <a:gd name="T59" fmla="*/ 125 h 175"/>
                <a:gd name="T60" fmla="*/ 22 w 57"/>
                <a:gd name="T61" fmla="*/ 98 h 175"/>
                <a:gd name="T62" fmla="*/ 21 w 57"/>
                <a:gd name="T63" fmla="*/ 75 h 175"/>
                <a:gd name="T64" fmla="*/ 19 w 57"/>
                <a:gd name="T65" fmla="*/ 56 h 175"/>
                <a:gd name="T66" fmla="*/ 16 w 57"/>
                <a:gd name="T67" fmla="*/ 41 h 175"/>
                <a:gd name="T68" fmla="*/ 14 w 57"/>
                <a:gd name="T69" fmla="*/ 30 h 175"/>
                <a:gd name="T70" fmla="*/ 12 w 57"/>
                <a:gd name="T71" fmla="*/ 23 h 175"/>
                <a:gd name="T72" fmla="*/ 10 w 57"/>
                <a:gd name="T73" fmla="*/ 2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" h="175">
                  <a:moveTo>
                    <a:pt x="10" y="22"/>
                  </a:moveTo>
                  <a:lnTo>
                    <a:pt x="8" y="18"/>
                  </a:lnTo>
                  <a:lnTo>
                    <a:pt x="5" y="15"/>
                  </a:lnTo>
                  <a:lnTo>
                    <a:pt x="4" y="13"/>
                  </a:lnTo>
                  <a:lnTo>
                    <a:pt x="2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6" y="1"/>
                  </a:lnTo>
                  <a:lnTo>
                    <a:pt x="31" y="3"/>
                  </a:lnTo>
                  <a:lnTo>
                    <a:pt x="35" y="5"/>
                  </a:lnTo>
                  <a:lnTo>
                    <a:pt x="41" y="7"/>
                  </a:lnTo>
                  <a:lnTo>
                    <a:pt x="45" y="8"/>
                  </a:lnTo>
                  <a:lnTo>
                    <a:pt x="48" y="10"/>
                  </a:lnTo>
                  <a:lnTo>
                    <a:pt x="51" y="11"/>
                  </a:lnTo>
                  <a:lnTo>
                    <a:pt x="53" y="12"/>
                  </a:lnTo>
                  <a:lnTo>
                    <a:pt x="55" y="13"/>
                  </a:lnTo>
                  <a:lnTo>
                    <a:pt x="57" y="17"/>
                  </a:lnTo>
                  <a:lnTo>
                    <a:pt x="57" y="22"/>
                  </a:lnTo>
                  <a:lnTo>
                    <a:pt x="57" y="26"/>
                  </a:lnTo>
                  <a:lnTo>
                    <a:pt x="55" y="31"/>
                  </a:lnTo>
                  <a:lnTo>
                    <a:pt x="54" y="34"/>
                  </a:lnTo>
                  <a:lnTo>
                    <a:pt x="54" y="37"/>
                  </a:lnTo>
                  <a:lnTo>
                    <a:pt x="53" y="42"/>
                  </a:lnTo>
                  <a:lnTo>
                    <a:pt x="52" y="46"/>
                  </a:lnTo>
                  <a:lnTo>
                    <a:pt x="51" y="51"/>
                  </a:lnTo>
                  <a:lnTo>
                    <a:pt x="51" y="56"/>
                  </a:lnTo>
                  <a:lnTo>
                    <a:pt x="51" y="63"/>
                  </a:lnTo>
                  <a:lnTo>
                    <a:pt x="51" y="69"/>
                  </a:lnTo>
                  <a:lnTo>
                    <a:pt x="50" y="72"/>
                  </a:lnTo>
                  <a:lnTo>
                    <a:pt x="50" y="76"/>
                  </a:lnTo>
                  <a:lnTo>
                    <a:pt x="49" y="80"/>
                  </a:lnTo>
                  <a:lnTo>
                    <a:pt x="49" y="86"/>
                  </a:lnTo>
                  <a:lnTo>
                    <a:pt x="49" y="91"/>
                  </a:lnTo>
                  <a:lnTo>
                    <a:pt x="49" y="96"/>
                  </a:lnTo>
                  <a:lnTo>
                    <a:pt x="49" y="102"/>
                  </a:lnTo>
                  <a:lnTo>
                    <a:pt x="48" y="109"/>
                  </a:lnTo>
                  <a:lnTo>
                    <a:pt x="48" y="115"/>
                  </a:lnTo>
                  <a:lnTo>
                    <a:pt x="48" y="122"/>
                  </a:lnTo>
                  <a:lnTo>
                    <a:pt x="48" y="130"/>
                  </a:lnTo>
                  <a:lnTo>
                    <a:pt x="48" y="138"/>
                  </a:lnTo>
                  <a:lnTo>
                    <a:pt x="48" y="146"/>
                  </a:lnTo>
                  <a:lnTo>
                    <a:pt x="48" y="156"/>
                  </a:lnTo>
                  <a:lnTo>
                    <a:pt x="48" y="164"/>
                  </a:lnTo>
                  <a:lnTo>
                    <a:pt x="48" y="175"/>
                  </a:lnTo>
                  <a:lnTo>
                    <a:pt x="23" y="175"/>
                  </a:lnTo>
                  <a:lnTo>
                    <a:pt x="23" y="165"/>
                  </a:lnTo>
                  <a:lnTo>
                    <a:pt x="23" y="157"/>
                  </a:lnTo>
                  <a:lnTo>
                    <a:pt x="23" y="148"/>
                  </a:lnTo>
                  <a:lnTo>
                    <a:pt x="23" y="141"/>
                  </a:lnTo>
                  <a:lnTo>
                    <a:pt x="23" y="133"/>
                  </a:lnTo>
                  <a:lnTo>
                    <a:pt x="23" y="125"/>
                  </a:lnTo>
                  <a:lnTo>
                    <a:pt x="22" y="111"/>
                  </a:lnTo>
                  <a:lnTo>
                    <a:pt x="22" y="98"/>
                  </a:lnTo>
                  <a:lnTo>
                    <a:pt x="21" y="86"/>
                  </a:lnTo>
                  <a:lnTo>
                    <a:pt x="21" y="75"/>
                  </a:lnTo>
                  <a:lnTo>
                    <a:pt x="20" y="65"/>
                  </a:lnTo>
                  <a:lnTo>
                    <a:pt x="19" y="56"/>
                  </a:lnTo>
                  <a:lnTo>
                    <a:pt x="17" y="48"/>
                  </a:lnTo>
                  <a:lnTo>
                    <a:pt x="16" y="41"/>
                  </a:lnTo>
                  <a:lnTo>
                    <a:pt x="15" y="35"/>
                  </a:lnTo>
                  <a:lnTo>
                    <a:pt x="14" y="30"/>
                  </a:lnTo>
                  <a:lnTo>
                    <a:pt x="13" y="26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10" y="22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42"/>
            <p:cNvSpPr>
              <a:spLocks/>
            </p:cNvSpPr>
            <p:nvPr/>
          </p:nvSpPr>
          <p:spPr bwMode="auto">
            <a:xfrm>
              <a:off x="5626101" y="3276601"/>
              <a:ext cx="298450" cy="358775"/>
            </a:xfrm>
            <a:custGeom>
              <a:avLst/>
              <a:gdLst>
                <a:gd name="T0" fmla="*/ 44 w 188"/>
                <a:gd name="T1" fmla="*/ 174 h 226"/>
                <a:gd name="T2" fmla="*/ 63 w 188"/>
                <a:gd name="T3" fmla="*/ 153 h 226"/>
                <a:gd name="T4" fmla="*/ 82 w 188"/>
                <a:gd name="T5" fmla="*/ 129 h 226"/>
                <a:gd name="T6" fmla="*/ 101 w 188"/>
                <a:gd name="T7" fmla="*/ 103 h 226"/>
                <a:gd name="T8" fmla="*/ 114 w 188"/>
                <a:gd name="T9" fmla="*/ 82 h 226"/>
                <a:gd name="T10" fmla="*/ 123 w 188"/>
                <a:gd name="T11" fmla="*/ 69 h 226"/>
                <a:gd name="T12" fmla="*/ 129 w 188"/>
                <a:gd name="T13" fmla="*/ 58 h 226"/>
                <a:gd name="T14" fmla="*/ 134 w 188"/>
                <a:gd name="T15" fmla="*/ 47 h 226"/>
                <a:gd name="T16" fmla="*/ 138 w 188"/>
                <a:gd name="T17" fmla="*/ 38 h 226"/>
                <a:gd name="T18" fmla="*/ 141 w 188"/>
                <a:gd name="T19" fmla="*/ 31 h 226"/>
                <a:gd name="T20" fmla="*/ 143 w 188"/>
                <a:gd name="T21" fmla="*/ 24 h 226"/>
                <a:gd name="T22" fmla="*/ 143 w 188"/>
                <a:gd name="T23" fmla="*/ 20 h 226"/>
                <a:gd name="T24" fmla="*/ 142 w 188"/>
                <a:gd name="T25" fmla="*/ 14 h 226"/>
                <a:gd name="T26" fmla="*/ 142 w 188"/>
                <a:gd name="T27" fmla="*/ 7 h 226"/>
                <a:gd name="T28" fmla="*/ 145 w 188"/>
                <a:gd name="T29" fmla="*/ 2 h 226"/>
                <a:gd name="T30" fmla="*/ 150 w 188"/>
                <a:gd name="T31" fmla="*/ 0 h 226"/>
                <a:gd name="T32" fmla="*/ 155 w 188"/>
                <a:gd name="T33" fmla="*/ 0 h 226"/>
                <a:gd name="T34" fmla="*/ 163 w 188"/>
                <a:gd name="T35" fmla="*/ 3 h 226"/>
                <a:gd name="T36" fmla="*/ 172 w 188"/>
                <a:gd name="T37" fmla="*/ 11 h 226"/>
                <a:gd name="T38" fmla="*/ 180 w 188"/>
                <a:gd name="T39" fmla="*/ 19 h 226"/>
                <a:gd name="T40" fmla="*/ 184 w 188"/>
                <a:gd name="T41" fmla="*/ 24 h 226"/>
                <a:gd name="T42" fmla="*/ 187 w 188"/>
                <a:gd name="T43" fmla="*/ 29 h 226"/>
                <a:gd name="T44" fmla="*/ 188 w 188"/>
                <a:gd name="T45" fmla="*/ 32 h 226"/>
                <a:gd name="T46" fmla="*/ 188 w 188"/>
                <a:gd name="T47" fmla="*/ 35 h 226"/>
                <a:gd name="T48" fmla="*/ 186 w 188"/>
                <a:gd name="T49" fmla="*/ 38 h 226"/>
                <a:gd name="T50" fmla="*/ 182 w 188"/>
                <a:gd name="T51" fmla="*/ 43 h 226"/>
                <a:gd name="T52" fmla="*/ 178 w 188"/>
                <a:gd name="T53" fmla="*/ 51 h 226"/>
                <a:gd name="T54" fmla="*/ 173 w 188"/>
                <a:gd name="T55" fmla="*/ 59 h 226"/>
                <a:gd name="T56" fmla="*/ 166 w 188"/>
                <a:gd name="T57" fmla="*/ 69 h 226"/>
                <a:gd name="T58" fmla="*/ 156 w 188"/>
                <a:gd name="T59" fmla="*/ 81 h 226"/>
                <a:gd name="T60" fmla="*/ 146 w 188"/>
                <a:gd name="T61" fmla="*/ 95 h 226"/>
                <a:gd name="T62" fmla="*/ 134 w 188"/>
                <a:gd name="T63" fmla="*/ 109 h 226"/>
                <a:gd name="T64" fmla="*/ 122 w 188"/>
                <a:gd name="T65" fmla="*/ 124 h 226"/>
                <a:gd name="T66" fmla="*/ 110 w 188"/>
                <a:gd name="T67" fmla="*/ 139 h 226"/>
                <a:gd name="T68" fmla="*/ 93 w 188"/>
                <a:gd name="T69" fmla="*/ 156 h 226"/>
                <a:gd name="T70" fmla="*/ 70 w 188"/>
                <a:gd name="T71" fmla="*/ 178 h 226"/>
                <a:gd name="T72" fmla="*/ 47 w 188"/>
                <a:gd name="T73" fmla="*/ 197 h 226"/>
                <a:gd name="T74" fmla="*/ 37 w 188"/>
                <a:gd name="T75" fmla="*/ 205 h 226"/>
                <a:gd name="T76" fmla="*/ 28 w 188"/>
                <a:gd name="T77" fmla="*/ 212 h 226"/>
                <a:gd name="T78" fmla="*/ 20 w 188"/>
                <a:gd name="T79" fmla="*/ 217 h 226"/>
                <a:gd name="T80" fmla="*/ 14 w 188"/>
                <a:gd name="T81" fmla="*/ 221 h 226"/>
                <a:gd name="T82" fmla="*/ 9 w 188"/>
                <a:gd name="T83" fmla="*/ 225 h 226"/>
                <a:gd name="T84" fmla="*/ 4 w 188"/>
                <a:gd name="T85" fmla="*/ 226 h 226"/>
                <a:gd name="T86" fmla="*/ 1 w 188"/>
                <a:gd name="T87" fmla="*/ 226 h 226"/>
                <a:gd name="T88" fmla="*/ 0 w 188"/>
                <a:gd name="T89" fmla="*/ 225 h 226"/>
                <a:gd name="T90" fmla="*/ 0 w 188"/>
                <a:gd name="T91" fmla="*/ 224 h 226"/>
                <a:gd name="T92" fmla="*/ 1 w 188"/>
                <a:gd name="T93" fmla="*/ 220 h 226"/>
                <a:gd name="T94" fmla="*/ 3 w 188"/>
                <a:gd name="T95" fmla="*/ 217 h 226"/>
                <a:gd name="T96" fmla="*/ 7 w 188"/>
                <a:gd name="T97" fmla="*/ 212 h 226"/>
                <a:gd name="T98" fmla="*/ 13 w 188"/>
                <a:gd name="T99" fmla="*/ 207 h 226"/>
                <a:gd name="T100" fmla="*/ 19 w 188"/>
                <a:gd name="T101" fmla="*/ 199 h 226"/>
                <a:gd name="T102" fmla="*/ 26 w 188"/>
                <a:gd name="T103" fmla="*/ 192 h 226"/>
                <a:gd name="T104" fmla="*/ 35 w 188"/>
                <a:gd name="T105" fmla="*/ 18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8" h="226">
                  <a:moveTo>
                    <a:pt x="35" y="185"/>
                  </a:moveTo>
                  <a:lnTo>
                    <a:pt x="44" y="174"/>
                  </a:lnTo>
                  <a:lnTo>
                    <a:pt x="54" y="164"/>
                  </a:lnTo>
                  <a:lnTo>
                    <a:pt x="63" y="153"/>
                  </a:lnTo>
                  <a:lnTo>
                    <a:pt x="72" y="142"/>
                  </a:lnTo>
                  <a:lnTo>
                    <a:pt x="82" y="129"/>
                  </a:lnTo>
                  <a:lnTo>
                    <a:pt x="91" y="117"/>
                  </a:lnTo>
                  <a:lnTo>
                    <a:pt x="101" y="103"/>
                  </a:lnTo>
                  <a:lnTo>
                    <a:pt x="110" y="89"/>
                  </a:lnTo>
                  <a:lnTo>
                    <a:pt x="114" y="82"/>
                  </a:lnTo>
                  <a:lnTo>
                    <a:pt x="119" y="76"/>
                  </a:lnTo>
                  <a:lnTo>
                    <a:pt x="123" y="69"/>
                  </a:lnTo>
                  <a:lnTo>
                    <a:pt x="126" y="63"/>
                  </a:lnTo>
                  <a:lnTo>
                    <a:pt x="129" y="58"/>
                  </a:lnTo>
                  <a:lnTo>
                    <a:pt x="132" y="52"/>
                  </a:lnTo>
                  <a:lnTo>
                    <a:pt x="134" y="47"/>
                  </a:lnTo>
                  <a:lnTo>
                    <a:pt x="136" y="42"/>
                  </a:lnTo>
                  <a:lnTo>
                    <a:pt x="138" y="38"/>
                  </a:lnTo>
                  <a:lnTo>
                    <a:pt x="140" y="35"/>
                  </a:lnTo>
                  <a:lnTo>
                    <a:pt x="141" y="31"/>
                  </a:lnTo>
                  <a:lnTo>
                    <a:pt x="142" y="28"/>
                  </a:lnTo>
                  <a:lnTo>
                    <a:pt x="143" y="24"/>
                  </a:lnTo>
                  <a:lnTo>
                    <a:pt x="143" y="22"/>
                  </a:lnTo>
                  <a:lnTo>
                    <a:pt x="143" y="20"/>
                  </a:lnTo>
                  <a:lnTo>
                    <a:pt x="143" y="19"/>
                  </a:lnTo>
                  <a:lnTo>
                    <a:pt x="142" y="14"/>
                  </a:lnTo>
                  <a:lnTo>
                    <a:pt x="141" y="10"/>
                  </a:lnTo>
                  <a:lnTo>
                    <a:pt x="142" y="7"/>
                  </a:lnTo>
                  <a:lnTo>
                    <a:pt x="143" y="3"/>
                  </a:lnTo>
                  <a:lnTo>
                    <a:pt x="145" y="2"/>
                  </a:lnTo>
                  <a:lnTo>
                    <a:pt x="148" y="0"/>
                  </a:lnTo>
                  <a:lnTo>
                    <a:pt x="150" y="0"/>
                  </a:lnTo>
                  <a:lnTo>
                    <a:pt x="152" y="0"/>
                  </a:lnTo>
                  <a:lnTo>
                    <a:pt x="155" y="0"/>
                  </a:lnTo>
                  <a:lnTo>
                    <a:pt x="157" y="1"/>
                  </a:lnTo>
                  <a:lnTo>
                    <a:pt x="163" y="3"/>
                  </a:lnTo>
                  <a:lnTo>
                    <a:pt x="168" y="7"/>
                  </a:lnTo>
                  <a:lnTo>
                    <a:pt x="172" y="11"/>
                  </a:lnTo>
                  <a:lnTo>
                    <a:pt x="177" y="16"/>
                  </a:lnTo>
                  <a:lnTo>
                    <a:pt x="180" y="19"/>
                  </a:lnTo>
                  <a:lnTo>
                    <a:pt x="182" y="21"/>
                  </a:lnTo>
                  <a:lnTo>
                    <a:pt x="184" y="24"/>
                  </a:lnTo>
                  <a:lnTo>
                    <a:pt x="186" y="26"/>
                  </a:lnTo>
                  <a:lnTo>
                    <a:pt x="187" y="29"/>
                  </a:lnTo>
                  <a:lnTo>
                    <a:pt x="187" y="30"/>
                  </a:lnTo>
                  <a:lnTo>
                    <a:pt x="188" y="32"/>
                  </a:lnTo>
                  <a:lnTo>
                    <a:pt x="188" y="34"/>
                  </a:lnTo>
                  <a:lnTo>
                    <a:pt x="188" y="35"/>
                  </a:lnTo>
                  <a:lnTo>
                    <a:pt x="187" y="37"/>
                  </a:lnTo>
                  <a:lnTo>
                    <a:pt x="186" y="38"/>
                  </a:lnTo>
                  <a:lnTo>
                    <a:pt x="185" y="41"/>
                  </a:lnTo>
                  <a:lnTo>
                    <a:pt x="182" y="43"/>
                  </a:lnTo>
                  <a:lnTo>
                    <a:pt x="181" y="46"/>
                  </a:lnTo>
                  <a:lnTo>
                    <a:pt x="178" y="51"/>
                  </a:lnTo>
                  <a:lnTo>
                    <a:pt x="176" y="55"/>
                  </a:lnTo>
                  <a:lnTo>
                    <a:pt x="173" y="59"/>
                  </a:lnTo>
                  <a:lnTo>
                    <a:pt x="169" y="64"/>
                  </a:lnTo>
                  <a:lnTo>
                    <a:pt x="166" y="69"/>
                  </a:lnTo>
                  <a:lnTo>
                    <a:pt x="162" y="75"/>
                  </a:lnTo>
                  <a:lnTo>
                    <a:pt x="156" y="81"/>
                  </a:lnTo>
                  <a:lnTo>
                    <a:pt x="151" y="87"/>
                  </a:lnTo>
                  <a:lnTo>
                    <a:pt x="146" y="95"/>
                  </a:lnTo>
                  <a:lnTo>
                    <a:pt x="141" y="102"/>
                  </a:lnTo>
                  <a:lnTo>
                    <a:pt x="134" y="109"/>
                  </a:lnTo>
                  <a:lnTo>
                    <a:pt x="128" y="117"/>
                  </a:lnTo>
                  <a:lnTo>
                    <a:pt x="122" y="124"/>
                  </a:lnTo>
                  <a:lnTo>
                    <a:pt x="116" y="131"/>
                  </a:lnTo>
                  <a:lnTo>
                    <a:pt x="110" y="139"/>
                  </a:lnTo>
                  <a:lnTo>
                    <a:pt x="105" y="145"/>
                  </a:lnTo>
                  <a:lnTo>
                    <a:pt x="93" y="156"/>
                  </a:lnTo>
                  <a:lnTo>
                    <a:pt x="82" y="168"/>
                  </a:lnTo>
                  <a:lnTo>
                    <a:pt x="70" y="178"/>
                  </a:lnTo>
                  <a:lnTo>
                    <a:pt x="59" y="188"/>
                  </a:lnTo>
                  <a:lnTo>
                    <a:pt x="47" y="197"/>
                  </a:lnTo>
                  <a:lnTo>
                    <a:pt x="42" y="201"/>
                  </a:lnTo>
                  <a:lnTo>
                    <a:pt x="37" y="205"/>
                  </a:lnTo>
                  <a:lnTo>
                    <a:pt x="33" y="209"/>
                  </a:lnTo>
                  <a:lnTo>
                    <a:pt x="28" y="212"/>
                  </a:lnTo>
                  <a:lnTo>
                    <a:pt x="24" y="214"/>
                  </a:lnTo>
                  <a:lnTo>
                    <a:pt x="20" y="217"/>
                  </a:lnTo>
                  <a:lnTo>
                    <a:pt x="17" y="219"/>
                  </a:lnTo>
                  <a:lnTo>
                    <a:pt x="14" y="221"/>
                  </a:lnTo>
                  <a:lnTo>
                    <a:pt x="11" y="222"/>
                  </a:lnTo>
                  <a:lnTo>
                    <a:pt x="9" y="225"/>
                  </a:lnTo>
                  <a:lnTo>
                    <a:pt x="6" y="225"/>
                  </a:lnTo>
                  <a:lnTo>
                    <a:pt x="4" y="226"/>
                  </a:lnTo>
                  <a:lnTo>
                    <a:pt x="3" y="226"/>
                  </a:lnTo>
                  <a:lnTo>
                    <a:pt x="1" y="226"/>
                  </a:lnTo>
                  <a:lnTo>
                    <a:pt x="0" y="226"/>
                  </a:lnTo>
                  <a:lnTo>
                    <a:pt x="0" y="225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0" y="221"/>
                  </a:lnTo>
                  <a:lnTo>
                    <a:pt x="1" y="220"/>
                  </a:lnTo>
                  <a:lnTo>
                    <a:pt x="2" y="218"/>
                  </a:lnTo>
                  <a:lnTo>
                    <a:pt x="3" y="217"/>
                  </a:lnTo>
                  <a:lnTo>
                    <a:pt x="5" y="214"/>
                  </a:lnTo>
                  <a:lnTo>
                    <a:pt x="7" y="212"/>
                  </a:lnTo>
                  <a:lnTo>
                    <a:pt x="10" y="209"/>
                  </a:lnTo>
                  <a:lnTo>
                    <a:pt x="13" y="207"/>
                  </a:lnTo>
                  <a:lnTo>
                    <a:pt x="16" y="204"/>
                  </a:lnTo>
                  <a:lnTo>
                    <a:pt x="19" y="199"/>
                  </a:lnTo>
                  <a:lnTo>
                    <a:pt x="22" y="196"/>
                  </a:lnTo>
                  <a:lnTo>
                    <a:pt x="26" y="192"/>
                  </a:lnTo>
                  <a:lnTo>
                    <a:pt x="31" y="189"/>
                  </a:lnTo>
                  <a:lnTo>
                    <a:pt x="35" y="185"/>
                  </a:lnTo>
                  <a:lnTo>
                    <a:pt x="35" y="185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43"/>
            <p:cNvSpPr>
              <a:spLocks/>
            </p:cNvSpPr>
            <p:nvPr/>
          </p:nvSpPr>
          <p:spPr bwMode="auto">
            <a:xfrm>
              <a:off x="5827713" y="3416301"/>
              <a:ext cx="52388" cy="423863"/>
            </a:xfrm>
            <a:custGeom>
              <a:avLst/>
              <a:gdLst>
                <a:gd name="T0" fmla="*/ 4 w 33"/>
                <a:gd name="T1" fmla="*/ 152 h 267"/>
                <a:gd name="T2" fmla="*/ 6 w 33"/>
                <a:gd name="T3" fmla="*/ 124 h 267"/>
                <a:gd name="T4" fmla="*/ 7 w 33"/>
                <a:gd name="T5" fmla="*/ 97 h 267"/>
                <a:gd name="T6" fmla="*/ 6 w 33"/>
                <a:gd name="T7" fmla="*/ 72 h 267"/>
                <a:gd name="T8" fmla="*/ 5 w 33"/>
                <a:gd name="T9" fmla="*/ 53 h 267"/>
                <a:gd name="T10" fmla="*/ 4 w 33"/>
                <a:gd name="T11" fmla="*/ 42 h 267"/>
                <a:gd name="T12" fmla="*/ 3 w 33"/>
                <a:gd name="T13" fmla="*/ 33 h 267"/>
                <a:gd name="T14" fmla="*/ 2 w 33"/>
                <a:gd name="T15" fmla="*/ 24 h 267"/>
                <a:gd name="T16" fmla="*/ 2 w 33"/>
                <a:gd name="T17" fmla="*/ 17 h 267"/>
                <a:gd name="T18" fmla="*/ 1 w 33"/>
                <a:gd name="T19" fmla="*/ 12 h 267"/>
                <a:gd name="T20" fmla="*/ 1 w 33"/>
                <a:gd name="T21" fmla="*/ 8 h 267"/>
                <a:gd name="T22" fmla="*/ 1 w 33"/>
                <a:gd name="T23" fmla="*/ 5 h 267"/>
                <a:gd name="T24" fmla="*/ 1 w 33"/>
                <a:gd name="T25" fmla="*/ 1 h 267"/>
                <a:gd name="T26" fmla="*/ 3 w 33"/>
                <a:gd name="T27" fmla="*/ 0 h 267"/>
                <a:gd name="T28" fmla="*/ 6 w 33"/>
                <a:gd name="T29" fmla="*/ 0 h 267"/>
                <a:gd name="T30" fmla="*/ 10 w 33"/>
                <a:gd name="T31" fmla="*/ 3 h 267"/>
                <a:gd name="T32" fmla="*/ 17 w 33"/>
                <a:gd name="T33" fmla="*/ 11 h 267"/>
                <a:gd name="T34" fmla="*/ 24 w 33"/>
                <a:gd name="T35" fmla="*/ 21 h 267"/>
                <a:gd name="T36" fmla="*/ 28 w 33"/>
                <a:gd name="T37" fmla="*/ 30 h 267"/>
                <a:gd name="T38" fmla="*/ 31 w 33"/>
                <a:gd name="T39" fmla="*/ 37 h 267"/>
                <a:gd name="T40" fmla="*/ 32 w 33"/>
                <a:gd name="T41" fmla="*/ 43 h 267"/>
                <a:gd name="T42" fmla="*/ 32 w 33"/>
                <a:gd name="T43" fmla="*/ 52 h 267"/>
                <a:gd name="T44" fmla="*/ 33 w 33"/>
                <a:gd name="T45" fmla="*/ 61 h 267"/>
                <a:gd name="T46" fmla="*/ 33 w 33"/>
                <a:gd name="T47" fmla="*/ 69 h 267"/>
                <a:gd name="T48" fmla="*/ 33 w 33"/>
                <a:gd name="T49" fmla="*/ 78 h 267"/>
                <a:gd name="T50" fmla="*/ 33 w 33"/>
                <a:gd name="T51" fmla="*/ 88 h 267"/>
                <a:gd name="T52" fmla="*/ 33 w 33"/>
                <a:gd name="T53" fmla="*/ 100 h 267"/>
                <a:gd name="T54" fmla="*/ 33 w 33"/>
                <a:gd name="T55" fmla="*/ 113 h 267"/>
                <a:gd name="T56" fmla="*/ 33 w 33"/>
                <a:gd name="T57" fmla="*/ 128 h 267"/>
                <a:gd name="T58" fmla="*/ 33 w 33"/>
                <a:gd name="T59" fmla="*/ 145 h 267"/>
                <a:gd name="T60" fmla="*/ 33 w 33"/>
                <a:gd name="T61" fmla="*/ 164 h 267"/>
                <a:gd name="T62" fmla="*/ 32 w 33"/>
                <a:gd name="T63" fmla="*/ 184 h 267"/>
                <a:gd name="T64" fmla="*/ 31 w 33"/>
                <a:gd name="T65" fmla="*/ 203 h 267"/>
                <a:gd name="T66" fmla="*/ 30 w 33"/>
                <a:gd name="T67" fmla="*/ 218 h 267"/>
                <a:gd name="T68" fmla="*/ 29 w 33"/>
                <a:gd name="T69" fmla="*/ 232 h 267"/>
                <a:gd name="T70" fmla="*/ 29 w 33"/>
                <a:gd name="T71" fmla="*/ 243 h 267"/>
                <a:gd name="T72" fmla="*/ 28 w 33"/>
                <a:gd name="T73" fmla="*/ 253 h 267"/>
                <a:gd name="T74" fmla="*/ 27 w 33"/>
                <a:gd name="T75" fmla="*/ 259 h 267"/>
                <a:gd name="T76" fmla="*/ 26 w 33"/>
                <a:gd name="T77" fmla="*/ 263 h 267"/>
                <a:gd name="T78" fmla="*/ 24 w 33"/>
                <a:gd name="T79" fmla="*/ 267 h 267"/>
                <a:gd name="T80" fmla="*/ 22 w 33"/>
                <a:gd name="T81" fmla="*/ 267 h 267"/>
                <a:gd name="T82" fmla="*/ 18 w 33"/>
                <a:gd name="T83" fmla="*/ 265 h 267"/>
                <a:gd name="T84" fmla="*/ 14 w 33"/>
                <a:gd name="T85" fmla="*/ 260 h 267"/>
                <a:gd name="T86" fmla="*/ 8 w 33"/>
                <a:gd name="T87" fmla="*/ 253 h 267"/>
                <a:gd name="T88" fmla="*/ 4 w 33"/>
                <a:gd name="T89" fmla="*/ 245 h 267"/>
                <a:gd name="T90" fmla="*/ 2 w 33"/>
                <a:gd name="T91" fmla="*/ 239 h 267"/>
                <a:gd name="T92" fmla="*/ 1 w 33"/>
                <a:gd name="T93" fmla="*/ 235 h 267"/>
                <a:gd name="T94" fmla="*/ 0 w 33"/>
                <a:gd name="T95" fmla="*/ 233 h 267"/>
                <a:gd name="T96" fmla="*/ 0 w 33"/>
                <a:gd name="T97" fmla="*/ 230 h 267"/>
                <a:gd name="T98" fmla="*/ 0 w 33"/>
                <a:gd name="T99" fmla="*/ 225 h 267"/>
                <a:gd name="T100" fmla="*/ 0 w 33"/>
                <a:gd name="T101" fmla="*/ 217 h 267"/>
                <a:gd name="T102" fmla="*/ 0 w 33"/>
                <a:gd name="T103" fmla="*/ 209 h 267"/>
                <a:gd name="T104" fmla="*/ 1 w 33"/>
                <a:gd name="T105" fmla="*/ 199 h 267"/>
                <a:gd name="T106" fmla="*/ 2 w 33"/>
                <a:gd name="T107" fmla="*/ 188 h 267"/>
                <a:gd name="T108" fmla="*/ 2 w 33"/>
                <a:gd name="T109" fmla="*/ 174 h 267"/>
                <a:gd name="T110" fmla="*/ 3 w 33"/>
                <a:gd name="T111" fmla="*/ 1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" h="267">
                  <a:moveTo>
                    <a:pt x="3" y="167"/>
                  </a:moveTo>
                  <a:lnTo>
                    <a:pt x="4" y="152"/>
                  </a:lnTo>
                  <a:lnTo>
                    <a:pt x="6" y="138"/>
                  </a:lnTo>
                  <a:lnTo>
                    <a:pt x="6" y="124"/>
                  </a:lnTo>
                  <a:lnTo>
                    <a:pt x="7" y="110"/>
                  </a:lnTo>
                  <a:lnTo>
                    <a:pt x="7" y="97"/>
                  </a:lnTo>
                  <a:lnTo>
                    <a:pt x="7" y="84"/>
                  </a:lnTo>
                  <a:lnTo>
                    <a:pt x="6" y="72"/>
                  </a:lnTo>
                  <a:lnTo>
                    <a:pt x="5" y="59"/>
                  </a:lnTo>
                  <a:lnTo>
                    <a:pt x="5" y="53"/>
                  </a:lnTo>
                  <a:lnTo>
                    <a:pt x="5" y="47"/>
                  </a:lnTo>
                  <a:lnTo>
                    <a:pt x="4" y="42"/>
                  </a:lnTo>
                  <a:lnTo>
                    <a:pt x="4" y="37"/>
                  </a:lnTo>
                  <a:lnTo>
                    <a:pt x="3" y="33"/>
                  </a:lnTo>
                  <a:lnTo>
                    <a:pt x="3" y="29"/>
                  </a:lnTo>
                  <a:lnTo>
                    <a:pt x="2" y="24"/>
                  </a:lnTo>
                  <a:lnTo>
                    <a:pt x="2" y="21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4" y="7"/>
                  </a:lnTo>
                  <a:lnTo>
                    <a:pt x="17" y="11"/>
                  </a:lnTo>
                  <a:lnTo>
                    <a:pt x="21" y="16"/>
                  </a:lnTo>
                  <a:lnTo>
                    <a:pt x="24" y="21"/>
                  </a:lnTo>
                  <a:lnTo>
                    <a:pt x="26" y="25"/>
                  </a:lnTo>
                  <a:lnTo>
                    <a:pt x="28" y="30"/>
                  </a:lnTo>
                  <a:lnTo>
                    <a:pt x="30" y="34"/>
                  </a:lnTo>
                  <a:lnTo>
                    <a:pt x="31" y="37"/>
                  </a:lnTo>
                  <a:lnTo>
                    <a:pt x="32" y="40"/>
                  </a:lnTo>
                  <a:lnTo>
                    <a:pt x="32" y="43"/>
                  </a:lnTo>
                  <a:lnTo>
                    <a:pt x="32" y="47"/>
                  </a:lnTo>
                  <a:lnTo>
                    <a:pt x="32" y="52"/>
                  </a:lnTo>
                  <a:lnTo>
                    <a:pt x="32" y="56"/>
                  </a:lnTo>
                  <a:lnTo>
                    <a:pt x="33" y="61"/>
                  </a:lnTo>
                  <a:lnTo>
                    <a:pt x="33" y="66"/>
                  </a:lnTo>
                  <a:lnTo>
                    <a:pt x="33" y="69"/>
                  </a:lnTo>
                  <a:lnTo>
                    <a:pt x="33" y="74"/>
                  </a:lnTo>
                  <a:lnTo>
                    <a:pt x="33" y="78"/>
                  </a:lnTo>
                  <a:lnTo>
                    <a:pt x="33" y="83"/>
                  </a:lnTo>
                  <a:lnTo>
                    <a:pt x="33" y="88"/>
                  </a:lnTo>
                  <a:lnTo>
                    <a:pt x="33" y="94"/>
                  </a:lnTo>
                  <a:lnTo>
                    <a:pt x="33" y="100"/>
                  </a:lnTo>
                  <a:lnTo>
                    <a:pt x="33" y="106"/>
                  </a:lnTo>
                  <a:lnTo>
                    <a:pt x="33" y="113"/>
                  </a:lnTo>
                  <a:lnTo>
                    <a:pt x="33" y="121"/>
                  </a:lnTo>
                  <a:lnTo>
                    <a:pt x="33" y="128"/>
                  </a:lnTo>
                  <a:lnTo>
                    <a:pt x="33" y="137"/>
                  </a:lnTo>
                  <a:lnTo>
                    <a:pt x="33" y="145"/>
                  </a:lnTo>
                  <a:lnTo>
                    <a:pt x="33" y="154"/>
                  </a:lnTo>
                  <a:lnTo>
                    <a:pt x="33" y="164"/>
                  </a:lnTo>
                  <a:lnTo>
                    <a:pt x="33" y="174"/>
                  </a:lnTo>
                  <a:lnTo>
                    <a:pt x="32" y="184"/>
                  </a:lnTo>
                  <a:lnTo>
                    <a:pt x="32" y="194"/>
                  </a:lnTo>
                  <a:lnTo>
                    <a:pt x="31" y="203"/>
                  </a:lnTo>
                  <a:lnTo>
                    <a:pt x="31" y="211"/>
                  </a:lnTo>
                  <a:lnTo>
                    <a:pt x="30" y="218"/>
                  </a:lnTo>
                  <a:lnTo>
                    <a:pt x="30" y="226"/>
                  </a:lnTo>
                  <a:lnTo>
                    <a:pt x="29" y="232"/>
                  </a:lnTo>
                  <a:lnTo>
                    <a:pt x="29" y="238"/>
                  </a:lnTo>
                  <a:lnTo>
                    <a:pt x="29" y="243"/>
                  </a:lnTo>
                  <a:lnTo>
                    <a:pt x="28" y="249"/>
                  </a:lnTo>
                  <a:lnTo>
                    <a:pt x="28" y="253"/>
                  </a:lnTo>
                  <a:lnTo>
                    <a:pt x="27" y="256"/>
                  </a:lnTo>
                  <a:lnTo>
                    <a:pt x="27" y="259"/>
                  </a:lnTo>
                  <a:lnTo>
                    <a:pt x="26" y="261"/>
                  </a:lnTo>
                  <a:lnTo>
                    <a:pt x="26" y="263"/>
                  </a:lnTo>
                  <a:lnTo>
                    <a:pt x="25" y="264"/>
                  </a:lnTo>
                  <a:lnTo>
                    <a:pt x="24" y="267"/>
                  </a:lnTo>
                  <a:lnTo>
                    <a:pt x="23" y="267"/>
                  </a:lnTo>
                  <a:lnTo>
                    <a:pt x="22" y="267"/>
                  </a:lnTo>
                  <a:lnTo>
                    <a:pt x="20" y="267"/>
                  </a:lnTo>
                  <a:lnTo>
                    <a:pt x="18" y="265"/>
                  </a:lnTo>
                  <a:lnTo>
                    <a:pt x="16" y="263"/>
                  </a:lnTo>
                  <a:lnTo>
                    <a:pt x="14" y="260"/>
                  </a:lnTo>
                  <a:lnTo>
                    <a:pt x="10" y="257"/>
                  </a:lnTo>
                  <a:lnTo>
                    <a:pt x="8" y="253"/>
                  </a:lnTo>
                  <a:lnTo>
                    <a:pt x="6" y="249"/>
                  </a:lnTo>
                  <a:lnTo>
                    <a:pt x="4" y="245"/>
                  </a:lnTo>
                  <a:lnTo>
                    <a:pt x="3" y="241"/>
                  </a:lnTo>
                  <a:lnTo>
                    <a:pt x="2" y="239"/>
                  </a:lnTo>
                  <a:lnTo>
                    <a:pt x="1" y="237"/>
                  </a:lnTo>
                  <a:lnTo>
                    <a:pt x="1" y="235"/>
                  </a:lnTo>
                  <a:lnTo>
                    <a:pt x="1" y="234"/>
                  </a:lnTo>
                  <a:lnTo>
                    <a:pt x="0" y="233"/>
                  </a:lnTo>
                  <a:lnTo>
                    <a:pt x="0" y="232"/>
                  </a:lnTo>
                  <a:lnTo>
                    <a:pt x="0" y="230"/>
                  </a:lnTo>
                  <a:lnTo>
                    <a:pt x="0" y="228"/>
                  </a:lnTo>
                  <a:lnTo>
                    <a:pt x="0" y="225"/>
                  </a:lnTo>
                  <a:lnTo>
                    <a:pt x="0" y="221"/>
                  </a:lnTo>
                  <a:lnTo>
                    <a:pt x="0" y="217"/>
                  </a:lnTo>
                  <a:lnTo>
                    <a:pt x="0" y="214"/>
                  </a:lnTo>
                  <a:lnTo>
                    <a:pt x="0" y="209"/>
                  </a:lnTo>
                  <a:lnTo>
                    <a:pt x="1" y="205"/>
                  </a:lnTo>
                  <a:lnTo>
                    <a:pt x="1" y="199"/>
                  </a:lnTo>
                  <a:lnTo>
                    <a:pt x="1" y="193"/>
                  </a:lnTo>
                  <a:lnTo>
                    <a:pt x="2" y="188"/>
                  </a:lnTo>
                  <a:lnTo>
                    <a:pt x="2" y="181"/>
                  </a:lnTo>
                  <a:lnTo>
                    <a:pt x="2" y="174"/>
                  </a:lnTo>
                  <a:lnTo>
                    <a:pt x="3" y="167"/>
                  </a:lnTo>
                  <a:lnTo>
                    <a:pt x="3" y="16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44"/>
            <p:cNvSpPr>
              <a:spLocks/>
            </p:cNvSpPr>
            <p:nvPr/>
          </p:nvSpPr>
          <p:spPr bwMode="auto">
            <a:xfrm>
              <a:off x="6288088" y="3019426"/>
              <a:ext cx="111125" cy="96838"/>
            </a:xfrm>
            <a:custGeom>
              <a:avLst/>
              <a:gdLst>
                <a:gd name="T0" fmla="*/ 0 w 70"/>
                <a:gd name="T1" fmla="*/ 5 h 61"/>
                <a:gd name="T2" fmla="*/ 1 w 70"/>
                <a:gd name="T3" fmla="*/ 4 h 61"/>
                <a:gd name="T4" fmla="*/ 2 w 70"/>
                <a:gd name="T5" fmla="*/ 3 h 61"/>
                <a:gd name="T6" fmla="*/ 4 w 70"/>
                <a:gd name="T7" fmla="*/ 3 h 61"/>
                <a:gd name="T8" fmla="*/ 6 w 70"/>
                <a:gd name="T9" fmla="*/ 2 h 61"/>
                <a:gd name="T10" fmla="*/ 10 w 70"/>
                <a:gd name="T11" fmla="*/ 1 h 61"/>
                <a:gd name="T12" fmla="*/ 13 w 70"/>
                <a:gd name="T13" fmla="*/ 1 h 61"/>
                <a:gd name="T14" fmla="*/ 16 w 70"/>
                <a:gd name="T15" fmla="*/ 0 h 61"/>
                <a:gd name="T16" fmla="*/ 20 w 70"/>
                <a:gd name="T17" fmla="*/ 0 h 61"/>
                <a:gd name="T18" fmla="*/ 27 w 70"/>
                <a:gd name="T19" fmla="*/ 1 h 61"/>
                <a:gd name="T20" fmla="*/ 36 w 70"/>
                <a:gd name="T21" fmla="*/ 2 h 61"/>
                <a:gd name="T22" fmla="*/ 43 w 70"/>
                <a:gd name="T23" fmla="*/ 3 h 61"/>
                <a:gd name="T24" fmla="*/ 50 w 70"/>
                <a:gd name="T25" fmla="*/ 5 h 61"/>
                <a:gd name="T26" fmla="*/ 56 w 70"/>
                <a:gd name="T27" fmla="*/ 7 h 61"/>
                <a:gd name="T28" fmla="*/ 61 w 70"/>
                <a:gd name="T29" fmla="*/ 10 h 61"/>
                <a:gd name="T30" fmla="*/ 63 w 70"/>
                <a:gd name="T31" fmla="*/ 12 h 61"/>
                <a:gd name="T32" fmla="*/ 65 w 70"/>
                <a:gd name="T33" fmla="*/ 15 h 61"/>
                <a:gd name="T34" fmla="*/ 66 w 70"/>
                <a:gd name="T35" fmla="*/ 16 h 61"/>
                <a:gd name="T36" fmla="*/ 68 w 70"/>
                <a:gd name="T37" fmla="*/ 18 h 61"/>
                <a:gd name="T38" fmla="*/ 69 w 70"/>
                <a:gd name="T39" fmla="*/ 24 h 61"/>
                <a:gd name="T40" fmla="*/ 70 w 70"/>
                <a:gd name="T41" fmla="*/ 29 h 61"/>
                <a:gd name="T42" fmla="*/ 70 w 70"/>
                <a:gd name="T43" fmla="*/ 35 h 61"/>
                <a:gd name="T44" fmla="*/ 70 w 70"/>
                <a:gd name="T45" fmla="*/ 43 h 61"/>
                <a:gd name="T46" fmla="*/ 70 w 70"/>
                <a:gd name="T47" fmla="*/ 47 h 61"/>
                <a:gd name="T48" fmla="*/ 69 w 70"/>
                <a:gd name="T49" fmla="*/ 51 h 61"/>
                <a:gd name="T50" fmla="*/ 69 w 70"/>
                <a:gd name="T51" fmla="*/ 54 h 61"/>
                <a:gd name="T52" fmla="*/ 68 w 70"/>
                <a:gd name="T53" fmla="*/ 56 h 61"/>
                <a:gd name="T54" fmla="*/ 67 w 70"/>
                <a:gd name="T55" fmla="*/ 59 h 61"/>
                <a:gd name="T56" fmla="*/ 66 w 70"/>
                <a:gd name="T57" fmla="*/ 60 h 61"/>
                <a:gd name="T58" fmla="*/ 64 w 70"/>
                <a:gd name="T59" fmla="*/ 61 h 61"/>
                <a:gd name="T60" fmla="*/ 63 w 70"/>
                <a:gd name="T61" fmla="*/ 61 h 61"/>
                <a:gd name="T62" fmla="*/ 61 w 70"/>
                <a:gd name="T63" fmla="*/ 61 h 61"/>
                <a:gd name="T64" fmla="*/ 59 w 70"/>
                <a:gd name="T65" fmla="*/ 60 h 61"/>
                <a:gd name="T66" fmla="*/ 56 w 70"/>
                <a:gd name="T67" fmla="*/ 59 h 61"/>
                <a:gd name="T68" fmla="*/ 54 w 70"/>
                <a:gd name="T69" fmla="*/ 56 h 61"/>
                <a:gd name="T70" fmla="*/ 49 w 70"/>
                <a:gd name="T71" fmla="*/ 54 h 61"/>
                <a:gd name="T72" fmla="*/ 46 w 70"/>
                <a:gd name="T73" fmla="*/ 51 h 61"/>
                <a:gd name="T74" fmla="*/ 42 w 70"/>
                <a:gd name="T75" fmla="*/ 47 h 61"/>
                <a:gd name="T76" fmla="*/ 38 w 70"/>
                <a:gd name="T77" fmla="*/ 43 h 61"/>
                <a:gd name="T78" fmla="*/ 34 w 70"/>
                <a:gd name="T79" fmla="*/ 39 h 61"/>
                <a:gd name="T80" fmla="*/ 30 w 70"/>
                <a:gd name="T81" fmla="*/ 34 h 61"/>
                <a:gd name="T82" fmla="*/ 25 w 70"/>
                <a:gd name="T83" fmla="*/ 30 h 61"/>
                <a:gd name="T84" fmla="*/ 21 w 70"/>
                <a:gd name="T85" fmla="*/ 27 h 61"/>
                <a:gd name="T86" fmla="*/ 18 w 70"/>
                <a:gd name="T87" fmla="*/ 24 h 61"/>
                <a:gd name="T88" fmla="*/ 15 w 70"/>
                <a:gd name="T89" fmla="*/ 21 h 61"/>
                <a:gd name="T90" fmla="*/ 13 w 70"/>
                <a:gd name="T91" fmla="*/ 18 h 61"/>
                <a:gd name="T92" fmla="*/ 11 w 70"/>
                <a:gd name="T93" fmla="*/ 16 h 61"/>
                <a:gd name="T94" fmla="*/ 7 w 70"/>
                <a:gd name="T95" fmla="*/ 13 h 61"/>
                <a:gd name="T96" fmla="*/ 5 w 70"/>
                <a:gd name="T97" fmla="*/ 11 h 61"/>
                <a:gd name="T98" fmla="*/ 4 w 70"/>
                <a:gd name="T99" fmla="*/ 10 h 61"/>
                <a:gd name="T100" fmla="*/ 2 w 70"/>
                <a:gd name="T101" fmla="*/ 9 h 61"/>
                <a:gd name="T102" fmla="*/ 1 w 70"/>
                <a:gd name="T103" fmla="*/ 8 h 61"/>
                <a:gd name="T104" fmla="*/ 1 w 70"/>
                <a:gd name="T105" fmla="*/ 7 h 61"/>
                <a:gd name="T106" fmla="*/ 0 w 70"/>
                <a:gd name="T107" fmla="*/ 6 h 61"/>
                <a:gd name="T108" fmla="*/ 0 w 70"/>
                <a:gd name="T109" fmla="*/ 5 h 61"/>
                <a:gd name="T110" fmla="*/ 0 w 70"/>
                <a:gd name="T111" fmla="*/ 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" h="61">
                  <a:moveTo>
                    <a:pt x="0" y="5"/>
                  </a:moveTo>
                  <a:lnTo>
                    <a:pt x="1" y="4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3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7" y="1"/>
                  </a:lnTo>
                  <a:lnTo>
                    <a:pt x="36" y="2"/>
                  </a:lnTo>
                  <a:lnTo>
                    <a:pt x="43" y="3"/>
                  </a:lnTo>
                  <a:lnTo>
                    <a:pt x="50" y="5"/>
                  </a:lnTo>
                  <a:lnTo>
                    <a:pt x="56" y="7"/>
                  </a:lnTo>
                  <a:lnTo>
                    <a:pt x="61" y="10"/>
                  </a:lnTo>
                  <a:lnTo>
                    <a:pt x="63" y="12"/>
                  </a:lnTo>
                  <a:lnTo>
                    <a:pt x="65" y="15"/>
                  </a:lnTo>
                  <a:lnTo>
                    <a:pt x="66" y="16"/>
                  </a:lnTo>
                  <a:lnTo>
                    <a:pt x="68" y="18"/>
                  </a:lnTo>
                  <a:lnTo>
                    <a:pt x="69" y="24"/>
                  </a:lnTo>
                  <a:lnTo>
                    <a:pt x="70" y="29"/>
                  </a:lnTo>
                  <a:lnTo>
                    <a:pt x="70" y="35"/>
                  </a:lnTo>
                  <a:lnTo>
                    <a:pt x="70" y="43"/>
                  </a:lnTo>
                  <a:lnTo>
                    <a:pt x="70" y="47"/>
                  </a:lnTo>
                  <a:lnTo>
                    <a:pt x="69" y="51"/>
                  </a:lnTo>
                  <a:lnTo>
                    <a:pt x="69" y="54"/>
                  </a:lnTo>
                  <a:lnTo>
                    <a:pt x="68" y="56"/>
                  </a:lnTo>
                  <a:lnTo>
                    <a:pt x="67" y="59"/>
                  </a:lnTo>
                  <a:lnTo>
                    <a:pt x="66" y="60"/>
                  </a:lnTo>
                  <a:lnTo>
                    <a:pt x="64" y="61"/>
                  </a:lnTo>
                  <a:lnTo>
                    <a:pt x="63" y="61"/>
                  </a:lnTo>
                  <a:lnTo>
                    <a:pt x="61" y="61"/>
                  </a:lnTo>
                  <a:lnTo>
                    <a:pt x="59" y="60"/>
                  </a:lnTo>
                  <a:lnTo>
                    <a:pt x="56" y="59"/>
                  </a:lnTo>
                  <a:lnTo>
                    <a:pt x="54" y="56"/>
                  </a:lnTo>
                  <a:lnTo>
                    <a:pt x="49" y="54"/>
                  </a:lnTo>
                  <a:lnTo>
                    <a:pt x="46" y="51"/>
                  </a:lnTo>
                  <a:lnTo>
                    <a:pt x="42" y="47"/>
                  </a:lnTo>
                  <a:lnTo>
                    <a:pt x="38" y="43"/>
                  </a:lnTo>
                  <a:lnTo>
                    <a:pt x="34" y="39"/>
                  </a:lnTo>
                  <a:lnTo>
                    <a:pt x="30" y="34"/>
                  </a:lnTo>
                  <a:lnTo>
                    <a:pt x="25" y="30"/>
                  </a:lnTo>
                  <a:lnTo>
                    <a:pt x="21" y="27"/>
                  </a:lnTo>
                  <a:lnTo>
                    <a:pt x="18" y="24"/>
                  </a:lnTo>
                  <a:lnTo>
                    <a:pt x="15" y="21"/>
                  </a:lnTo>
                  <a:lnTo>
                    <a:pt x="13" y="18"/>
                  </a:lnTo>
                  <a:lnTo>
                    <a:pt x="11" y="16"/>
                  </a:lnTo>
                  <a:lnTo>
                    <a:pt x="7" y="13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45"/>
            <p:cNvSpPr>
              <a:spLocks/>
            </p:cNvSpPr>
            <p:nvPr/>
          </p:nvSpPr>
          <p:spPr bwMode="auto">
            <a:xfrm>
              <a:off x="6065838" y="3292476"/>
              <a:ext cx="354013" cy="469900"/>
            </a:xfrm>
            <a:custGeom>
              <a:avLst/>
              <a:gdLst>
                <a:gd name="T0" fmla="*/ 171 w 223"/>
                <a:gd name="T1" fmla="*/ 13 h 296"/>
                <a:gd name="T2" fmla="*/ 167 w 223"/>
                <a:gd name="T3" fmla="*/ 9 h 296"/>
                <a:gd name="T4" fmla="*/ 167 w 223"/>
                <a:gd name="T5" fmla="*/ 5 h 296"/>
                <a:gd name="T6" fmla="*/ 168 w 223"/>
                <a:gd name="T7" fmla="*/ 3 h 296"/>
                <a:gd name="T8" fmla="*/ 172 w 223"/>
                <a:gd name="T9" fmla="*/ 1 h 296"/>
                <a:gd name="T10" fmla="*/ 175 w 223"/>
                <a:gd name="T11" fmla="*/ 0 h 296"/>
                <a:gd name="T12" fmla="*/ 180 w 223"/>
                <a:gd name="T13" fmla="*/ 0 h 296"/>
                <a:gd name="T14" fmla="*/ 186 w 223"/>
                <a:gd name="T15" fmla="*/ 1 h 296"/>
                <a:gd name="T16" fmla="*/ 198 w 223"/>
                <a:gd name="T17" fmla="*/ 4 h 296"/>
                <a:gd name="T18" fmla="*/ 209 w 223"/>
                <a:gd name="T19" fmla="*/ 10 h 296"/>
                <a:gd name="T20" fmla="*/ 219 w 223"/>
                <a:gd name="T21" fmla="*/ 20 h 296"/>
                <a:gd name="T22" fmla="*/ 222 w 223"/>
                <a:gd name="T23" fmla="*/ 28 h 296"/>
                <a:gd name="T24" fmla="*/ 223 w 223"/>
                <a:gd name="T25" fmla="*/ 32 h 296"/>
                <a:gd name="T26" fmla="*/ 222 w 223"/>
                <a:gd name="T27" fmla="*/ 36 h 296"/>
                <a:gd name="T28" fmla="*/ 219 w 223"/>
                <a:gd name="T29" fmla="*/ 42 h 296"/>
                <a:gd name="T30" fmla="*/ 216 w 223"/>
                <a:gd name="T31" fmla="*/ 49 h 296"/>
                <a:gd name="T32" fmla="*/ 211 w 223"/>
                <a:gd name="T33" fmla="*/ 58 h 296"/>
                <a:gd name="T34" fmla="*/ 206 w 223"/>
                <a:gd name="T35" fmla="*/ 70 h 296"/>
                <a:gd name="T36" fmla="*/ 199 w 223"/>
                <a:gd name="T37" fmla="*/ 84 h 296"/>
                <a:gd name="T38" fmla="*/ 192 w 223"/>
                <a:gd name="T39" fmla="*/ 98 h 296"/>
                <a:gd name="T40" fmla="*/ 183 w 223"/>
                <a:gd name="T41" fmla="*/ 115 h 296"/>
                <a:gd name="T42" fmla="*/ 174 w 223"/>
                <a:gd name="T43" fmla="*/ 132 h 296"/>
                <a:gd name="T44" fmla="*/ 165 w 223"/>
                <a:gd name="T45" fmla="*/ 147 h 296"/>
                <a:gd name="T46" fmla="*/ 156 w 223"/>
                <a:gd name="T47" fmla="*/ 162 h 296"/>
                <a:gd name="T48" fmla="*/ 147 w 223"/>
                <a:gd name="T49" fmla="*/ 176 h 296"/>
                <a:gd name="T50" fmla="*/ 135 w 223"/>
                <a:gd name="T51" fmla="*/ 194 h 296"/>
                <a:gd name="T52" fmla="*/ 118 w 223"/>
                <a:gd name="T53" fmla="*/ 215 h 296"/>
                <a:gd name="T54" fmla="*/ 100 w 223"/>
                <a:gd name="T55" fmla="*/ 232 h 296"/>
                <a:gd name="T56" fmla="*/ 83 w 223"/>
                <a:gd name="T57" fmla="*/ 249 h 296"/>
                <a:gd name="T58" fmla="*/ 63 w 223"/>
                <a:gd name="T59" fmla="*/ 264 h 296"/>
                <a:gd name="T60" fmla="*/ 37 w 223"/>
                <a:gd name="T61" fmla="*/ 281 h 296"/>
                <a:gd name="T62" fmla="*/ 29 w 223"/>
                <a:gd name="T63" fmla="*/ 286 h 296"/>
                <a:gd name="T64" fmla="*/ 22 w 223"/>
                <a:gd name="T65" fmla="*/ 290 h 296"/>
                <a:gd name="T66" fmla="*/ 15 w 223"/>
                <a:gd name="T67" fmla="*/ 293 h 296"/>
                <a:gd name="T68" fmla="*/ 10 w 223"/>
                <a:gd name="T69" fmla="*/ 295 h 296"/>
                <a:gd name="T70" fmla="*/ 6 w 223"/>
                <a:gd name="T71" fmla="*/ 296 h 296"/>
                <a:gd name="T72" fmla="*/ 3 w 223"/>
                <a:gd name="T73" fmla="*/ 296 h 296"/>
                <a:gd name="T74" fmla="*/ 1 w 223"/>
                <a:gd name="T75" fmla="*/ 295 h 296"/>
                <a:gd name="T76" fmla="*/ 0 w 223"/>
                <a:gd name="T77" fmla="*/ 293 h 296"/>
                <a:gd name="T78" fmla="*/ 1 w 223"/>
                <a:gd name="T79" fmla="*/ 291 h 296"/>
                <a:gd name="T80" fmla="*/ 3 w 223"/>
                <a:gd name="T81" fmla="*/ 289 h 296"/>
                <a:gd name="T82" fmla="*/ 9 w 223"/>
                <a:gd name="T83" fmla="*/ 283 h 296"/>
                <a:gd name="T84" fmla="*/ 20 w 223"/>
                <a:gd name="T85" fmla="*/ 274 h 296"/>
                <a:gd name="T86" fmla="*/ 32 w 223"/>
                <a:gd name="T87" fmla="*/ 265 h 296"/>
                <a:gd name="T88" fmla="*/ 46 w 223"/>
                <a:gd name="T89" fmla="*/ 252 h 296"/>
                <a:gd name="T90" fmla="*/ 62 w 223"/>
                <a:gd name="T91" fmla="*/ 238 h 296"/>
                <a:gd name="T92" fmla="*/ 78 w 223"/>
                <a:gd name="T93" fmla="*/ 220 h 296"/>
                <a:gd name="T94" fmla="*/ 96 w 223"/>
                <a:gd name="T95" fmla="*/ 199 h 296"/>
                <a:gd name="T96" fmla="*/ 113 w 223"/>
                <a:gd name="T97" fmla="*/ 174 h 296"/>
                <a:gd name="T98" fmla="*/ 130 w 223"/>
                <a:gd name="T99" fmla="*/ 146 h 296"/>
                <a:gd name="T100" fmla="*/ 145 w 223"/>
                <a:gd name="T101" fmla="*/ 114 h 296"/>
                <a:gd name="T102" fmla="*/ 157 w 223"/>
                <a:gd name="T103" fmla="*/ 88 h 296"/>
                <a:gd name="T104" fmla="*/ 162 w 223"/>
                <a:gd name="T105" fmla="*/ 72 h 296"/>
                <a:gd name="T106" fmla="*/ 167 w 223"/>
                <a:gd name="T107" fmla="*/ 57 h 296"/>
                <a:gd name="T108" fmla="*/ 172 w 223"/>
                <a:gd name="T109" fmla="*/ 46 h 296"/>
                <a:gd name="T110" fmla="*/ 174 w 223"/>
                <a:gd name="T111" fmla="*/ 35 h 296"/>
                <a:gd name="T112" fmla="*/ 176 w 223"/>
                <a:gd name="T113" fmla="*/ 28 h 296"/>
                <a:gd name="T114" fmla="*/ 176 w 223"/>
                <a:gd name="T115" fmla="*/ 22 h 296"/>
                <a:gd name="T116" fmla="*/ 174 w 223"/>
                <a:gd name="T117" fmla="*/ 18 h 296"/>
                <a:gd name="T118" fmla="*/ 173 w 223"/>
                <a:gd name="T119" fmla="*/ 1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3" h="296">
                  <a:moveTo>
                    <a:pt x="173" y="16"/>
                  </a:moveTo>
                  <a:lnTo>
                    <a:pt x="171" y="13"/>
                  </a:lnTo>
                  <a:lnTo>
                    <a:pt x="168" y="11"/>
                  </a:lnTo>
                  <a:lnTo>
                    <a:pt x="167" y="9"/>
                  </a:lnTo>
                  <a:lnTo>
                    <a:pt x="167" y="7"/>
                  </a:lnTo>
                  <a:lnTo>
                    <a:pt x="167" y="5"/>
                  </a:lnTo>
                  <a:lnTo>
                    <a:pt x="167" y="4"/>
                  </a:lnTo>
                  <a:lnTo>
                    <a:pt x="168" y="3"/>
                  </a:lnTo>
                  <a:lnTo>
                    <a:pt x="171" y="2"/>
                  </a:lnTo>
                  <a:lnTo>
                    <a:pt x="172" y="1"/>
                  </a:lnTo>
                  <a:lnTo>
                    <a:pt x="173" y="0"/>
                  </a:lnTo>
                  <a:lnTo>
                    <a:pt x="175" y="0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3" y="0"/>
                  </a:lnTo>
                  <a:lnTo>
                    <a:pt x="186" y="1"/>
                  </a:lnTo>
                  <a:lnTo>
                    <a:pt x="190" y="2"/>
                  </a:lnTo>
                  <a:lnTo>
                    <a:pt x="198" y="4"/>
                  </a:lnTo>
                  <a:lnTo>
                    <a:pt x="204" y="7"/>
                  </a:lnTo>
                  <a:lnTo>
                    <a:pt x="209" y="10"/>
                  </a:lnTo>
                  <a:lnTo>
                    <a:pt x="216" y="14"/>
                  </a:lnTo>
                  <a:lnTo>
                    <a:pt x="219" y="20"/>
                  </a:lnTo>
                  <a:lnTo>
                    <a:pt x="221" y="24"/>
                  </a:lnTo>
                  <a:lnTo>
                    <a:pt x="222" y="28"/>
                  </a:lnTo>
                  <a:lnTo>
                    <a:pt x="223" y="31"/>
                  </a:lnTo>
                  <a:lnTo>
                    <a:pt x="223" y="32"/>
                  </a:lnTo>
                  <a:lnTo>
                    <a:pt x="222" y="34"/>
                  </a:lnTo>
                  <a:lnTo>
                    <a:pt x="222" y="36"/>
                  </a:lnTo>
                  <a:lnTo>
                    <a:pt x="221" y="38"/>
                  </a:lnTo>
                  <a:lnTo>
                    <a:pt x="219" y="42"/>
                  </a:lnTo>
                  <a:lnTo>
                    <a:pt x="218" y="46"/>
                  </a:lnTo>
                  <a:lnTo>
                    <a:pt x="216" y="49"/>
                  </a:lnTo>
                  <a:lnTo>
                    <a:pt x="214" y="54"/>
                  </a:lnTo>
                  <a:lnTo>
                    <a:pt x="211" y="58"/>
                  </a:lnTo>
                  <a:lnTo>
                    <a:pt x="208" y="65"/>
                  </a:lnTo>
                  <a:lnTo>
                    <a:pt x="206" y="70"/>
                  </a:lnTo>
                  <a:lnTo>
                    <a:pt x="203" y="76"/>
                  </a:lnTo>
                  <a:lnTo>
                    <a:pt x="199" y="84"/>
                  </a:lnTo>
                  <a:lnTo>
                    <a:pt x="196" y="91"/>
                  </a:lnTo>
                  <a:lnTo>
                    <a:pt x="192" y="98"/>
                  </a:lnTo>
                  <a:lnTo>
                    <a:pt x="188" y="107"/>
                  </a:lnTo>
                  <a:lnTo>
                    <a:pt x="183" y="115"/>
                  </a:lnTo>
                  <a:lnTo>
                    <a:pt x="179" y="124"/>
                  </a:lnTo>
                  <a:lnTo>
                    <a:pt x="174" y="132"/>
                  </a:lnTo>
                  <a:lnTo>
                    <a:pt x="170" y="140"/>
                  </a:lnTo>
                  <a:lnTo>
                    <a:pt x="165" y="147"/>
                  </a:lnTo>
                  <a:lnTo>
                    <a:pt x="161" y="155"/>
                  </a:lnTo>
                  <a:lnTo>
                    <a:pt x="156" y="162"/>
                  </a:lnTo>
                  <a:lnTo>
                    <a:pt x="152" y="169"/>
                  </a:lnTo>
                  <a:lnTo>
                    <a:pt x="147" y="176"/>
                  </a:lnTo>
                  <a:lnTo>
                    <a:pt x="143" y="182"/>
                  </a:lnTo>
                  <a:lnTo>
                    <a:pt x="135" y="194"/>
                  </a:lnTo>
                  <a:lnTo>
                    <a:pt x="127" y="205"/>
                  </a:lnTo>
                  <a:lnTo>
                    <a:pt x="118" y="215"/>
                  </a:lnTo>
                  <a:lnTo>
                    <a:pt x="110" y="224"/>
                  </a:lnTo>
                  <a:lnTo>
                    <a:pt x="100" y="232"/>
                  </a:lnTo>
                  <a:lnTo>
                    <a:pt x="92" y="241"/>
                  </a:lnTo>
                  <a:lnTo>
                    <a:pt x="83" y="249"/>
                  </a:lnTo>
                  <a:lnTo>
                    <a:pt x="73" y="256"/>
                  </a:lnTo>
                  <a:lnTo>
                    <a:pt x="63" y="264"/>
                  </a:lnTo>
                  <a:lnTo>
                    <a:pt x="43" y="277"/>
                  </a:lnTo>
                  <a:lnTo>
                    <a:pt x="37" y="281"/>
                  </a:lnTo>
                  <a:lnTo>
                    <a:pt x="33" y="284"/>
                  </a:lnTo>
                  <a:lnTo>
                    <a:pt x="29" y="286"/>
                  </a:lnTo>
                  <a:lnTo>
                    <a:pt x="25" y="288"/>
                  </a:lnTo>
                  <a:lnTo>
                    <a:pt x="22" y="290"/>
                  </a:lnTo>
                  <a:lnTo>
                    <a:pt x="19" y="292"/>
                  </a:lnTo>
                  <a:lnTo>
                    <a:pt x="15" y="293"/>
                  </a:lnTo>
                  <a:lnTo>
                    <a:pt x="12" y="294"/>
                  </a:lnTo>
                  <a:lnTo>
                    <a:pt x="10" y="295"/>
                  </a:lnTo>
                  <a:lnTo>
                    <a:pt x="8" y="296"/>
                  </a:lnTo>
                  <a:lnTo>
                    <a:pt x="6" y="296"/>
                  </a:lnTo>
                  <a:lnTo>
                    <a:pt x="4" y="296"/>
                  </a:lnTo>
                  <a:lnTo>
                    <a:pt x="3" y="296"/>
                  </a:lnTo>
                  <a:lnTo>
                    <a:pt x="2" y="296"/>
                  </a:lnTo>
                  <a:lnTo>
                    <a:pt x="1" y="295"/>
                  </a:lnTo>
                  <a:lnTo>
                    <a:pt x="0" y="294"/>
                  </a:lnTo>
                  <a:lnTo>
                    <a:pt x="0" y="293"/>
                  </a:lnTo>
                  <a:lnTo>
                    <a:pt x="1" y="292"/>
                  </a:lnTo>
                  <a:lnTo>
                    <a:pt x="1" y="291"/>
                  </a:lnTo>
                  <a:lnTo>
                    <a:pt x="2" y="290"/>
                  </a:lnTo>
                  <a:lnTo>
                    <a:pt x="3" y="289"/>
                  </a:lnTo>
                  <a:lnTo>
                    <a:pt x="5" y="286"/>
                  </a:lnTo>
                  <a:lnTo>
                    <a:pt x="9" y="283"/>
                  </a:lnTo>
                  <a:lnTo>
                    <a:pt x="13" y="278"/>
                  </a:lnTo>
                  <a:lnTo>
                    <a:pt x="20" y="274"/>
                  </a:lnTo>
                  <a:lnTo>
                    <a:pt x="26" y="270"/>
                  </a:lnTo>
                  <a:lnTo>
                    <a:pt x="32" y="265"/>
                  </a:lnTo>
                  <a:lnTo>
                    <a:pt x="39" y="259"/>
                  </a:lnTo>
                  <a:lnTo>
                    <a:pt x="46" y="252"/>
                  </a:lnTo>
                  <a:lnTo>
                    <a:pt x="54" y="245"/>
                  </a:lnTo>
                  <a:lnTo>
                    <a:pt x="62" y="238"/>
                  </a:lnTo>
                  <a:lnTo>
                    <a:pt x="70" y="229"/>
                  </a:lnTo>
                  <a:lnTo>
                    <a:pt x="78" y="220"/>
                  </a:lnTo>
                  <a:lnTo>
                    <a:pt x="88" y="209"/>
                  </a:lnTo>
                  <a:lnTo>
                    <a:pt x="96" y="199"/>
                  </a:lnTo>
                  <a:lnTo>
                    <a:pt x="105" y="187"/>
                  </a:lnTo>
                  <a:lnTo>
                    <a:pt x="113" y="174"/>
                  </a:lnTo>
                  <a:lnTo>
                    <a:pt x="121" y="160"/>
                  </a:lnTo>
                  <a:lnTo>
                    <a:pt x="130" y="146"/>
                  </a:lnTo>
                  <a:lnTo>
                    <a:pt x="138" y="131"/>
                  </a:lnTo>
                  <a:lnTo>
                    <a:pt x="145" y="114"/>
                  </a:lnTo>
                  <a:lnTo>
                    <a:pt x="153" y="96"/>
                  </a:lnTo>
                  <a:lnTo>
                    <a:pt x="157" y="88"/>
                  </a:lnTo>
                  <a:lnTo>
                    <a:pt x="160" y="79"/>
                  </a:lnTo>
                  <a:lnTo>
                    <a:pt x="162" y="72"/>
                  </a:lnTo>
                  <a:lnTo>
                    <a:pt x="165" y="65"/>
                  </a:lnTo>
                  <a:lnTo>
                    <a:pt x="167" y="57"/>
                  </a:lnTo>
                  <a:lnTo>
                    <a:pt x="170" y="51"/>
                  </a:lnTo>
                  <a:lnTo>
                    <a:pt x="172" y="46"/>
                  </a:lnTo>
                  <a:lnTo>
                    <a:pt x="173" y="41"/>
                  </a:lnTo>
                  <a:lnTo>
                    <a:pt x="174" y="35"/>
                  </a:lnTo>
                  <a:lnTo>
                    <a:pt x="175" y="31"/>
                  </a:lnTo>
                  <a:lnTo>
                    <a:pt x="176" y="28"/>
                  </a:lnTo>
                  <a:lnTo>
                    <a:pt x="176" y="25"/>
                  </a:lnTo>
                  <a:lnTo>
                    <a:pt x="176" y="22"/>
                  </a:lnTo>
                  <a:lnTo>
                    <a:pt x="175" y="20"/>
                  </a:lnTo>
                  <a:lnTo>
                    <a:pt x="174" y="18"/>
                  </a:lnTo>
                  <a:lnTo>
                    <a:pt x="173" y="16"/>
                  </a:lnTo>
                  <a:lnTo>
                    <a:pt x="173" y="16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46"/>
            <p:cNvSpPr>
              <a:spLocks/>
            </p:cNvSpPr>
            <p:nvPr/>
          </p:nvSpPr>
          <p:spPr bwMode="auto">
            <a:xfrm>
              <a:off x="5900738" y="3349626"/>
              <a:ext cx="252413" cy="63500"/>
            </a:xfrm>
            <a:custGeom>
              <a:avLst/>
              <a:gdLst>
                <a:gd name="T0" fmla="*/ 15 w 159"/>
                <a:gd name="T1" fmla="*/ 24 h 40"/>
                <a:gd name="T2" fmla="*/ 43 w 159"/>
                <a:gd name="T3" fmla="*/ 19 h 40"/>
                <a:gd name="T4" fmla="*/ 67 w 159"/>
                <a:gd name="T5" fmla="*/ 14 h 40"/>
                <a:gd name="T6" fmla="*/ 88 w 159"/>
                <a:gd name="T7" fmla="*/ 10 h 40"/>
                <a:gd name="T8" fmla="*/ 105 w 159"/>
                <a:gd name="T9" fmla="*/ 6 h 40"/>
                <a:gd name="T10" fmla="*/ 118 w 159"/>
                <a:gd name="T11" fmla="*/ 4 h 40"/>
                <a:gd name="T12" fmla="*/ 128 w 159"/>
                <a:gd name="T13" fmla="*/ 1 h 40"/>
                <a:gd name="T14" fmla="*/ 133 w 159"/>
                <a:gd name="T15" fmla="*/ 0 h 40"/>
                <a:gd name="T16" fmla="*/ 136 w 159"/>
                <a:gd name="T17" fmla="*/ 0 h 40"/>
                <a:gd name="T18" fmla="*/ 145 w 159"/>
                <a:gd name="T19" fmla="*/ 1 h 40"/>
                <a:gd name="T20" fmla="*/ 152 w 159"/>
                <a:gd name="T21" fmla="*/ 4 h 40"/>
                <a:gd name="T22" fmla="*/ 156 w 159"/>
                <a:gd name="T23" fmla="*/ 6 h 40"/>
                <a:gd name="T24" fmla="*/ 158 w 159"/>
                <a:gd name="T25" fmla="*/ 8 h 40"/>
                <a:gd name="T26" fmla="*/ 159 w 159"/>
                <a:gd name="T27" fmla="*/ 10 h 40"/>
                <a:gd name="T28" fmla="*/ 159 w 159"/>
                <a:gd name="T29" fmla="*/ 12 h 40"/>
                <a:gd name="T30" fmla="*/ 156 w 159"/>
                <a:gd name="T31" fmla="*/ 14 h 40"/>
                <a:gd name="T32" fmla="*/ 153 w 159"/>
                <a:gd name="T33" fmla="*/ 16 h 40"/>
                <a:gd name="T34" fmla="*/ 150 w 159"/>
                <a:gd name="T35" fmla="*/ 17 h 40"/>
                <a:gd name="T36" fmla="*/ 145 w 159"/>
                <a:gd name="T37" fmla="*/ 18 h 40"/>
                <a:gd name="T38" fmla="*/ 138 w 159"/>
                <a:gd name="T39" fmla="*/ 20 h 40"/>
                <a:gd name="T40" fmla="*/ 130 w 159"/>
                <a:gd name="T41" fmla="*/ 22 h 40"/>
                <a:gd name="T42" fmla="*/ 121 w 159"/>
                <a:gd name="T43" fmla="*/ 24 h 40"/>
                <a:gd name="T44" fmla="*/ 109 w 159"/>
                <a:gd name="T45" fmla="*/ 27 h 40"/>
                <a:gd name="T46" fmla="*/ 96 w 159"/>
                <a:gd name="T47" fmla="*/ 29 h 40"/>
                <a:gd name="T48" fmla="*/ 83 w 159"/>
                <a:gd name="T49" fmla="*/ 32 h 40"/>
                <a:gd name="T50" fmla="*/ 70 w 159"/>
                <a:gd name="T51" fmla="*/ 34 h 40"/>
                <a:gd name="T52" fmla="*/ 59 w 159"/>
                <a:gd name="T53" fmla="*/ 36 h 40"/>
                <a:gd name="T54" fmla="*/ 49 w 159"/>
                <a:gd name="T55" fmla="*/ 38 h 40"/>
                <a:gd name="T56" fmla="*/ 41 w 159"/>
                <a:gd name="T57" fmla="*/ 39 h 40"/>
                <a:gd name="T58" fmla="*/ 35 w 159"/>
                <a:gd name="T59" fmla="*/ 40 h 40"/>
                <a:gd name="T60" fmla="*/ 29 w 159"/>
                <a:gd name="T61" fmla="*/ 40 h 40"/>
                <a:gd name="T62" fmla="*/ 25 w 159"/>
                <a:gd name="T63" fmla="*/ 40 h 40"/>
                <a:gd name="T64" fmla="*/ 22 w 159"/>
                <a:gd name="T65" fmla="*/ 40 h 40"/>
                <a:gd name="T66" fmla="*/ 18 w 159"/>
                <a:gd name="T67" fmla="*/ 38 h 40"/>
                <a:gd name="T68" fmla="*/ 12 w 159"/>
                <a:gd name="T69" fmla="*/ 35 h 40"/>
                <a:gd name="T70" fmla="*/ 4 w 159"/>
                <a:gd name="T71" fmla="*/ 31 h 40"/>
                <a:gd name="T72" fmla="*/ 0 w 159"/>
                <a:gd name="T7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40">
                  <a:moveTo>
                    <a:pt x="0" y="28"/>
                  </a:moveTo>
                  <a:lnTo>
                    <a:pt x="15" y="24"/>
                  </a:lnTo>
                  <a:lnTo>
                    <a:pt x="29" y="21"/>
                  </a:lnTo>
                  <a:lnTo>
                    <a:pt x="43" y="19"/>
                  </a:lnTo>
                  <a:lnTo>
                    <a:pt x="56" y="16"/>
                  </a:lnTo>
                  <a:lnTo>
                    <a:pt x="67" y="14"/>
                  </a:lnTo>
                  <a:lnTo>
                    <a:pt x="79" y="12"/>
                  </a:lnTo>
                  <a:lnTo>
                    <a:pt x="88" y="10"/>
                  </a:lnTo>
                  <a:lnTo>
                    <a:pt x="96" y="8"/>
                  </a:lnTo>
                  <a:lnTo>
                    <a:pt x="105" y="6"/>
                  </a:lnTo>
                  <a:lnTo>
                    <a:pt x="112" y="5"/>
                  </a:lnTo>
                  <a:lnTo>
                    <a:pt x="118" y="4"/>
                  </a:lnTo>
                  <a:lnTo>
                    <a:pt x="124" y="2"/>
                  </a:lnTo>
                  <a:lnTo>
                    <a:pt x="128" y="1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5" y="1"/>
                  </a:lnTo>
                  <a:lnTo>
                    <a:pt x="150" y="2"/>
                  </a:lnTo>
                  <a:lnTo>
                    <a:pt x="152" y="4"/>
                  </a:lnTo>
                  <a:lnTo>
                    <a:pt x="154" y="5"/>
                  </a:lnTo>
                  <a:lnTo>
                    <a:pt x="156" y="6"/>
                  </a:lnTo>
                  <a:lnTo>
                    <a:pt x="157" y="7"/>
                  </a:lnTo>
                  <a:lnTo>
                    <a:pt x="158" y="8"/>
                  </a:lnTo>
                  <a:lnTo>
                    <a:pt x="159" y="9"/>
                  </a:lnTo>
                  <a:lnTo>
                    <a:pt x="159" y="10"/>
                  </a:lnTo>
                  <a:lnTo>
                    <a:pt x="159" y="11"/>
                  </a:lnTo>
                  <a:lnTo>
                    <a:pt x="159" y="12"/>
                  </a:lnTo>
                  <a:lnTo>
                    <a:pt x="158" y="13"/>
                  </a:lnTo>
                  <a:lnTo>
                    <a:pt x="156" y="14"/>
                  </a:lnTo>
                  <a:lnTo>
                    <a:pt x="154" y="15"/>
                  </a:lnTo>
                  <a:lnTo>
                    <a:pt x="153" y="16"/>
                  </a:lnTo>
                  <a:lnTo>
                    <a:pt x="152" y="16"/>
                  </a:lnTo>
                  <a:lnTo>
                    <a:pt x="150" y="17"/>
                  </a:lnTo>
                  <a:lnTo>
                    <a:pt x="148" y="18"/>
                  </a:lnTo>
                  <a:lnTo>
                    <a:pt x="145" y="18"/>
                  </a:lnTo>
                  <a:lnTo>
                    <a:pt x="141" y="19"/>
                  </a:lnTo>
                  <a:lnTo>
                    <a:pt x="138" y="20"/>
                  </a:lnTo>
                  <a:lnTo>
                    <a:pt x="134" y="21"/>
                  </a:lnTo>
                  <a:lnTo>
                    <a:pt x="130" y="22"/>
                  </a:lnTo>
                  <a:lnTo>
                    <a:pt x="125" y="23"/>
                  </a:lnTo>
                  <a:lnTo>
                    <a:pt x="121" y="24"/>
                  </a:lnTo>
                  <a:lnTo>
                    <a:pt x="114" y="26"/>
                  </a:lnTo>
                  <a:lnTo>
                    <a:pt x="109" y="27"/>
                  </a:lnTo>
                  <a:lnTo>
                    <a:pt x="103" y="28"/>
                  </a:lnTo>
                  <a:lnTo>
                    <a:pt x="96" y="29"/>
                  </a:lnTo>
                  <a:lnTo>
                    <a:pt x="89" y="31"/>
                  </a:lnTo>
                  <a:lnTo>
                    <a:pt x="83" y="32"/>
                  </a:lnTo>
                  <a:lnTo>
                    <a:pt x="77" y="33"/>
                  </a:lnTo>
                  <a:lnTo>
                    <a:pt x="70" y="34"/>
                  </a:lnTo>
                  <a:lnTo>
                    <a:pt x="64" y="35"/>
                  </a:lnTo>
                  <a:lnTo>
                    <a:pt x="59" y="36"/>
                  </a:lnTo>
                  <a:lnTo>
                    <a:pt x="53" y="37"/>
                  </a:lnTo>
                  <a:lnTo>
                    <a:pt x="49" y="38"/>
                  </a:lnTo>
                  <a:lnTo>
                    <a:pt x="45" y="38"/>
                  </a:lnTo>
                  <a:lnTo>
                    <a:pt x="41" y="39"/>
                  </a:lnTo>
                  <a:lnTo>
                    <a:pt x="38" y="39"/>
                  </a:lnTo>
                  <a:lnTo>
                    <a:pt x="35" y="4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4" y="40"/>
                  </a:lnTo>
                  <a:lnTo>
                    <a:pt x="22" y="40"/>
                  </a:lnTo>
                  <a:lnTo>
                    <a:pt x="20" y="39"/>
                  </a:lnTo>
                  <a:lnTo>
                    <a:pt x="18" y="38"/>
                  </a:lnTo>
                  <a:lnTo>
                    <a:pt x="15" y="37"/>
                  </a:lnTo>
                  <a:lnTo>
                    <a:pt x="12" y="35"/>
                  </a:lnTo>
                  <a:lnTo>
                    <a:pt x="8" y="33"/>
                  </a:lnTo>
                  <a:lnTo>
                    <a:pt x="4" y="31"/>
                  </a:lnTo>
                  <a:lnTo>
                    <a:pt x="0" y="28"/>
                  </a:lnTo>
                  <a:lnTo>
                    <a:pt x="0" y="28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47"/>
            <p:cNvSpPr>
              <a:spLocks/>
            </p:cNvSpPr>
            <p:nvPr/>
          </p:nvSpPr>
          <p:spPr bwMode="auto">
            <a:xfrm>
              <a:off x="5900738" y="3541713"/>
              <a:ext cx="238125" cy="53975"/>
            </a:xfrm>
            <a:custGeom>
              <a:avLst/>
              <a:gdLst>
                <a:gd name="T0" fmla="*/ 14 w 150"/>
                <a:gd name="T1" fmla="*/ 22 h 34"/>
                <a:gd name="T2" fmla="*/ 38 w 150"/>
                <a:gd name="T3" fmla="*/ 16 h 34"/>
                <a:gd name="T4" fmla="*/ 60 w 150"/>
                <a:gd name="T5" fmla="*/ 11 h 34"/>
                <a:gd name="T6" fmla="*/ 78 w 150"/>
                <a:gd name="T7" fmla="*/ 7 h 34"/>
                <a:gd name="T8" fmla="*/ 93 w 150"/>
                <a:gd name="T9" fmla="*/ 4 h 34"/>
                <a:gd name="T10" fmla="*/ 105 w 150"/>
                <a:gd name="T11" fmla="*/ 2 h 34"/>
                <a:gd name="T12" fmla="*/ 114 w 150"/>
                <a:gd name="T13" fmla="*/ 1 h 34"/>
                <a:gd name="T14" fmla="*/ 121 w 150"/>
                <a:gd name="T15" fmla="*/ 0 h 34"/>
                <a:gd name="T16" fmla="*/ 127 w 150"/>
                <a:gd name="T17" fmla="*/ 0 h 34"/>
                <a:gd name="T18" fmla="*/ 136 w 150"/>
                <a:gd name="T19" fmla="*/ 3 h 34"/>
                <a:gd name="T20" fmla="*/ 145 w 150"/>
                <a:gd name="T21" fmla="*/ 6 h 34"/>
                <a:gd name="T22" fmla="*/ 148 w 150"/>
                <a:gd name="T23" fmla="*/ 7 h 34"/>
                <a:gd name="T24" fmla="*/ 150 w 150"/>
                <a:gd name="T25" fmla="*/ 9 h 34"/>
                <a:gd name="T26" fmla="*/ 150 w 150"/>
                <a:gd name="T27" fmla="*/ 11 h 34"/>
                <a:gd name="T28" fmla="*/ 149 w 150"/>
                <a:gd name="T29" fmla="*/ 12 h 34"/>
                <a:gd name="T30" fmla="*/ 147 w 150"/>
                <a:gd name="T31" fmla="*/ 14 h 34"/>
                <a:gd name="T32" fmla="*/ 143 w 150"/>
                <a:gd name="T33" fmla="*/ 15 h 34"/>
                <a:gd name="T34" fmla="*/ 137 w 150"/>
                <a:gd name="T35" fmla="*/ 16 h 34"/>
                <a:gd name="T36" fmla="*/ 130 w 150"/>
                <a:gd name="T37" fmla="*/ 18 h 34"/>
                <a:gd name="T38" fmla="*/ 123 w 150"/>
                <a:gd name="T39" fmla="*/ 19 h 34"/>
                <a:gd name="T40" fmla="*/ 112 w 150"/>
                <a:gd name="T41" fmla="*/ 21 h 34"/>
                <a:gd name="T42" fmla="*/ 101 w 150"/>
                <a:gd name="T43" fmla="*/ 24 h 34"/>
                <a:gd name="T44" fmla="*/ 88 w 150"/>
                <a:gd name="T45" fmla="*/ 26 h 34"/>
                <a:gd name="T46" fmla="*/ 75 w 150"/>
                <a:gd name="T47" fmla="*/ 28 h 34"/>
                <a:gd name="T48" fmla="*/ 64 w 150"/>
                <a:gd name="T49" fmla="*/ 30 h 34"/>
                <a:gd name="T50" fmla="*/ 55 w 150"/>
                <a:gd name="T51" fmla="*/ 32 h 34"/>
                <a:gd name="T52" fmla="*/ 47 w 150"/>
                <a:gd name="T53" fmla="*/ 33 h 34"/>
                <a:gd name="T54" fmla="*/ 40 w 150"/>
                <a:gd name="T55" fmla="*/ 34 h 34"/>
                <a:gd name="T56" fmla="*/ 35 w 150"/>
                <a:gd name="T57" fmla="*/ 34 h 34"/>
                <a:gd name="T58" fmla="*/ 31 w 150"/>
                <a:gd name="T59" fmla="*/ 34 h 34"/>
                <a:gd name="T60" fmla="*/ 26 w 150"/>
                <a:gd name="T61" fmla="*/ 34 h 34"/>
                <a:gd name="T62" fmla="*/ 20 w 150"/>
                <a:gd name="T63" fmla="*/ 33 h 34"/>
                <a:gd name="T64" fmla="*/ 13 w 150"/>
                <a:gd name="T65" fmla="*/ 31 h 34"/>
                <a:gd name="T66" fmla="*/ 4 w 150"/>
                <a:gd name="T67" fmla="*/ 27 h 34"/>
                <a:gd name="T68" fmla="*/ 0 w 150"/>
                <a:gd name="T6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0" h="34">
                  <a:moveTo>
                    <a:pt x="0" y="25"/>
                  </a:moveTo>
                  <a:lnTo>
                    <a:pt x="14" y="22"/>
                  </a:lnTo>
                  <a:lnTo>
                    <a:pt x="26" y="19"/>
                  </a:lnTo>
                  <a:lnTo>
                    <a:pt x="38" y="16"/>
                  </a:lnTo>
                  <a:lnTo>
                    <a:pt x="49" y="14"/>
                  </a:lnTo>
                  <a:lnTo>
                    <a:pt x="60" y="11"/>
                  </a:lnTo>
                  <a:lnTo>
                    <a:pt x="69" y="9"/>
                  </a:lnTo>
                  <a:lnTo>
                    <a:pt x="78" y="7"/>
                  </a:lnTo>
                  <a:lnTo>
                    <a:pt x="86" y="5"/>
                  </a:lnTo>
                  <a:lnTo>
                    <a:pt x="93" y="4"/>
                  </a:lnTo>
                  <a:lnTo>
                    <a:pt x="100" y="3"/>
                  </a:lnTo>
                  <a:lnTo>
                    <a:pt x="105" y="2"/>
                  </a:lnTo>
                  <a:lnTo>
                    <a:pt x="110" y="1"/>
                  </a:lnTo>
                  <a:lnTo>
                    <a:pt x="114" y="1"/>
                  </a:lnTo>
                  <a:lnTo>
                    <a:pt x="117" y="0"/>
                  </a:lnTo>
                  <a:lnTo>
                    <a:pt x="121" y="0"/>
                  </a:lnTo>
                  <a:lnTo>
                    <a:pt x="122" y="0"/>
                  </a:lnTo>
                  <a:lnTo>
                    <a:pt x="127" y="0"/>
                  </a:lnTo>
                  <a:lnTo>
                    <a:pt x="132" y="1"/>
                  </a:lnTo>
                  <a:lnTo>
                    <a:pt x="136" y="3"/>
                  </a:lnTo>
                  <a:lnTo>
                    <a:pt x="141" y="5"/>
                  </a:lnTo>
                  <a:lnTo>
                    <a:pt x="145" y="6"/>
                  </a:lnTo>
                  <a:lnTo>
                    <a:pt x="147" y="6"/>
                  </a:lnTo>
                  <a:lnTo>
                    <a:pt x="148" y="7"/>
                  </a:lnTo>
                  <a:lnTo>
                    <a:pt x="150" y="8"/>
                  </a:lnTo>
                  <a:lnTo>
                    <a:pt x="150" y="9"/>
                  </a:lnTo>
                  <a:lnTo>
                    <a:pt x="150" y="10"/>
                  </a:lnTo>
                  <a:lnTo>
                    <a:pt x="150" y="11"/>
                  </a:lnTo>
                  <a:lnTo>
                    <a:pt x="150" y="12"/>
                  </a:lnTo>
                  <a:lnTo>
                    <a:pt x="149" y="12"/>
                  </a:lnTo>
                  <a:lnTo>
                    <a:pt x="148" y="14"/>
                  </a:lnTo>
                  <a:lnTo>
                    <a:pt x="147" y="14"/>
                  </a:lnTo>
                  <a:lnTo>
                    <a:pt x="145" y="15"/>
                  </a:lnTo>
                  <a:lnTo>
                    <a:pt x="143" y="15"/>
                  </a:lnTo>
                  <a:lnTo>
                    <a:pt x="140" y="16"/>
                  </a:lnTo>
                  <a:lnTo>
                    <a:pt x="137" y="16"/>
                  </a:lnTo>
                  <a:lnTo>
                    <a:pt x="134" y="17"/>
                  </a:lnTo>
                  <a:lnTo>
                    <a:pt x="130" y="18"/>
                  </a:lnTo>
                  <a:lnTo>
                    <a:pt x="127" y="18"/>
                  </a:lnTo>
                  <a:lnTo>
                    <a:pt x="123" y="19"/>
                  </a:lnTo>
                  <a:lnTo>
                    <a:pt x="117" y="20"/>
                  </a:lnTo>
                  <a:lnTo>
                    <a:pt x="112" y="21"/>
                  </a:lnTo>
                  <a:lnTo>
                    <a:pt x="107" y="22"/>
                  </a:lnTo>
                  <a:lnTo>
                    <a:pt x="101" y="24"/>
                  </a:lnTo>
                  <a:lnTo>
                    <a:pt x="94" y="25"/>
                  </a:lnTo>
                  <a:lnTo>
                    <a:pt x="88" y="26"/>
                  </a:lnTo>
                  <a:lnTo>
                    <a:pt x="82" y="27"/>
                  </a:lnTo>
                  <a:lnTo>
                    <a:pt x="75" y="28"/>
                  </a:lnTo>
                  <a:lnTo>
                    <a:pt x="69" y="29"/>
                  </a:lnTo>
                  <a:lnTo>
                    <a:pt x="64" y="30"/>
                  </a:lnTo>
                  <a:lnTo>
                    <a:pt x="60" y="31"/>
                  </a:lnTo>
                  <a:lnTo>
                    <a:pt x="55" y="32"/>
                  </a:lnTo>
                  <a:lnTo>
                    <a:pt x="50" y="32"/>
                  </a:lnTo>
                  <a:lnTo>
                    <a:pt x="47" y="33"/>
                  </a:lnTo>
                  <a:lnTo>
                    <a:pt x="43" y="33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20" y="33"/>
                  </a:lnTo>
                  <a:lnTo>
                    <a:pt x="17" y="32"/>
                  </a:lnTo>
                  <a:lnTo>
                    <a:pt x="13" y="31"/>
                  </a:lnTo>
                  <a:lnTo>
                    <a:pt x="8" y="29"/>
                  </a:lnTo>
                  <a:lnTo>
                    <a:pt x="4" y="27"/>
                  </a:lnTo>
                  <a:lnTo>
                    <a:pt x="0" y="25"/>
                  </a:lnTo>
                  <a:lnTo>
                    <a:pt x="0" y="25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48"/>
            <p:cNvSpPr>
              <a:spLocks/>
            </p:cNvSpPr>
            <p:nvPr/>
          </p:nvSpPr>
          <p:spPr bwMode="auto">
            <a:xfrm>
              <a:off x="5900738" y="3448051"/>
              <a:ext cx="241300" cy="61913"/>
            </a:xfrm>
            <a:custGeom>
              <a:avLst/>
              <a:gdLst>
                <a:gd name="T0" fmla="*/ 83 w 152"/>
                <a:gd name="T1" fmla="*/ 30 h 39"/>
                <a:gd name="T2" fmla="*/ 70 w 152"/>
                <a:gd name="T3" fmla="*/ 33 h 39"/>
                <a:gd name="T4" fmla="*/ 59 w 152"/>
                <a:gd name="T5" fmla="*/ 35 h 39"/>
                <a:gd name="T6" fmla="*/ 49 w 152"/>
                <a:gd name="T7" fmla="*/ 36 h 39"/>
                <a:gd name="T8" fmla="*/ 41 w 152"/>
                <a:gd name="T9" fmla="*/ 37 h 39"/>
                <a:gd name="T10" fmla="*/ 35 w 152"/>
                <a:gd name="T11" fmla="*/ 38 h 39"/>
                <a:gd name="T12" fmla="*/ 30 w 152"/>
                <a:gd name="T13" fmla="*/ 39 h 39"/>
                <a:gd name="T14" fmla="*/ 27 w 152"/>
                <a:gd name="T15" fmla="*/ 39 h 39"/>
                <a:gd name="T16" fmla="*/ 23 w 152"/>
                <a:gd name="T17" fmla="*/ 38 h 39"/>
                <a:gd name="T18" fmla="*/ 15 w 152"/>
                <a:gd name="T19" fmla="*/ 36 h 39"/>
                <a:gd name="T20" fmla="*/ 7 w 152"/>
                <a:gd name="T21" fmla="*/ 33 h 39"/>
                <a:gd name="T22" fmla="*/ 3 w 152"/>
                <a:gd name="T23" fmla="*/ 32 h 39"/>
                <a:gd name="T24" fmla="*/ 1 w 152"/>
                <a:gd name="T25" fmla="*/ 31 h 39"/>
                <a:gd name="T26" fmla="*/ 0 w 152"/>
                <a:gd name="T27" fmla="*/ 30 h 39"/>
                <a:gd name="T28" fmla="*/ 0 w 152"/>
                <a:gd name="T29" fmla="*/ 27 h 39"/>
                <a:gd name="T30" fmla="*/ 4 w 152"/>
                <a:gd name="T31" fmla="*/ 26 h 39"/>
                <a:gd name="T32" fmla="*/ 7 w 152"/>
                <a:gd name="T33" fmla="*/ 26 h 39"/>
                <a:gd name="T34" fmla="*/ 11 w 152"/>
                <a:gd name="T35" fmla="*/ 25 h 39"/>
                <a:gd name="T36" fmla="*/ 15 w 152"/>
                <a:gd name="T37" fmla="*/ 24 h 39"/>
                <a:gd name="T38" fmla="*/ 21 w 152"/>
                <a:gd name="T39" fmla="*/ 23 h 39"/>
                <a:gd name="T40" fmla="*/ 29 w 152"/>
                <a:gd name="T41" fmla="*/ 21 h 39"/>
                <a:gd name="T42" fmla="*/ 39 w 152"/>
                <a:gd name="T43" fmla="*/ 19 h 39"/>
                <a:gd name="T44" fmla="*/ 50 w 152"/>
                <a:gd name="T45" fmla="*/ 16 h 39"/>
                <a:gd name="T46" fmla="*/ 63 w 152"/>
                <a:gd name="T47" fmla="*/ 13 h 39"/>
                <a:gd name="T48" fmla="*/ 77 w 152"/>
                <a:gd name="T49" fmla="*/ 10 h 39"/>
                <a:gd name="T50" fmla="*/ 89 w 152"/>
                <a:gd name="T51" fmla="*/ 8 h 39"/>
                <a:gd name="T52" fmla="*/ 101 w 152"/>
                <a:gd name="T53" fmla="*/ 4 h 39"/>
                <a:gd name="T54" fmla="*/ 111 w 152"/>
                <a:gd name="T55" fmla="*/ 3 h 39"/>
                <a:gd name="T56" fmla="*/ 119 w 152"/>
                <a:gd name="T57" fmla="*/ 1 h 39"/>
                <a:gd name="T58" fmla="*/ 128 w 152"/>
                <a:gd name="T59" fmla="*/ 1 h 39"/>
                <a:gd name="T60" fmla="*/ 133 w 152"/>
                <a:gd name="T61" fmla="*/ 0 h 39"/>
                <a:gd name="T62" fmla="*/ 137 w 152"/>
                <a:gd name="T63" fmla="*/ 1 h 39"/>
                <a:gd name="T64" fmla="*/ 143 w 152"/>
                <a:gd name="T65" fmla="*/ 2 h 39"/>
                <a:gd name="T66" fmla="*/ 147 w 152"/>
                <a:gd name="T67" fmla="*/ 4 h 39"/>
                <a:gd name="T68" fmla="*/ 150 w 152"/>
                <a:gd name="T69" fmla="*/ 8 h 39"/>
                <a:gd name="T70" fmla="*/ 152 w 152"/>
                <a:gd name="T71" fmla="*/ 10 h 39"/>
                <a:gd name="T72" fmla="*/ 151 w 152"/>
                <a:gd name="T73" fmla="*/ 12 h 39"/>
                <a:gd name="T74" fmla="*/ 149 w 152"/>
                <a:gd name="T75" fmla="*/ 13 h 39"/>
                <a:gd name="T76" fmla="*/ 145 w 152"/>
                <a:gd name="T77" fmla="*/ 15 h 39"/>
                <a:gd name="T78" fmla="*/ 138 w 152"/>
                <a:gd name="T79" fmla="*/ 17 h 39"/>
                <a:gd name="T80" fmla="*/ 131 w 152"/>
                <a:gd name="T81" fmla="*/ 19 h 39"/>
                <a:gd name="T82" fmla="*/ 122 w 152"/>
                <a:gd name="T83" fmla="*/ 22 h 39"/>
                <a:gd name="T84" fmla="*/ 110 w 152"/>
                <a:gd name="T85" fmla="*/ 24 h 39"/>
                <a:gd name="T86" fmla="*/ 96 w 152"/>
                <a:gd name="T87" fmla="*/ 27 h 39"/>
                <a:gd name="T88" fmla="*/ 89 w 152"/>
                <a:gd name="T89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39">
                  <a:moveTo>
                    <a:pt x="89" y="29"/>
                  </a:moveTo>
                  <a:lnTo>
                    <a:pt x="83" y="30"/>
                  </a:lnTo>
                  <a:lnTo>
                    <a:pt x="77" y="32"/>
                  </a:lnTo>
                  <a:lnTo>
                    <a:pt x="70" y="33"/>
                  </a:lnTo>
                  <a:lnTo>
                    <a:pt x="64" y="34"/>
                  </a:lnTo>
                  <a:lnTo>
                    <a:pt x="59" y="35"/>
                  </a:lnTo>
                  <a:lnTo>
                    <a:pt x="53" y="35"/>
                  </a:lnTo>
                  <a:lnTo>
                    <a:pt x="49" y="36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8" y="38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3" y="38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9" y="34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2" y="32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5" y="24"/>
                  </a:lnTo>
                  <a:lnTo>
                    <a:pt x="18" y="24"/>
                  </a:lnTo>
                  <a:lnTo>
                    <a:pt x="21" y="23"/>
                  </a:lnTo>
                  <a:lnTo>
                    <a:pt x="25" y="22"/>
                  </a:lnTo>
                  <a:lnTo>
                    <a:pt x="29" y="21"/>
                  </a:lnTo>
                  <a:lnTo>
                    <a:pt x="34" y="20"/>
                  </a:lnTo>
                  <a:lnTo>
                    <a:pt x="39" y="19"/>
                  </a:lnTo>
                  <a:lnTo>
                    <a:pt x="44" y="18"/>
                  </a:lnTo>
                  <a:lnTo>
                    <a:pt x="50" y="16"/>
                  </a:lnTo>
                  <a:lnTo>
                    <a:pt x="57" y="15"/>
                  </a:lnTo>
                  <a:lnTo>
                    <a:pt x="63" y="13"/>
                  </a:lnTo>
                  <a:lnTo>
                    <a:pt x="69" y="11"/>
                  </a:lnTo>
                  <a:lnTo>
                    <a:pt x="77" y="10"/>
                  </a:lnTo>
                  <a:lnTo>
                    <a:pt x="83" y="9"/>
                  </a:lnTo>
                  <a:lnTo>
                    <a:pt x="89" y="8"/>
                  </a:lnTo>
                  <a:lnTo>
                    <a:pt x="95" y="7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11" y="3"/>
                  </a:lnTo>
                  <a:lnTo>
                    <a:pt x="115" y="2"/>
                  </a:lnTo>
                  <a:lnTo>
                    <a:pt x="119" y="1"/>
                  </a:lnTo>
                  <a:lnTo>
                    <a:pt x="124" y="1"/>
                  </a:lnTo>
                  <a:lnTo>
                    <a:pt x="128" y="1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37" y="1"/>
                  </a:lnTo>
                  <a:lnTo>
                    <a:pt x="139" y="1"/>
                  </a:lnTo>
                  <a:lnTo>
                    <a:pt x="143" y="2"/>
                  </a:lnTo>
                  <a:lnTo>
                    <a:pt x="145" y="3"/>
                  </a:lnTo>
                  <a:lnTo>
                    <a:pt x="147" y="4"/>
                  </a:lnTo>
                  <a:lnTo>
                    <a:pt x="149" y="7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2" y="10"/>
                  </a:lnTo>
                  <a:lnTo>
                    <a:pt x="152" y="11"/>
                  </a:lnTo>
                  <a:lnTo>
                    <a:pt x="151" y="12"/>
                  </a:lnTo>
                  <a:lnTo>
                    <a:pt x="150" y="13"/>
                  </a:lnTo>
                  <a:lnTo>
                    <a:pt x="149" y="13"/>
                  </a:lnTo>
                  <a:lnTo>
                    <a:pt x="147" y="14"/>
                  </a:lnTo>
                  <a:lnTo>
                    <a:pt x="145" y="15"/>
                  </a:lnTo>
                  <a:lnTo>
                    <a:pt x="141" y="16"/>
                  </a:lnTo>
                  <a:lnTo>
                    <a:pt x="138" y="17"/>
                  </a:lnTo>
                  <a:lnTo>
                    <a:pt x="134" y="18"/>
                  </a:lnTo>
                  <a:lnTo>
                    <a:pt x="131" y="19"/>
                  </a:lnTo>
                  <a:lnTo>
                    <a:pt x="126" y="20"/>
                  </a:lnTo>
                  <a:lnTo>
                    <a:pt x="122" y="22"/>
                  </a:lnTo>
                  <a:lnTo>
                    <a:pt x="115" y="23"/>
                  </a:lnTo>
                  <a:lnTo>
                    <a:pt x="110" y="24"/>
                  </a:lnTo>
                  <a:lnTo>
                    <a:pt x="104" y="25"/>
                  </a:lnTo>
                  <a:lnTo>
                    <a:pt x="96" y="27"/>
                  </a:lnTo>
                  <a:lnTo>
                    <a:pt x="89" y="29"/>
                  </a:lnTo>
                  <a:lnTo>
                    <a:pt x="89" y="2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49"/>
            <p:cNvSpPr>
              <a:spLocks/>
            </p:cNvSpPr>
            <p:nvPr/>
          </p:nvSpPr>
          <p:spPr bwMode="auto">
            <a:xfrm>
              <a:off x="5849938" y="3627438"/>
              <a:ext cx="315913" cy="93663"/>
            </a:xfrm>
            <a:custGeom>
              <a:avLst/>
              <a:gdLst>
                <a:gd name="T0" fmla="*/ 10 w 199"/>
                <a:gd name="T1" fmla="*/ 36 h 59"/>
                <a:gd name="T2" fmla="*/ 30 w 199"/>
                <a:gd name="T3" fmla="*/ 31 h 59"/>
                <a:gd name="T4" fmla="*/ 49 w 199"/>
                <a:gd name="T5" fmla="*/ 27 h 59"/>
                <a:gd name="T6" fmla="*/ 67 w 199"/>
                <a:gd name="T7" fmla="*/ 22 h 59"/>
                <a:gd name="T8" fmla="*/ 83 w 199"/>
                <a:gd name="T9" fmla="*/ 18 h 59"/>
                <a:gd name="T10" fmla="*/ 99 w 199"/>
                <a:gd name="T11" fmla="*/ 15 h 59"/>
                <a:gd name="T12" fmla="*/ 113 w 199"/>
                <a:gd name="T13" fmla="*/ 12 h 59"/>
                <a:gd name="T14" fmla="*/ 126 w 199"/>
                <a:gd name="T15" fmla="*/ 10 h 59"/>
                <a:gd name="T16" fmla="*/ 138 w 199"/>
                <a:gd name="T17" fmla="*/ 7 h 59"/>
                <a:gd name="T18" fmla="*/ 148 w 199"/>
                <a:gd name="T19" fmla="*/ 6 h 59"/>
                <a:gd name="T20" fmla="*/ 158 w 199"/>
                <a:gd name="T21" fmla="*/ 4 h 59"/>
                <a:gd name="T22" fmla="*/ 165 w 199"/>
                <a:gd name="T23" fmla="*/ 3 h 59"/>
                <a:gd name="T24" fmla="*/ 172 w 199"/>
                <a:gd name="T25" fmla="*/ 1 h 59"/>
                <a:gd name="T26" fmla="*/ 178 w 199"/>
                <a:gd name="T27" fmla="*/ 0 h 59"/>
                <a:gd name="T28" fmla="*/ 182 w 199"/>
                <a:gd name="T29" fmla="*/ 0 h 59"/>
                <a:gd name="T30" fmla="*/ 185 w 199"/>
                <a:gd name="T31" fmla="*/ 0 h 59"/>
                <a:gd name="T32" fmla="*/ 189 w 199"/>
                <a:gd name="T33" fmla="*/ 3 h 59"/>
                <a:gd name="T34" fmla="*/ 193 w 199"/>
                <a:gd name="T35" fmla="*/ 4 h 59"/>
                <a:gd name="T36" fmla="*/ 197 w 199"/>
                <a:gd name="T37" fmla="*/ 6 h 59"/>
                <a:gd name="T38" fmla="*/ 199 w 199"/>
                <a:gd name="T39" fmla="*/ 8 h 59"/>
                <a:gd name="T40" fmla="*/ 199 w 199"/>
                <a:gd name="T41" fmla="*/ 10 h 59"/>
                <a:gd name="T42" fmla="*/ 197 w 199"/>
                <a:gd name="T43" fmla="*/ 12 h 59"/>
                <a:gd name="T44" fmla="*/ 193 w 199"/>
                <a:gd name="T45" fmla="*/ 14 h 59"/>
                <a:gd name="T46" fmla="*/ 187 w 199"/>
                <a:gd name="T47" fmla="*/ 17 h 59"/>
                <a:gd name="T48" fmla="*/ 180 w 199"/>
                <a:gd name="T49" fmla="*/ 20 h 59"/>
                <a:gd name="T50" fmla="*/ 171 w 199"/>
                <a:gd name="T51" fmla="*/ 23 h 59"/>
                <a:gd name="T52" fmla="*/ 166 w 199"/>
                <a:gd name="T53" fmla="*/ 26 h 59"/>
                <a:gd name="T54" fmla="*/ 161 w 199"/>
                <a:gd name="T55" fmla="*/ 26 h 59"/>
                <a:gd name="T56" fmla="*/ 159 w 199"/>
                <a:gd name="T57" fmla="*/ 27 h 59"/>
                <a:gd name="T58" fmla="*/ 157 w 199"/>
                <a:gd name="T59" fmla="*/ 27 h 59"/>
                <a:gd name="T60" fmla="*/ 154 w 199"/>
                <a:gd name="T61" fmla="*/ 27 h 59"/>
                <a:gd name="T62" fmla="*/ 148 w 199"/>
                <a:gd name="T63" fmla="*/ 28 h 59"/>
                <a:gd name="T64" fmla="*/ 143 w 199"/>
                <a:gd name="T65" fmla="*/ 29 h 59"/>
                <a:gd name="T66" fmla="*/ 137 w 199"/>
                <a:gd name="T67" fmla="*/ 30 h 59"/>
                <a:gd name="T68" fmla="*/ 129 w 199"/>
                <a:gd name="T69" fmla="*/ 31 h 59"/>
                <a:gd name="T70" fmla="*/ 120 w 199"/>
                <a:gd name="T71" fmla="*/ 33 h 59"/>
                <a:gd name="T72" fmla="*/ 111 w 199"/>
                <a:gd name="T73" fmla="*/ 35 h 59"/>
                <a:gd name="T74" fmla="*/ 99 w 199"/>
                <a:gd name="T75" fmla="*/ 37 h 59"/>
                <a:gd name="T76" fmla="*/ 87 w 199"/>
                <a:gd name="T77" fmla="*/ 39 h 59"/>
                <a:gd name="T78" fmla="*/ 74 w 199"/>
                <a:gd name="T79" fmla="*/ 42 h 59"/>
                <a:gd name="T80" fmla="*/ 59 w 199"/>
                <a:gd name="T81" fmla="*/ 45 h 59"/>
                <a:gd name="T82" fmla="*/ 44 w 199"/>
                <a:gd name="T83" fmla="*/ 49 h 59"/>
                <a:gd name="T84" fmla="*/ 27 w 199"/>
                <a:gd name="T85" fmla="*/ 53 h 59"/>
                <a:gd name="T86" fmla="*/ 9 w 199"/>
                <a:gd name="T87" fmla="*/ 57 h 59"/>
                <a:gd name="T88" fmla="*/ 0 w 199"/>
                <a:gd name="T89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9" h="59">
                  <a:moveTo>
                    <a:pt x="0" y="39"/>
                  </a:moveTo>
                  <a:lnTo>
                    <a:pt x="10" y="36"/>
                  </a:lnTo>
                  <a:lnTo>
                    <a:pt x="19" y="34"/>
                  </a:lnTo>
                  <a:lnTo>
                    <a:pt x="30" y="31"/>
                  </a:lnTo>
                  <a:lnTo>
                    <a:pt x="39" y="29"/>
                  </a:lnTo>
                  <a:lnTo>
                    <a:pt x="49" y="27"/>
                  </a:lnTo>
                  <a:lnTo>
                    <a:pt x="58" y="25"/>
                  </a:lnTo>
                  <a:lnTo>
                    <a:pt x="67" y="22"/>
                  </a:lnTo>
                  <a:lnTo>
                    <a:pt x="75" y="20"/>
                  </a:lnTo>
                  <a:lnTo>
                    <a:pt x="83" y="18"/>
                  </a:lnTo>
                  <a:lnTo>
                    <a:pt x="92" y="17"/>
                  </a:lnTo>
                  <a:lnTo>
                    <a:pt x="99" y="15"/>
                  </a:lnTo>
                  <a:lnTo>
                    <a:pt x="106" y="14"/>
                  </a:lnTo>
                  <a:lnTo>
                    <a:pt x="113" y="12"/>
                  </a:lnTo>
                  <a:lnTo>
                    <a:pt x="120" y="11"/>
                  </a:lnTo>
                  <a:lnTo>
                    <a:pt x="126" y="10"/>
                  </a:lnTo>
                  <a:lnTo>
                    <a:pt x="132" y="9"/>
                  </a:lnTo>
                  <a:lnTo>
                    <a:pt x="138" y="7"/>
                  </a:lnTo>
                  <a:lnTo>
                    <a:pt x="143" y="7"/>
                  </a:lnTo>
                  <a:lnTo>
                    <a:pt x="148" y="6"/>
                  </a:lnTo>
                  <a:lnTo>
                    <a:pt x="153" y="5"/>
                  </a:lnTo>
                  <a:lnTo>
                    <a:pt x="158" y="4"/>
                  </a:lnTo>
                  <a:lnTo>
                    <a:pt x="162" y="3"/>
                  </a:lnTo>
                  <a:lnTo>
                    <a:pt x="165" y="3"/>
                  </a:lnTo>
                  <a:lnTo>
                    <a:pt x="169" y="1"/>
                  </a:lnTo>
                  <a:lnTo>
                    <a:pt x="172" y="1"/>
                  </a:lnTo>
                  <a:lnTo>
                    <a:pt x="176" y="1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184" y="0"/>
                  </a:lnTo>
                  <a:lnTo>
                    <a:pt x="185" y="0"/>
                  </a:lnTo>
                  <a:lnTo>
                    <a:pt x="186" y="1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3" y="4"/>
                  </a:lnTo>
                  <a:lnTo>
                    <a:pt x="195" y="5"/>
                  </a:lnTo>
                  <a:lnTo>
                    <a:pt x="197" y="6"/>
                  </a:lnTo>
                  <a:lnTo>
                    <a:pt x="198" y="7"/>
                  </a:lnTo>
                  <a:lnTo>
                    <a:pt x="199" y="8"/>
                  </a:lnTo>
                  <a:lnTo>
                    <a:pt x="199" y="9"/>
                  </a:lnTo>
                  <a:lnTo>
                    <a:pt x="199" y="10"/>
                  </a:lnTo>
                  <a:lnTo>
                    <a:pt x="198" y="11"/>
                  </a:lnTo>
                  <a:lnTo>
                    <a:pt x="197" y="12"/>
                  </a:lnTo>
                  <a:lnTo>
                    <a:pt x="195" y="13"/>
                  </a:lnTo>
                  <a:lnTo>
                    <a:pt x="193" y="14"/>
                  </a:lnTo>
                  <a:lnTo>
                    <a:pt x="190" y="15"/>
                  </a:lnTo>
                  <a:lnTo>
                    <a:pt x="187" y="17"/>
                  </a:lnTo>
                  <a:lnTo>
                    <a:pt x="184" y="18"/>
                  </a:lnTo>
                  <a:lnTo>
                    <a:pt x="180" y="20"/>
                  </a:lnTo>
                  <a:lnTo>
                    <a:pt x="176" y="22"/>
                  </a:lnTo>
                  <a:lnTo>
                    <a:pt x="171" y="23"/>
                  </a:lnTo>
                  <a:lnTo>
                    <a:pt x="168" y="25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1" y="26"/>
                  </a:lnTo>
                  <a:lnTo>
                    <a:pt x="159" y="27"/>
                  </a:lnTo>
                  <a:lnTo>
                    <a:pt x="159" y="27"/>
                  </a:lnTo>
                  <a:lnTo>
                    <a:pt x="158" y="27"/>
                  </a:lnTo>
                  <a:lnTo>
                    <a:pt x="157" y="27"/>
                  </a:lnTo>
                  <a:lnTo>
                    <a:pt x="155" y="27"/>
                  </a:lnTo>
                  <a:lnTo>
                    <a:pt x="154" y="27"/>
                  </a:lnTo>
                  <a:lnTo>
                    <a:pt x="151" y="28"/>
                  </a:lnTo>
                  <a:lnTo>
                    <a:pt x="148" y="28"/>
                  </a:lnTo>
                  <a:lnTo>
                    <a:pt x="146" y="28"/>
                  </a:lnTo>
                  <a:lnTo>
                    <a:pt x="143" y="29"/>
                  </a:lnTo>
                  <a:lnTo>
                    <a:pt x="140" y="29"/>
                  </a:lnTo>
                  <a:lnTo>
                    <a:pt x="137" y="30"/>
                  </a:lnTo>
                  <a:lnTo>
                    <a:pt x="134" y="31"/>
                  </a:lnTo>
                  <a:lnTo>
                    <a:pt x="129" y="31"/>
                  </a:lnTo>
                  <a:lnTo>
                    <a:pt x="125" y="32"/>
                  </a:lnTo>
                  <a:lnTo>
                    <a:pt x="120" y="33"/>
                  </a:lnTo>
                  <a:lnTo>
                    <a:pt x="116" y="34"/>
                  </a:lnTo>
                  <a:lnTo>
                    <a:pt x="111" y="35"/>
                  </a:lnTo>
                  <a:lnTo>
                    <a:pt x="105" y="36"/>
                  </a:lnTo>
                  <a:lnTo>
                    <a:pt x="99" y="37"/>
                  </a:lnTo>
                  <a:lnTo>
                    <a:pt x="93" y="38"/>
                  </a:lnTo>
                  <a:lnTo>
                    <a:pt x="87" y="39"/>
                  </a:lnTo>
                  <a:lnTo>
                    <a:pt x="80" y="41"/>
                  </a:lnTo>
                  <a:lnTo>
                    <a:pt x="74" y="42"/>
                  </a:lnTo>
                  <a:lnTo>
                    <a:pt x="67" y="44"/>
                  </a:lnTo>
                  <a:lnTo>
                    <a:pt x="59" y="45"/>
                  </a:lnTo>
                  <a:lnTo>
                    <a:pt x="51" y="48"/>
                  </a:lnTo>
                  <a:lnTo>
                    <a:pt x="44" y="49"/>
                  </a:lnTo>
                  <a:lnTo>
                    <a:pt x="35" y="51"/>
                  </a:lnTo>
                  <a:lnTo>
                    <a:pt x="27" y="53"/>
                  </a:lnTo>
                  <a:lnTo>
                    <a:pt x="17" y="55"/>
                  </a:lnTo>
                  <a:lnTo>
                    <a:pt x="9" y="57"/>
                  </a:lnTo>
                  <a:lnTo>
                    <a:pt x="0" y="59"/>
                  </a:lnTo>
                  <a:lnTo>
                    <a:pt x="0" y="39"/>
                  </a:lnTo>
                  <a:lnTo>
                    <a:pt x="0" y="3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50"/>
            <p:cNvSpPr>
              <a:spLocks/>
            </p:cNvSpPr>
            <p:nvPr/>
          </p:nvSpPr>
          <p:spPr bwMode="auto">
            <a:xfrm>
              <a:off x="6121401" y="2925763"/>
              <a:ext cx="414338" cy="944563"/>
            </a:xfrm>
            <a:custGeom>
              <a:avLst/>
              <a:gdLst>
                <a:gd name="T0" fmla="*/ 0 w 261"/>
                <a:gd name="T1" fmla="*/ 7 h 595"/>
                <a:gd name="T2" fmla="*/ 2 w 261"/>
                <a:gd name="T3" fmla="*/ 1 h 595"/>
                <a:gd name="T4" fmla="*/ 12 w 261"/>
                <a:gd name="T5" fmla="*/ 1 h 595"/>
                <a:gd name="T6" fmla="*/ 37 w 261"/>
                <a:gd name="T7" fmla="*/ 10 h 595"/>
                <a:gd name="T8" fmla="*/ 50 w 261"/>
                <a:gd name="T9" fmla="*/ 15 h 595"/>
                <a:gd name="T10" fmla="*/ 56 w 261"/>
                <a:gd name="T11" fmla="*/ 23 h 595"/>
                <a:gd name="T12" fmla="*/ 57 w 261"/>
                <a:gd name="T13" fmla="*/ 34 h 595"/>
                <a:gd name="T14" fmla="*/ 55 w 261"/>
                <a:gd name="T15" fmla="*/ 51 h 595"/>
                <a:gd name="T16" fmla="*/ 53 w 261"/>
                <a:gd name="T17" fmla="*/ 79 h 595"/>
                <a:gd name="T18" fmla="*/ 53 w 261"/>
                <a:gd name="T19" fmla="*/ 118 h 595"/>
                <a:gd name="T20" fmla="*/ 59 w 261"/>
                <a:gd name="T21" fmla="*/ 169 h 595"/>
                <a:gd name="T22" fmla="*/ 64 w 261"/>
                <a:gd name="T23" fmla="*/ 200 h 595"/>
                <a:gd name="T24" fmla="*/ 75 w 261"/>
                <a:gd name="T25" fmla="*/ 254 h 595"/>
                <a:gd name="T26" fmla="*/ 97 w 261"/>
                <a:gd name="T27" fmla="*/ 329 h 595"/>
                <a:gd name="T28" fmla="*/ 118 w 261"/>
                <a:gd name="T29" fmla="*/ 390 h 595"/>
                <a:gd name="T30" fmla="*/ 133 w 261"/>
                <a:gd name="T31" fmla="*/ 426 h 595"/>
                <a:gd name="T32" fmla="*/ 150 w 261"/>
                <a:gd name="T33" fmla="*/ 456 h 595"/>
                <a:gd name="T34" fmla="*/ 167 w 261"/>
                <a:gd name="T35" fmla="*/ 480 h 595"/>
                <a:gd name="T36" fmla="*/ 183 w 261"/>
                <a:gd name="T37" fmla="*/ 500 h 595"/>
                <a:gd name="T38" fmla="*/ 196 w 261"/>
                <a:gd name="T39" fmla="*/ 514 h 595"/>
                <a:gd name="T40" fmla="*/ 207 w 261"/>
                <a:gd name="T41" fmla="*/ 523 h 595"/>
                <a:gd name="T42" fmla="*/ 213 w 261"/>
                <a:gd name="T43" fmla="*/ 527 h 595"/>
                <a:gd name="T44" fmla="*/ 216 w 261"/>
                <a:gd name="T45" fmla="*/ 527 h 595"/>
                <a:gd name="T46" fmla="*/ 220 w 261"/>
                <a:gd name="T47" fmla="*/ 522 h 595"/>
                <a:gd name="T48" fmla="*/ 225 w 261"/>
                <a:gd name="T49" fmla="*/ 512 h 595"/>
                <a:gd name="T50" fmla="*/ 230 w 261"/>
                <a:gd name="T51" fmla="*/ 496 h 595"/>
                <a:gd name="T52" fmla="*/ 235 w 261"/>
                <a:gd name="T53" fmla="*/ 476 h 595"/>
                <a:gd name="T54" fmla="*/ 241 w 261"/>
                <a:gd name="T55" fmla="*/ 460 h 595"/>
                <a:gd name="T56" fmla="*/ 247 w 261"/>
                <a:gd name="T57" fmla="*/ 450 h 595"/>
                <a:gd name="T58" fmla="*/ 251 w 261"/>
                <a:gd name="T59" fmla="*/ 446 h 595"/>
                <a:gd name="T60" fmla="*/ 254 w 261"/>
                <a:gd name="T61" fmla="*/ 447 h 595"/>
                <a:gd name="T62" fmla="*/ 255 w 261"/>
                <a:gd name="T63" fmla="*/ 454 h 595"/>
                <a:gd name="T64" fmla="*/ 256 w 261"/>
                <a:gd name="T65" fmla="*/ 465 h 595"/>
                <a:gd name="T66" fmla="*/ 256 w 261"/>
                <a:gd name="T67" fmla="*/ 481 h 595"/>
                <a:gd name="T68" fmla="*/ 254 w 261"/>
                <a:gd name="T69" fmla="*/ 513 h 595"/>
                <a:gd name="T70" fmla="*/ 256 w 261"/>
                <a:gd name="T71" fmla="*/ 549 h 595"/>
                <a:gd name="T72" fmla="*/ 259 w 261"/>
                <a:gd name="T73" fmla="*/ 576 h 595"/>
                <a:gd name="T74" fmla="*/ 261 w 261"/>
                <a:gd name="T75" fmla="*/ 590 h 595"/>
                <a:gd name="T76" fmla="*/ 257 w 261"/>
                <a:gd name="T77" fmla="*/ 595 h 595"/>
                <a:gd name="T78" fmla="*/ 247 w 261"/>
                <a:gd name="T79" fmla="*/ 595 h 595"/>
                <a:gd name="T80" fmla="*/ 233 w 261"/>
                <a:gd name="T81" fmla="*/ 592 h 595"/>
                <a:gd name="T82" fmla="*/ 220 w 261"/>
                <a:gd name="T83" fmla="*/ 586 h 595"/>
                <a:gd name="T84" fmla="*/ 206 w 261"/>
                <a:gd name="T85" fmla="*/ 574 h 595"/>
                <a:gd name="T86" fmla="*/ 170 w 261"/>
                <a:gd name="T87" fmla="*/ 540 h 595"/>
                <a:gd name="T88" fmla="*/ 137 w 261"/>
                <a:gd name="T89" fmla="*/ 496 h 595"/>
                <a:gd name="T90" fmla="*/ 111 w 261"/>
                <a:gd name="T91" fmla="*/ 448 h 595"/>
                <a:gd name="T92" fmla="*/ 87 w 261"/>
                <a:gd name="T93" fmla="*/ 393 h 595"/>
                <a:gd name="T94" fmla="*/ 64 w 261"/>
                <a:gd name="T95" fmla="*/ 329 h 595"/>
                <a:gd name="T96" fmla="*/ 45 w 261"/>
                <a:gd name="T97" fmla="*/ 268 h 595"/>
                <a:gd name="T98" fmla="*/ 33 w 261"/>
                <a:gd name="T99" fmla="*/ 211 h 595"/>
                <a:gd name="T100" fmla="*/ 24 w 261"/>
                <a:gd name="T101" fmla="*/ 148 h 595"/>
                <a:gd name="T102" fmla="*/ 20 w 261"/>
                <a:gd name="T103" fmla="*/ 88 h 595"/>
                <a:gd name="T104" fmla="*/ 17 w 261"/>
                <a:gd name="T105" fmla="*/ 58 h 595"/>
                <a:gd name="T106" fmla="*/ 14 w 261"/>
                <a:gd name="T107" fmla="*/ 37 h 595"/>
                <a:gd name="T108" fmla="*/ 11 w 261"/>
                <a:gd name="T109" fmla="*/ 23 h 595"/>
                <a:gd name="T110" fmla="*/ 8 w 261"/>
                <a:gd name="T111" fmla="*/ 1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1" h="595">
                  <a:moveTo>
                    <a:pt x="8" y="19"/>
                  </a:moveTo>
                  <a:lnTo>
                    <a:pt x="5" y="15"/>
                  </a:lnTo>
                  <a:lnTo>
                    <a:pt x="2" y="12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5" y="1"/>
                  </a:lnTo>
                  <a:lnTo>
                    <a:pt x="22" y="3"/>
                  </a:lnTo>
                  <a:lnTo>
                    <a:pt x="30" y="6"/>
                  </a:lnTo>
                  <a:lnTo>
                    <a:pt x="37" y="10"/>
                  </a:lnTo>
                  <a:lnTo>
                    <a:pt x="43" y="12"/>
                  </a:lnTo>
                  <a:lnTo>
                    <a:pt x="45" y="13"/>
                  </a:lnTo>
                  <a:lnTo>
                    <a:pt x="48" y="14"/>
                  </a:lnTo>
                  <a:lnTo>
                    <a:pt x="50" y="15"/>
                  </a:lnTo>
                  <a:lnTo>
                    <a:pt x="51" y="17"/>
                  </a:lnTo>
                  <a:lnTo>
                    <a:pt x="54" y="19"/>
                  </a:lnTo>
                  <a:lnTo>
                    <a:pt x="56" y="21"/>
                  </a:lnTo>
                  <a:lnTo>
                    <a:pt x="56" y="23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7" y="31"/>
                  </a:lnTo>
                  <a:lnTo>
                    <a:pt x="57" y="34"/>
                  </a:lnTo>
                  <a:lnTo>
                    <a:pt x="57" y="38"/>
                  </a:lnTo>
                  <a:lnTo>
                    <a:pt x="56" y="42"/>
                  </a:lnTo>
                  <a:lnTo>
                    <a:pt x="56" y="46"/>
                  </a:lnTo>
                  <a:lnTo>
                    <a:pt x="55" y="51"/>
                  </a:lnTo>
                  <a:lnTo>
                    <a:pt x="54" y="58"/>
                  </a:lnTo>
                  <a:lnTo>
                    <a:pt x="54" y="64"/>
                  </a:lnTo>
                  <a:lnTo>
                    <a:pt x="53" y="71"/>
                  </a:lnTo>
                  <a:lnTo>
                    <a:pt x="53" y="79"/>
                  </a:lnTo>
                  <a:lnTo>
                    <a:pt x="53" y="87"/>
                  </a:lnTo>
                  <a:lnTo>
                    <a:pt x="53" y="97"/>
                  </a:lnTo>
                  <a:lnTo>
                    <a:pt x="53" y="107"/>
                  </a:lnTo>
                  <a:lnTo>
                    <a:pt x="53" y="118"/>
                  </a:lnTo>
                  <a:lnTo>
                    <a:pt x="54" y="129"/>
                  </a:lnTo>
                  <a:lnTo>
                    <a:pt x="55" y="142"/>
                  </a:lnTo>
                  <a:lnTo>
                    <a:pt x="57" y="154"/>
                  </a:lnTo>
                  <a:lnTo>
                    <a:pt x="59" y="169"/>
                  </a:lnTo>
                  <a:lnTo>
                    <a:pt x="60" y="176"/>
                  </a:lnTo>
                  <a:lnTo>
                    <a:pt x="61" y="184"/>
                  </a:lnTo>
                  <a:lnTo>
                    <a:pt x="63" y="192"/>
                  </a:lnTo>
                  <a:lnTo>
                    <a:pt x="64" y="200"/>
                  </a:lnTo>
                  <a:lnTo>
                    <a:pt x="66" y="209"/>
                  </a:lnTo>
                  <a:lnTo>
                    <a:pt x="67" y="217"/>
                  </a:lnTo>
                  <a:lnTo>
                    <a:pt x="71" y="235"/>
                  </a:lnTo>
                  <a:lnTo>
                    <a:pt x="75" y="254"/>
                  </a:lnTo>
                  <a:lnTo>
                    <a:pt x="79" y="272"/>
                  </a:lnTo>
                  <a:lnTo>
                    <a:pt x="84" y="290"/>
                  </a:lnTo>
                  <a:lnTo>
                    <a:pt x="90" y="310"/>
                  </a:lnTo>
                  <a:lnTo>
                    <a:pt x="97" y="329"/>
                  </a:lnTo>
                  <a:lnTo>
                    <a:pt x="103" y="350"/>
                  </a:lnTo>
                  <a:lnTo>
                    <a:pt x="110" y="370"/>
                  </a:lnTo>
                  <a:lnTo>
                    <a:pt x="115" y="381"/>
                  </a:lnTo>
                  <a:lnTo>
                    <a:pt x="118" y="390"/>
                  </a:lnTo>
                  <a:lnTo>
                    <a:pt x="122" y="399"/>
                  </a:lnTo>
                  <a:lnTo>
                    <a:pt x="126" y="409"/>
                  </a:lnTo>
                  <a:lnTo>
                    <a:pt x="129" y="417"/>
                  </a:lnTo>
                  <a:lnTo>
                    <a:pt x="133" y="426"/>
                  </a:lnTo>
                  <a:lnTo>
                    <a:pt x="138" y="434"/>
                  </a:lnTo>
                  <a:lnTo>
                    <a:pt x="142" y="441"/>
                  </a:lnTo>
                  <a:lnTo>
                    <a:pt x="146" y="449"/>
                  </a:lnTo>
                  <a:lnTo>
                    <a:pt x="150" y="456"/>
                  </a:lnTo>
                  <a:lnTo>
                    <a:pt x="154" y="462"/>
                  </a:lnTo>
                  <a:lnTo>
                    <a:pt x="159" y="469"/>
                  </a:lnTo>
                  <a:lnTo>
                    <a:pt x="163" y="475"/>
                  </a:lnTo>
                  <a:lnTo>
                    <a:pt x="167" y="480"/>
                  </a:lnTo>
                  <a:lnTo>
                    <a:pt x="171" y="485"/>
                  </a:lnTo>
                  <a:lnTo>
                    <a:pt x="175" y="491"/>
                  </a:lnTo>
                  <a:lnTo>
                    <a:pt x="180" y="495"/>
                  </a:lnTo>
                  <a:lnTo>
                    <a:pt x="183" y="500"/>
                  </a:lnTo>
                  <a:lnTo>
                    <a:pt x="187" y="503"/>
                  </a:lnTo>
                  <a:lnTo>
                    <a:pt x="190" y="507"/>
                  </a:lnTo>
                  <a:lnTo>
                    <a:pt x="193" y="511"/>
                  </a:lnTo>
                  <a:lnTo>
                    <a:pt x="196" y="514"/>
                  </a:lnTo>
                  <a:lnTo>
                    <a:pt x="199" y="517"/>
                  </a:lnTo>
                  <a:lnTo>
                    <a:pt x="202" y="519"/>
                  </a:lnTo>
                  <a:lnTo>
                    <a:pt x="204" y="521"/>
                  </a:lnTo>
                  <a:lnTo>
                    <a:pt x="207" y="523"/>
                  </a:lnTo>
                  <a:lnTo>
                    <a:pt x="208" y="525"/>
                  </a:lnTo>
                  <a:lnTo>
                    <a:pt x="210" y="526"/>
                  </a:lnTo>
                  <a:lnTo>
                    <a:pt x="212" y="527"/>
                  </a:lnTo>
                  <a:lnTo>
                    <a:pt x="213" y="527"/>
                  </a:lnTo>
                  <a:lnTo>
                    <a:pt x="214" y="528"/>
                  </a:lnTo>
                  <a:lnTo>
                    <a:pt x="215" y="528"/>
                  </a:lnTo>
                  <a:lnTo>
                    <a:pt x="216" y="528"/>
                  </a:lnTo>
                  <a:lnTo>
                    <a:pt x="216" y="527"/>
                  </a:lnTo>
                  <a:lnTo>
                    <a:pt x="217" y="527"/>
                  </a:lnTo>
                  <a:lnTo>
                    <a:pt x="218" y="525"/>
                  </a:lnTo>
                  <a:lnTo>
                    <a:pt x="219" y="524"/>
                  </a:lnTo>
                  <a:lnTo>
                    <a:pt x="220" y="522"/>
                  </a:lnTo>
                  <a:lnTo>
                    <a:pt x="221" y="520"/>
                  </a:lnTo>
                  <a:lnTo>
                    <a:pt x="223" y="518"/>
                  </a:lnTo>
                  <a:lnTo>
                    <a:pt x="224" y="515"/>
                  </a:lnTo>
                  <a:lnTo>
                    <a:pt x="225" y="512"/>
                  </a:lnTo>
                  <a:lnTo>
                    <a:pt x="226" y="507"/>
                  </a:lnTo>
                  <a:lnTo>
                    <a:pt x="228" y="504"/>
                  </a:lnTo>
                  <a:lnTo>
                    <a:pt x="229" y="500"/>
                  </a:lnTo>
                  <a:lnTo>
                    <a:pt x="230" y="496"/>
                  </a:lnTo>
                  <a:lnTo>
                    <a:pt x="231" y="491"/>
                  </a:lnTo>
                  <a:lnTo>
                    <a:pt x="233" y="485"/>
                  </a:lnTo>
                  <a:lnTo>
                    <a:pt x="234" y="480"/>
                  </a:lnTo>
                  <a:lnTo>
                    <a:pt x="235" y="476"/>
                  </a:lnTo>
                  <a:lnTo>
                    <a:pt x="237" y="472"/>
                  </a:lnTo>
                  <a:lnTo>
                    <a:pt x="238" y="468"/>
                  </a:lnTo>
                  <a:lnTo>
                    <a:pt x="239" y="463"/>
                  </a:lnTo>
                  <a:lnTo>
                    <a:pt x="241" y="460"/>
                  </a:lnTo>
                  <a:lnTo>
                    <a:pt x="242" y="457"/>
                  </a:lnTo>
                  <a:lnTo>
                    <a:pt x="243" y="454"/>
                  </a:lnTo>
                  <a:lnTo>
                    <a:pt x="245" y="452"/>
                  </a:lnTo>
                  <a:lnTo>
                    <a:pt x="247" y="450"/>
                  </a:lnTo>
                  <a:lnTo>
                    <a:pt x="248" y="448"/>
                  </a:lnTo>
                  <a:lnTo>
                    <a:pt x="249" y="447"/>
                  </a:lnTo>
                  <a:lnTo>
                    <a:pt x="250" y="446"/>
                  </a:lnTo>
                  <a:lnTo>
                    <a:pt x="251" y="446"/>
                  </a:lnTo>
                  <a:lnTo>
                    <a:pt x="252" y="446"/>
                  </a:lnTo>
                  <a:lnTo>
                    <a:pt x="253" y="446"/>
                  </a:lnTo>
                  <a:lnTo>
                    <a:pt x="253" y="447"/>
                  </a:lnTo>
                  <a:lnTo>
                    <a:pt x="254" y="447"/>
                  </a:lnTo>
                  <a:lnTo>
                    <a:pt x="254" y="449"/>
                  </a:lnTo>
                  <a:lnTo>
                    <a:pt x="255" y="450"/>
                  </a:lnTo>
                  <a:lnTo>
                    <a:pt x="255" y="452"/>
                  </a:lnTo>
                  <a:lnTo>
                    <a:pt x="255" y="454"/>
                  </a:lnTo>
                  <a:lnTo>
                    <a:pt x="256" y="456"/>
                  </a:lnTo>
                  <a:lnTo>
                    <a:pt x="256" y="459"/>
                  </a:lnTo>
                  <a:lnTo>
                    <a:pt x="256" y="461"/>
                  </a:lnTo>
                  <a:lnTo>
                    <a:pt x="256" y="465"/>
                  </a:lnTo>
                  <a:lnTo>
                    <a:pt x="256" y="469"/>
                  </a:lnTo>
                  <a:lnTo>
                    <a:pt x="256" y="473"/>
                  </a:lnTo>
                  <a:lnTo>
                    <a:pt x="256" y="477"/>
                  </a:lnTo>
                  <a:lnTo>
                    <a:pt x="256" y="481"/>
                  </a:lnTo>
                  <a:lnTo>
                    <a:pt x="256" y="485"/>
                  </a:lnTo>
                  <a:lnTo>
                    <a:pt x="255" y="491"/>
                  </a:lnTo>
                  <a:lnTo>
                    <a:pt x="255" y="502"/>
                  </a:lnTo>
                  <a:lnTo>
                    <a:pt x="254" y="513"/>
                  </a:lnTo>
                  <a:lnTo>
                    <a:pt x="254" y="522"/>
                  </a:lnTo>
                  <a:lnTo>
                    <a:pt x="255" y="531"/>
                  </a:lnTo>
                  <a:lnTo>
                    <a:pt x="255" y="541"/>
                  </a:lnTo>
                  <a:lnTo>
                    <a:pt x="256" y="549"/>
                  </a:lnTo>
                  <a:lnTo>
                    <a:pt x="257" y="557"/>
                  </a:lnTo>
                  <a:lnTo>
                    <a:pt x="258" y="564"/>
                  </a:lnTo>
                  <a:lnTo>
                    <a:pt x="259" y="569"/>
                  </a:lnTo>
                  <a:lnTo>
                    <a:pt x="259" y="576"/>
                  </a:lnTo>
                  <a:lnTo>
                    <a:pt x="260" y="580"/>
                  </a:lnTo>
                  <a:lnTo>
                    <a:pt x="261" y="584"/>
                  </a:lnTo>
                  <a:lnTo>
                    <a:pt x="261" y="587"/>
                  </a:lnTo>
                  <a:lnTo>
                    <a:pt x="261" y="590"/>
                  </a:lnTo>
                  <a:lnTo>
                    <a:pt x="261" y="592"/>
                  </a:lnTo>
                  <a:lnTo>
                    <a:pt x="260" y="593"/>
                  </a:lnTo>
                  <a:lnTo>
                    <a:pt x="259" y="594"/>
                  </a:lnTo>
                  <a:lnTo>
                    <a:pt x="257" y="595"/>
                  </a:lnTo>
                  <a:lnTo>
                    <a:pt x="255" y="595"/>
                  </a:lnTo>
                  <a:lnTo>
                    <a:pt x="253" y="595"/>
                  </a:lnTo>
                  <a:lnTo>
                    <a:pt x="250" y="595"/>
                  </a:lnTo>
                  <a:lnTo>
                    <a:pt x="247" y="595"/>
                  </a:lnTo>
                  <a:lnTo>
                    <a:pt x="242" y="594"/>
                  </a:lnTo>
                  <a:lnTo>
                    <a:pt x="238" y="593"/>
                  </a:lnTo>
                  <a:lnTo>
                    <a:pt x="235" y="593"/>
                  </a:lnTo>
                  <a:lnTo>
                    <a:pt x="233" y="592"/>
                  </a:lnTo>
                  <a:lnTo>
                    <a:pt x="230" y="591"/>
                  </a:lnTo>
                  <a:lnTo>
                    <a:pt x="227" y="589"/>
                  </a:lnTo>
                  <a:lnTo>
                    <a:pt x="224" y="588"/>
                  </a:lnTo>
                  <a:lnTo>
                    <a:pt x="220" y="586"/>
                  </a:lnTo>
                  <a:lnTo>
                    <a:pt x="217" y="583"/>
                  </a:lnTo>
                  <a:lnTo>
                    <a:pt x="214" y="581"/>
                  </a:lnTo>
                  <a:lnTo>
                    <a:pt x="210" y="578"/>
                  </a:lnTo>
                  <a:lnTo>
                    <a:pt x="206" y="574"/>
                  </a:lnTo>
                  <a:lnTo>
                    <a:pt x="198" y="568"/>
                  </a:lnTo>
                  <a:lnTo>
                    <a:pt x="189" y="560"/>
                  </a:lnTo>
                  <a:lnTo>
                    <a:pt x="181" y="551"/>
                  </a:lnTo>
                  <a:lnTo>
                    <a:pt x="170" y="540"/>
                  </a:lnTo>
                  <a:lnTo>
                    <a:pt x="161" y="529"/>
                  </a:lnTo>
                  <a:lnTo>
                    <a:pt x="152" y="519"/>
                  </a:lnTo>
                  <a:lnTo>
                    <a:pt x="144" y="507"/>
                  </a:lnTo>
                  <a:lnTo>
                    <a:pt x="137" y="496"/>
                  </a:lnTo>
                  <a:lnTo>
                    <a:pt x="130" y="484"/>
                  </a:lnTo>
                  <a:lnTo>
                    <a:pt x="124" y="473"/>
                  </a:lnTo>
                  <a:lnTo>
                    <a:pt x="118" y="460"/>
                  </a:lnTo>
                  <a:lnTo>
                    <a:pt x="111" y="448"/>
                  </a:lnTo>
                  <a:lnTo>
                    <a:pt x="105" y="435"/>
                  </a:lnTo>
                  <a:lnTo>
                    <a:pt x="99" y="421"/>
                  </a:lnTo>
                  <a:lnTo>
                    <a:pt x="94" y="408"/>
                  </a:lnTo>
                  <a:lnTo>
                    <a:pt x="87" y="393"/>
                  </a:lnTo>
                  <a:lnTo>
                    <a:pt x="81" y="377"/>
                  </a:lnTo>
                  <a:lnTo>
                    <a:pt x="76" y="362"/>
                  </a:lnTo>
                  <a:lnTo>
                    <a:pt x="71" y="345"/>
                  </a:lnTo>
                  <a:lnTo>
                    <a:pt x="64" y="329"/>
                  </a:lnTo>
                  <a:lnTo>
                    <a:pt x="59" y="314"/>
                  </a:lnTo>
                  <a:lnTo>
                    <a:pt x="54" y="298"/>
                  </a:lnTo>
                  <a:lnTo>
                    <a:pt x="50" y="283"/>
                  </a:lnTo>
                  <a:lnTo>
                    <a:pt x="45" y="268"/>
                  </a:lnTo>
                  <a:lnTo>
                    <a:pt x="41" y="254"/>
                  </a:lnTo>
                  <a:lnTo>
                    <a:pt x="38" y="239"/>
                  </a:lnTo>
                  <a:lnTo>
                    <a:pt x="35" y="224"/>
                  </a:lnTo>
                  <a:lnTo>
                    <a:pt x="33" y="211"/>
                  </a:lnTo>
                  <a:lnTo>
                    <a:pt x="31" y="196"/>
                  </a:lnTo>
                  <a:lnTo>
                    <a:pt x="28" y="180"/>
                  </a:lnTo>
                  <a:lnTo>
                    <a:pt x="26" y="165"/>
                  </a:lnTo>
                  <a:lnTo>
                    <a:pt x="24" y="148"/>
                  </a:lnTo>
                  <a:lnTo>
                    <a:pt x="22" y="131"/>
                  </a:lnTo>
                  <a:lnTo>
                    <a:pt x="21" y="114"/>
                  </a:lnTo>
                  <a:lnTo>
                    <a:pt x="20" y="97"/>
                  </a:lnTo>
                  <a:lnTo>
                    <a:pt x="20" y="88"/>
                  </a:lnTo>
                  <a:lnTo>
                    <a:pt x="19" y="80"/>
                  </a:lnTo>
                  <a:lnTo>
                    <a:pt x="19" y="72"/>
                  </a:lnTo>
                  <a:lnTo>
                    <a:pt x="18" y="65"/>
                  </a:lnTo>
                  <a:lnTo>
                    <a:pt x="17" y="58"/>
                  </a:lnTo>
                  <a:lnTo>
                    <a:pt x="17" y="51"/>
                  </a:lnTo>
                  <a:lnTo>
                    <a:pt x="16" y="46"/>
                  </a:lnTo>
                  <a:lnTo>
                    <a:pt x="15" y="41"/>
                  </a:lnTo>
                  <a:lnTo>
                    <a:pt x="14" y="37"/>
                  </a:lnTo>
                  <a:lnTo>
                    <a:pt x="13" y="33"/>
                  </a:lnTo>
                  <a:lnTo>
                    <a:pt x="13" y="28"/>
                  </a:lnTo>
                  <a:lnTo>
                    <a:pt x="12" y="25"/>
                  </a:lnTo>
                  <a:lnTo>
                    <a:pt x="11" y="23"/>
                  </a:lnTo>
                  <a:lnTo>
                    <a:pt x="10" y="21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8" y="1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51"/>
            <p:cNvSpPr>
              <a:spLocks/>
            </p:cNvSpPr>
            <p:nvPr/>
          </p:nvSpPr>
          <p:spPr bwMode="auto">
            <a:xfrm>
              <a:off x="5975351" y="3297238"/>
              <a:ext cx="76200" cy="61913"/>
            </a:xfrm>
            <a:custGeom>
              <a:avLst/>
              <a:gdLst>
                <a:gd name="T0" fmla="*/ 47 w 48"/>
                <a:gd name="T1" fmla="*/ 23 h 39"/>
                <a:gd name="T2" fmla="*/ 47 w 48"/>
                <a:gd name="T3" fmla="*/ 27 h 39"/>
                <a:gd name="T4" fmla="*/ 47 w 48"/>
                <a:gd name="T5" fmla="*/ 30 h 39"/>
                <a:gd name="T6" fmla="*/ 46 w 48"/>
                <a:gd name="T7" fmla="*/ 32 h 39"/>
                <a:gd name="T8" fmla="*/ 46 w 48"/>
                <a:gd name="T9" fmla="*/ 34 h 39"/>
                <a:gd name="T10" fmla="*/ 45 w 48"/>
                <a:gd name="T11" fmla="*/ 37 h 39"/>
                <a:gd name="T12" fmla="*/ 44 w 48"/>
                <a:gd name="T13" fmla="*/ 38 h 39"/>
                <a:gd name="T14" fmla="*/ 43 w 48"/>
                <a:gd name="T15" fmla="*/ 39 h 39"/>
                <a:gd name="T16" fmla="*/ 42 w 48"/>
                <a:gd name="T17" fmla="*/ 39 h 39"/>
                <a:gd name="T18" fmla="*/ 41 w 48"/>
                <a:gd name="T19" fmla="*/ 39 h 39"/>
                <a:gd name="T20" fmla="*/ 40 w 48"/>
                <a:gd name="T21" fmla="*/ 39 h 39"/>
                <a:gd name="T22" fmla="*/ 38 w 48"/>
                <a:gd name="T23" fmla="*/ 39 h 39"/>
                <a:gd name="T24" fmla="*/ 35 w 48"/>
                <a:gd name="T25" fmla="*/ 37 h 39"/>
                <a:gd name="T26" fmla="*/ 32 w 48"/>
                <a:gd name="T27" fmla="*/ 34 h 39"/>
                <a:gd name="T28" fmla="*/ 28 w 48"/>
                <a:gd name="T29" fmla="*/ 31 h 39"/>
                <a:gd name="T30" fmla="*/ 24 w 48"/>
                <a:gd name="T31" fmla="*/ 28 h 39"/>
                <a:gd name="T32" fmla="*/ 20 w 48"/>
                <a:gd name="T33" fmla="*/ 23 h 39"/>
                <a:gd name="T34" fmla="*/ 16 w 48"/>
                <a:gd name="T35" fmla="*/ 20 h 39"/>
                <a:gd name="T36" fmla="*/ 12 w 48"/>
                <a:gd name="T37" fmla="*/ 17 h 39"/>
                <a:gd name="T38" fmla="*/ 9 w 48"/>
                <a:gd name="T39" fmla="*/ 13 h 39"/>
                <a:gd name="T40" fmla="*/ 5 w 48"/>
                <a:gd name="T41" fmla="*/ 10 h 39"/>
                <a:gd name="T42" fmla="*/ 3 w 48"/>
                <a:gd name="T43" fmla="*/ 7 h 39"/>
                <a:gd name="T44" fmla="*/ 1 w 48"/>
                <a:gd name="T45" fmla="*/ 5 h 39"/>
                <a:gd name="T46" fmla="*/ 0 w 48"/>
                <a:gd name="T47" fmla="*/ 3 h 39"/>
                <a:gd name="T48" fmla="*/ 0 w 48"/>
                <a:gd name="T49" fmla="*/ 1 h 39"/>
                <a:gd name="T50" fmla="*/ 6 w 48"/>
                <a:gd name="T51" fmla="*/ 0 h 39"/>
                <a:gd name="T52" fmla="*/ 12 w 48"/>
                <a:gd name="T53" fmla="*/ 0 h 39"/>
                <a:gd name="T54" fmla="*/ 18 w 48"/>
                <a:gd name="T55" fmla="*/ 0 h 39"/>
                <a:gd name="T56" fmla="*/ 22 w 48"/>
                <a:gd name="T57" fmla="*/ 0 h 39"/>
                <a:gd name="T58" fmla="*/ 26 w 48"/>
                <a:gd name="T59" fmla="*/ 1 h 39"/>
                <a:gd name="T60" fmla="*/ 31 w 48"/>
                <a:gd name="T61" fmla="*/ 2 h 39"/>
                <a:gd name="T62" fmla="*/ 35 w 48"/>
                <a:gd name="T63" fmla="*/ 2 h 39"/>
                <a:gd name="T64" fmla="*/ 38 w 48"/>
                <a:gd name="T65" fmla="*/ 3 h 39"/>
                <a:gd name="T66" fmla="*/ 40 w 48"/>
                <a:gd name="T67" fmla="*/ 4 h 39"/>
                <a:gd name="T68" fmla="*/ 42 w 48"/>
                <a:gd name="T69" fmla="*/ 6 h 39"/>
                <a:gd name="T70" fmla="*/ 44 w 48"/>
                <a:gd name="T71" fmla="*/ 8 h 39"/>
                <a:gd name="T72" fmla="*/ 46 w 48"/>
                <a:gd name="T73" fmla="*/ 10 h 39"/>
                <a:gd name="T74" fmla="*/ 47 w 48"/>
                <a:gd name="T75" fmla="*/ 13 h 39"/>
                <a:gd name="T76" fmla="*/ 48 w 48"/>
                <a:gd name="T77" fmla="*/ 17 h 39"/>
                <a:gd name="T78" fmla="*/ 48 w 48"/>
                <a:gd name="T79" fmla="*/ 20 h 39"/>
                <a:gd name="T80" fmla="*/ 47 w 48"/>
                <a:gd name="T81" fmla="*/ 23 h 39"/>
                <a:gd name="T82" fmla="*/ 47 w 48"/>
                <a:gd name="T83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" h="39">
                  <a:moveTo>
                    <a:pt x="47" y="23"/>
                  </a:moveTo>
                  <a:lnTo>
                    <a:pt x="47" y="27"/>
                  </a:lnTo>
                  <a:lnTo>
                    <a:pt x="47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5" y="37"/>
                  </a:lnTo>
                  <a:lnTo>
                    <a:pt x="44" y="38"/>
                  </a:lnTo>
                  <a:lnTo>
                    <a:pt x="43" y="39"/>
                  </a:lnTo>
                  <a:lnTo>
                    <a:pt x="42" y="39"/>
                  </a:lnTo>
                  <a:lnTo>
                    <a:pt x="41" y="39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5" y="37"/>
                  </a:lnTo>
                  <a:lnTo>
                    <a:pt x="32" y="34"/>
                  </a:lnTo>
                  <a:lnTo>
                    <a:pt x="28" y="31"/>
                  </a:lnTo>
                  <a:lnTo>
                    <a:pt x="24" y="28"/>
                  </a:lnTo>
                  <a:lnTo>
                    <a:pt x="20" y="23"/>
                  </a:lnTo>
                  <a:lnTo>
                    <a:pt x="16" y="20"/>
                  </a:lnTo>
                  <a:lnTo>
                    <a:pt x="12" y="17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3" y="7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6" y="1"/>
                  </a:lnTo>
                  <a:lnTo>
                    <a:pt x="31" y="2"/>
                  </a:lnTo>
                  <a:lnTo>
                    <a:pt x="35" y="2"/>
                  </a:lnTo>
                  <a:lnTo>
                    <a:pt x="38" y="3"/>
                  </a:lnTo>
                  <a:lnTo>
                    <a:pt x="40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47" y="13"/>
                  </a:lnTo>
                  <a:lnTo>
                    <a:pt x="48" y="17"/>
                  </a:lnTo>
                  <a:lnTo>
                    <a:pt x="48" y="20"/>
                  </a:lnTo>
                  <a:lnTo>
                    <a:pt x="47" y="23"/>
                  </a:lnTo>
                  <a:lnTo>
                    <a:pt x="47" y="23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52"/>
            <p:cNvSpPr>
              <a:spLocks/>
            </p:cNvSpPr>
            <p:nvPr/>
          </p:nvSpPr>
          <p:spPr bwMode="auto">
            <a:xfrm>
              <a:off x="5995988" y="3381376"/>
              <a:ext cx="42863" cy="288925"/>
            </a:xfrm>
            <a:custGeom>
              <a:avLst/>
              <a:gdLst>
                <a:gd name="T0" fmla="*/ 27 w 27"/>
                <a:gd name="T1" fmla="*/ 0 h 182"/>
                <a:gd name="T2" fmla="*/ 27 w 27"/>
                <a:gd name="T3" fmla="*/ 182 h 182"/>
                <a:gd name="T4" fmla="*/ 2 w 27"/>
                <a:gd name="T5" fmla="*/ 182 h 182"/>
                <a:gd name="T6" fmla="*/ 2 w 27"/>
                <a:gd name="T7" fmla="*/ 168 h 182"/>
                <a:gd name="T8" fmla="*/ 2 w 27"/>
                <a:gd name="T9" fmla="*/ 154 h 182"/>
                <a:gd name="T10" fmla="*/ 2 w 27"/>
                <a:gd name="T11" fmla="*/ 142 h 182"/>
                <a:gd name="T12" fmla="*/ 2 w 27"/>
                <a:gd name="T13" fmla="*/ 129 h 182"/>
                <a:gd name="T14" fmla="*/ 2 w 27"/>
                <a:gd name="T15" fmla="*/ 118 h 182"/>
                <a:gd name="T16" fmla="*/ 2 w 27"/>
                <a:gd name="T17" fmla="*/ 105 h 182"/>
                <a:gd name="T18" fmla="*/ 2 w 27"/>
                <a:gd name="T19" fmla="*/ 94 h 182"/>
                <a:gd name="T20" fmla="*/ 2 w 27"/>
                <a:gd name="T21" fmla="*/ 83 h 182"/>
                <a:gd name="T22" fmla="*/ 2 w 27"/>
                <a:gd name="T23" fmla="*/ 72 h 182"/>
                <a:gd name="T24" fmla="*/ 1 w 27"/>
                <a:gd name="T25" fmla="*/ 61 h 182"/>
                <a:gd name="T26" fmla="*/ 1 w 27"/>
                <a:gd name="T27" fmla="*/ 51 h 182"/>
                <a:gd name="T28" fmla="*/ 1 w 27"/>
                <a:gd name="T29" fmla="*/ 41 h 182"/>
                <a:gd name="T30" fmla="*/ 1 w 27"/>
                <a:gd name="T31" fmla="*/ 31 h 182"/>
                <a:gd name="T32" fmla="*/ 0 w 27"/>
                <a:gd name="T33" fmla="*/ 21 h 182"/>
                <a:gd name="T34" fmla="*/ 0 w 27"/>
                <a:gd name="T35" fmla="*/ 3 h 182"/>
                <a:gd name="T36" fmla="*/ 27 w 27"/>
                <a:gd name="T37" fmla="*/ 0 h 182"/>
                <a:gd name="T38" fmla="*/ 27 w 27"/>
                <a:gd name="T3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182">
                  <a:moveTo>
                    <a:pt x="27" y="0"/>
                  </a:moveTo>
                  <a:lnTo>
                    <a:pt x="27" y="182"/>
                  </a:lnTo>
                  <a:lnTo>
                    <a:pt x="2" y="182"/>
                  </a:lnTo>
                  <a:lnTo>
                    <a:pt x="2" y="168"/>
                  </a:lnTo>
                  <a:lnTo>
                    <a:pt x="2" y="154"/>
                  </a:lnTo>
                  <a:lnTo>
                    <a:pt x="2" y="142"/>
                  </a:lnTo>
                  <a:lnTo>
                    <a:pt x="2" y="129"/>
                  </a:lnTo>
                  <a:lnTo>
                    <a:pt x="2" y="118"/>
                  </a:lnTo>
                  <a:lnTo>
                    <a:pt x="2" y="105"/>
                  </a:lnTo>
                  <a:lnTo>
                    <a:pt x="2" y="94"/>
                  </a:lnTo>
                  <a:lnTo>
                    <a:pt x="2" y="83"/>
                  </a:lnTo>
                  <a:lnTo>
                    <a:pt x="2" y="72"/>
                  </a:lnTo>
                  <a:lnTo>
                    <a:pt x="1" y="61"/>
                  </a:lnTo>
                  <a:lnTo>
                    <a:pt x="1" y="51"/>
                  </a:lnTo>
                  <a:lnTo>
                    <a:pt x="1" y="41"/>
                  </a:lnTo>
                  <a:lnTo>
                    <a:pt x="1" y="3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27" y="0"/>
                  </a:lnTo>
                  <a:lnTo>
                    <a:pt x="27" y="0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250968" y="341864"/>
            <a:ext cx="4447979" cy="656773"/>
            <a:chOff x="3250968" y="341864"/>
            <a:chExt cx="4447979" cy="656773"/>
          </a:xfrm>
        </p:grpSpPr>
        <p:sp>
          <p:nvSpPr>
            <p:cNvPr id="92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grpSp>
        <p:nvGrpSpPr>
          <p:cNvPr id="97" name="组合 96"/>
          <p:cNvGrpSpPr/>
          <p:nvPr/>
        </p:nvGrpSpPr>
        <p:grpSpPr>
          <a:xfrm>
            <a:off x="1935195" y="3123053"/>
            <a:ext cx="582952" cy="685480"/>
            <a:chOff x="1965749" y="2812751"/>
            <a:chExt cx="582952" cy="685480"/>
          </a:xfrm>
          <a:solidFill>
            <a:srgbClr val="FF0000"/>
          </a:solidFill>
        </p:grpSpPr>
        <p:sp>
          <p:nvSpPr>
            <p:cNvPr id="100" name="Freeform 146"/>
            <p:cNvSpPr>
              <a:spLocks/>
            </p:cNvSpPr>
            <p:nvPr/>
          </p:nvSpPr>
          <p:spPr bwMode="auto">
            <a:xfrm>
              <a:off x="2059490" y="2812751"/>
              <a:ext cx="465776" cy="117176"/>
            </a:xfrm>
            <a:custGeom>
              <a:avLst/>
              <a:gdLst>
                <a:gd name="T0" fmla="*/ 15 w 159"/>
                <a:gd name="T1" fmla="*/ 24 h 40"/>
                <a:gd name="T2" fmla="*/ 43 w 159"/>
                <a:gd name="T3" fmla="*/ 19 h 40"/>
                <a:gd name="T4" fmla="*/ 67 w 159"/>
                <a:gd name="T5" fmla="*/ 14 h 40"/>
                <a:gd name="T6" fmla="*/ 88 w 159"/>
                <a:gd name="T7" fmla="*/ 10 h 40"/>
                <a:gd name="T8" fmla="*/ 105 w 159"/>
                <a:gd name="T9" fmla="*/ 6 h 40"/>
                <a:gd name="T10" fmla="*/ 118 w 159"/>
                <a:gd name="T11" fmla="*/ 4 h 40"/>
                <a:gd name="T12" fmla="*/ 128 w 159"/>
                <a:gd name="T13" fmla="*/ 1 h 40"/>
                <a:gd name="T14" fmla="*/ 133 w 159"/>
                <a:gd name="T15" fmla="*/ 0 h 40"/>
                <a:gd name="T16" fmla="*/ 136 w 159"/>
                <a:gd name="T17" fmla="*/ 0 h 40"/>
                <a:gd name="T18" fmla="*/ 145 w 159"/>
                <a:gd name="T19" fmla="*/ 1 h 40"/>
                <a:gd name="T20" fmla="*/ 152 w 159"/>
                <a:gd name="T21" fmla="*/ 4 h 40"/>
                <a:gd name="T22" fmla="*/ 156 w 159"/>
                <a:gd name="T23" fmla="*/ 6 h 40"/>
                <a:gd name="T24" fmla="*/ 158 w 159"/>
                <a:gd name="T25" fmla="*/ 8 h 40"/>
                <a:gd name="T26" fmla="*/ 159 w 159"/>
                <a:gd name="T27" fmla="*/ 10 h 40"/>
                <a:gd name="T28" fmla="*/ 159 w 159"/>
                <a:gd name="T29" fmla="*/ 12 h 40"/>
                <a:gd name="T30" fmla="*/ 156 w 159"/>
                <a:gd name="T31" fmla="*/ 14 h 40"/>
                <a:gd name="T32" fmla="*/ 153 w 159"/>
                <a:gd name="T33" fmla="*/ 16 h 40"/>
                <a:gd name="T34" fmla="*/ 150 w 159"/>
                <a:gd name="T35" fmla="*/ 17 h 40"/>
                <a:gd name="T36" fmla="*/ 145 w 159"/>
                <a:gd name="T37" fmla="*/ 18 h 40"/>
                <a:gd name="T38" fmla="*/ 138 w 159"/>
                <a:gd name="T39" fmla="*/ 20 h 40"/>
                <a:gd name="T40" fmla="*/ 130 w 159"/>
                <a:gd name="T41" fmla="*/ 22 h 40"/>
                <a:gd name="T42" fmla="*/ 121 w 159"/>
                <a:gd name="T43" fmla="*/ 24 h 40"/>
                <a:gd name="T44" fmla="*/ 109 w 159"/>
                <a:gd name="T45" fmla="*/ 27 h 40"/>
                <a:gd name="T46" fmla="*/ 96 w 159"/>
                <a:gd name="T47" fmla="*/ 29 h 40"/>
                <a:gd name="T48" fmla="*/ 83 w 159"/>
                <a:gd name="T49" fmla="*/ 32 h 40"/>
                <a:gd name="T50" fmla="*/ 70 w 159"/>
                <a:gd name="T51" fmla="*/ 34 h 40"/>
                <a:gd name="T52" fmla="*/ 59 w 159"/>
                <a:gd name="T53" fmla="*/ 36 h 40"/>
                <a:gd name="T54" fmla="*/ 49 w 159"/>
                <a:gd name="T55" fmla="*/ 38 h 40"/>
                <a:gd name="T56" fmla="*/ 41 w 159"/>
                <a:gd name="T57" fmla="*/ 39 h 40"/>
                <a:gd name="T58" fmla="*/ 35 w 159"/>
                <a:gd name="T59" fmla="*/ 40 h 40"/>
                <a:gd name="T60" fmla="*/ 29 w 159"/>
                <a:gd name="T61" fmla="*/ 40 h 40"/>
                <a:gd name="T62" fmla="*/ 25 w 159"/>
                <a:gd name="T63" fmla="*/ 40 h 40"/>
                <a:gd name="T64" fmla="*/ 22 w 159"/>
                <a:gd name="T65" fmla="*/ 40 h 40"/>
                <a:gd name="T66" fmla="*/ 18 w 159"/>
                <a:gd name="T67" fmla="*/ 38 h 40"/>
                <a:gd name="T68" fmla="*/ 12 w 159"/>
                <a:gd name="T69" fmla="*/ 35 h 40"/>
                <a:gd name="T70" fmla="*/ 4 w 159"/>
                <a:gd name="T71" fmla="*/ 31 h 40"/>
                <a:gd name="T72" fmla="*/ 0 w 159"/>
                <a:gd name="T7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40">
                  <a:moveTo>
                    <a:pt x="0" y="28"/>
                  </a:moveTo>
                  <a:lnTo>
                    <a:pt x="15" y="24"/>
                  </a:lnTo>
                  <a:lnTo>
                    <a:pt x="29" y="21"/>
                  </a:lnTo>
                  <a:lnTo>
                    <a:pt x="43" y="19"/>
                  </a:lnTo>
                  <a:lnTo>
                    <a:pt x="56" y="16"/>
                  </a:lnTo>
                  <a:lnTo>
                    <a:pt x="67" y="14"/>
                  </a:lnTo>
                  <a:lnTo>
                    <a:pt x="79" y="12"/>
                  </a:lnTo>
                  <a:lnTo>
                    <a:pt x="88" y="10"/>
                  </a:lnTo>
                  <a:lnTo>
                    <a:pt x="96" y="8"/>
                  </a:lnTo>
                  <a:lnTo>
                    <a:pt x="105" y="6"/>
                  </a:lnTo>
                  <a:lnTo>
                    <a:pt x="112" y="5"/>
                  </a:lnTo>
                  <a:lnTo>
                    <a:pt x="118" y="4"/>
                  </a:lnTo>
                  <a:lnTo>
                    <a:pt x="124" y="2"/>
                  </a:lnTo>
                  <a:lnTo>
                    <a:pt x="128" y="1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5" y="1"/>
                  </a:lnTo>
                  <a:lnTo>
                    <a:pt x="150" y="2"/>
                  </a:lnTo>
                  <a:lnTo>
                    <a:pt x="152" y="4"/>
                  </a:lnTo>
                  <a:lnTo>
                    <a:pt x="154" y="5"/>
                  </a:lnTo>
                  <a:lnTo>
                    <a:pt x="156" y="6"/>
                  </a:lnTo>
                  <a:lnTo>
                    <a:pt x="157" y="7"/>
                  </a:lnTo>
                  <a:lnTo>
                    <a:pt x="158" y="8"/>
                  </a:lnTo>
                  <a:lnTo>
                    <a:pt x="159" y="9"/>
                  </a:lnTo>
                  <a:lnTo>
                    <a:pt x="159" y="10"/>
                  </a:lnTo>
                  <a:lnTo>
                    <a:pt x="159" y="11"/>
                  </a:lnTo>
                  <a:lnTo>
                    <a:pt x="159" y="12"/>
                  </a:lnTo>
                  <a:lnTo>
                    <a:pt x="158" y="13"/>
                  </a:lnTo>
                  <a:lnTo>
                    <a:pt x="156" y="14"/>
                  </a:lnTo>
                  <a:lnTo>
                    <a:pt x="154" y="15"/>
                  </a:lnTo>
                  <a:lnTo>
                    <a:pt x="153" y="16"/>
                  </a:lnTo>
                  <a:lnTo>
                    <a:pt x="152" y="16"/>
                  </a:lnTo>
                  <a:lnTo>
                    <a:pt x="150" y="17"/>
                  </a:lnTo>
                  <a:lnTo>
                    <a:pt x="148" y="18"/>
                  </a:lnTo>
                  <a:lnTo>
                    <a:pt x="145" y="18"/>
                  </a:lnTo>
                  <a:lnTo>
                    <a:pt x="141" y="19"/>
                  </a:lnTo>
                  <a:lnTo>
                    <a:pt x="138" y="20"/>
                  </a:lnTo>
                  <a:lnTo>
                    <a:pt x="134" y="21"/>
                  </a:lnTo>
                  <a:lnTo>
                    <a:pt x="130" y="22"/>
                  </a:lnTo>
                  <a:lnTo>
                    <a:pt x="125" y="23"/>
                  </a:lnTo>
                  <a:lnTo>
                    <a:pt x="121" y="24"/>
                  </a:lnTo>
                  <a:lnTo>
                    <a:pt x="114" y="26"/>
                  </a:lnTo>
                  <a:lnTo>
                    <a:pt x="109" y="27"/>
                  </a:lnTo>
                  <a:lnTo>
                    <a:pt x="103" y="28"/>
                  </a:lnTo>
                  <a:lnTo>
                    <a:pt x="96" y="29"/>
                  </a:lnTo>
                  <a:lnTo>
                    <a:pt x="89" y="31"/>
                  </a:lnTo>
                  <a:lnTo>
                    <a:pt x="83" y="32"/>
                  </a:lnTo>
                  <a:lnTo>
                    <a:pt x="77" y="33"/>
                  </a:lnTo>
                  <a:lnTo>
                    <a:pt x="70" y="34"/>
                  </a:lnTo>
                  <a:lnTo>
                    <a:pt x="64" y="35"/>
                  </a:lnTo>
                  <a:lnTo>
                    <a:pt x="59" y="36"/>
                  </a:lnTo>
                  <a:lnTo>
                    <a:pt x="53" y="37"/>
                  </a:lnTo>
                  <a:lnTo>
                    <a:pt x="49" y="38"/>
                  </a:lnTo>
                  <a:lnTo>
                    <a:pt x="45" y="38"/>
                  </a:lnTo>
                  <a:lnTo>
                    <a:pt x="41" y="39"/>
                  </a:lnTo>
                  <a:lnTo>
                    <a:pt x="38" y="39"/>
                  </a:lnTo>
                  <a:lnTo>
                    <a:pt x="35" y="4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4" y="40"/>
                  </a:lnTo>
                  <a:lnTo>
                    <a:pt x="22" y="40"/>
                  </a:lnTo>
                  <a:lnTo>
                    <a:pt x="20" y="39"/>
                  </a:lnTo>
                  <a:lnTo>
                    <a:pt x="18" y="38"/>
                  </a:lnTo>
                  <a:lnTo>
                    <a:pt x="15" y="37"/>
                  </a:lnTo>
                  <a:lnTo>
                    <a:pt x="12" y="35"/>
                  </a:lnTo>
                  <a:lnTo>
                    <a:pt x="8" y="33"/>
                  </a:lnTo>
                  <a:lnTo>
                    <a:pt x="4" y="31"/>
                  </a:lnTo>
                  <a:lnTo>
                    <a:pt x="0" y="28"/>
                  </a:lnTo>
                  <a:lnTo>
                    <a:pt x="0" y="28"/>
                  </a:lnTo>
                </a:path>
              </a:pathLst>
            </a:custGeom>
            <a:grp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47"/>
            <p:cNvSpPr>
              <a:spLocks/>
            </p:cNvSpPr>
            <p:nvPr/>
          </p:nvSpPr>
          <p:spPr bwMode="auto">
            <a:xfrm>
              <a:off x="2059490" y="3167208"/>
              <a:ext cx="439410" cy="99600"/>
            </a:xfrm>
            <a:custGeom>
              <a:avLst/>
              <a:gdLst>
                <a:gd name="T0" fmla="*/ 14 w 150"/>
                <a:gd name="T1" fmla="*/ 22 h 34"/>
                <a:gd name="T2" fmla="*/ 38 w 150"/>
                <a:gd name="T3" fmla="*/ 16 h 34"/>
                <a:gd name="T4" fmla="*/ 60 w 150"/>
                <a:gd name="T5" fmla="*/ 11 h 34"/>
                <a:gd name="T6" fmla="*/ 78 w 150"/>
                <a:gd name="T7" fmla="*/ 7 h 34"/>
                <a:gd name="T8" fmla="*/ 93 w 150"/>
                <a:gd name="T9" fmla="*/ 4 h 34"/>
                <a:gd name="T10" fmla="*/ 105 w 150"/>
                <a:gd name="T11" fmla="*/ 2 h 34"/>
                <a:gd name="T12" fmla="*/ 114 w 150"/>
                <a:gd name="T13" fmla="*/ 1 h 34"/>
                <a:gd name="T14" fmla="*/ 121 w 150"/>
                <a:gd name="T15" fmla="*/ 0 h 34"/>
                <a:gd name="T16" fmla="*/ 127 w 150"/>
                <a:gd name="T17" fmla="*/ 0 h 34"/>
                <a:gd name="T18" fmla="*/ 136 w 150"/>
                <a:gd name="T19" fmla="*/ 3 h 34"/>
                <a:gd name="T20" fmla="*/ 145 w 150"/>
                <a:gd name="T21" fmla="*/ 6 h 34"/>
                <a:gd name="T22" fmla="*/ 148 w 150"/>
                <a:gd name="T23" fmla="*/ 7 h 34"/>
                <a:gd name="T24" fmla="*/ 150 w 150"/>
                <a:gd name="T25" fmla="*/ 9 h 34"/>
                <a:gd name="T26" fmla="*/ 150 w 150"/>
                <a:gd name="T27" fmla="*/ 11 h 34"/>
                <a:gd name="T28" fmla="*/ 149 w 150"/>
                <a:gd name="T29" fmla="*/ 12 h 34"/>
                <a:gd name="T30" fmla="*/ 147 w 150"/>
                <a:gd name="T31" fmla="*/ 14 h 34"/>
                <a:gd name="T32" fmla="*/ 143 w 150"/>
                <a:gd name="T33" fmla="*/ 15 h 34"/>
                <a:gd name="T34" fmla="*/ 137 w 150"/>
                <a:gd name="T35" fmla="*/ 16 h 34"/>
                <a:gd name="T36" fmla="*/ 130 w 150"/>
                <a:gd name="T37" fmla="*/ 18 h 34"/>
                <a:gd name="T38" fmla="*/ 123 w 150"/>
                <a:gd name="T39" fmla="*/ 19 h 34"/>
                <a:gd name="T40" fmla="*/ 112 w 150"/>
                <a:gd name="T41" fmla="*/ 21 h 34"/>
                <a:gd name="T42" fmla="*/ 101 w 150"/>
                <a:gd name="T43" fmla="*/ 24 h 34"/>
                <a:gd name="T44" fmla="*/ 88 w 150"/>
                <a:gd name="T45" fmla="*/ 26 h 34"/>
                <a:gd name="T46" fmla="*/ 75 w 150"/>
                <a:gd name="T47" fmla="*/ 28 h 34"/>
                <a:gd name="T48" fmla="*/ 64 w 150"/>
                <a:gd name="T49" fmla="*/ 30 h 34"/>
                <a:gd name="T50" fmla="*/ 55 w 150"/>
                <a:gd name="T51" fmla="*/ 32 h 34"/>
                <a:gd name="T52" fmla="*/ 47 w 150"/>
                <a:gd name="T53" fmla="*/ 33 h 34"/>
                <a:gd name="T54" fmla="*/ 40 w 150"/>
                <a:gd name="T55" fmla="*/ 34 h 34"/>
                <a:gd name="T56" fmla="*/ 35 w 150"/>
                <a:gd name="T57" fmla="*/ 34 h 34"/>
                <a:gd name="T58" fmla="*/ 31 w 150"/>
                <a:gd name="T59" fmla="*/ 34 h 34"/>
                <a:gd name="T60" fmla="*/ 26 w 150"/>
                <a:gd name="T61" fmla="*/ 34 h 34"/>
                <a:gd name="T62" fmla="*/ 20 w 150"/>
                <a:gd name="T63" fmla="*/ 33 h 34"/>
                <a:gd name="T64" fmla="*/ 13 w 150"/>
                <a:gd name="T65" fmla="*/ 31 h 34"/>
                <a:gd name="T66" fmla="*/ 4 w 150"/>
                <a:gd name="T67" fmla="*/ 27 h 34"/>
                <a:gd name="T68" fmla="*/ 0 w 150"/>
                <a:gd name="T6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0" h="34">
                  <a:moveTo>
                    <a:pt x="0" y="25"/>
                  </a:moveTo>
                  <a:lnTo>
                    <a:pt x="14" y="22"/>
                  </a:lnTo>
                  <a:lnTo>
                    <a:pt x="26" y="19"/>
                  </a:lnTo>
                  <a:lnTo>
                    <a:pt x="38" y="16"/>
                  </a:lnTo>
                  <a:lnTo>
                    <a:pt x="49" y="14"/>
                  </a:lnTo>
                  <a:lnTo>
                    <a:pt x="60" y="11"/>
                  </a:lnTo>
                  <a:lnTo>
                    <a:pt x="69" y="9"/>
                  </a:lnTo>
                  <a:lnTo>
                    <a:pt x="78" y="7"/>
                  </a:lnTo>
                  <a:lnTo>
                    <a:pt x="86" y="5"/>
                  </a:lnTo>
                  <a:lnTo>
                    <a:pt x="93" y="4"/>
                  </a:lnTo>
                  <a:lnTo>
                    <a:pt x="100" y="3"/>
                  </a:lnTo>
                  <a:lnTo>
                    <a:pt x="105" y="2"/>
                  </a:lnTo>
                  <a:lnTo>
                    <a:pt x="110" y="1"/>
                  </a:lnTo>
                  <a:lnTo>
                    <a:pt x="114" y="1"/>
                  </a:lnTo>
                  <a:lnTo>
                    <a:pt x="117" y="0"/>
                  </a:lnTo>
                  <a:lnTo>
                    <a:pt x="121" y="0"/>
                  </a:lnTo>
                  <a:lnTo>
                    <a:pt x="122" y="0"/>
                  </a:lnTo>
                  <a:lnTo>
                    <a:pt x="127" y="0"/>
                  </a:lnTo>
                  <a:lnTo>
                    <a:pt x="132" y="1"/>
                  </a:lnTo>
                  <a:lnTo>
                    <a:pt x="136" y="3"/>
                  </a:lnTo>
                  <a:lnTo>
                    <a:pt x="141" y="5"/>
                  </a:lnTo>
                  <a:lnTo>
                    <a:pt x="145" y="6"/>
                  </a:lnTo>
                  <a:lnTo>
                    <a:pt x="147" y="6"/>
                  </a:lnTo>
                  <a:lnTo>
                    <a:pt x="148" y="7"/>
                  </a:lnTo>
                  <a:lnTo>
                    <a:pt x="150" y="8"/>
                  </a:lnTo>
                  <a:lnTo>
                    <a:pt x="150" y="9"/>
                  </a:lnTo>
                  <a:lnTo>
                    <a:pt x="150" y="10"/>
                  </a:lnTo>
                  <a:lnTo>
                    <a:pt x="150" y="11"/>
                  </a:lnTo>
                  <a:lnTo>
                    <a:pt x="150" y="12"/>
                  </a:lnTo>
                  <a:lnTo>
                    <a:pt x="149" y="12"/>
                  </a:lnTo>
                  <a:lnTo>
                    <a:pt x="148" y="14"/>
                  </a:lnTo>
                  <a:lnTo>
                    <a:pt x="147" y="14"/>
                  </a:lnTo>
                  <a:lnTo>
                    <a:pt x="145" y="15"/>
                  </a:lnTo>
                  <a:lnTo>
                    <a:pt x="143" y="15"/>
                  </a:lnTo>
                  <a:lnTo>
                    <a:pt x="140" y="16"/>
                  </a:lnTo>
                  <a:lnTo>
                    <a:pt x="137" y="16"/>
                  </a:lnTo>
                  <a:lnTo>
                    <a:pt x="134" y="17"/>
                  </a:lnTo>
                  <a:lnTo>
                    <a:pt x="130" y="18"/>
                  </a:lnTo>
                  <a:lnTo>
                    <a:pt x="127" y="18"/>
                  </a:lnTo>
                  <a:lnTo>
                    <a:pt x="123" y="19"/>
                  </a:lnTo>
                  <a:lnTo>
                    <a:pt x="117" y="20"/>
                  </a:lnTo>
                  <a:lnTo>
                    <a:pt x="112" y="21"/>
                  </a:lnTo>
                  <a:lnTo>
                    <a:pt x="107" y="22"/>
                  </a:lnTo>
                  <a:lnTo>
                    <a:pt x="101" y="24"/>
                  </a:lnTo>
                  <a:lnTo>
                    <a:pt x="94" y="25"/>
                  </a:lnTo>
                  <a:lnTo>
                    <a:pt x="88" y="26"/>
                  </a:lnTo>
                  <a:lnTo>
                    <a:pt x="82" y="27"/>
                  </a:lnTo>
                  <a:lnTo>
                    <a:pt x="75" y="28"/>
                  </a:lnTo>
                  <a:lnTo>
                    <a:pt x="69" y="29"/>
                  </a:lnTo>
                  <a:lnTo>
                    <a:pt x="64" y="30"/>
                  </a:lnTo>
                  <a:lnTo>
                    <a:pt x="60" y="31"/>
                  </a:lnTo>
                  <a:lnTo>
                    <a:pt x="55" y="32"/>
                  </a:lnTo>
                  <a:lnTo>
                    <a:pt x="50" y="32"/>
                  </a:lnTo>
                  <a:lnTo>
                    <a:pt x="47" y="33"/>
                  </a:lnTo>
                  <a:lnTo>
                    <a:pt x="43" y="33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20" y="33"/>
                  </a:lnTo>
                  <a:lnTo>
                    <a:pt x="17" y="32"/>
                  </a:lnTo>
                  <a:lnTo>
                    <a:pt x="13" y="31"/>
                  </a:lnTo>
                  <a:lnTo>
                    <a:pt x="8" y="29"/>
                  </a:lnTo>
                  <a:lnTo>
                    <a:pt x="4" y="27"/>
                  </a:lnTo>
                  <a:lnTo>
                    <a:pt x="0" y="25"/>
                  </a:lnTo>
                  <a:lnTo>
                    <a:pt x="0" y="25"/>
                  </a:lnTo>
                </a:path>
              </a:pathLst>
            </a:custGeom>
            <a:grp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48"/>
            <p:cNvSpPr>
              <a:spLocks/>
            </p:cNvSpPr>
            <p:nvPr/>
          </p:nvSpPr>
          <p:spPr bwMode="auto">
            <a:xfrm>
              <a:off x="2059490" y="2994374"/>
              <a:ext cx="445269" cy="114248"/>
            </a:xfrm>
            <a:custGeom>
              <a:avLst/>
              <a:gdLst>
                <a:gd name="T0" fmla="*/ 83 w 152"/>
                <a:gd name="T1" fmla="*/ 30 h 39"/>
                <a:gd name="T2" fmla="*/ 70 w 152"/>
                <a:gd name="T3" fmla="*/ 33 h 39"/>
                <a:gd name="T4" fmla="*/ 59 w 152"/>
                <a:gd name="T5" fmla="*/ 35 h 39"/>
                <a:gd name="T6" fmla="*/ 49 w 152"/>
                <a:gd name="T7" fmla="*/ 36 h 39"/>
                <a:gd name="T8" fmla="*/ 41 w 152"/>
                <a:gd name="T9" fmla="*/ 37 h 39"/>
                <a:gd name="T10" fmla="*/ 35 w 152"/>
                <a:gd name="T11" fmla="*/ 38 h 39"/>
                <a:gd name="T12" fmla="*/ 30 w 152"/>
                <a:gd name="T13" fmla="*/ 39 h 39"/>
                <a:gd name="T14" fmla="*/ 27 w 152"/>
                <a:gd name="T15" fmla="*/ 39 h 39"/>
                <a:gd name="T16" fmla="*/ 23 w 152"/>
                <a:gd name="T17" fmla="*/ 38 h 39"/>
                <a:gd name="T18" fmla="*/ 15 w 152"/>
                <a:gd name="T19" fmla="*/ 36 h 39"/>
                <a:gd name="T20" fmla="*/ 7 w 152"/>
                <a:gd name="T21" fmla="*/ 33 h 39"/>
                <a:gd name="T22" fmla="*/ 3 w 152"/>
                <a:gd name="T23" fmla="*/ 32 h 39"/>
                <a:gd name="T24" fmla="*/ 1 w 152"/>
                <a:gd name="T25" fmla="*/ 31 h 39"/>
                <a:gd name="T26" fmla="*/ 0 w 152"/>
                <a:gd name="T27" fmla="*/ 30 h 39"/>
                <a:gd name="T28" fmla="*/ 0 w 152"/>
                <a:gd name="T29" fmla="*/ 27 h 39"/>
                <a:gd name="T30" fmla="*/ 4 w 152"/>
                <a:gd name="T31" fmla="*/ 26 h 39"/>
                <a:gd name="T32" fmla="*/ 7 w 152"/>
                <a:gd name="T33" fmla="*/ 26 h 39"/>
                <a:gd name="T34" fmla="*/ 11 w 152"/>
                <a:gd name="T35" fmla="*/ 25 h 39"/>
                <a:gd name="T36" fmla="*/ 15 w 152"/>
                <a:gd name="T37" fmla="*/ 24 h 39"/>
                <a:gd name="T38" fmla="*/ 21 w 152"/>
                <a:gd name="T39" fmla="*/ 23 h 39"/>
                <a:gd name="T40" fmla="*/ 29 w 152"/>
                <a:gd name="T41" fmla="*/ 21 h 39"/>
                <a:gd name="T42" fmla="*/ 39 w 152"/>
                <a:gd name="T43" fmla="*/ 19 h 39"/>
                <a:gd name="T44" fmla="*/ 50 w 152"/>
                <a:gd name="T45" fmla="*/ 16 h 39"/>
                <a:gd name="T46" fmla="*/ 63 w 152"/>
                <a:gd name="T47" fmla="*/ 13 h 39"/>
                <a:gd name="T48" fmla="*/ 77 w 152"/>
                <a:gd name="T49" fmla="*/ 10 h 39"/>
                <a:gd name="T50" fmla="*/ 89 w 152"/>
                <a:gd name="T51" fmla="*/ 8 h 39"/>
                <a:gd name="T52" fmla="*/ 101 w 152"/>
                <a:gd name="T53" fmla="*/ 4 h 39"/>
                <a:gd name="T54" fmla="*/ 111 w 152"/>
                <a:gd name="T55" fmla="*/ 3 h 39"/>
                <a:gd name="T56" fmla="*/ 119 w 152"/>
                <a:gd name="T57" fmla="*/ 1 h 39"/>
                <a:gd name="T58" fmla="*/ 128 w 152"/>
                <a:gd name="T59" fmla="*/ 1 h 39"/>
                <a:gd name="T60" fmla="*/ 133 w 152"/>
                <a:gd name="T61" fmla="*/ 0 h 39"/>
                <a:gd name="T62" fmla="*/ 137 w 152"/>
                <a:gd name="T63" fmla="*/ 1 h 39"/>
                <a:gd name="T64" fmla="*/ 143 w 152"/>
                <a:gd name="T65" fmla="*/ 2 h 39"/>
                <a:gd name="T66" fmla="*/ 147 w 152"/>
                <a:gd name="T67" fmla="*/ 4 h 39"/>
                <a:gd name="T68" fmla="*/ 150 w 152"/>
                <a:gd name="T69" fmla="*/ 8 h 39"/>
                <a:gd name="T70" fmla="*/ 152 w 152"/>
                <a:gd name="T71" fmla="*/ 10 h 39"/>
                <a:gd name="T72" fmla="*/ 151 w 152"/>
                <a:gd name="T73" fmla="*/ 12 h 39"/>
                <a:gd name="T74" fmla="*/ 149 w 152"/>
                <a:gd name="T75" fmla="*/ 13 h 39"/>
                <a:gd name="T76" fmla="*/ 145 w 152"/>
                <a:gd name="T77" fmla="*/ 15 h 39"/>
                <a:gd name="T78" fmla="*/ 138 w 152"/>
                <a:gd name="T79" fmla="*/ 17 h 39"/>
                <a:gd name="T80" fmla="*/ 131 w 152"/>
                <a:gd name="T81" fmla="*/ 19 h 39"/>
                <a:gd name="T82" fmla="*/ 122 w 152"/>
                <a:gd name="T83" fmla="*/ 22 h 39"/>
                <a:gd name="T84" fmla="*/ 110 w 152"/>
                <a:gd name="T85" fmla="*/ 24 h 39"/>
                <a:gd name="T86" fmla="*/ 96 w 152"/>
                <a:gd name="T87" fmla="*/ 27 h 39"/>
                <a:gd name="T88" fmla="*/ 89 w 152"/>
                <a:gd name="T89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39">
                  <a:moveTo>
                    <a:pt x="89" y="29"/>
                  </a:moveTo>
                  <a:lnTo>
                    <a:pt x="83" y="30"/>
                  </a:lnTo>
                  <a:lnTo>
                    <a:pt x="77" y="32"/>
                  </a:lnTo>
                  <a:lnTo>
                    <a:pt x="70" y="33"/>
                  </a:lnTo>
                  <a:lnTo>
                    <a:pt x="64" y="34"/>
                  </a:lnTo>
                  <a:lnTo>
                    <a:pt x="59" y="35"/>
                  </a:lnTo>
                  <a:lnTo>
                    <a:pt x="53" y="35"/>
                  </a:lnTo>
                  <a:lnTo>
                    <a:pt x="49" y="36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8" y="38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3" y="38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9" y="34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2" y="32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5" y="24"/>
                  </a:lnTo>
                  <a:lnTo>
                    <a:pt x="18" y="24"/>
                  </a:lnTo>
                  <a:lnTo>
                    <a:pt x="21" y="23"/>
                  </a:lnTo>
                  <a:lnTo>
                    <a:pt x="25" y="22"/>
                  </a:lnTo>
                  <a:lnTo>
                    <a:pt x="29" y="21"/>
                  </a:lnTo>
                  <a:lnTo>
                    <a:pt x="34" y="20"/>
                  </a:lnTo>
                  <a:lnTo>
                    <a:pt x="39" y="19"/>
                  </a:lnTo>
                  <a:lnTo>
                    <a:pt x="44" y="18"/>
                  </a:lnTo>
                  <a:lnTo>
                    <a:pt x="50" y="16"/>
                  </a:lnTo>
                  <a:lnTo>
                    <a:pt x="57" y="15"/>
                  </a:lnTo>
                  <a:lnTo>
                    <a:pt x="63" y="13"/>
                  </a:lnTo>
                  <a:lnTo>
                    <a:pt x="69" y="11"/>
                  </a:lnTo>
                  <a:lnTo>
                    <a:pt x="77" y="10"/>
                  </a:lnTo>
                  <a:lnTo>
                    <a:pt x="83" y="9"/>
                  </a:lnTo>
                  <a:lnTo>
                    <a:pt x="89" y="8"/>
                  </a:lnTo>
                  <a:lnTo>
                    <a:pt x="95" y="7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11" y="3"/>
                  </a:lnTo>
                  <a:lnTo>
                    <a:pt x="115" y="2"/>
                  </a:lnTo>
                  <a:lnTo>
                    <a:pt x="119" y="1"/>
                  </a:lnTo>
                  <a:lnTo>
                    <a:pt x="124" y="1"/>
                  </a:lnTo>
                  <a:lnTo>
                    <a:pt x="128" y="1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37" y="1"/>
                  </a:lnTo>
                  <a:lnTo>
                    <a:pt x="139" y="1"/>
                  </a:lnTo>
                  <a:lnTo>
                    <a:pt x="143" y="2"/>
                  </a:lnTo>
                  <a:lnTo>
                    <a:pt x="145" y="3"/>
                  </a:lnTo>
                  <a:lnTo>
                    <a:pt x="147" y="4"/>
                  </a:lnTo>
                  <a:lnTo>
                    <a:pt x="149" y="7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2" y="10"/>
                  </a:lnTo>
                  <a:lnTo>
                    <a:pt x="152" y="11"/>
                  </a:lnTo>
                  <a:lnTo>
                    <a:pt x="151" y="12"/>
                  </a:lnTo>
                  <a:lnTo>
                    <a:pt x="150" y="13"/>
                  </a:lnTo>
                  <a:lnTo>
                    <a:pt x="149" y="13"/>
                  </a:lnTo>
                  <a:lnTo>
                    <a:pt x="147" y="14"/>
                  </a:lnTo>
                  <a:lnTo>
                    <a:pt x="145" y="15"/>
                  </a:lnTo>
                  <a:lnTo>
                    <a:pt x="141" y="16"/>
                  </a:lnTo>
                  <a:lnTo>
                    <a:pt x="138" y="17"/>
                  </a:lnTo>
                  <a:lnTo>
                    <a:pt x="134" y="18"/>
                  </a:lnTo>
                  <a:lnTo>
                    <a:pt x="131" y="19"/>
                  </a:lnTo>
                  <a:lnTo>
                    <a:pt x="126" y="20"/>
                  </a:lnTo>
                  <a:lnTo>
                    <a:pt x="122" y="22"/>
                  </a:lnTo>
                  <a:lnTo>
                    <a:pt x="115" y="23"/>
                  </a:lnTo>
                  <a:lnTo>
                    <a:pt x="110" y="24"/>
                  </a:lnTo>
                  <a:lnTo>
                    <a:pt x="104" y="25"/>
                  </a:lnTo>
                  <a:lnTo>
                    <a:pt x="96" y="27"/>
                  </a:lnTo>
                  <a:lnTo>
                    <a:pt x="89" y="29"/>
                  </a:lnTo>
                  <a:lnTo>
                    <a:pt x="89" y="29"/>
                  </a:lnTo>
                </a:path>
              </a:pathLst>
            </a:custGeom>
            <a:grp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49"/>
            <p:cNvSpPr>
              <a:spLocks/>
            </p:cNvSpPr>
            <p:nvPr/>
          </p:nvSpPr>
          <p:spPr bwMode="auto">
            <a:xfrm>
              <a:off x="1965749" y="3325395"/>
              <a:ext cx="582952" cy="172836"/>
            </a:xfrm>
            <a:custGeom>
              <a:avLst/>
              <a:gdLst>
                <a:gd name="T0" fmla="*/ 10 w 199"/>
                <a:gd name="T1" fmla="*/ 36 h 59"/>
                <a:gd name="T2" fmla="*/ 30 w 199"/>
                <a:gd name="T3" fmla="*/ 31 h 59"/>
                <a:gd name="T4" fmla="*/ 49 w 199"/>
                <a:gd name="T5" fmla="*/ 27 h 59"/>
                <a:gd name="T6" fmla="*/ 67 w 199"/>
                <a:gd name="T7" fmla="*/ 22 h 59"/>
                <a:gd name="T8" fmla="*/ 83 w 199"/>
                <a:gd name="T9" fmla="*/ 18 h 59"/>
                <a:gd name="T10" fmla="*/ 99 w 199"/>
                <a:gd name="T11" fmla="*/ 15 h 59"/>
                <a:gd name="T12" fmla="*/ 113 w 199"/>
                <a:gd name="T13" fmla="*/ 12 h 59"/>
                <a:gd name="T14" fmla="*/ 126 w 199"/>
                <a:gd name="T15" fmla="*/ 10 h 59"/>
                <a:gd name="T16" fmla="*/ 138 w 199"/>
                <a:gd name="T17" fmla="*/ 7 h 59"/>
                <a:gd name="T18" fmla="*/ 148 w 199"/>
                <a:gd name="T19" fmla="*/ 6 h 59"/>
                <a:gd name="T20" fmla="*/ 158 w 199"/>
                <a:gd name="T21" fmla="*/ 4 h 59"/>
                <a:gd name="T22" fmla="*/ 165 w 199"/>
                <a:gd name="T23" fmla="*/ 3 h 59"/>
                <a:gd name="T24" fmla="*/ 172 w 199"/>
                <a:gd name="T25" fmla="*/ 1 h 59"/>
                <a:gd name="T26" fmla="*/ 178 w 199"/>
                <a:gd name="T27" fmla="*/ 0 h 59"/>
                <a:gd name="T28" fmla="*/ 182 w 199"/>
                <a:gd name="T29" fmla="*/ 0 h 59"/>
                <a:gd name="T30" fmla="*/ 185 w 199"/>
                <a:gd name="T31" fmla="*/ 0 h 59"/>
                <a:gd name="T32" fmla="*/ 189 w 199"/>
                <a:gd name="T33" fmla="*/ 3 h 59"/>
                <a:gd name="T34" fmla="*/ 193 w 199"/>
                <a:gd name="T35" fmla="*/ 4 h 59"/>
                <a:gd name="T36" fmla="*/ 197 w 199"/>
                <a:gd name="T37" fmla="*/ 6 h 59"/>
                <a:gd name="T38" fmla="*/ 199 w 199"/>
                <a:gd name="T39" fmla="*/ 8 h 59"/>
                <a:gd name="T40" fmla="*/ 199 w 199"/>
                <a:gd name="T41" fmla="*/ 10 h 59"/>
                <a:gd name="T42" fmla="*/ 197 w 199"/>
                <a:gd name="T43" fmla="*/ 12 h 59"/>
                <a:gd name="T44" fmla="*/ 193 w 199"/>
                <a:gd name="T45" fmla="*/ 14 h 59"/>
                <a:gd name="T46" fmla="*/ 187 w 199"/>
                <a:gd name="T47" fmla="*/ 17 h 59"/>
                <a:gd name="T48" fmla="*/ 180 w 199"/>
                <a:gd name="T49" fmla="*/ 20 h 59"/>
                <a:gd name="T50" fmla="*/ 171 w 199"/>
                <a:gd name="T51" fmla="*/ 23 h 59"/>
                <a:gd name="T52" fmla="*/ 166 w 199"/>
                <a:gd name="T53" fmla="*/ 26 h 59"/>
                <a:gd name="T54" fmla="*/ 161 w 199"/>
                <a:gd name="T55" fmla="*/ 26 h 59"/>
                <a:gd name="T56" fmla="*/ 159 w 199"/>
                <a:gd name="T57" fmla="*/ 27 h 59"/>
                <a:gd name="T58" fmla="*/ 157 w 199"/>
                <a:gd name="T59" fmla="*/ 27 h 59"/>
                <a:gd name="T60" fmla="*/ 154 w 199"/>
                <a:gd name="T61" fmla="*/ 27 h 59"/>
                <a:gd name="T62" fmla="*/ 148 w 199"/>
                <a:gd name="T63" fmla="*/ 28 h 59"/>
                <a:gd name="T64" fmla="*/ 143 w 199"/>
                <a:gd name="T65" fmla="*/ 29 h 59"/>
                <a:gd name="T66" fmla="*/ 137 w 199"/>
                <a:gd name="T67" fmla="*/ 30 h 59"/>
                <a:gd name="T68" fmla="*/ 129 w 199"/>
                <a:gd name="T69" fmla="*/ 31 h 59"/>
                <a:gd name="T70" fmla="*/ 120 w 199"/>
                <a:gd name="T71" fmla="*/ 33 h 59"/>
                <a:gd name="T72" fmla="*/ 111 w 199"/>
                <a:gd name="T73" fmla="*/ 35 h 59"/>
                <a:gd name="T74" fmla="*/ 99 w 199"/>
                <a:gd name="T75" fmla="*/ 37 h 59"/>
                <a:gd name="T76" fmla="*/ 87 w 199"/>
                <a:gd name="T77" fmla="*/ 39 h 59"/>
                <a:gd name="T78" fmla="*/ 74 w 199"/>
                <a:gd name="T79" fmla="*/ 42 h 59"/>
                <a:gd name="T80" fmla="*/ 59 w 199"/>
                <a:gd name="T81" fmla="*/ 45 h 59"/>
                <a:gd name="T82" fmla="*/ 44 w 199"/>
                <a:gd name="T83" fmla="*/ 49 h 59"/>
                <a:gd name="T84" fmla="*/ 27 w 199"/>
                <a:gd name="T85" fmla="*/ 53 h 59"/>
                <a:gd name="T86" fmla="*/ 9 w 199"/>
                <a:gd name="T87" fmla="*/ 57 h 59"/>
                <a:gd name="T88" fmla="*/ 0 w 199"/>
                <a:gd name="T89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9" h="59">
                  <a:moveTo>
                    <a:pt x="0" y="39"/>
                  </a:moveTo>
                  <a:lnTo>
                    <a:pt x="10" y="36"/>
                  </a:lnTo>
                  <a:lnTo>
                    <a:pt x="19" y="34"/>
                  </a:lnTo>
                  <a:lnTo>
                    <a:pt x="30" y="31"/>
                  </a:lnTo>
                  <a:lnTo>
                    <a:pt x="39" y="29"/>
                  </a:lnTo>
                  <a:lnTo>
                    <a:pt x="49" y="27"/>
                  </a:lnTo>
                  <a:lnTo>
                    <a:pt x="58" y="25"/>
                  </a:lnTo>
                  <a:lnTo>
                    <a:pt x="67" y="22"/>
                  </a:lnTo>
                  <a:lnTo>
                    <a:pt x="75" y="20"/>
                  </a:lnTo>
                  <a:lnTo>
                    <a:pt x="83" y="18"/>
                  </a:lnTo>
                  <a:lnTo>
                    <a:pt x="92" y="17"/>
                  </a:lnTo>
                  <a:lnTo>
                    <a:pt x="99" y="15"/>
                  </a:lnTo>
                  <a:lnTo>
                    <a:pt x="106" y="14"/>
                  </a:lnTo>
                  <a:lnTo>
                    <a:pt x="113" y="12"/>
                  </a:lnTo>
                  <a:lnTo>
                    <a:pt x="120" y="11"/>
                  </a:lnTo>
                  <a:lnTo>
                    <a:pt x="126" y="10"/>
                  </a:lnTo>
                  <a:lnTo>
                    <a:pt x="132" y="9"/>
                  </a:lnTo>
                  <a:lnTo>
                    <a:pt x="138" y="7"/>
                  </a:lnTo>
                  <a:lnTo>
                    <a:pt x="143" y="7"/>
                  </a:lnTo>
                  <a:lnTo>
                    <a:pt x="148" y="6"/>
                  </a:lnTo>
                  <a:lnTo>
                    <a:pt x="153" y="5"/>
                  </a:lnTo>
                  <a:lnTo>
                    <a:pt x="158" y="4"/>
                  </a:lnTo>
                  <a:lnTo>
                    <a:pt x="162" y="3"/>
                  </a:lnTo>
                  <a:lnTo>
                    <a:pt x="165" y="3"/>
                  </a:lnTo>
                  <a:lnTo>
                    <a:pt x="169" y="1"/>
                  </a:lnTo>
                  <a:lnTo>
                    <a:pt x="172" y="1"/>
                  </a:lnTo>
                  <a:lnTo>
                    <a:pt x="176" y="1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184" y="0"/>
                  </a:lnTo>
                  <a:lnTo>
                    <a:pt x="185" y="0"/>
                  </a:lnTo>
                  <a:lnTo>
                    <a:pt x="186" y="1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3" y="4"/>
                  </a:lnTo>
                  <a:lnTo>
                    <a:pt x="195" y="5"/>
                  </a:lnTo>
                  <a:lnTo>
                    <a:pt x="197" y="6"/>
                  </a:lnTo>
                  <a:lnTo>
                    <a:pt x="198" y="7"/>
                  </a:lnTo>
                  <a:lnTo>
                    <a:pt x="199" y="8"/>
                  </a:lnTo>
                  <a:lnTo>
                    <a:pt x="199" y="9"/>
                  </a:lnTo>
                  <a:lnTo>
                    <a:pt x="199" y="10"/>
                  </a:lnTo>
                  <a:lnTo>
                    <a:pt x="198" y="11"/>
                  </a:lnTo>
                  <a:lnTo>
                    <a:pt x="197" y="12"/>
                  </a:lnTo>
                  <a:lnTo>
                    <a:pt x="195" y="13"/>
                  </a:lnTo>
                  <a:lnTo>
                    <a:pt x="193" y="14"/>
                  </a:lnTo>
                  <a:lnTo>
                    <a:pt x="190" y="15"/>
                  </a:lnTo>
                  <a:lnTo>
                    <a:pt x="187" y="17"/>
                  </a:lnTo>
                  <a:lnTo>
                    <a:pt x="184" y="18"/>
                  </a:lnTo>
                  <a:lnTo>
                    <a:pt x="180" y="20"/>
                  </a:lnTo>
                  <a:lnTo>
                    <a:pt x="176" y="22"/>
                  </a:lnTo>
                  <a:lnTo>
                    <a:pt x="171" y="23"/>
                  </a:lnTo>
                  <a:lnTo>
                    <a:pt x="168" y="25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1" y="26"/>
                  </a:lnTo>
                  <a:lnTo>
                    <a:pt x="159" y="27"/>
                  </a:lnTo>
                  <a:lnTo>
                    <a:pt x="159" y="27"/>
                  </a:lnTo>
                  <a:lnTo>
                    <a:pt x="158" y="27"/>
                  </a:lnTo>
                  <a:lnTo>
                    <a:pt x="157" y="27"/>
                  </a:lnTo>
                  <a:lnTo>
                    <a:pt x="155" y="27"/>
                  </a:lnTo>
                  <a:lnTo>
                    <a:pt x="154" y="27"/>
                  </a:lnTo>
                  <a:lnTo>
                    <a:pt x="151" y="28"/>
                  </a:lnTo>
                  <a:lnTo>
                    <a:pt x="148" y="28"/>
                  </a:lnTo>
                  <a:lnTo>
                    <a:pt x="146" y="28"/>
                  </a:lnTo>
                  <a:lnTo>
                    <a:pt x="143" y="29"/>
                  </a:lnTo>
                  <a:lnTo>
                    <a:pt x="140" y="29"/>
                  </a:lnTo>
                  <a:lnTo>
                    <a:pt x="137" y="30"/>
                  </a:lnTo>
                  <a:lnTo>
                    <a:pt x="134" y="31"/>
                  </a:lnTo>
                  <a:lnTo>
                    <a:pt x="129" y="31"/>
                  </a:lnTo>
                  <a:lnTo>
                    <a:pt x="125" y="32"/>
                  </a:lnTo>
                  <a:lnTo>
                    <a:pt x="120" y="33"/>
                  </a:lnTo>
                  <a:lnTo>
                    <a:pt x="116" y="34"/>
                  </a:lnTo>
                  <a:lnTo>
                    <a:pt x="111" y="35"/>
                  </a:lnTo>
                  <a:lnTo>
                    <a:pt x="105" y="36"/>
                  </a:lnTo>
                  <a:lnTo>
                    <a:pt x="99" y="37"/>
                  </a:lnTo>
                  <a:lnTo>
                    <a:pt x="93" y="38"/>
                  </a:lnTo>
                  <a:lnTo>
                    <a:pt x="87" y="39"/>
                  </a:lnTo>
                  <a:lnTo>
                    <a:pt x="80" y="41"/>
                  </a:lnTo>
                  <a:lnTo>
                    <a:pt x="74" y="42"/>
                  </a:lnTo>
                  <a:lnTo>
                    <a:pt x="67" y="44"/>
                  </a:lnTo>
                  <a:lnTo>
                    <a:pt x="59" y="45"/>
                  </a:lnTo>
                  <a:lnTo>
                    <a:pt x="51" y="48"/>
                  </a:lnTo>
                  <a:lnTo>
                    <a:pt x="44" y="49"/>
                  </a:lnTo>
                  <a:lnTo>
                    <a:pt x="35" y="51"/>
                  </a:lnTo>
                  <a:lnTo>
                    <a:pt x="27" y="53"/>
                  </a:lnTo>
                  <a:lnTo>
                    <a:pt x="17" y="55"/>
                  </a:lnTo>
                  <a:lnTo>
                    <a:pt x="9" y="57"/>
                  </a:lnTo>
                  <a:lnTo>
                    <a:pt x="0" y="59"/>
                  </a:lnTo>
                  <a:lnTo>
                    <a:pt x="0" y="39"/>
                  </a:lnTo>
                  <a:lnTo>
                    <a:pt x="0" y="39"/>
                  </a:lnTo>
                </a:path>
              </a:pathLst>
            </a:custGeom>
            <a:grp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10410" y="2030209"/>
            <a:ext cx="4176464" cy="2246769"/>
            <a:chOff x="4010410" y="2030209"/>
            <a:chExt cx="4176464" cy="2246769"/>
          </a:xfrm>
        </p:grpSpPr>
        <p:sp>
          <p:nvSpPr>
            <p:cNvPr id="90" name="文本框 13">
              <a:extLst>
                <a:ext uri="{FF2B5EF4-FFF2-40B4-BE49-F238E27FC236}">
                  <a16:creationId xmlns="" xmlns:a16="http://schemas.microsoft.com/office/drawing/2014/main" id="{4A676EDD-A7D0-468D-8327-64CC8ACEE30F}"/>
                </a:ext>
              </a:extLst>
            </p:cNvPr>
            <p:cNvSpPr txBox="1"/>
            <p:nvPr/>
          </p:nvSpPr>
          <p:spPr>
            <a:xfrm>
              <a:off x="4010410" y="2030209"/>
              <a:ext cx="4176464" cy="2246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半包围结构，笔画较多。先写“土”，再写“  ”，最后写斜钩、撇、点；左下部分的“  ”共四横，写的时候不要漏掉。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428105" y="3060040"/>
              <a:ext cx="341652" cy="356725"/>
              <a:chOff x="5626101" y="3276601"/>
              <a:chExt cx="539750" cy="563563"/>
            </a:xfrm>
          </p:grpSpPr>
          <p:sp>
            <p:nvSpPr>
              <p:cNvPr id="38" name="Freeform 142"/>
              <p:cNvSpPr>
                <a:spLocks/>
              </p:cNvSpPr>
              <p:nvPr/>
            </p:nvSpPr>
            <p:spPr bwMode="auto">
              <a:xfrm>
                <a:off x="5626101" y="3276601"/>
                <a:ext cx="298450" cy="358775"/>
              </a:xfrm>
              <a:custGeom>
                <a:avLst/>
                <a:gdLst>
                  <a:gd name="T0" fmla="*/ 44 w 188"/>
                  <a:gd name="T1" fmla="*/ 174 h 226"/>
                  <a:gd name="T2" fmla="*/ 63 w 188"/>
                  <a:gd name="T3" fmla="*/ 153 h 226"/>
                  <a:gd name="T4" fmla="*/ 82 w 188"/>
                  <a:gd name="T5" fmla="*/ 129 h 226"/>
                  <a:gd name="T6" fmla="*/ 101 w 188"/>
                  <a:gd name="T7" fmla="*/ 103 h 226"/>
                  <a:gd name="T8" fmla="*/ 114 w 188"/>
                  <a:gd name="T9" fmla="*/ 82 h 226"/>
                  <a:gd name="T10" fmla="*/ 123 w 188"/>
                  <a:gd name="T11" fmla="*/ 69 h 226"/>
                  <a:gd name="T12" fmla="*/ 129 w 188"/>
                  <a:gd name="T13" fmla="*/ 58 h 226"/>
                  <a:gd name="T14" fmla="*/ 134 w 188"/>
                  <a:gd name="T15" fmla="*/ 47 h 226"/>
                  <a:gd name="T16" fmla="*/ 138 w 188"/>
                  <a:gd name="T17" fmla="*/ 38 h 226"/>
                  <a:gd name="T18" fmla="*/ 141 w 188"/>
                  <a:gd name="T19" fmla="*/ 31 h 226"/>
                  <a:gd name="T20" fmla="*/ 143 w 188"/>
                  <a:gd name="T21" fmla="*/ 24 h 226"/>
                  <a:gd name="T22" fmla="*/ 143 w 188"/>
                  <a:gd name="T23" fmla="*/ 20 h 226"/>
                  <a:gd name="T24" fmla="*/ 142 w 188"/>
                  <a:gd name="T25" fmla="*/ 14 h 226"/>
                  <a:gd name="T26" fmla="*/ 142 w 188"/>
                  <a:gd name="T27" fmla="*/ 7 h 226"/>
                  <a:gd name="T28" fmla="*/ 145 w 188"/>
                  <a:gd name="T29" fmla="*/ 2 h 226"/>
                  <a:gd name="T30" fmla="*/ 150 w 188"/>
                  <a:gd name="T31" fmla="*/ 0 h 226"/>
                  <a:gd name="T32" fmla="*/ 155 w 188"/>
                  <a:gd name="T33" fmla="*/ 0 h 226"/>
                  <a:gd name="T34" fmla="*/ 163 w 188"/>
                  <a:gd name="T35" fmla="*/ 3 h 226"/>
                  <a:gd name="T36" fmla="*/ 172 w 188"/>
                  <a:gd name="T37" fmla="*/ 11 h 226"/>
                  <a:gd name="T38" fmla="*/ 180 w 188"/>
                  <a:gd name="T39" fmla="*/ 19 h 226"/>
                  <a:gd name="T40" fmla="*/ 184 w 188"/>
                  <a:gd name="T41" fmla="*/ 24 h 226"/>
                  <a:gd name="T42" fmla="*/ 187 w 188"/>
                  <a:gd name="T43" fmla="*/ 29 h 226"/>
                  <a:gd name="T44" fmla="*/ 188 w 188"/>
                  <a:gd name="T45" fmla="*/ 32 h 226"/>
                  <a:gd name="T46" fmla="*/ 188 w 188"/>
                  <a:gd name="T47" fmla="*/ 35 h 226"/>
                  <a:gd name="T48" fmla="*/ 186 w 188"/>
                  <a:gd name="T49" fmla="*/ 38 h 226"/>
                  <a:gd name="T50" fmla="*/ 182 w 188"/>
                  <a:gd name="T51" fmla="*/ 43 h 226"/>
                  <a:gd name="T52" fmla="*/ 178 w 188"/>
                  <a:gd name="T53" fmla="*/ 51 h 226"/>
                  <a:gd name="T54" fmla="*/ 173 w 188"/>
                  <a:gd name="T55" fmla="*/ 59 h 226"/>
                  <a:gd name="T56" fmla="*/ 166 w 188"/>
                  <a:gd name="T57" fmla="*/ 69 h 226"/>
                  <a:gd name="T58" fmla="*/ 156 w 188"/>
                  <a:gd name="T59" fmla="*/ 81 h 226"/>
                  <a:gd name="T60" fmla="*/ 146 w 188"/>
                  <a:gd name="T61" fmla="*/ 95 h 226"/>
                  <a:gd name="T62" fmla="*/ 134 w 188"/>
                  <a:gd name="T63" fmla="*/ 109 h 226"/>
                  <a:gd name="T64" fmla="*/ 122 w 188"/>
                  <a:gd name="T65" fmla="*/ 124 h 226"/>
                  <a:gd name="T66" fmla="*/ 110 w 188"/>
                  <a:gd name="T67" fmla="*/ 139 h 226"/>
                  <a:gd name="T68" fmla="*/ 93 w 188"/>
                  <a:gd name="T69" fmla="*/ 156 h 226"/>
                  <a:gd name="T70" fmla="*/ 70 w 188"/>
                  <a:gd name="T71" fmla="*/ 178 h 226"/>
                  <a:gd name="T72" fmla="*/ 47 w 188"/>
                  <a:gd name="T73" fmla="*/ 197 h 226"/>
                  <a:gd name="T74" fmla="*/ 37 w 188"/>
                  <a:gd name="T75" fmla="*/ 205 h 226"/>
                  <a:gd name="T76" fmla="*/ 28 w 188"/>
                  <a:gd name="T77" fmla="*/ 212 h 226"/>
                  <a:gd name="T78" fmla="*/ 20 w 188"/>
                  <a:gd name="T79" fmla="*/ 217 h 226"/>
                  <a:gd name="T80" fmla="*/ 14 w 188"/>
                  <a:gd name="T81" fmla="*/ 221 h 226"/>
                  <a:gd name="T82" fmla="*/ 9 w 188"/>
                  <a:gd name="T83" fmla="*/ 225 h 226"/>
                  <a:gd name="T84" fmla="*/ 4 w 188"/>
                  <a:gd name="T85" fmla="*/ 226 h 226"/>
                  <a:gd name="T86" fmla="*/ 1 w 188"/>
                  <a:gd name="T87" fmla="*/ 226 h 226"/>
                  <a:gd name="T88" fmla="*/ 0 w 188"/>
                  <a:gd name="T89" fmla="*/ 225 h 226"/>
                  <a:gd name="T90" fmla="*/ 0 w 188"/>
                  <a:gd name="T91" fmla="*/ 224 h 226"/>
                  <a:gd name="T92" fmla="*/ 1 w 188"/>
                  <a:gd name="T93" fmla="*/ 220 h 226"/>
                  <a:gd name="T94" fmla="*/ 3 w 188"/>
                  <a:gd name="T95" fmla="*/ 217 h 226"/>
                  <a:gd name="T96" fmla="*/ 7 w 188"/>
                  <a:gd name="T97" fmla="*/ 212 h 226"/>
                  <a:gd name="T98" fmla="*/ 13 w 188"/>
                  <a:gd name="T99" fmla="*/ 207 h 226"/>
                  <a:gd name="T100" fmla="*/ 19 w 188"/>
                  <a:gd name="T101" fmla="*/ 199 h 226"/>
                  <a:gd name="T102" fmla="*/ 26 w 188"/>
                  <a:gd name="T103" fmla="*/ 192 h 226"/>
                  <a:gd name="T104" fmla="*/ 35 w 188"/>
                  <a:gd name="T105" fmla="*/ 185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226">
                    <a:moveTo>
                      <a:pt x="35" y="185"/>
                    </a:moveTo>
                    <a:lnTo>
                      <a:pt x="44" y="174"/>
                    </a:lnTo>
                    <a:lnTo>
                      <a:pt x="54" y="164"/>
                    </a:lnTo>
                    <a:lnTo>
                      <a:pt x="63" y="153"/>
                    </a:lnTo>
                    <a:lnTo>
                      <a:pt x="72" y="142"/>
                    </a:lnTo>
                    <a:lnTo>
                      <a:pt x="82" y="129"/>
                    </a:lnTo>
                    <a:lnTo>
                      <a:pt x="91" y="117"/>
                    </a:lnTo>
                    <a:lnTo>
                      <a:pt x="101" y="103"/>
                    </a:lnTo>
                    <a:lnTo>
                      <a:pt x="110" y="89"/>
                    </a:lnTo>
                    <a:lnTo>
                      <a:pt x="114" y="82"/>
                    </a:lnTo>
                    <a:lnTo>
                      <a:pt x="119" y="76"/>
                    </a:lnTo>
                    <a:lnTo>
                      <a:pt x="123" y="69"/>
                    </a:lnTo>
                    <a:lnTo>
                      <a:pt x="126" y="63"/>
                    </a:lnTo>
                    <a:lnTo>
                      <a:pt x="129" y="58"/>
                    </a:lnTo>
                    <a:lnTo>
                      <a:pt x="132" y="52"/>
                    </a:lnTo>
                    <a:lnTo>
                      <a:pt x="134" y="47"/>
                    </a:lnTo>
                    <a:lnTo>
                      <a:pt x="136" y="42"/>
                    </a:lnTo>
                    <a:lnTo>
                      <a:pt x="138" y="38"/>
                    </a:lnTo>
                    <a:lnTo>
                      <a:pt x="140" y="35"/>
                    </a:lnTo>
                    <a:lnTo>
                      <a:pt x="141" y="31"/>
                    </a:lnTo>
                    <a:lnTo>
                      <a:pt x="142" y="28"/>
                    </a:lnTo>
                    <a:lnTo>
                      <a:pt x="143" y="24"/>
                    </a:lnTo>
                    <a:lnTo>
                      <a:pt x="143" y="22"/>
                    </a:lnTo>
                    <a:lnTo>
                      <a:pt x="143" y="20"/>
                    </a:lnTo>
                    <a:lnTo>
                      <a:pt x="143" y="19"/>
                    </a:lnTo>
                    <a:lnTo>
                      <a:pt x="142" y="14"/>
                    </a:lnTo>
                    <a:lnTo>
                      <a:pt x="141" y="10"/>
                    </a:lnTo>
                    <a:lnTo>
                      <a:pt x="142" y="7"/>
                    </a:lnTo>
                    <a:lnTo>
                      <a:pt x="143" y="3"/>
                    </a:lnTo>
                    <a:lnTo>
                      <a:pt x="145" y="2"/>
                    </a:lnTo>
                    <a:lnTo>
                      <a:pt x="148" y="0"/>
                    </a:lnTo>
                    <a:lnTo>
                      <a:pt x="150" y="0"/>
                    </a:lnTo>
                    <a:lnTo>
                      <a:pt x="152" y="0"/>
                    </a:lnTo>
                    <a:lnTo>
                      <a:pt x="155" y="0"/>
                    </a:lnTo>
                    <a:lnTo>
                      <a:pt x="157" y="1"/>
                    </a:lnTo>
                    <a:lnTo>
                      <a:pt x="163" y="3"/>
                    </a:lnTo>
                    <a:lnTo>
                      <a:pt x="168" y="7"/>
                    </a:lnTo>
                    <a:lnTo>
                      <a:pt x="172" y="11"/>
                    </a:lnTo>
                    <a:lnTo>
                      <a:pt x="177" y="16"/>
                    </a:lnTo>
                    <a:lnTo>
                      <a:pt x="180" y="19"/>
                    </a:lnTo>
                    <a:lnTo>
                      <a:pt x="182" y="21"/>
                    </a:lnTo>
                    <a:lnTo>
                      <a:pt x="184" y="24"/>
                    </a:lnTo>
                    <a:lnTo>
                      <a:pt x="186" y="26"/>
                    </a:lnTo>
                    <a:lnTo>
                      <a:pt x="187" y="29"/>
                    </a:lnTo>
                    <a:lnTo>
                      <a:pt x="187" y="30"/>
                    </a:lnTo>
                    <a:lnTo>
                      <a:pt x="188" y="32"/>
                    </a:lnTo>
                    <a:lnTo>
                      <a:pt x="188" y="34"/>
                    </a:lnTo>
                    <a:lnTo>
                      <a:pt x="188" y="35"/>
                    </a:lnTo>
                    <a:lnTo>
                      <a:pt x="187" y="37"/>
                    </a:lnTo>
                    <a:lnTo>
                      <a:pt x="186" y="38"/>
                    </a:lnTo>
                    <a:lnTo>
                      <a:pt x="185" y="41"/>
                    </a:lnTo>
                    <a:lnTo>
                      <a:pt x="182" y="43"/>
                    </a:lnTo>
                    <a:lnTo>
                      <a:pt x="181" y="46"/>
                    </a:lnTo>
                    <a:lnTo>
                      <a:pt x="178" y="51"/>
                    </a:lnTo>
                    <a:lnTo>
                      <a:pt x="176" y="55"/>
                    </a:lnTo>
                    <a:lnTo>
                      <a:pt x="173" y="59"/>
                    </a:lnTo>
                    <a:lnTo>
                      <a:pt x="169" y="64"/>
                    </a:lnTo>
                    <a:lnTo>
                      <a:pt x="166" y="69"/>
                    </a:lnTo>
                    <a:lnTo>
                      <a:pt x="162" y="75"/>
                    </a:lnTo>
                    <a:lnTo>
                      <a:pt x="156" y="81"/>
                    </a:lnTo>
                    <a:lnTo>
                      <a:pt x="151" y="87"/>
                    </a:lnTo>
                    <a:lnTo>
                      <a:pt x="146" y="95"/>
                    </a:lnTo>
                    <a:lnTo>
                      <a:pt x="141" y="102"/>
                    </a:lnTo>
                    <a:lnTo>
                      <a:pt x="134" y="109"/>
                    </a:lnTo>
                    <a:lnTo>
                      <a:pt x="128" y="117"/>
                    </a:lnTo>
                    <a:lnTo>
                      <a:pt x="122" y="124"/>
                    </a:lnTo>
                    <a:lnTo>
                      <a:pt x="116" y="131"/>
                    </a:lnTo>
                    <a:lnTo>
                      <a:pt x="110" y="139"/>
                    </a:lnTo>
                    <a:lnTo>
                      <a:pt x="105" y="145"/>
                    </a:lnTo>
                    <a:lnTo>
                      <a:pt x="93" y="156"/>
                    </a:lnTo>
                    <a:lnTo>
                      <a:pt x="82" y="168"/>
                    </a:lnTo>
                    <a:lnTo>
                      <a:pt x="70" y="178"/>
                    </a:lnTo>
                    <a:lnTo>
                      <a:pt x="59" y="188"/>
                    </a:lnTo>
                    <a:lnTo>
                      <a:pt x="47" y="197"/>
                    </a:lnTo>
                    <a:lnTo>
                      <a:pt x="42" y="201"/>
                    </a:lnTo>
                    <a:lnTo>
                      <a:pt x="37" y="205"/>
                    </a:lnTo>
                    <a:lnTo>
                      <a:pt x="33" y="209"/>
                    </a:lnTo>
                    <a:lnTo>
                      <a:pt x="28" y="212"/>
                    </a:lnTo>
                    <a:lnTo>
                      <a:pt x="24" y="214"/>
                    </a:lnTo>
                    <a:lnTo>
                      <a:pt x="20" y="217"/>
                    </a:lnTo>
                    <a:lnTo>
                      <a:pt x="17" y="219"/>
                    </a:lnTo>
                    <a:lnTo>
                      <a:pt x="14" y="221"/>
                    </a:lnTo>
                    <a:lnTo>
                      <a:pt x="11" y="222"/>
                    </a:lnTo>
                    <a:lnTo>
                      <a:pt x="9" y="225"/>
                    </a:lnTo>
                    <a:lnTo>
                      <a:pt x="6" y="225"/>
                    </a:lnTo>
                    <a:lnTo>
                      <a:pt x="4" y="226"/>
                    </a:lnTo>
                    <a:lnTo>
                      <a:pt x="3" y="226"/>
                    </a:lnTo>
                    <a:lnTo>
                      <a:pt x="1" y="226"/>
                    </a:lnTo>
                    <a:lnTo>
                      <a:pt x="0" y="226"/>
                    </a:lnTo>
                    <a:lnTo>
                      <a:pt x="0" y="2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0" y="221"/>
                    </a:lnTo>
                    <a:lnTo>
                      <a:pt x="1" y="220"/>
                    </a:lnTo>
                    <a:lnTo>
                      <a:pt x="2" y="218"/>
                    </a:lnTo>
                    <a:lnTo>
                      <a:pt x="3" y="217"/>
                    </a:lnTo>
                    <a:lnTo>
                      <a:pt x="5" y="214"/>
                    </a:lnTo>
                    <a:lnTo>
                      <a:pt x="7" y="212"/>
                    </a:lnTo>
                    <a:lnTo>
                      <a:pt x="10" y="209"/>
                    </a:lnTo>
                    <a:lnTo>
                      <a:pt x="13" y="207"/>
                    </a:lnTo>
                    <a:lnTo>
                      <a:pt x="16" y="204"/>
                    </a:lnTo>
                    <a:lnTo>
                      <a:pt x="19" y="199"/>
                    </a:lnTo>
                    <a:lnTo>
                      <a:pt x="22" y="196"/>
                    </a:lnTo>
                    <a:lnTo>
                      <a:pt x="26" y="192"/>
                    </a:lnTo>
                    <a:lnTo>
                      <a:pt x="31" y="189"/>
                    </a:lnTo>
                    <a:lnTo>
                      <a:pt x="35" y="185"/>
                    </a:lnTo>
                    <a:lnTo>
                      <a:pt x="35" y="185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143"/>
              <p:cNvSpPr>
                <a:spLocks/>
              </p:cNvSpPr>
              <p:nvPr/>
            </p:nvSpPr>
            <p:spPr bwMode="auto">
              <a:xfrm>
                <a:off x="5827713" y="3416301"/>
                <a:ext cx="52388" cy="423863"/>
              </a:xfrm>
              <a:custGeom>
                <a:avLst/>
                <a:gdLst>
                  <a:gd name="T0" fmla="*/ 4 w 33"/>
                  <a:gd name="T1" fmla="*/ 152 h 267"/>
                  <a:gd name="T2" fmla="*/ 6 w 33"/>
                  <a:gd name="T3" fmla="*/ 124 h 267"/>
                  <a:gd name="T4" fmla="*/ 7 w 33"/>
                  <a:gd name="T5" fmla="*/ 97 h 267"/>
                  <a:gd name="T6" fmla="*/ 6 w 33"/>
                  <a:gd name="T7" fmla="*/ 72 h 267"/>
                  <a:gd name="T8" fmla="*/ 5 w 33"/>
                  <a:gd name="T9" fmla="*/ 53 h 267"/>
                  <a:gd name="T10" fmla="*/ 4 w 33"/>
                  <a:gd name="T11" fmla="*/ 42 h 267"/>
                  <a:gd name="T12" fmla="*/ 3 w 33"/>
                  <a:gd name="T13" fmla="*/ 33 h 267"/>
                  <a:gd name="T14" fmla="*/ 2 w 33"/>
                  <a:gd name="T15" fmla="*/ 24 h 267"/>
                  <a:gd name="T16" fmla="*/ 2 w 33"/>
                  <a:gd name="T17" fmla="*/ 17 h 267"/>
                  <a:gd name="T18" fmla="*/ 1 w 33"/>
                  <a:gd name="T19" fmla="*/ 12 h 267"/>
                  <a:gd name="T20" fmla="*/ 1 w 33"/>
                  <a:gd name="T21" fmla="*/ 8 h 267"/>
                  <a:gd name="T22" fmla="*/ 1 w 33"/>
                  <a:gd name="T23" fmla="*/ 5 h 267"/>
                  <a:gd name="T24" fmla="*/ 1 w 33"/>
                  <a:gd name="T25" fmla="*/ 1 h 267"/>
                  <a:gd name="T26" fmla="*/ 3 w 33"/>
                  <a:gd name="T27" fmla="*/ 0 h 267"/>
                  <a:gd name="T28" fmla="*/ 6 w 33"/>
                  <a:gd name="T29" fmla="*/ 0 h 267"/>
                  <a:gd name="T30" fmla="*/ 10 w 33"/>
                  <a:gd name="T31" fmla="*/ 3 h 267"/>
                  <a:gd name="T32" fmla="*/ 17 w 33"/>
                  <a:gd name="T33" fmla="*/ 11 h 267"/>
                  <a:gd name="T34" fmla="*/ 24 w 33"/>
                  <a:gd name="T35" fmla="*/ 21 h 267"/>
                  <a:gd name="T36" fmla="*/ 28 w 33"/>
                  <a:gd name="T37" fmla="*/ 30 h 267"/>
                  <a:gd name="T38" fmla="*/ 31 w 33"/>
                  <a:gd name="T39" fmla="*/ 37 h 267"/>
                  <a:gd name="T40" fmla="*/ 32 w 33"/>
                  <a:gd name="T41" fmla="*/ 43 h 267"/>
                  <a:gd name="T42" fmla="*/ 32 w 33"/>
                  <a:gd name="T43" fmla="*/ 52 h 267"/>
                  <a:gd name="T44" fmla="*/ 33 w 33"/>
                  <a:gd name="T45" fmla="*/ 61 h 267"/>
                  <a:gd name="T46" fmla="*/ 33 w 33"/>
                  <a:gd name="T47" fmla="*/ 69 h 267"/>
                  <a:gd name="T48" fmla="*/ 33 w 33"/>
                  <a:gd name="T49" fmla="*/ 78 h 267"/>
                  <a:gd name="T50" fmla="*/ 33 w 33"/>
                  <a:gd name="T51" fmla="*/ 88 h 267"/>
                  <a:gd name="T52" fmla="*/ 33 w 33"/>
                  <a:gd name="T53" fmla="*/ 100 h 267"/>
                  <a:gd name="T54" fmla="*/ 33 w 33"/>
                  <a:gd name="T55" fmla="*/ 113 h 267"/>
                  <a:gd name="T56" fmla="*/ 33 w 33"/>
                  <a:gd name="T57" fmla="*/ 128 h 267"/>
                  <a:gd name="T58" fmla="*/ 33 w 33"/>
                  <a:gd name="T59" fmla="*/ 145 h 267"/>
                  <a:gd name="T60" fmla="*/ 33 w 33"/>
                  <a:gd name="T61" fmla="*/ 164 h 267"/>
                  <a:gd name="T62" fmla="*/ 32 w 33"/>
                  <a:gd name="T63" fmla="*/ 184 h 267"/>
                  <a:gd name="T64" fmla="*/ 31 w 33"/>
                  <a:gd name="T65" fmla="*/ 203 h 267"/>
                  <a:gd name="T66" fmla="*/ 30 w 33"/>
                  <a:gd name="T67" fmla="*/ 218 h 267"/>
                  <a:gd name="T68" fmla="*/ 29 w 33"/>
                  <a:gd name="T69" fmla="*/ 232 h 267"/>
                  <a:gd name="T70" fmla="*/ 29 w 33"/>
                  <a:gd name="T71" fmla="*/ 243 h 267"/>
                  <a:gd name="T72" fmla="*/ 28 w 33"/>
                  <a:gd name="T73" fmla="*/ 253 h 267"/>
                  <a:gd name="T74" fmla="*/ 27 w 33"/>
                  <a:gd name="T75" fmla="*/ 259 h 267"/>
                  <a:gd name="T76" fmla="*/ 26 w 33"/>
                  <a:gd name="T77" fmla="*/ 263 h 267"/>
                  <a:gd name="T78" fmla="*/ 24 w 33"/>
                  <a:gd name="T79" fmla="*/ 267 h 267"/>
                  <a:gd name="T80" fmla="*/ 22 w 33"/>
                  <a:gd name="T81" fmla="*/ 267 h 267"/>
                  <a:gd name="T82" fmla="*/ 18 w 33"/>
                  <a:gd name="T83" fmla="*/ 265 h 267"/>
                  <a:gd name="T84" fmla="*/ 14 w 33"/>
                  <a:gd name="T85" fmla="*/ 260 h 267"/>
                  <a:gd name="T86" fmla="*/ 8 w 33"/>
                  <a:gd name="T87" fmla="*/ 253 h 267"/>
                  <a:gd name="T88" fmla="*/ 4 w 33"/>
                  <a:gd name="T89" fmla="*/ 245 h 267"/>
                  <a:gd name="T90" fmla="*/ 2 w 33"/>
                  <a:gd name="T91" fmla="*/ 239 h 267"/>
                  <a:gd name="T92" fmla="*/ 1 w 33"/>
                  <a:gd name="T93" fmla="*/ 235 h 267"/>
                  <a:gd name="T94" fmla="*/ 0 w 33"/>
                  <a:gd name="T95" fmla="*/ 233 h 267"/>
                  <a:gd name="T96" fmla="*/ 0 w 33"/>
                  <a:gd name="T97" fmla="*/ 230 h 267"/>
                  <a:gd name="T98" fmla="*/ 0 w 33"/>
                  <a:gd name="T99" fmla="*/ 225 h 267"/>
                  <a:gd name="T100" fmla="*/ 0 w 33"/>
                  <a:gd name="T101" fmla="*/ 217 h 267"/>
                  <a:gd name="T102" fmla="*/ 0 w 33"/>
                  <a:gd name="T103" fmla="*/ 209 h 267"/>
                  <a:gd name="T104" fmla="*/ 1 w 33"/>
                  <a:gd name="T105" fmla="*/ 199 h 267"/>
                  <a:gd name="T106" fmla="*/ 2 w 33"/>
                  <a:gd name="T107" fmla="*/ 188 h 267"/>
                  <a:gd name="T108" fmla="*/ 2 w 33"/>
                  <a:gd name="T109" fmla="*/ 174 h 267"/>
                  <a:gd name="T110" fmla="*/ 3 w 33"/>
                  <a:gd name="T111" fmla="*/ 1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3" h="267">
                    <a:moveTo>
                      <a:pt x="3" y="167"/>
                    </a:moveTo>
                    <a:lnTo>
                      <a:pt x="4" y="152"/>
                    </a:lnTo>
                    <a:lnTo>
                      <a:pt x="6" y="138"/>
                    </a:lnTo>
                    <a:lnTo>
                      <a:pt x="6" y="124"/>
                    </a:lnTo>
                    <a:lnTo>
                      <a:pt x="7" y="110"/>
                    </a:lnTo>
                    <a:lnTo>
                      <a:pt x="7" y="97"/>
                    </a:lnTo>
                    <a:lnTo>
                      <a:pt x="7" y="84"/>
                    </a:lnTo>
                    <a:lnTo>
                      <a:pt x="6" y="72"/>
                    </a:lnTo>
                    <a:lnTo>
                      <a:pt x="5" y="59"/>
                    </a:lnTo>
                    <a:lnTo>
                      <a:pt x="5" y="53"/>
                    </a:lnTo>
                    <a:lnTo>
                      <a:pt x="5" y="47"/>
                    </a:lnTo>
                    <a:lnTo>
                      <a:pt x="4" y="42"/>
                    </a:lnTo>
                    <a:lnTo>
                      <a:pt x="4" y="37"/>
                    </a:lnTo>
                    <a:lnTo>
                      <a:pt x="3" y="33"/>
                    </a:lnTo>
                    <a:lnTo>
                      <a:pt x="3" y="29"/>
                    </a:lnTo>
                    <a:lnTo>
                      <a:pt x="2" y="24"/>
                    </a:lnTo>
                    <a:lnTo>
                      <a:pt x="2" y="21"/>
                    </a:lnTo>
                    <a:lnTo>
                      <a:pt x="2" y="17"/>
                    </a:lnTo>
                    <a:lnTo>
                      <a:pt x="1" y="15"/>
                    </a:lnTo>
                    <a:lnTo>
                      <a:pt x="1" y="12"/>
                    </a:lnTo>
                    <a:lnTo>
                      <a:pt x="1" y="10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10" y="3"/>
                    </a:lnTo>
                    <a:lnTo>
                      <a:pt x="14" y="7"/>
                    </a:lnTo>
                    <a:lnTo>
                      <a:pt x="17" y="11"/>
                    </a:lnTo>
                    <a:lnTo>
                      <a:pt x="21" y="16"/>
                    </a:lnTo>
                    <a:lnTo>
                      <a:pt x="24" y="21"/>
                    </a:lnTo>
                    <a:lnTo>
                      <a:pt x="26" y="25"/>
                    </a:lnTo>
                    <a:lnTo>
                      <a:pt x="28" y="30"/>
                    </a:lnTo>
                    <a:lnTo>
                      <a:pt x="30" y="34"/>
                    </a:lnTo>
                    <a:lnTo>
                      <a:pt x="31" y="37"/>
                    </a:lnTo>
                    <a:lnTo>
                      <a:pt x="32" y="40"/>
                    </a:lnTo>
                    <a:lnTo>
                      <a:pt x="32" y="43"/>
                    </a:lnTo>
                    <a:lnTo>
                      <a:pt x="32" y="47"/>
                    </a:lnTo>
                    <a:lnTo>
                      <a:pt x="32" y="52"/>
                    </a:lnTo>
                    <a:lnTo>
                      <a:pt x="32" y="56"/>
                    </a:lnTo>
                    <a:lnTo>
                      <a:pt x="33" y="61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3" y="74"/>
                    </a:lnTo>
                    <a:lnTo>
                      <a:pt x="33" y="78"/>
                    </a:lnTo>
                    <a:lnTo>
                      <a:pt x="33" y="83"/>
                    </a:lnTo>
                    <a:lnTo>
                      <a:pt x="33" y="88"/>
                    </a:lnTo>
                    <a:lnTo>
                      <a:pt x="33" y="94"/>
                    </a:lnTo>
                    <a:lnTo>
                      <a:pt x="33" y="100"/>
                    </a:lnTo>
                    <a:lnTo>
                      <a:pt x="33" y="106"/>
                    </a:lnTo>
                    <a:lnTo>
                      <a:pt x="33" y="113"/>
                    </a:lnTo>
                    <a:lnTo>
                      <a:pt x="33" y="121"/>
                    </a:lnTo>
                    <a:lnTo>
                      <a:pt x="33" y="128"/>
                    </a:lnTo>
                    <a:lnTo>
                      <a:pt x="33" y="137"/>
                    </a:lnTo>
                    <a:lnTo>
                      <a:pt x="33" y="145"/>
                    </a:lnTo>
                    <a:lnTo>
                      <a:pt x="33" y="154"/>
                    </a:lnTo>
                    <a:lnTo>
                      <a:pt x="33" y="164"/>
                    </a:lnTo>
                    <a:lnTo>
                      <a:pt x="33" y="174"/>
                    </a:lnTo>
                    <a:lnTo>
                      <a:pt x="32" y="184"/>
                    </a:lnTo>
                    <a:lnTo>
                      <a:pt x="32" y="194"/>
                    </a:lnTo>
                    <a:lnTo>
                      <a:pt x="31" y="203"/>
                    </a:lnTo>
                    <a:lnTo>
                      <a:pt x="31" y="211"/>
                    </a:lnTo>
                    <a:lnTo>
                      <a:pt x="30" y="218"/>
                    </a:lnTo>
                    <a:lnTo>
                      <a:pt x="30" y="226"/>
                    </a:lnTo>
                    <a:lnTo>
                      <a:pt x="29" y="232"/>
                    </a:lnTo>
                    <a:lnTo>
                      <a:pt x="29" y="238"/>
                    </a:lnTo>
                    <a:lnTo>
                      <a:pt x="29" y="243"/>
                    </a:lnTo>
                    <a:lnTo>
                      <a:pt x="28" y="249"/>
                    </a:lnTo>
                    <a:lnTo>
                      <a:pt x="28" y="253"/>
                    </a:lnTo>
                    <a:lnTo>
                      <a:pt x="27" y="256"/>
                    </a:lnTo>
                    <a:lnTo>
                      <a:pt x="27" y="259"/>
                    </a:lnTo>
                    <a:lnTo>
                      <a:pt x="26" y="261"/>
                    </a:lnTo>
                    <a:lnTo>
                      <a:pt x="26" y="263"/>
                    </a:lnTo>
                    <a:lnTo>
                      <a:pt x="25" y="264"/>
                    </a:lnTo>
                    <a:lnTo>
                      <a:pt x="24" y="267"/>
                    </a:lnTo>
                    <a:lnTo>
                      <a:pt x="23" y="267"/>
                    </a:lnTo>
                    <a:lnTo>
                      <a:pt x="22" y="267"/>
                    </a:lnTo>
                    <a:lnTo>
                      <a:pt x="20" y="267"/>
                    </a:lnTo>
                    <a:lnTo>
                      <a:pt x="18" y="265"/>
                    </a:lnTo>
                    <a:lnTo>
                      <a:pt x="16" y="263"/>
                    </a:lnTo>
                    <a:lnTo>
                      <a:pt x="14" y="260"/>
                    </a:lnTo>
                    <a:lnTo>
                      <a:pt x="10" y="257"/>
                    </a:lnTo>
                    <a:lnTo>
                      <a:pt x="8" y="253"/>
                    </a:lnTo>
                    <a:lnTo>
                      <a:pt x="6" y="249"/>
                    </a:lnTo>
                    <a:lnTo>
                      <a:pt x="4" y="245"/>
                    </a:lnTo>
                    <a:lnTo>
                      <a:pt x="3" y="241"/>
                    </a:lnTo>
                    <a:lnTo>
                      <a:pt x="2" y="239"/>
                    </a:lnTo>
                    <a:lnTo>
                      <a:pt x="1" y="237"/>
                    </a:lnTo>
                    <a:lnTo>
                      <a:pt x="1" y="235"/>
                    </a:lnTo>
                    <a:lnTo>
                      <a:pt x="1" y="234"/>
                    </a:lnTo>
                    <a:lnTo>
                      <a:pt x="0" y="233"/>
                    </a:lnTo>
                    <a:lnTo>
                      <a:pt x="0" y="232"/>
                    </a:lnTo>
                    <a:lnTo>
                      <a:pt x="0" y="230"/>
                    </a:lnTo>
                    <a:lnTo>
                      <a:pt x="0" y="228"/>
                    </a:lnTo>
                    <a:lnTo>
                      <a:pt x="0" y="225"/>
                    </a:lnTo>
                    <a:lnTo>
                      <a:pt x="0" y="221"/>
                    </a:lnTo>
                    <a:lnTo>
                      <a:pt x="0" y="217"/>
                    </a:lnTo>
                    <a:lnTo>
                      <a:pt x="0" y="214"/>
                    </a:lnTo>
                    <a:lnTo>
                      <a:pt x="0" y="209"/>
                    </a:lnTo>
                    <a:lnTo>
                      <a:pt x="1" y="205"/>
                    </a:lnTo>
                    <a:lnTo>
                      <a:pt x="1" y="199"/>
                    </a:lnTo>
                    <a:lnTo>
                      <a:pt x="1" y="193"/>
                    </a:lnTo>
                    <a:lnTo>
                      <a:pt x="2" y="188"/>
                    </a:lnTo>
                    <a:lnTo>
                      <a:pt x="2" y="181"/>
                    </a:lnTo>
                    <a:lnTo>
                      <a:pt x="2" y="174"/>
                    </a:lnTo>
                    <a:lnTo>
                      <a:pt x="3" y="167"/>
                    </a:lnTo>
                    <a:lnTo>
                      <a:pt x="3" y="167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46"/>
              <p:cNvSpPr>
                <a:spLocks/>
              </p:cNvSpPr>
              <p:nvPr/>
            </p:nvSpPr>
            <p:spPr bwMode="auto">
              <a:xfrm>
                <a:off x="5900738" y="3349626"/>
                <a:ext cx="252413" cy="63500"/>
              </a:xfrm>
              <a:custGeom>
                <a:avLst/>
                <a:gdLst>
                  <a:gd name="T0" fmla="*/ 15 w 159"/>
                  <a:gd name="T1" fmla="*/ 24 h 40"/>
                  <a:gd name="T2" fmla="*/ 43 w 159"/>
                  <a:gd name="T3" fmla="*/ 19 h 40"/>
                  <a:gd name="T4" fmla="*/ 67 w 159"/>
                  <a:gd name="T5" fmla="*/ 14 h 40"/>
                  <a:gd name="T6" fmla="*/ 88 w 159"/>
                  <a:gd name="T7" fmla="*/ 10 h 40"/>
                  <a:gd name="T8" fmla="*/ 105 w 159"/>
                  <a:gd name="T9" fmla="*/ 6 h 40"/>
                  <a:gd name="T10" fmla="*/ 118 w 159"/>
                  <a:gd name="T11" fmla="*/ 4 h 40"/>
                  <a:gd name="T12" fmla="*/ 128 w 159"/>
                  <a:gd name="T13" fmla="*/ 1 h 40"/>
                  <a:gd name="T14" fmla="*/ 133 w 159"/>
                  <a:gd name="T15" fmla="*/ 0 h 40"/>
                  <a:gd name="T16" fmla="*/ 136 w 159"/>
                  <a:gd name="T17" fmla="*/ 0 h 40"/>
                  <a:gd name="T18" fmla="*/ 145 w 159"/>
                  <a:gd name="T19" fmla="*/ 1 h 40"/>
                  <a:gd name="T20" fmla="*/ 152 w 159"/>
                  <a:gd name="T21" fmla="*/ 4 h 40"/>
                  <a:gd name="T22" fmla="*/ 156 w 159"/>
                  <a:gd name="T23" fmla="*/ 6 h 40"/>
                  <a:gd name="T24" fmla="*/ 158 w 159"/>
                  <a:gd name="T25" fmla="*/ 8 h 40"/>
                  <a:gd name="T26" fmla="*/ 159 w 159"/>
                  <a:gd name="T27" fmla="*/ 10 h 40"/>
                  <a:gd name="T28" fmla="*/ 159 w 159"/>
                  <a:gd name="T29" fmla="*/ 12 h 40"/>
                  <a:gd name="T30" fmla="*/ 156 w 159"/>
                  <a:gd name="T31" fmla="*/ 14 h 40"/>
                  <a:gd name="T32" fmla="*/ 153 w 159"/>
                  <a:gd name="T33" fmla="*/ 16 h 40"/>
                  <a:gd name="T34" fmla="*/ 150 w 159"/>
                  <a:gd name="T35" fmla="*/ 17 h 40"/>
                  <a:gd name="T36" fmla="*/ 145 w 159"/>
                  <a:gd name="T37" fmla="*/ 18 h 40"/>
                  <a:gd name="T38" fmla="*/ 138 w 159"/>
                  <a:gd name="T39" fmla="*/ 20 h 40"/>
                  <a:gd name="T40" fmla="*/ 130 w 159"/>
                  <a:gd name="T41" fmla="*/ 22 h 40"/>
                  <a:gd name="T42" fmla="*/ 121 w 159"/>
                  <a:gd name="T43" fmla="*/ 24 h 40"/>
                  <a:gd name="T44" fmla="*/ 109 w 159"/>
                  <a:gd name="T45" fmla="*/ 27 h 40"/>
                  <a:gd name="T46" fmla="*/ 96 w 159"/>
                  <a:gd name="T47" fmla="*/ 29 h 40"/>
                  <a:gd name="T48" fmla="*/ 83 w 159"/>
                  <a:gd name="T49" fmla="*/ 32 h 40"/>
                  <a:gd name="T50" fmla="*/ 70 w 159"/>
                  <a:gd name="T51" fmla="*/ 34 h 40"/>
                  <a:gd name="T52" fmla="*/ 59 w 159"/>
                  <a:gd name="T53" fmla="*/ 36 h 40"/>
                  <a:gd name="T54" fmla="*/ 49 w 159"/>
                  <a:gd name="T55" fmla="*/ 38 h 40"/>
                  <a:gd name="T56" fmla="*/ 41 w 159"/>
                  <a:gd name="T57" fmla="*/ 39 h 40"/>
                  <a:gd name="T58" fmla="*/ 35 w 159"/>
                  <a:gd name="T59" fmla="*/ 40 h 40"/>
                  <a:gd name="T60" fmla="*/ 29 w 159"/>
                  <a:gd name="T61" fmla="*/ 40 h 40"/>
                  <a:gd name="T62" fmla="*/ 25 w 159"/>
                  <a:gd name="T63" fmla="*/ 40 h 40"/>
                  <a:gd name="T64" fmla="*/ 22 w 159"/>
                  <a:gd name="T65" fmla="*/ 40 h 40"/>
                  <a:gd name="T66" fmla="*/ 18 w 159"/>
                  <a:gd name="T67" fmla="*/ 38 h 40"/>
                  <a:gd name="T68" fmla="*/ 12 w 159"/>
                  <a:gd name="T69" fmla="*/ 35 h 40"/>
                  <a:gd name="T70" fmla="*/ 4 w 159"/>
                  <a:gd name="T71" fmla="*/ 31 h 40"/>
                  <a:gd name="T72" fmla="*/ 0 w 159"/>
                  <a:gd name="T73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9" h="40">
                    <a:moveTo>
                      <a:pt x="0" y="28"/>
                    </a:moveTo>
                    <a:lnTo>
                      <a:pt x="15" y="24"/>
                    </a:lnTo>
                    <a:lnTo>
                      <a:pt x="29" y="21"/>
                    </a:lnTo>
                    <a:lnTo>
                      <a:pt x="43" y="19"/>
                    </a:lnTo>
                    <a:lnTo>
                      <a:pt x="56" y="16"/>
                    </a:lnTo>
                    <a:lnTo>
                      <a:pt x="67" y="14"/>
                    </a:lnTo>
                    <a:lnTo>
                      <a:pt x="79" y="12"/>
                    </a:lnTo>
                    <a:lnTo>
                      <a:pt x="88" y="10"/>
                    </a:lnTo>
                    <a:lnTo>
                      <a:pt x="96" y="8"/>
                    </a:lnTo>
                    <a:lnTo>
                      <a:pt x="105" y="6"/>
                    </a:lnTo>
                    <a:lnTo>
                      <a:pt x="112" y="5"/>
                    </a:lnTo>
                    <a:lnTo>
                      <a:pt x="118" y="4"/>
                    </a:lnTo>
                    <a:lnTo>
                      <a:pt x="124" y="2"/>
                    </a:lnTo>
                    <a:lnTo>
                      <a:pt x="128" y="1"/>
                    </a:lnTo>
                    <a:lnTo>
                      <a:pt x="131" y="0"/>
                    </a:lnTo>
                    <a:lnTo>
                      <a:pt x="133" y="0"/>
                    </a:lnTo>
                    <a:lnTo>
                      <a:pt x="134" y="0"/>
                    </a:lnTo>
                    <a:lnTo>
                      <a:pt x="136" y="0"/>
                    </a:lnTo>
                    <a:lnTo>
                      <a:pt x="140" y="0"/>
                    </a:lnTo>
                    <a:lnTo>
                      <a:pt x="145" y="1"/>
                    </a:lnTo>
                    <a:lnTo>
                      <a:pt x="150" y="2"/>
                    </a:lnTo>
                    <a:lnTo>
                      <a:pt x="152" y="4"/>
                    </a:lnTo>
                    <a:lnTo>
                      <a:pt x="154" y="5"/>
                    </a:lnTo>
                    <a:lnTo>
                      <a:pt x="156" y="6"/>
                    </a:lnTo>
                    <a:lnTo>
                      <a:pt x="157" y="7"/>
                    </a:lnTo>
                    <a:lnTo>
                      <a:pt x="158" y="8"/>
                    </a:lnTo>
                    <a:lnTo>
                      <a:pt x="159" y="9"/>
                    </a:lnTo>
                    <a:lnTo>
                      <a:pt x="159" y="10"/>
                    </a:lnTo>
                    <a:lnTo>
                      <a:pt x="159" y="11"/>
                    </a:lnTo>
                    <a:lnTo>
                      <a:pt x="159" y="12"/>
                    </a:lnTo>
                    <a:lnTo>
                      <a:pt x="158" y="13"/>
                    </a:lnTo>
                    <a:lnTo>
                      <a:pt x="156" y="14"/>
                    </a:lnTo>
                    <a:lnTo>
                      <a:pt x="154" y="15"/>
                    </a:lnTo>
                    <a:lnTo>
                      <a:pt x="153" y="16"/>
                    </a:lnTo>
                    <a:lnTo>
                      <a:pt x="152" y="16"/>
                    </a:lnTo>
                    <a:lnTo>
                      <a:pt x="150" y="17"/>
                    </a:lnTo>
                    <a:lnTo>
                      <a:pt x="148" y="18"/>
                    </a:lnTo>
                    <a:lnTo>
                      <a:pt x="145" y="18"/>
                    </a:lnTo>
                    <a:lnTo>
                      <a:pt x="141" y="19"/>
                    </a:lnTo>
                    <a:lnTo>
                      <a:pt x="138" y="20"/>
                    </a:lnTo>
                    <a:lnTo>
                      <a:pt x="134" y="21"/>
                    </a:lnTo>
                    <a:lnTo>
                      <a:pt x="130" y="22"/>
                    </a:lnTo>
                    <a:lnTo>
                      <a:pt x="125" y="23"/>
                    </a:lnTo>
                    <a:lnTo>
                      <a:pt x="121" y="24"/>
                    </a:lnTo>
                    <a:lnTo>
                      <a:pt x="114" y="26"/>
                    </a:lnTo>
                    <a:lnTo>
                      <a:pt x="109" y="27"/>
                    </a:lnTo>
                    <a:lnTo>
                      <a:pt x="103" y="28"/>
                    </a:lnTo>
                    <a:lnTo>
                      <a:pt x="96" y="29"/>
                    </a:lnTo>
                    <a:lnTo>
                      <a:pt x="89" y="31"/>
                    </a:lnTo>
                    <a:lnTo>
                      <a:pt x="83" y="32"/>
                    </a:lnTo>
                    <a:lnTo>
                      <a:pt x="77" y="33"/>
                    </a:lnTo>
                    <a:lnTo>
                      <a:pt x="70" y="34"/>
                    </a:lnTo>
                    <a:lnTo>
                      <a:pt x="64" y="35"/>
                    </a:lnTo>
                    <a:lnTo>
                      <a:pt x="59" y="36"/>
                    </a:lnTo>
                    <a:lnTo>
                      <a:pt x="53" y="37"/>
                    </a:lnTo>
                    <a:lnTo>
                      <a:pt x="49" y="38"/>
                    </a:lnTo>
                    <a:lnTo>
                      <a:pt x="45" y="38"/>
                    </a:lnTo>
                    <a:lnTo>
                      <a:pt x="41" y="39"/>
                    </a:lnTo>
                    <a:lnTo>
                      <a:pt x="38" y="39"/>
                    </a:lnTo>
                    <a:lnTo>
                      <a:pt x="35" y="40"/>
                    </a:lnTo>
                    <a:lnTo>
                      <a:pt x="31" y="40"/>
                    </a:lnTo>
                    <a:lnTo>
                      <a:pt x="29" y="40"/>
                    </a:lnTo>
                    <a:lnTo>
                      <a:pt x="27" y="40"/>
                    </a:lnTo>
                    <a:lnTo>
                      <a:pt x="25" y="40"/>
                    </a:lnTo>
                    <a:lnTo>
                      <a:pt x="24" y="40"/>
                    </a:lnTo>
                    <a:lnTo>
                      <a:pt x="22" y="40"/>
                    </a:lnTo>
                    <a:lnTo>
                      <a:pt x="20" y="39"/>
                    </a:lnTo>
                    <a:lnTo>
                      <a:pt x="18" y="38"/>
                    </a:lnTo>
                    <a:lnTo>
                      <a:pt x="15" y="37"/>
                    </a:lnTo>
                    <a:lnTo>
                      <a:pt x="12" y="35"/>
                    </a:lnTo>
                    <a:lnTo>
                      <a:pt x="8" y="33"/>
                    </a:lnTo>
                    <a:lnTo>
                      <a:pt x="4" y="31"/>
                    </a:lnTo>
                    <a:lnTo>
                      <a:pt x="0" y="28"/>
                    </a:lnTo>
                    <a:lnTo>
                      <a:pt x="0" y="28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47"/>
              <p:cNvSpPr>
                <a:spLocks/>
              </p:cNvSpPr>
              <p:nvPr/>
            </p:nvSpPr>
            <p:spPr bwMode="auto">
              <a:xfrm>
                <a:off x="5900738" y="3541713"/>
                <a:ext cx="238125" cy="53975"/>
              </a:xfrm>
              <a:custGeom>
                <a:avLst/>
                <a:gdLst>
                  <a:gd name="T0" fmla="*/ 14 w 150"/>
                  <a:gd name="T1" fmla="*/ 22 h 34"/>
                  <a:gd name="T2" fmla="*/ 38 w 150"/>
                  <a:gd name="T3" fmla="*/ 16 h 34"/>
                  <a:gd name="T4" fmla="*/ 60 w 150"/>
                  <a:gd name="T5" fmla="*/ 11 h 34"/>
                  <a:gd name="T6" fmla="*/ 78 w 150"/>
                  <a:gd name="T7" fmla="*/ 7 h 34"/>
                  <a:gd name="T8" fmla="*/ 93 w 150"/>
                  <a:gd name="T9" fmla="*/ 4 h 34"/>
                  <a:gd name="T10" fmla="*/ 105 w 150"/>
                  <a:gd name="T11" fmla="*/ 2 h 34"/>
                  <a:gd name="T12" fmla="*/ 114 w 150"/>
                  <a:gd name="T13" fmla="*/ 1 h 34"/>
                  <a:gd name="T14" fmla="*/ 121 w 150"/>
                  <a:gd name="T15" fmla="*/ 0 h 34"/>
                  <a:gd name="T16" fmla="*/ 127 w 150"/>
                  <a:gd name="T17" fmla="*/ 0 h 34"/>
                  <a:gd name="T18" fmla="*/ 136 w 150"/>
                  <a:gd name="T19" fmla="*/ 3 h 34"/>
                  <a:gd name="T20" fmla="*/ 145 w 150"/>
                  <a:gd name="T21" fmla="*/ 6 h 34"/>
                  <a:gd name="T22" fmla="*/ 148 w 150"/>
                  <a:gd name="T23" fmla="*/ 7 h 34"/>
                  <a:gd name="T24" fmla="*/ 150 w 150"/>
                  <a:gd name="T25" fmla="*/ 9 h 34"/>
                  <a:gd name="T26" fmla="*/ 150 w 150"/>
                  <a:gd name="T27" fmla="*/ 11 h 34"/>
                  <a:gd name="T28" fmla="*/ 149 w 150"/>
                  <a:gd name="T29" fmla="*/ 12 h 34"/>
                  <a:gd name="T30" fmla="*/ 147 w 150"/>
                  <a:gd name="T31" fmla="*/ 14 h 34"/>
                  <a:gd name="T32" fmla="*/ 143 w 150"/>
                  <a:gd name="T33" fmla="*/ 15 h 34"/>
                  <a:gd name="T34" fmla="*/ 137 w 150"/>
                  <a:gd name="T35" fmla="*/ 16 h 34"/>
                  <a:gd name="T36" fmla="*/ 130 w 150"/>
                  <a:gd name="T37" fmla="*/ 18 h 34"/>
                  <a:gd name="T38" fmla="*/ 123 w 150"/>
                  <a:gd name="T39" fmla="*/ 19 h 34"/>
                  <a:gd name="T40" fmla="*/ 112 w 150"/>
                  <a:gd name="T41" fmla="*/ 21 h 34"/>
                  <a:gd name="T42" fmla="*/ 101 w 150"/>
                  <a:gd name="T43" fmla="*/ 24 h 34"/>
                  <a:gd name="T44" fmla="*/ 88 w 150"/>
                  <a:gd name="T45" fmla="*/ 26 h 34"/>
                  <a:gd name="T46" fmla="*/ 75 w 150"/>
                  <a:gd name="T47" fmla="*/ 28 h 34"/>
                  <a:gd name="T48" fmla="*/ 64 w 150"/>
                  <a:gd name="T49" fmla="*/ 30 h 34"/>
                  <a:gd name="T50" fmla="*/ 55 w 150"/>
                  <a:gd name="T51" fmla="*/ 32 h 34"/>
                  <a:gd name="T52" fmla="*/ 47 w 150"/>
                  <a:gd name="T53" fmla="*/ 33 h 34"/>
                  <a:gd name="T54" fmla="*/ 40 w 150"/>
                  <a:gd name="T55" fmla="*/ 34 h 34"/>
                  <a:gd name="T56" fmla="*/ 35 w 150"/>
                  <a:gd name="T57" fmla="*/ 34 h 34"/>
                  <a:gd name="T58" fmla="*/ 31 w 150"/>
                  <a:gd name="T59" fmla="*/ 34 h 34"/>
                  <a:gd name="T60" fmla="*/ 26 w 150"/>
                  <a:gd name="T61" fmla="*/ 34 h 34"/>
                  <a:gd name="T62" fmla="*/ 20 w 150"/>
                  <a:gd name="T63" fmla="*/ 33 h 34"/>
                  <a:gd name="T64" fmla="*/ 13 w 150"/>
                  <a:gd name="T65" fmla="*/ 31 h 34"/>
                  <a:gd name="T66" fmla="*/ 4 w 150"/>
                  <a:gd name="T67" fmla="*/ 27 h 34"/>
                  <a:gd name="T68" fmla="*/ 0 w 150"/>
                  <a:gd name="T69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0" h="34">
                    <a:moveTo>
                      <a:pt x="0" y="25"/>
                    </a:moveTo>
                    <a:lnTo>
                      <a:pt x="14" y="22"/>
                    </a:lnTo>
                    <a:lnTo>
                      <a:pt x="26" y="19"/>
                    </a:lnTo>
                    <a:lnTo>
                      <a:pt x="38" y="16"/>
                    </a:lnTo>
                    <a:lnTo>
                      <a:pt x="49" y="14"/>
                    </a:lnTo>
                    <a:lnTo>
                      <a:pt x="60" y="11"/>
                    </a:lnTo>
                    <a:lnTo>
                      <a:pt x="69" y="9"/>
                    </a:lnTo>
                    <a:lnTo>
                      <a:pt x="78" y="7"/>
                    </a:lnTo>
                    <a:lnTo>
                      <a:pt x="86" y="5"/>
                    </a:lnTo>
                    <a:lnTo>
                      <a:pt x="93" y="4"/>
                    </a:lnTo>
                    <a:lnTo>
                      <a:pt x="100" y="3"/>
                    </a:lnTo>
                    <a:lnTo>
                      <a:pt x="105" y="2"/>
                    </a:lnTo>
                    <a:lnTo>
                      <a:pt x="110" y="1"/>
                    </a:lnTo>
                    <a:lnTo>
                      <a:pt x="114" y="1"/>
                    </a:lnTo>
                    <a:lnTo>
                      <a:pt x="117" y="0"/>
                    </a:lnTo>
                    <a:lnTo>
                      <a:pt x="121" y="0"/>
                    </a:lnTo>
                    <a:lnTo>
                      <a:pt x="122" y="0"/>
                    </a:lnTo>
                    <a:lnTo>
                      <a:pt x="127" y="0"/>
                    </a:lnTo>
                    <a:lnTo>
                      <a:pt x="132" y="1"/>
                    </a:lnTo>
                    <a:lnTo>
                      <a:pt x="136" y="3"/>
                    </a:lnTo>
                    <a:lnTo>
                      <a:pt x="141" y="5"/>
                    </a:lnTo>
                    <a:lnTo>
                      <a:pt x="145" y="6"/>
                    </a:lnTo>
                    <a:lnTo>
                      <a:pt x="147" y="6"/>
                    </a:lnTo>
                    <a:lnTo>
                      <a:pt x="148" y="7"/>
                    </a:lnTo>
                    <a:lnTo>
                      <a:pt x="150" y="8"/>
                    </a:lnTo>
                    <a:lnTo>
                      <a:pt x="150" y="9"/>
                    </a:lnTo>
                    <a:lnTo>
                      <a:pt x="150" y="10"/>
                    </a:lnTo>
                    <a:lnTo>
                      <a:pt x="150" y="11"/>
                    </a:lnTo>
                    <a:lnTo>
                      <a:pt x="150" y="12"/>
                    </a:lnTo>
                    <a:lnTo>
                      <a:pt x="149" y="12"/>
                    </a:lnTo>
                    <a:lnTo>
                      <a:pt x="148" y="14"/>
                    </a:lnTo>
                    <a:lnTo>
                      <a:pt x="147" y="14"/>
                    </a:lnTo>
                    <a:lnTo>
                      <a:pt x="145" y="15"/>
                    </a:lnTo>
                    <a:lnTo>
                      <a:pt x="143" y="15"/>
                    </a:lnTo>
                    <a:lnTo>
                      <a:pt x="140" y="16"/>
                    </a:lnTo>
                    <a:lnTo>
                      <a:pt x="137" y="16"/>
                    </a:lnTo>
                    <a:lnTo>
                      <a:pt x="134" y="17"/>
                    </a:lnTo>
                    <a:lnTo>
                      <a:pt x="130" y="18"/>
                    </a:lnTo>
                    <a:lnTo>
                      <a:pt x="127" y="18"/>
                    </a:lnTo>
                    <a:lnTo>
                      <a:pt x="123" y="19"/>
                    </a:lnTo>
                    <a:lnTo>
                      <a:pt x="117" y="20"/>
                    </a:lnTo>
                    <a:lnTo>
                      <a:pt x="112" y="21"/>
                    </a:lnTo>
                    <a:lnTo>
                      <a:pt x="107" y="22"/>
                    </a:lnTo>
                    <a:lnTo>
                      <a:pt x="101" y="24"/>
                    </a:lnTo>
                    <a:lnTo>
                      <a:pt x="94" y="25"/>
                    </a:lnTo>
                    <a:lnTo>
                      <a:pt x="88" y="26"/>
                    </a:lnTo>
                    <a:lnTo>
                      <a:pt x="82" y="27"/>
                    </a:lnTo>
                    <a:lnTo>
                      <a:pt x="75" y="28"/>
                    </a:lnTo>
                    <a:lnTo>
                      <a:pt x="69" y="29"/>
                    </a:lnTo>
                    <a:lnTo>
                      <a:pt x="64" y="30"/>
                    </a:lnTo>
                    <a:lnTo>
                      <a:pt x="60" y="31"/>
                    </a:lnTo>
                    <a:lnTo>
                      <a:pt x="55" y="32"/>
                    </a:lnTo>
                    <a:lnTo>
                      <a:pt x="50" y="32"/>
                    </a:lnTo>
                    <a:lnTo>
                      <a:pt x="47" y="33"/>
                    </a:lnTo>
                    <a:lnTo>
                      <a:pt x="43" y="33"/>
                    </a:lnTo>
                    <a:lnTo>
                      <a:pt x="40" y="34"/>
                    </a:lnTo>
                    <a:lnTo>
                      <a:pt x="38" y="34"/>
                    </a:lnTo>
                    <a:lnTo>
                      <a:pt x="35" y="34"/>
                    </a:lnTo>
                    <a:lnTo>
                      <a:pt x="33" y="34"/>
                    </a:lnTo>
                    <a:lnTo>
                      <a:pt x="31" y="34"/>
                    </a:lnTo>
                    <a:lnTo>
                      <a:pt x="29" y="34"/>
                    </a:lnTo>
                    <a:lnTo>
                      <a:pt x="26" y="34"/>
                    </a:lnTo>
                    <a:lnTo>
                      <a:pt x="23" y="34"/>
                    </a:lnTo>
                    <a:lnTo>
                      <a:pt x="20" y="33"/>
                    </a:lnTo>
                    <a:lnTo>
                      <a:pt x="17" y="32"/>
                    </a:lnTo>
                    <a:lnTo>
                      <a:pt x="13" y="31"/>
                    </a:lnTo>
                    <a:lnTo>
                      <a:pt x="8" y="29"/>
                    </a:lnTo>
                    <a:lnTo>
                      <a:pt x="4" y="27"/>
                    </a:lnTo>
                    <a:lnTo>
                      <a:pt x="0" y="25"/>
                    </a:lnTo>
                    <a:lnTo>
                      <a:pt x="0" y="25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48"/>
              <p:cNvSpPr>
                <a:spLocks/>
              </p:cNvSpPr>
              <p:nvPr/>
            </p:nvSpPr>
            <p:spPr bwMode="auto">
              <a:xfrm>
                <a:off x="5900738" y="3448051"/>
                <a:ext cx="241300" cy="61913"/>
              </a:xfrm>
              <a:custGeom>
                <a:avLst/>
                <a:gdLst>
                  <a:gd name="T0" fmla="*/ 83 w 152"/>
                  <a:gd name="T1" fmla="*/ 30 h 39"/>
                  <a:gd name="T2" fmla="*/ 70 w 152"/>
                  <a:gd name="T3" fmla="*/ 33 h 39"/>
                  <a:gd name="T4" fmla="*/ 59 w 152"/>
                  <a:gd name="T5" fmla="*/ 35 h 39"/>
                  <a:gd name="T6" fmla="*/ 49 w 152"/>
                  <a:gd name="T7" fmla="*/ 36 h 39"/>
                  <a:gd name="T8" fmla="*/ 41 w 152"/>
                  <a:gd name="T9" fmla="*/ 37 h 39"/>
                  <a:gd name="T10" fmla="*/ 35 w 152"/>
                  <a:gd name="T11" fmla="*/ 38 h 39"/>
                  <a:gd name="T12" fmla="*/ 30 w 152"/>
                  <a:gd name="T13" fmla="*/ 39 h 39"/>
                  <a:gd name="T14" fmla="*/ 27 w 152"/>
                  <a:gd name="T15" fmla="*/ 39 h 39"/>
                  <a:gd name="T16" fmla="*/ 23 w 152"/>
                  <a:gd name="T17" fmla="*/ 38 h 39"/>
                  <a:gd name="T18" fmla="*/ 15 w 152"/>
                  <a:gd name="T19" fmla="*/ 36 h 39"/>
                  <a:gd name="T20" fmla="*/ 7 w 152"/>
                  <a:gd name="T21" fmla="*/ 33 h 39"/>
                  <a:gd name="T22" fmla="*/ 3 w 152"/>
                  <a:gd name="T23" fmla="*/ 32 h 39"/>
                  <a:gd name="T24" fmla="*/ 1 w 152"/>
                  <a:gd name="T25" fmla="*/ 31 h 39"/>
                  <a:gd name="T26" fmla="*/ 0 w 152"/>
                  <a:gd name="T27" fmla="*/ 30 h 39"/>
                  <a:gd name="T28" fmla="*/ 0 w 152"/>
                  <a:gd name="T29" fmla="*/ 27 h 39"/>
                  <a:gd name="T30" fmla="*/ 4 w 152"/>
                  <a:gd name="T31" fmla="*/ 26 h 39"/>
                  <a:gd name="T32" fmla="*/ 7 w 152"/>
                  <a:gd name="T33" fmla="*/ 26 h 39"/>
                  <a:gd name="T34" fmla="*/ 11 w 152"/>
                  <a:gd name="T35" fmla="*/ 25 h 39"/>
                  <a:gd name="T36" fmla="*/ 15 w 152"/>
                  <a:gd name="T37" fmla="*/ 24 h 39"/>
                  <a:gd name="T38" fmla="*/ 21 w 152"/>
                  <a:gd name="T39" fmla="*/ 23 h 39"/>
                  <a:gd name="T40" fmla="*/ 29 w 152"/>
                  <a:gd name="T41" fmla="*/ 21 h 39"/>
                  <a:gd name="T42" fmla="*/ 39 w 152"/>
                  <a:gd name="T43" fmla="*/ 19 h 39"/>
                  <a:gd name="T44" fmla="*/ 50 w 152"/>
                  <a:gd name="T45" fmla="*/ 16 h 39"/>
                  <a:gd name="T46" fmla="*/ 63 w 152"/>
                  <a:gd name="T47" fmla="*/ 13 h 39"/>
                  <a:gd name="T48" fmla="*/ 77 w 152"/>
                  <a:gd name="T49" fmla="*/ 10 h 39"/>
                  <a:gd name="T50" fmla="*/ 89 w 152"/>
                  <a:gd name="T51" fmla="*/ 8 h 39"/>
                  <a:gd name="T52" fmla="*/ 101 w 152"/>
                  <a:gd name="T53" fmla="*/ 4 h 39"/>
                  <a:gd name="T54" fmla="*/ 111 w 152"/>
                  <a:gd name="T55" fmla="*/ 3 h 39"/>
                  <a:gd name="T56" fmla="*/ 119 w 152"/>
                  <a:gd name="T57" fmla="*/ 1 h 39"/>
                  <a:gd name="T58" fmla="*/ 128 w 152"/>
                  <a:gd name="T59" fmla="*/ 1 h 39"/>
                  <a:gd name="T60" fmla="*/ 133 w 152"/>
                  <a:gd name="T61" fmla="*/ 0 h 39"/>
                  <a:gd name="T62" fmla="*/ 137 w 152"/>
                  <a:gd name="T63" fmla="*/ 1 h 39"/>
                  <a:gd name="T64" fmla="*/ 143 w 152"/>
                  <a:gd name="T65" fmla="*/ 2 h 39"/>
                  <a:gd name="T66" fmla="*/ 147 w 152"/>
                  <a:gd name="T67" fmla="*/ 4 h 39"/>
                  <a:gd name="T68" fmla="*/ 150 w 152"/>
                  <a:gd name="T69" fmla="*/ 8 h 39"/>
                  <a:gd name="T70" fmla="*/ 152 w 152"/>
                  <a:gd name="T71" fmla="*/ 10 h 39"/>
                  <a:gd name="T72" fmla="*/ 151 w 152"/>
                  <a:gd name="T73" fmla="*/ 12 h 39"/>
                  <a:gd name="T74" fmla="*/ 149 w 152"/>
                  <a:gd name="T75" fmla="*/ 13 h 39"/>
                  <a:gd name="T76" fmla="*/ 145 w 152"/>
                  <a:gd name="T77" fmla="*/ 15 h 39"/>
                  <a:gd name="T78" fmla="*/ 138 w 152"/>
                  <a:gd name="T79" fmla="*/ 17 h 39"/>
                  <a:gd name="T80" fmla="*/ 131 w 152"/>
                  <a:gd name="T81" fmla="*/ 19 h 39"/>
                  <a:gd name="T82" fmla="*/ 122 w 152"/>
                  <a:gd name="T83" fmla="*/ 22 h 39"/>
                  <a:gd name="T84" fmla="*/ 110 w 152"/>
                  <a:gd name="T85" fmla="*/ 24 h 39"/>
                  <a:gd name="T86" fmla="*/ 96 w 152"/>
                  <a:gd name="T87" fmla="*/ 27 h 39"/>
                  <a:gd name="T88" fmla="*/ 89 w 152"/>
                  <a:gd name="T89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2" h="39">
                    <a:moveTo>
                      <a:pt x="89" y="29"/>
                    </a:moveTo>
                    <a:lnTo>
                      <a:pt x="83" y="30"/>
                    </a:lnTo>
                    <a:lnTo>
                      <a:pt x="77" y="32"/>
                    </a:lnTo>
                    <a:lnTo>
                      <a:pt x="70" y="33"/>
                    </a:lnTo>
                    <a:lnTo>
                      <a:pt x="64" y="34"/>
                    </a:lnTo>
                    <a:lnTo>
                      <a:pt x="59" y="35"/>
                    </a:lnTo>
                    <a:lnTo>
                      <a:pt x="53" y="35"/>
                    </a:lnTo>
                    <a:lnTo>
                      <a:pt x="49" y="36"/>
                    </a:lnTo>
                    <a:lnTo>
                      <a:pt x="45" y="37"/>
                    </a:lnTo>
                    <a:lnTo>
                      <a:pt x="41" y="37"/>
                    </a:lnTo>
                    <a:lnTo>
                      <a:pt x="38" y="38"/>
                    </a:lnTo>
                    <a:lnTo>
                      <a:pt x="35" y="38"/>
                    </a:lnTo>
                    <a:lnTo>
                      <a:pt x="33" y="38"/>
                    </a:lnTo>
                    <a:lnTo>
                      <a:pt x="30" y="39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7" y="39"/>
                    </a:lnTo>
                    <a:lnTo>
                      <a:pt x="23" y="38"/>
                    </a:lnTo>
                    <a:lnTo>
                      <a:pt x="19" y="37"/>
                    </a:lnTo>
                    <a:lnTo>
                      <a:pt x="15" y="36"/>
                    </a:lnTo>
                    <a:lnTo>
                      <a:pt x="9" y="34"/>
                    </a:lnTo>
                    <a:lnTo>
                      <a:pt x="7" y="33"/>
                    </a:lnTo>
                    <a:lnTo>
                      <a:pt x="5" y="33"/>
                    </a:lnTo>
                    <a:lnTo>
                      <a:pt x="3" y="32"/>
                    </a:lnTo>
                    <a:lnTo>
                      <a:pt x="2" y="32"/>
                    </a:lnTo>
                    <a:lnTo>
                      <a:pt x="1" y="31"/>
                    </a:lnTo>
                    <a:lnTo>
                      <a:pt x="0" y="31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1" y="26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8" y="26"/>
                    </a:lnTo>
                    <a:lnTo>
                      <a:pt x="11" y="25"/>
                    </a:lnTo>
                    <a:lnTo>
                      <a:pt x="13" y="25"/>
                    </a:lnTo>
                    <a:lnTo>
                      <a:pt x="15" y="24"/>
                    </a:lnTo>
                    <a:lnTo>
                      <a:pt x="18" y="24"/>
                    </a:lnTo>
                    <a:lnTo>
                      <a:pt x="21" y="23"/>
                    </a:lnTo>
                    <a:lnTo>
                      <a:pt x="25" y="22"/>
                    </a:lnTo>
                    <a:lnTo>
                      <a:pt x="29" y="21"/>
                    </a:lnTo>
                    <a:lnTo>
                      <a:pt x="34" y="20"/>
                    </a:lnTo>
                    <a:lnTo>
                      <a:pt x="39" y="19"/>
                    </a:lnTo>
                    <a:lnTo>
                      <a:pt x="44" y="18"/>
                    </a:lnTo>
                    <a:lnTo>
                      <a:pt x="50" y="16"/>
                    </a:lnTo>
                    <a:lnTo>
                      <a:pt x="57" y="15"/>
                    </a:lnTo>
                    <a:lnTo>
                      <a:pt x="63" y="13"/>
                    </a:lnTo>
                    <a:lnTo>
                      <a:pt x="69" y="11"/>
                    </a:lnTo>
                    <a:lnTo>
                      <a:pt x="77" y="10"/>
                    </a:lnTo>
                    <a:lnTo>
                      <a:pt x="83" y="9"/>
                    </a:lnTo>
                    <a:lnTo>
                      <a:pt x="89" y="8"/>
                    </a:lnTo>
                    <a:lnTo>
                      <a:pt x="95" y="7"/>
                    </a:lnTo>
                    <a:lnTo>
                      <a:pt x="101" y="4"/>
                    </a:lnTo>
                    <a:lnTo>
                      <a:pt x="106" y="4"/>
                    </a:lnTo>
                    <a:lnTo>
                      <a:pt x="111" y="3"/>
                    </a:lnTo>
                    <a:lnTo>
                      <a:pt x="115" y="2"/>
                    </a:lnTo>
                    <a:lnTo>
                      <a:pt x="119" y="1"/>
                    </a:lnTo>
                    <a:lnTo>
                      <a:pt x="124" y="1"/>
                    </a:lnTo>
                    <a:lnTo>
                      <a:pt x="128" y="1"/>
                    </a:lnTo>
                    <a:lnTo>
                      <a:pt x="131" y="0"/>
                    </a:lnTo>
                    <a:lnTo>
                      <a:pt x="133" y="0"/>
                    </a:lnTo>
                    <a:lnTo>
                      <a:pt x="136" y="0"/>
                    </a:lnTo>
                    <a:lnTo>
                      <a:pt x="137" y="1"/>
                    </a:lnTo>
                    <a:lnTo>
                      <a:pt x="139" y="1"/>
                    </a:lnTo>
                    <a:lnTo>
                      <a:pt x="143" y="2"/>
                    </a:lnTo>
                    <a:lnTo>
                      <a:pt x="145" y="3"/>
                    </a:lnTo>
                    <a:lnTo>
                      <a:pt x="147" y="4"/>
                    </a:lnTo>
                    <a:lnTo>
                      <a:pt x="149" y="7"/>
                    </a:lnTo>
                    <a:lnTo>
                      <a:pt x="150" y="8"/>
                    </a:lnTo>
                    <a:lnTo>
                      <a:pt x="151" y="9"/>
                    </a:lnTo>
                    <a:lnTo>
                      <a:pt x="152" y="10"/>
                    </a:lnTo>
                    <a:lnTo>
                      <a:pt x="152" y="11"/>
                    </a:lnTo>
                    <a:lnTo>
                      <a:pt x="151" y="12"/>
                    </a:lnTo>
                    <a:lnTo>
                      <a:pt x="150" y="13"/>
                    </a:lnTo>
                    <a:lnTo>
                      <a:pt x="149" y="13"/>
                    </a:lnTo>
                    <a:lnTo>
                      <a:pt x="147" y="14"/>
                    </a:lnTo>
                    <a:lnTo>
                      <a:pt x="145" y="15"/>
                    </a:lnTo>
                    <a:lnTo>
                      <a:pt x="141" y="16"/>
                    </a:lnTo>
                    <a:lnTo>
                      <a:pt x="138" y="17"/>
                    </a:lnTo>
                    <a:lnTo>
                      <a:pt x="134" y="18"/>
                    </a:lnTo>
                    <a:lnTo>
                      <a:pt x="131" y="19"/>
                    </a:lnTo>
                    <a:lnTo>
                      <a:pt x="126" y="20"/>
                    </a:lnTo>
                    <a:lnTo>
                      <a:pt x="122" y="22"/>
                    </a:lnTo>
                    <a:lnTo>
                      <a:pt x="115" y="23"/>
                    </a:lnTo>
                    <a:lnTo>
                      <a:pt x="110" y="24"/>
                    </a:lnTo>
                    <a:lnTo>
                      <a:pt x="104" y="25"/>
                    </a:lnTo>
                    <a:lnTo>
                      <a:pt x="96" y="27"/>
                    </a:lnTo>
                    <a:lnTo>
                      <a:pt x="89" y="29"/>
                    </a:lnTo>
                    <a:lnTo>
                      <a:pt x="89" y="29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49"/>
              <p:cNvSpPr>
                <a:spLocks/>
              </p:cNvSpPr>
              <p:nvPr/>
            </p:nvSpPr>
            <p:spPr bwMode="auto">
              <a:xfrm>
                <a:off x="5849938" y="3627438"/>
                <a:ext cx="315913" cy="93663"/>
              </a:xfrm>
              <a:custGeom>
                <a:avLst/>
                <a:gdLst>
                  <a:gd name="T0" fmla="*/ 10 w 199"/>
                  <a:gd name="T1" fmla="*/ 36 h 59"/>
                  <a:gd name="T2" fmla="*/ 30 w 199"/>
                  <a:gd name="T3" fmla="*/ 31 h 59"/>
                  <a:gd name="T4" fmla="*/ 49 w 199"/>
                  <a:gd name="T5" fmla="*/ 27 h 59"/>
                  <a:gd name="T6" fmla="*/ 67 w 199"/>
                  <a:gd name="T7" fmla="*/ 22 h 59"/>
                  <a:gd name="T8" fmla="*/ 83 w 199"/>
                  <a:gd name="T9" fmla="*/ 18 h 59"/>
                  <a:gd name="T10" fmla="*/ 99 w 199"/>
                  <a:gd name="T11" fmla="*/ 15 h 59"/>
                  <a:gd name="T12" fmla="*/ 113 w 199"/>
                  <a:gd name="T13" fmla="*/ 12 h 59"/>
                  <a:gd name="T14" fmla="*/ 126 w 199"/>
                  <a:gd name="T15" fmla="*/ 10 h 59"/>
                  <a:gd name="T16" fmla="*/ 138 w 199"/>
                  <a:gd name="T17" fmla="*/ 7 h 59"/>
                  <a:gd name="T18" fmla="*/ 148 w 199"/>
                  <a:gd name="T19" fmla="*/ 6 h 59"/>
                  <a:gd name="T20" fmla="*/ 158 w 199"/>
                  <a:gd name="T21" fmla="*/ 4 h 59"/>
                  <a:gd name="T22" fmla="*/ 165 w 199"/>
                  <a:gd name="T23" fmla="*/ 3 h 59"/>
                  <a:gd name="T24" fmla="*/ 172 w 199"/>
                  <a:gd name="T25" fmla="*/ 1 h 59"/>
                  <a:gd name="T26" fmla="*/ 178 w 199"/>
                  <a:gd name="T27" fmla="*/ 0 h 59"/>
                  <a:gd name="T28" fmla="*/ 182 w 199"/>
                  <a:gd name="T29" fmla="*/ 0 h 59"/>
                  <a:gd name="T30" fmla="*/ 185 w 199"/>
                  <a:gd name="T31" fmla="*/ 0 h 59"/>
                  <a:gd name="T32" fmla="*/ 189 w 199"/>
                  <a:gd name="T33" fmla="*/ 3 h 59"/>
                  <a:gd name="T34" fmla="*/ 193 w 199"/>
                  <a:gd name="T35" fmla="*/ 4 h 59"/>
                  <a:gd name="T36" fmla="*/ 197 w 199"/>
                  <a:gd name="T37" fmla="*/ 6 h 59"/>
                  <a:gd name="T38" fmla="*/ 199 w 199"/>
                  <a:gd name="T39" fmla="*/ 8 h 59"/>
                  <a:gd name="T40" fmla="*/ 199 w 199"/>
                  <a:gd name="T41" fmla="*/ 10 h 59"/>
                  <a:gd name="T42" fmla="*/ 197 w 199"/>
                  <a:gd name="T43" fmla="*/ 12 h 59"/>
                  <a:gd name="T44" fmla="*/ 193 w 199"/>
                  <a:gd name="T45" fmla="*/ 14 h 59"/>
                  <a:gd name="T46" fmla="*/ 187 w 199"/>
                  <a:gd name="T47" fmla="*/ 17 h 59"/>
                  <a:gd name="T48" fmla="*/ 180 w 199"/>
                  <a:gd name="T49" fmla="*/ 20 h 59"/>
                  <a:gd name="T50" fmla="*/ 171 w 199"/>
                  <a:gd name="T51" fmla="*/ 23 h 59"/>
                  <a:gd name="T52" fmla="*/ 166 w 199"/>
                  <a:gd name="T53" fmla="*/ 26 h 59"/>
                  <a:gd name="T54" fmla="*/ 161 w 199"/>
                  <a:gd name="T55" fmla="*/ 26 h 59"/>
                  <a:gd name="T56" fmla="*/ 159 w 199"/>
                  <a:gd name="T57" fmla="*/ 27 h 59"/>
                  <a:gd name="T58" fmla="*/ 157 w 199"/>
                  <a:gd name="T59" fmla="*/ 27 h 59"/>
                  <a:gd name="T60" fmla="*/ 154 w 199"/>
                  <a:gd name="T61" fmla="*/ 27 h 59"/>
                  <a:gd name="T62" fmla="*/ 148 w 199"/>
                  <a:gd name="T63" fmla="*/ 28 h 59"/>
                  <a:gd name="T64" fmla="*/ 143 w 199"/>
                  <a:gd name="T65" fmla="*/ 29 h 59"/>
                  <a:gd name="T66" fmla="*/ 137 w 199"/>
                  <a:gd name="T67" fmla="*/ 30 h 59"/>
                  <a:gd name="T68" fmla="*/ 129 w 199"/>
                  <a:gd name="T69" fmla="*/ 31 h 59"/>
                  <a:gd name="T70" fmla="*/ 120 w 199"/>
                  <a:gd name="T71" fmla="*/ 33 h 59"/>
                  <a:gd name="T72" fmla="*/ 111 w 199"/>
                  <a:gd name="T73" fmla="*/ 35 h 59"/>
                  <a:gd name="T74" fmla="*/ 99 w 199"/>
                  <a:gd name="T75" fmla="*/ 37 h 59"/>
                  <a:gd name="T76" fmla="*/ 87 w 199"/>
                  <a:gd name="T77" fmla="*/ 39 h 59"/>
                  <a:gd name="T78" fmla="*/ 74 w 199"/>
                  <a:gd name="T79" fmla="*/ 42 h 59"/>
                  <a:gd name="T80" fmla="*/ 59 w 199"/>
                  <a:gd name="T81" fmla="*/ 45 h 59"/>
                  <a:gd name="T82" fmla="*/ 44 w 199"/>
                  <a:gd name="T83" fmla="*/ 49 h 59"/>
                  <a:gd name="T84" fmla="*/ 27 w 199"/>
                  <a:gd name="T85" fmla="*/ 53 h 59"/>
                  <a:gd name="T86" fmla="*/ 9 w 199"/>
                  <a:gd name="T87" fmla="*/ 57 h 59"/>
                  <a:gd name="T88" fmla="*/ 0 w 199"/>
                  <a:gd name="T89" fmla="*/ 3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9" h="59">
                    <a:moveTo>
                      <a:pt x="0" y="39"/>
                    </a:moveTo>
                    <a:lnTo>
                      <a:pt x="10" y="36"/>
                    </a:lnTo>
                    <a:lnTo>
                      <a:pt x="19" y="34"/>
                    </a:lnTo>
                    <a:lnTo>
                      <a:pt x="30" y="31"/>
                    </a:lnTo>
                    <a:lnTo>
                      <a:pt x="39" y="29"/>
                    </a:lnTo>
                    <a:lnTo>
                      <a:pt x="49" y="27"/>
                    </a:lnTo>
                    <a:lnTo>
                      <a:pt x="58" y="25"/>
                    </a:lnTo>
                    <a:lnTo>
                      <a:pt x="67" y="22"/>
                    </a:lnTo>
                    <a:lnTo>
                      <a:pt x="75" y="20"/>
                    </a:lnTo>
                    <a:lnTo>
                      <a:pt x="83" y="18"/>
                    </a:lnTo>
                    <a:lnTo>
                      <a:pt x="92" y="17"/>
                    </a:lnTo>
                    <a:lnTo>
                      <a:pt x="99" y="15"/>
                    </a:lnTo>
                    <a:lnTo>
                      <a:pt x="106" y="14"/>
                    </a:lnTo>
                    <a:lnTo>
                      <a:pt x="113" y="12"/>
                    </a:lnTo>
                    <a:lnTo>
                      <a:pt x="120" y="11"/>
                    </a:lnTo>
                    <a:lnTo>
                      <a:pt x="126" y="10"/>
                    </a:lnTo>
                    <a:lnTo>
                      <a:pt x="132" y="9"/>
                    </a:lnTo>
                    <a:lnTo>
                      <a:pt x="138" y="7"/>
                    </a:lnTo>
                    <a:lnTo>
                      <a:pt x="143" y="7"/>
                    </a:lnTo>
                    <a:lnTo>
                      <a:pt x="148" y="6"/>
                    </a:lnTo>
                    <a:lnTo>
                      <a:pt x="153" y="5"/>
                    </a:lnTo>
                    <a:lnTo>
                      <a:pt x="158" y="4"/>
                    </a:lnTo>
                    <a:lnTo>
                      <a:pt x="162" y="3"/>
                    </a:lnTo>
                    <a:lnTo>
                      <a:pt x="165" y="3"/>
                    </a:lnTo>
                    <a:lnTo>
                      <a:pt x="169" y="1"/>
                    </a:lnTo>
                    <a:lnTo>
                      <a:pt x="172" y="1"/>
                    </a:lnTo>
                    <a:lnTo>
                      <a:pt x="176" y="1"/>
                    </a:lnTo>
                    <a:lnTo>
                      <a:pt x="178" y="0"/>
                    </a:lnTo>
                    <a:lnTo>
                      <a:pt x="180" y="0"/>
                    </a:lnTo>
                    <a:lnTo>
                      <a:pt x="182" y="0"/>
                    </a:lnTo>
                    <a:lnTo>
                      <a:pt x="184" y="0"/>
                    </a:lnTo>
                    <a:lnTo>
                      <a:pt x="185" y="0"/>
                    </a:lnTo>
                    <a:lnTo>
                      <a:pt x="186" y="1"/>
                    </a:lnTo>
                    <a:lnTo>
                      <a:pt x="189" y="3"/>
                    </a:lnTo>
                    <a:lnTo>
                      <a:pt x="191" y="3"/>
                    </a:lnTo>
                    <a:lnTo>
                      <a:pt x="193" y="4"/>
                    </a:lnTo>
                    <a:lnTo>
                      <a:pt x="195" y="5"/>
                    </a:lnTo>
                    <a:lnTo>
                      <a:pt x="197" y="6"/>
                    </a:lnTo>
                    <a:lnTo>
                      <a:pt x="198" y="7"/>
                    </a:lnTo>
                    <a:lnTo>
                      <a:pt x="199" y="8"/>
                    </a:lnTo>
                    <a:lnTo>
                      <a:pt x="199" y="9"/>
                    </a:lnTo>
                    <a:lnTo>
                      <a:pt x="199" y="10"/>
                    </a:lnTo>
                    <a:lnTo>
                      <a:pt x="198" y="11"/>
                    </a:lnTo>
                    <a:lnTo>
                      <a:pt x="197" y="12"/>
                    </a:lnTo>
                    <a:lnTo>
                      <a:pt x="195" y="13"/>
                    </a:lnTo>
                    <a:lnTo>
                      <a:pt x="193" y="14"/>
                    </a:lnTo>
                    <a:lnTo>
                      <a:pt x="190" y="15"/>
                    </a:lnTo>
                    <a:lnTo>
                      <a:pt x="187" y="17"/>
                    </a:lnTo>
                    <a:lnTo>
                      <a:pt x="184" y="18"/>
                    </a:lnTo>
                    <a:lnTo>
                      <a:pt x="180" y="20"/>
                    </a:lnTo>
                    <a:lnTo>
                      <a:pt x="176" y="22"/>
                    </a:lnTo>
                    <a:lnTo>
                      <a:pt x="171" y="23"/>
                    </a:lnTo>
                    <a:lnTo>
                      <a:pt x="168" y="25"/>
                    </a:lnTo>
                    <a:lnTo>
                      <a:pt x="166" y="26"/>
                    </a:lnTo>
                    <a:lnTo>
                      <a:pt x="163" y="26"/>
                    </a:lnTo>
                    <a:lnTo>
                      <a:pt x="161" y="26"/>
                    </a:lnTo>
                    <a:lnTo>
                      <a:pt x="159" y="27"/>
                    </a:lnTo>
                    <a:lnTo>
                      <a:pt x="159" y="27"/>
                    </a:lnTo>
                    <a:lnTo>
                      <a:pt x="158" y="27"/>
                    </a:lnTo>
                    <a:lnTo>
                      <a:pt x="157" y="27"/>
                    </a:lnTo>
                    <a:lnTo>
                      <a:pt x="155" y="27"/>
                    </a:lnTo>
                    <a:lnTo>
                      <a:pt x="154" y="27"/>
                    </a:lnTo>
                    <a:lnTo>
                      <a:pt x="151" y="28"/>
                    </a:lnTo>
                    <a:lnTo>
                      <a:pt x="148" y="28"/>
                    </a:lnTo>
                    <a:lnTo>
                      <a:pt x="146" y="28"/>
                    </a:lnTo>
                    <a:lnTo>
                      <a:pt x="143" y="29"/>
                    </a:lnTo>
                    <a:lnTo>
                      <a:pt x="140" y="29"/>
                    </a:lnTo>
                    <a:lnTo>
                      <a:pt x="137" y="30"/>
                    </a:lnTo>
                    <a:lnTo>
                      <a:pt x="134" y="31"/>
                    </a:lnTo>
                    <a:lnTo>
                      <a:pt x="129" y="31"/>
                    </a:lnTo>
                    <a:lnTo>
                      <a:pt x="125" y="32"/>
                    </a:lnTo>
                    <a:lnTo>
                      <a:pt x="120" y="33"/>
                    </a:lnTo>
                    <a:lnTo>
                      <a:pt x="116" y="34"/>
                    </a:lnTo>
                    <a:lnTo>
                      <a:pt x="111" y="35"/>
                    </a:lnTo>
                    <a:lnTo>
                      <a:pt x="105" y="36"/>
                    </a:lnTo>
                    <a:lnTo>
                      <a:pt x="99" y="37"/>
                    </a:lnTo>
                    <a:lnTo>
                      <a:pt x="93" y="38"/>
                    </a:lnTo>
                    <a:lnTo>
                      <a:pt x="87" y="39"/>
                    </a:lnTo>
                    <a:lnTo>
                      <a:pt x="80" y="41"/>
                    </a:lnTo>
                    <a:lnTo>
                      <a:pt x="74" y="42"/>
                    </a:lnTo>
                    <a:lnTo>
                      <a:pt x="67" y="44"/>
                    </a:lnTo>
                    <a:lnTo>
                      <a:pt x="59" y="45"/>
                    </a:lnTo>
                    <a:lnTo>
                      <a:pt x="51" y="48"/>
                    </a:lnTo>
                    <a:lnTo>
                      <a:pt x="44" y="49"/>
                    </a:lnTo>
                    <a:lnTo>
                      <a:pt x="35" y="51"/>
                    </a:lnTo>
                    <a:lnTo>
                      <a:pt x="27" y="53"/>
                    </a:lnTo>
                    <a:lnTo>
                      <a:pt x="17" y="55"/>
                    </a:lnTo>
                    <a:lnTo>
                      <a:pt x="9" y="57"/>
                    </a:lnTo>
                    <a:lnTo>
                      <a:pt x="0" y="59"/>
                    </a:lnTo>
                    <a:lnTo>
                      <a:pt x="0" y="39"/>
                    </a:lnTo>
                    <a:lnTo>
                      <a:pt x="0" y="39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51"/>
              <p:cNvSpPr>
                <a:spLocks/>
              </p:cNvSpPr>
              <p:nvPr/>
            </p:nvSpPr>
            <p:spPr bwMode="auto">
              <a:xfrm>
                <a:off x="5975351" y="3297238"/>
                <a:ext cx="76200" cy="61913"/>
              </a:xfrm>
              <a:custGeom>
                <a:avLst/>
                <a:gdLst>
                  <a:gd name="T0" fmla="*/ 47 w 48"/>
                  <a:gd name="T1" fmla="*/ 23 h 39"/>
                  <a:gd name="T2" fmla="*/ 47 w 48"/>
                  <a:gd name="T3" fmla="*/ 27 h 39"/>
                  <a:gd name="T4" fmla="*/ 47 w 48"/>
                  <a:gd name="T5" fmla="*/ 30 h 39"/>
                  <a:gd name="T6" fmla="*/ 46 w 48"/>
                  <a:gd name="T7" fmla="*/ 32 h 39"/>
                  <a:gd name="T8" fmla="*/ 46 w 48"/>
                  <a:gd name="T9" fmla="*/ 34 h 39"/>
                  <a:gd name="T10" fmla="*/ 45 w 48"/>
                  <a:gd name="T11" fmla="*/ 37 h 39"/>
                  <a:gd name="T12" fmla="*/ 44 w 48"/>
                  <a:gd name="T13" fmla="*/ 38 h 39"/>
                  <a:gd name="T14" fmla="*/ 43 w 48"/>
                  <a:gd name="T15" fmla="*/ 39 h 39"/>
                  <a:gd name="T16" fmla="*/ 42 w 48"/>
                  <a:gd name="T17" fmla="*/ 39 h 39"/>
                  <a:gd name="T18" fmla="*/ 41 w 48"/>
                  <a:gd name="T19" fmla="*/ 39 h 39"/>
                  <a:gd name="T20" fmla="*/ 40 w 48"/>
                  <a:gd name="T21" fmla="*/ 39 h 39"/>
                  <a:gd name="T22" fmla="*/ 38 w 48"/>
                  <a:gd name="T23" fmla="*/ 39 h 39"/>
                  <a:gd name="T24" fmla="*/ 35 w 48"/>
                  <a:gd name="T25" fmla="*/ 37 h 39"/>
                  <a:gd name="T26" fmla="*/ 32 w 48"/>
                  <a:gd name="T27" fmla="*/ 34 h 39"/>
                  <a:gd name="T28" fmla="*/ 28 w 48"/>
                  <a:gd name="T29" fmla="*/ 31 h 39"/>
                  <a:gd name="T30" fmla="*/ 24 w 48"/>
                  <a:gd name="T31" fmla="*/ 28 h 39"/>
                  <a:gd name="T32" fmla="*/ 20 w 48"/>
                  <a:gd name="T33" fmla="*/ 23 h 39"/>
                  <a:gd name="T34" fmla="*/ 16 w 48"/>
                  <a:gd name="T35" fmla="*/ 20 h 39"/>
                  <a:gd name="T36" fmla="*/ 12 w 48"/>
                  <a:gd name="T37" fmla="*/ 17 h 39"/>
                  <a:gd name="T38" fmla="*/ 9 w 48"/>
                  <a:gd name="T39" fmla="*/ 13 h 39"/>
                  <a:gd name="T40" fmla="*/ 5 w 48"/>
                  <a:gd name="T41" fmla="*/ 10 h 39"/>
                  <a:gd name="T42" fmla="*/ 3 w 48"/>
                  <a:gd name="T43" fmla="*/ 7 h 39"/>
                  <a:gd name="T44" fmla="*/ 1 w 48"/>
                  <a:gd name="T45" fmla="*/ 5 h 39"/>
                  <a:gd name="T46" fmla="*/ 0 w 48"/>
                  <a:gd name="T47" fmla="*/ 3 h 39"/>
                  <a:gd name="T48" fmla="*/ 0 w 48"/>
                  <a:gd name="T49" fmla="*/ 1 h 39"/>
                  <a:gd name="T50" fmla="*/ 6 w 48"/>
                  <a:gd name="T51" fmla="*/ 0 h 39"/>
                  <a:gd name="T52" fmla="*/ 12 w 48"/>
                  <a:gd name="T53" fmla="*/ 0 h 39"/>
                  <a:gd name="T54" fmla="*/ 18 w 48"/>
                  <a:gd name="T55" fmla="*/ 0 h 39"/>
                  <a:gd name="T56" fmla="*/ 22 w 48"/>
                  <a:gd name="T57" fmla="*/ 0 h 39"/>
                  <a:gd name="T58" fmla="*/ 26 w 48"/>
                  <a:gd name="T59" fmla="*/ 1 h 39"/>
                  <a:gd name="T60" fmla="*/ 31 w 48"/>
                  <a:gd name="T61" fmla="*/ 2 h 39"/>
                  <a:gd name="T62" fmla="*/ 35 w 48"/>
                  <a:gd name="T63" fmla="*/ 2 h 39"/>
                  <a:gd name="T64" fmla="*/ 38 w 48"/>
                  <a:gd name="T65" fmla="*/ 3 h 39"/>
                  <a:gd name="T66" fmla="*/ 40 w 48"/>
                  <a:gd name="T67" fmla="*/ 4 h 39"/>
                  <a:gd name="T68" fmla="*/ 42 w 48"/>
                  <a:gd name="T69" fmla="*/ 6 h 39"/>
                  <a:gd name="T70" fmla="*/ 44 w 48"/>
                  <a:gd name="T71" fmla="*/ 8 h 39"/>
                  <a:gd name="T72" fmla="*/ 46 w 48"/>
                  <a:gd name="T73" fmla="*/ 10 h 39"/>
                  <a:gd name="T74" fmla="*/ 47 w 48"/>
                  <a:gd name="T75" fmla="*/ 13 h 39"/>
                  <a:gd name="T76" fmla="*/ 48 w 48"/>
                  <a:gd name="T77" fmla="*/ 17 h 39"/>
                  <a:gd name="T78" fmla="*/ 48 w 48"/>
                  <a:gd name="T79" fmla="*/ 20 h 39"/>
                  <a:gd name="T80" fmla="*/ 47 w 48"/>
                  <a:gd name="T81" fmla="*/ 23 h 39"/>
                  <a:gd name="T82" fmla="*/ 47 w 48"/>
                  <a:gd name="T83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39">
                    <a:moveTo>
                      <a:pt x="47" y="23"/>
                    </a:moveTo>
                    <a:lnTo>
                      <a:pt x="47" y="27"/>
                    </a:lnTo>
                    <a:lnTo>
                      <a:pt x="47" y="30"/>
                    </a:lnTo>
                    <a:lnTo>
                      <a:pt x="46" y="32"/>
                    </a:lnTo>
                    <a:lnTo>
                      <a:pt x="46" y="34"/>
                    </a:lnTo>
                    <a:lnTo>
                      <a:pt x="45" y="37"/>
                    </a:lnTo>
                    <a:lnTo>
                      <a:pt x="44" y="38"/>
                    </a:lnTo>
                    <a:lnTo>
                      <a:pt x="43" y="39"/>
                    </a:lnTo>
                    <a:lnTo>
                      <a:pt x="42" y="39"/>
                    </a:lnTo>
                    <a:lnTo>
                      <a:pt x="41" y="39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5" y="37"/>
                    </a:lnTo>
                    <a:lnTo>
                      <a:pt x="32" y="34"/>
                    </a:lnTo>
                    <a:lnTo>
                      <a:pt x="28" y="31"/>
                    </a:lnTo>
                    <a:lnTo>
                      <a:pt x="24" y="28"/>
                    </a:lnTo>
                    <a:lnTo>
                      <a:pt x="20" y="23"/>
                    </a:lnTo>
                    <a:lnTo>
                      <a:pt x="16" y="20"/>
                    </a:lnTo>
                    <a:lnTo>
                      <a:pt x="12" y="17"/>
                    </a:lnTo>
                    <a:lnTo>
                      <a:pt x="9" y="13"/>
                    </a:lnTo>
                    <a:lnTo>
                      <a:pt x="5" y="10"/>
                    </a:lnTo>
                    <a:lnTo>
                      <a:pt x="3" y="7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6" y="0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31" y="2"/>
                    </a:lnTo>
                    <a:lnTo>
                      <a:pt x="35" y="2"/>
                    </a:lnTo>
                    <a:lnTo>
                      <a:pt x="38" y="3"/>
                    </a:lnTo>
                    <a:lnTo>
                      <a:pt x="40" y="4"/>
                    </a:lnTo>
                    <a:lnTo>
                      <a:pt x="42" y="6"/>
                    </a:lnTo>
                    <a:lnTo>
                      <a:pt x="44" y="8"/>
                    </a:lnTo>
                    <a:lnTo>
                      <a:pt x="46" y="10"/>
                    </a:lnTo>
                    <a:lnTo>
                      <a:pt x="47" y="13"/>
                    </a:lnTo>
                    <a:lnTo>
                      <a:pt x="48" y="17"/>
                    </a:lnTo>
                    <a:lnTo>
                      <a:pt x="48" y="20"/>
                    </a:lnTo>
                    <a:lnTo>
                      <a:pt x="47" y="23"/>
                    </a:lnTo>
                    <a:lnTo>
                      <a:pt x="47" y="23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52"/>
              <p:cNvSpPr>
                <a:spLocks/>
              </p:cNvSpPr>
              <p:nvPr/>
            </p:nvSpPr>
            <p:spPr bwMode="auto">
              <a:xfrm>
                <a:off x="5995988" y="3381376"/>
                <a:ext cx="42863" cy="288925"/>
              </a:xfrm>
              <a:custGeom>
                <a:avLst/>
                <a:gdLst>
                  <a:gd name="T0" fmla="*/ 27 w 27"/>
                  <a:gd name="T1" fmla="*/ 0 h 182"/>
                  <a:gd name="T2" fmla="*/ 27 w 27"/>
                  <a:gd name="T3" fmla="*/ 182 h 182"/>
                  <a:gd name="T4" fmla="*/ 2 w 27"/>
                  <a:gd name="T5" fmla="*/ 182 h 182"/>
                  <a:gd name="T6" fmla="*/ 2 w 27"/>
                  <a:gd name="T7" fmla="*/ 168 h 182"/>
                  <a:gd name="T8" fmla="*/ 2 w 27"/>
                  <a:gd name="T9" fmla="*/ 154 h 182"/>
                  <a:gd name="T10" fmla="*/ 2 w 27"/>
                  <a:gd name="T11" fmla="*/ 142 h 182"/>
                  <a:gd name="T12" fmla="*/ 2 w 27"/>
                  <a:gd name="T13" fmla="*/ 129 h 182"/>
                  <a:gd name="T14" fmla="*/ 2 w 27"/>
                  <a:gd name="T15" fmla="*/ 118 h 182"/>
                  <a:gd name="T16" fmla="*/ 2 w 27"/>
                  <a:gd name="T17" fmla="*/ 105 h 182"/>
                  <a:gd name="T18" fmla="*/ 2 w 27"/>
                  <a:gd name="T19" fmla="*/ 94 h 182"/>
                  <a:gd name="T20" fmla="*/ 2 w 27"/>
                  <a:gd name="T21" fmla="*/ 83 h 182"/>
                  <a:gd name="T22" fmla="*/ 2 w 27"/>
                  <a:gd name="T23" fmla="*/ 72 h 182"/>
                  <a:gd name="T24" fmla="*/ 1 w 27"/>
                  <a:gd name="T25" fmla="*/ 61 h 182"/>
                  <a:gd name="T26" fmla="*/ 1 w 27"/>
                  <a:gd name="T27" fmla="*/ 51 h 182"/>
                  <a:gd name="T28" fmla="*/ 1 w 27"/>
                  <a:gd name="T29" fmla="*/ 41 h 182"/>
                  <a:gd name="T30" fmla="*/ 1 w 27"/>
                  <a:gd name="T31" fmla="*/ 31 h 182"/>
                  <a:gd name="T32" fmla="*/ 0 w 27"/>
                  <a:gd name="T33" fmla="*/ 21 h 182"/>
                  <a:gd name="T34" fmla="*/ 0 w 27"/>
                  <a:gd name="T35" fmla="*/ 3 h 182"/>
                  <a:gd name="T36" fmla="*/ 27 w 27"/>
                  <a:gd name="T37" fmla="*/ 0 h 182"/>
                  <a:gd name="T38" fmla="*/ 27 w 27"/>
                  <a:gd name="T3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182">
                    <a:moveTo>
                      <a:pt x="27" y="0"/>
                    </a:moveTo>
                    <a:lnTo>
                      <a:pt x="27" y="182"/>
                    </a:lnTo>
                    <a:lnTo>
                      <a:pt x="2" y="182"/>
                    </a:lnTo>
                    <a:lnTo>
                      <a:pt x="2" y="168"/>
                    </a:lnTo>
                    <a:lnTo>
                      <a:pt x="2" y="154"/>
                    </a:lnTo>
                    <a:lnTo>
                      <a:pt x="2" y="142"/>
                    </a:lnTo>
                    <a:lnTo>
                      <a:pt x="2" y="129"/>
                    </a:lnTo>
                    <a:lnTo>
                      <a:pt x="2" y="118"/>
                    </a:lnTo>
                    <a:lnTo>
                      <a:pt x="2" y="105"/>
                    </a:lnTo>
                    <a:lnTo>
                      <a:pt x="2" y="94"/>
                    </a:lnTo>
                    <a:lnTo>
                      <a:pt x="2" y="83"/>
                    </a:lnTo>
                    <a:lnTo>
                      <a:pt x="2" y="72"/>
                    </a:lnTo>
                    <a:lnTo>
                      <a:pt x="1" y="61"/>
                    </a:lnTo>
                    <a:lnTo>
                      <a:pt x="1" y="51"/>
                    </a:lnTo>
                    <a:lnTo>
                      <a:pt x="1" y="41"/>
                    </a:lnTo>
                    <a:lnTo>
                      <a:pt x="1" y="31"/>
                    </a:lnTo>
                    <a:lnTo>
                      <a:pt x="0" y="21"/>
                    </a:lnTo>
                    <a:lnTo>
                      <a:pt x="0" y="3"/>
                    </a:lnTo>
                    <a:lnTo>
                      <a:pt x="27" y="0"/>
                    </a:lnTo>
                    <a:lnTo>
                      <a:pt x="27" y="0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6948264" y="3469931"/>
              <a:ext cx="356579" cy="372311"/>
              <a:chOff x="5626101" y="3276601"/>
              <a:chExt cx="539750" cy="563563"/>
            </a:xfrm>
          </p:grpSpPr>
          <p:sp>
            <p:nvSpPr>
              <p:cNvPr id="52" name="Freeform 142"/>
              <p:cNvSpPr>
                <a:spLocks/>
              </p:cNvSpPr>
              <p:nvPr/>
            </p:nvSpPr>
            <p:spPr bwMode="auto">
              <a:xfrm>
                <a:off x="5626101" y="3276601"/>
                <a:ext cx="298450" cy="358775"/>
              </a:xfrm>
              <a:custGeom>
                <a:avLst/>
                <a:gdLst>
                  <a:gd name="T0" fmla="*/ 44 w 188"/>
                  <a:gd name="T1" fmla="*/ 174 h 226"/>
                  <a:gd name="T2" fmla="*/ 63 w 188"/>
                  <a:gd name="T3" fmla="*/ 153 h 226"/>
                  <a:gd name="T4" fmla="*/ 82 w 188"/>
                  <a:gd name="T5" fmla="*/ 129 h 226"/>
                  <a:gd name="T6" fmla="*/ 101 w 188"/>
                  <a:gd name="T7" fmla="*/ 103 h 226"/>
                  <a:gd name="T8" fmla="*/ 114 w 188"/>
                  <a:gd name="T9" fmla="*/ 82 h 226"/>
                  <a:gd name="T10" fmla="*/ 123 w 188"/>
                  <a:gd name="T11" fmla="*/ 69 h 226"/>
                  <a:gd name="T12" fmla="*/ 129 w 188"/>
                  <a:gd name="T13" fmla="*/ 58 h 226"/>
                  <a:gd name="T14" fmla="*/ 134 w 188"/>
                  <a:gd name="T15" fmla="*/ 47 h 226"/>
                  <a:gd name="T16" fmla="*/ 138 w 188"/>
                  <a:gd name="T17" fmla="*/ 38 h 226"/>
                  <a:gd name="T18" fmla="*/ 141 w 188"/>
                  <a:gd name="T19" fmla="*/ 31 h 226"/>
                  <a:gd name="T20" fmla="*/ 143 w 188"/>
                  <a:gd name="T21" fmla="*/ 24 h 226"/>
                  <a:gd name="T22" fmla="*/ 143 w 188"/>
                  <a:gd name="T23" fmla="*/ 20 h 226"/>
                  <a:gd name="T24" fmla="*/ 142 w 188"/>
                  <a:gd name="T25" fmla="*/ 14 h 226"/>
                  <a:gd name="T26" fmla="*/ 142 w 188"/>
                  <a:gd name="T27" fmla="*/ 7 h 226"/>
                  <a:gd name="T28" fmla="*/ 145 w 188"/>
                  <a:gd name="T29" fmla="*/ 2 h 226"/>
                  <a:gd name="T30" fmla="*/ 150 w 188"/>
                  <a:gd name="T31" fmla="*/ 0 h 226"/>
                  <a:gd name="T32" fmla="*/ 155 w 188"/>
                  <a:gd name="T33" fmla="*/ 0 h 226"/>
                  <a:gd name="T34" fmla="*/ 163 w 188"/>
                  <a:gd name="T35" fmla="*/ 3 h 226"/>
                  <a:gd name="T36" fmla="*/ 172 w 188"/>
                  <a:gd name="T37" fmla="*/ 11 h 226"/>
                  <a:gd name="T38" fmla="*/ 180 w 188"/>
                  <a:gd name="T39" fmla="*/ 19 h 226"/>
                  <a:gd name="T40" fmla="*/ 184 w 188"/>
                  <a:gd name="T41" fmla="*/ 24 h 226"/>
                  <a:gd name="T42" fmla="*/ 187 w 188"/>
                  <a:gd name="T43" fmla="*/ 29 h 226"/>
                  <a:gd name="T44" fmla="*/ 188 w 188"/>
                  <a:gd name="T45" fmla="*/ 32 h 226"/>
                  <a:gd name="T46" fmla="*/ 188 w 188"/>
                  <a:gd name="T47" fmla="*/ 35 h 226"/>
                  <a:gd name="T48" fmla="*/ 186 w 188"/>
                  <a:gd name="T49" fmla="*/ 38 h 226"/>
                  <a:gd name="T50" fmla="*/ 182 w 188"/>
                  <a:gd name="T51" fmla="*/ 43 h 226"/>
                  <a:gd name="T52" fmla="*/ 178 w 188"/>
                  <a:gd name="T53" fmla="*/ 51 h 226"/>
                  <a:gd name="T54" fmla="*/ 173 w 188"/>
                  <a:gd name="T55" fmla="*/ 59 h 226"/>
                  <a:gd name="T56" fmla="*/ 166 w 188"/>
                  <a:gd name="T57" fmla="*/ 69 h 226"/>
                  <a:gd name="T58" fmla="*/ 156 w 188"/>
                  <a:gd name="T59" fmla="*/ 81 h 226"/>
                  <a:gd name="T60" fmla="*/ 146 w 188"/>
                  <a:gd name="T61" fmla="*/ 95 h 226"/>
                  <a:gd name="T62" fmla="*/ 134 w 188"/>
                  <a:gd name="T63" fmla="*/ 109 h 226"/>
                  <a:gd name="T64" fmla="*/ 122 w 188"/>
                  <a:gd name="T65" fmla="*/ 124 h 226"/>
                  <a:gd name="T66" fmla="*/ 110 w 188"/>
                  <a:gd name="T67" fmla="*/ 139 h 226"/>
                  <a:gd name="T68" fmla="*/ 93 w 188"/>
                  <a:gd name="T69" fmla="*/ 156 h 226"/>
                  <a:gd name="T70" fmla="*/ 70 w 188"/>
                  <a:gd name="T71" fmla="*/ 178 h 226"/>
                  <a:gd name="T72" fmla="*/ 47 w 188"/>
                  <a:gd name="T73" fmla="*/ 197 h 226"/>
                  <a:gd name="T74" fmla="*/ 37 w 188"/>
                  <a:gd name="T75" fmla="*/ 205 h 226"/>
                  <a:gd name="T76" fmla="*/ 28 w 188"/>
                  <a:gd name="T77" fmla="*/ 212 h 226"/>
                  <a:gd name="T78" fmla="*/ 20 w 188"/>
                  <a:gd name="T79" fmla="*/ 217 h 226"/>
                  <a:gd name="T80" fmla="*/ 14 w 188"/>
                  <a:gd name="T81" fmla="*/ 221 h 226"/>
                  <a:gd name="T82" fmla="*/ 9 w 188"/>
                  <a:gd name="T83" fmla="*/ 225 h 226"/>
                  <a:gd name="T84" fmla="*/ 4 w 188"/>
                  <a:gd name="T85" fmla="*/ 226 h 226"/>
                  <a:gd name="T86" fmla="*/ 1 w 188"/>
                  <a:gd name="T87" fmla="*/ 226 h 226"/>
                  <a:gd name="T88" fmla="*/ 0 w 188"/>
                  <a:gd name="T89" fmla="*/ 225 h 226"/>
                  <a:gd name="T90" fmla="*/ 0 w 188"/>
                  <a:gd name="T91" fmla="*/ 224 h 226"/>
                  <a:gd name="T92" fmla="*/ 1 w 188"/>
                  <a:gd name="T93" fmla="*/ 220 h 226"/>
                  <a:gd name="T94" fmla="*/ 3 w 188"/>
                  <a:gd name="T95" fmla="*/ 217 h 226"/>
                  <a:gd name="T96" fmla="*/ 7 w 188"/>
                  <a:gd name="T97" fmla="*/ 212 h 226"/>
                  <a:gd name="T98" fmla="*/ 13 w 188"/>
                  <a:gd name="T99" fmla="*/ 207 h 226"/>
                  <a:gd name="T100" fmla="*/ 19 w 188"/>
                  <a:gd name="T101" fmla="*/ 199 h 226"/>
                  <a:gd name="T102" fmla="*/ 26 w 188"/>
                  <a:gd name="T103" fmla="*/ 192 h 226"/>
                  <a:gd name="T104" fmla="*/ 35 w 188"/>
                  <a:gd name="T105" fmla="*/ 185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226">
                    <a:moveTo>
                      <a:pt x="35" y="185"/>
                    </a:moveTo>
                    <a:lnTo>
                      <a:pt x="44" y="174"/>
                    </a:lnTo>
                    <a:lnTo>
                      <a:pt x="54" y="164"/>
                    </a:lnTo>
                    <a:lnTo>
                      <a:pt x="63" y="153"/>
                    </a:lnTo>
                    <a:lnTo>
                      <a:pt x="72" y="142"/>
                    </a:lnTo>
                    <a:lnTo>
                      <a:pt x="82" y="129"/>
                    </a:lnTo>
                    <a:lnTo>
                      <a:pt x="91" y="117"/>
                    </a:lnTo>
                    <a:lnTo>
                      <a:pt x="101" y="103"/>
                    </a:lnTo>
                    <a:lnTo>
                      <a:pt x="110" y="89"/>
                    </a:lnTo>
                    <a:lnTo>
                      <a:pt x="114" y="82"/>
                    </a:lnTo>
                    <a:lnTo>
                      <a:pt x="119" y="76"/>
                    </a:lnTo>
                    <a:lnTo>
                      <a:pt x="123" y="69"/>
                    </a:lnTo>
                    <a:lnTo>
                      <a:pt x="126" y="63"/>
                    </a:lnTo>
                    <a:lnTo>
                      <a:pt x="129" y="58"/>
                    </a:lnTo>
                    <a:lnTo>
                      <a:pt x="132" y="52"/>
                    </a:lnTo>
                    <a:lnTo>
                      <a:pt x="134" y="47"/>
                    </a:lnTo>
                    <a:lnTo>
                      <a:pt x="136" y="42"/>
                    </a:lnTo>
                    <a:lnTo>
                      <a:pt x="138" y="38"/>
                    </a:lnTo>
                    <a:lnTo>
                      <a:pt x="140" y="35"/>
                    </a:lnTo>
                    <a:lnTo>
                      <a:pt x="141" y="31"/>
                    </a:lnTo>
                    <a:lnTo>
                      <a:pt x="142" y="28"/>
                    </a:lnTo>
                    <a:lnTo>
                      <a:pt x="143" y="24"/>
                    </a:lnTo>
                    <a:lnTo>
                      <a:pt x="143" y="22"/>
                    </a:lnTo>
                    <a:lnTo>
                      <a:pt x="143" y="20"/>
                    </a:lnTo>
                    <a:lnTo>
                      <a:pt x="143" y="19"/>
                    </a:lnTo>
                    <a:lnTo>
                      <a:pt x="142" y="14"/>
                    </a:lnTo>
                    <a:lnTo>
                      <a:pt x="141" y="10"/>
                    </a:lnTo>
                    <a:lnTo>
                      <a:pt x="142" y="7"/>
                    </a:lnTo>
                    <a:lnTo>
                      <a:pt x="143" y="3"/>
                    </a:lnTo>
                    <a:lnTo>
                      <a:pt x="145" y="2"/>
                    </a:lnTo>
                    <a:lnTo>
                      <a:pt x="148" y="0"/>
                    </a:lnTo>
                    <a:lnTo>
                      <a:pt x="150" y="0"/>
                    </a:lnTo>
                    <a:lnTo>
                      <a:pt x="152" y="0"/>
                    </a:lnTo>
                    <a:lnTo>
                      <a:pt x="155" y="0"/>
                    </a:lnTo>
                    <a:lnTo>
                      <a:pt x="157" y="1"/>
                    </a:lnTo>
                    <a:lnTo>
                      <a:pt x="163" y="3"/>
                    </a:lnTo>
                    <a:lnTo>
                      <a:pt x="168" y="7"/>
                    </a:lnTo>
                    <a:lnTo>
                      <a:pt x="172" y="11"/>
                    </a:lnTo>
                    <a:lnTo>
                      <a:pt x="177" y="16"/>
                    </a:lnTo>
                    <a:lnTo>
                      <a:pt x="180" y="19"/>
                    </a:lnTo>
                    <a:lnTo>
                      <a:pt x="182" y="21"/>
                    </a:lnTo>
                    <a:lnTo>
                      <a:pt x="184" y="24"/>
                    </a:lnTo>
                    <a:lnTo>
                      <a:pt x="186" y="26"/>
                    </a:lnTo>
                    <a:lnTo>
                      <a:pt x="187" y="29"/>
                    </a:lnTo>
                    <a:lnTo>
                      <a:pt x="187" y="30"/>
                    </a:lnTo>
                    <a:lnTo>
                      <a:pt x="188" y="32"/>
                    </a:lnTo>
                    <a:lnTo>
                      <a:pt x="188" y="34"/>
                    </a:lnTo>
                    <a:lnTo>
                      <a:pt x="188" y="35"/>
                    </a:lnTo>
                    <a:lnTo>
                      <a:pt x="187" y="37"/>
                    </a:lnTo>
                    <a:lnTo>
                      <a:pt x="186" y="38"/>
                    </a:lnTo>
                    <a:lnTo>
                      <a:pt x="185" y="41"/>
                    </a:lnTo>
                    <a:lnTo>
                      <a:pt x="182" y="43"/>
                    </a:lnTo>
                    <a:lnTo>
                      <a:pt x="181" y="46"/>
                    </a:lnTo>
                    <a:lnTo>
                      <a:pt x="178" y="51"/>
                    </a:lnTo>
                    <a:lnTo>
                      <a:pt x="176" y="55"/>
                    </a:lnTo>
                    <a:lnTo>
                      <a:pt x="173" y="59"/>
                    </a:lnTo>
                    <a:lnTo>
                      <a:pt x="169" y="64"/>
                    </a:lnTo>
                    <a:lnTo>
                      <a:pt x="166" y="69"/>
                    </a:lnTo>
                    <a:lnTo>
                      <a:pt x="162" y="75"/>
                    </a:lnTo>
                    <a:lnTo>
                      <a:pt x="156" y="81"/>
                    </a:lnTo>
                    <a:lnTo>
                      <a:pt x="151" y="87"/>
                    </a:lnTo>
                    <a:lnTo>
                      <a:pt x="146" y="95"/>
                    </a:lnTo>
                    <a:lnTo>
                      <a:pt x="141" y="102"/>
                    </a:lnTo>
                    <a:lnTo>
                      <a:pt x="134" y="109"/>
                    </a:lnTo>
                    <a:lnTo>
                      <a:pt x="128" y="117"/>
                    </a:lnTo>
                    <a:lnTo>
                      <a:pt x="122" y="124"/>
                    </a:lnTo>
                    <a:lnTo>
                      <a:pt x="116" y="131"/>
                    </a:lnTo>
                    <a:lnTo>
                      <a:pt x="110" y="139"/>
                    </a:lnTo>
                    <a:lnTo>
                      <a:pt x="105" y="145"/>
                    </a:lnTo>
                    <a:lnTo>
                      <a:pt x="93" y="156"/>
                    </a:lnTo>
                    <a:lnTo>
                      <a:pt x="82" y="168"/>
                    </a:lnTo>
                    <a:lnTo>
                      <a:pt x="70" y="178"/>
                    </a:lnTo>
                    <a:lnTo>
                      <a:pt x="59" y="188"/>
                    </a:lnTo>
                    <a:lnTo>
                      <a:pt x="47" y="197"/>
                    </a:lnTo>
                    <a:lnTo>
                      <a:pt x="42" y="201"/>
                    </a:lnTo>
                    <a:lnTo>
                      <a:pt x="37" y="205"/>
                    </a:lnTo>
                    <a:lnTo>
                      <a:pt x="33" y="209"/>
                    </a:lnTo>
                    <a:lnTo>
                      <a:pt x="28" y="212"/>
                    </a:lnTo>
                    <a:lnTo>
                      <a:pt x="24" y="214"/>
                    </a:lnTo>
                    <a:lnTo>
                      <a:pt x="20" y="217"/>
                    </a:lnTo>
                    <a:lnTo>
                      <a:pt x="17" y="219"/>
                    </a:lnTo>
                    <a:lnTo>
                      <a:pt x="14" y="221"/>
                    </a:lnTo>
                    <a:lnTo>
                      <a:pt x="11" y="222"/>
                    </a:lnTo>
                    <a:lnTo>
                      <a:pt x="9" y="225"/>
                    </a:lnTo>
                    <a:lnTo>
                      <a:pt x="6" y="225"/>
                    </a:lnTo>
                    <a:lnTo>
                      <a:pt x="4" y="226"/>
                    </a:lnTo>
                    <a:lnTo>
                      <a:pt x="3" y="226"/>
                    </a:lnTo>
                    <a:lnTo>
                      <a:pt x="1" y="226"/>
                    </a:lnTo>
                    <a:lnTo>
                      <a:pt x="0" y="226"/>
                    </a:lnTo>
                    <a:lnTo>
                      <a:pt x="0" y="2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0" y="221"/>
                    </a:lnTo>
                    <a:lnTo>
                      <a:pt x="1" y="220"/>
                    </a:lnTo>
                    <a:lnTo>
                      <a:pt x="2" y="218"/>
                    </a:lnTo>
                    <a:lnTo>
                      <a:pt x="3" y="217"/>
                    </a:lnTo>
                    <a:lnTo>
                      <a:pt x="5" y="214"/>
                    </a:lnTo>
                    <a:lnTo>
                      <a:pt x="7" y="212"/>
                    </a:lnTo>
                    <a:lnTo>
                      <a:pt x="10" y="209"/>
                    </a:lnTo>
                    <a:lnTo>
                      <a:pt x="13" y="207"/>
                    </a:lnTo>
                    <a:lnTo>
                      <a:pt x="16" y="204"/>
                    </a:lnTo>
                    <a:lnTo>
                      <a:pt x="19" y="199"/>
                    </a:lnTo>
                    <a:lnTo>
                      <a:pt x="22" y="196"/>
                    </a:lnTo>
                    <a:lnTo>
                      <a:pt x="26" y="192"/>
                    </a:lnTo>
                    <a:lnTo>
                      <a:pt x="31" y="189"/>
                    </a:lnTo>
                    <a:lnTo>
                      <a:pt x="35" y="185"/>
                    </a:lnTo>
                    <a:lnTo>
                      <a:pt x="35" y="185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43"/>
              <p:cNvSpPr>
                <a:spLocks/>
              </p:cNvSpPr>
              <p:nvPr/>
            </p:nvSpPr>
            <p:spPr bwMode="auto">
              <a:xfrm>
                <a:off x="5827713" y="3416301"/>
                <a:ext cx="52388" cy="423863"/>
              </a:xfrm>
              <a:custGeom>
                <a:avLst/>
                <a:gdLst>
                  <a:gd name="T0" fmla="*/ 4 w 33"/>
                  <a:gd name="T1" fmla="*/ 152 h 267"/>
                  <a:gd name="T2" fmla="*/ 6 w 33"/>
                  <a:gd name="T3" fmla="*/ 124 h 267"/>
                  <a:gd name="T4" fmla="*/ 7 w 33"/>
                  <a:gd name="T5" fmla="*/ 97 h 267"/>
                  <a:gd name="T6" fmla="*/ 6 w 33"/>
                  <a:gd name="T7" fmla="*/ 72 h 267"/>
                  <a:gd name="T8" fmla="*/ 5 w 33"/>
                  <a:gd name="T9" fmla="*/ 53 h 267"/>
                  <a:gd name="T10" fmla="*/ 4 w 33"/>
                  <a:gd name="T11" fmla="*/ 42 h 267"/>
                  <a:gd name="T12" fmla="*/ 3 w 33"/>
                  <a:gd name="T13" fmla="*/ 33 h 267"/>
                  <a:gd name="T14" fmla="*/ 2 w 33"/>
                  <a:gd name="T15" fmla="*/ 24 h 267"/>
                  <a:gd name="T16" fmla="*/ 2 w 33"/>
                  <a:gd name="T17" fmla="*/ 17 h 267"/>
                  <a:gd name="T18" fmla="*/ 1 w 33"/>
                  <a:gd name="T19" fmla="*/ 12 h 267"/>
                  <a:gd name="T20" fmla="*/ 1 w 33"/>
                  <a:gd name="T21" fmla="*/ 8 h 267"/>
                  <a:gd name="T22" fmla="*/ 1 w 33"/>
                  <a:gd name="T23" fmla="*/ 5 h 267"/>
                  <a:gd name="T24" fmla="*/ 1 w 33"/>
                  <a:gd name="T25" fmla="*/ 1 h 267"/>
                  <a:gd name="T26" fmla="*/ 3 w 33"/>
                  <a:gd name="T27" fmla="*/ 0 h 267"/>
                  <a:gd name="T28" fmla="*/ 6 w 33"/>
                  <a:gd name="T29" fmla="*/ 0 h 267"/>
                  <a:gd name="T30" fmla="*/ 10 w 33"/>
                  <a:gd name="T31" fmla="*/ 3 h 267"/>
                  <a:gd name="T32" fmla="*/ 17 w 33"/>
                  <a:gd name="T33" fmla="*/ 11 h 267"/>
                  <a:gd name="T34" fmla="*/ 24 w 33"/>
                  <a:gd name="T35" fmla="*/ 21 h 267"/>
                  <a:gd name="T36" fmla="*/ 28 w 33"/>
                  <a:gd name="T37" fmla="*/ 30 h 267"/>
                  <a:gd name="T38" fmla="*/ 31 w 33"/>
                  <a:gd name="T39" fmla="*/ 37 h 267"/>
                  <a:gd name="T40" fmla="*/ 32 w 33"/>
                  <a:gd name="T41" fmla="*/ 43 h 267"/>
                  <a:gd name="T42" fmla="*/ 32 w 33"/>
                  <a:gd name="T43" fmla="*/ 52 h 267"/>
                  <a:gd name="T44" fmla="*/ 33 w 33"/>
                  <a:gd name="T45" fmla="*/ 61 h 267"/>
                  <a:gd name="T46" fmla="*/ 33 w 33"/>
                  <a:gd name="T47" fmla="*/ 69 h 267"/>
                  <a:gd name="T48" fmla="*/ 33 w 33"/>
                  <a:gd name="T49" fmla="*/ 78 h 267"/>
                  <a:gd name="T50" fmla="*/ 33 w 33"/>
                  <a:gd name="T51" fmla="*/ 88 h 267"/>
                  <a:gd name="T52" fmla="*/ 33 w 33"/>
                  <a:gd name="T53" fmla="*/ 100 h 267"/>
                  <a:gd name="T54" fmla="*/ 33 w 33"/>
                  <a:gd name="T55" fmla="*/ 113 h 267"/>
                  <a:gd name="T56" fmla="*/ 33 w 33"/>
                  <a:gd name="T57" fmla="*/ 128 h 267"/>
                  <a:gd name="T58" fmla="*/ 33 w 33"/>
                  <a:gd name="T59" fmla="*/ 145 h 267"/>
                  <a:gd name="T60" fmla="*/ 33 w 33"/>
                  <a:gd name="T61" fmla="*/ 164 h 267"/>
                  <a:gd name="T62" fmla="*/ 32 w 33"/>
                  <a:gd name="T63" fmla="*/ 184 h 267"/>
                  <a:gd name="T64" fmla="*/ 31 w 33"/>
                  <a:gd name="T65" fmla="*/ 203 h 267"/>
                  <a:gd name="T66" fmla="*/ 30 w 33"/>
                  <a:gd name="T67" fmla="*/ 218 h 267"/>
                  <a:gd name="T68" fmla="*/ 29 w 33"/>
                  <a:gd name="T69" fmla="*/ 232 h 267"/>
                  <a:gd name="T70" fmla="*/ 29 w 33"/>
                  <a:gd name="T71" fmla="*/ 243 h 267"/>
                  <a:gd name="T72" fmla="*/ 28 w 33"/>
                  <a:gd name="T73" fmla="*/ 253 h 267"/>
                  <a:gd name="T74" fmla="*/ 27 w 33"/>
                  <a:gd name="T75" fmla="*/ 259 h 267"/>
                  <a:gd name="T76" fmla="*/ 26 w 33"/>
                  <a:gd name="T77" fmla="*/ 263 h 267"/>
                  <a:gd name="T78" fmla="*/ 24 w 33"/>
                  <a:gd name="T79" fmla="*/ 267 h 267"/>
                  <a:gd name="T80" fmla="*/ 22 w 33"/>
                  <a:gd name="T81" fmla="*/ 267 h 267"/>
                  <a:gd name="T82" fmla="*/ 18 w 33"/>
                  <a:gd name="T83" fmla="*/ 265 h 267"/>
                  <a:gd name="T84" fmla="*/ 14 w 33"/>
                  <a:gd name="T85" fmla="*/ 260 h 267"/>
                  <a:gd name="T86" fmla="*/ 8 w 33"/>
                  <a:gd name="T87" fmla="*/ 253 h 267"/>
                  <a:gd name="T88" fmla="*/ 4 w 33"/>
                  <a:gd name="T89" fmla="*/ 245 h 267"/>
                  <a:gd name="T90" fmla="*/ 2 w 33"/>
                  <a:gd name="T91" fmla="*/ 239 h 267"/>
                  <a:gd name="T92" fmla="*/ 1 w 33"/>
                  <a:gd name="T93" fmla="*/ 235 h 267"/>
                  <a:gd name="T94" fmla="*/ 0 w 33"/>
                  <a:gd name="T95" fmla="*/ 233 h 267"/>
                  <a:gd name="T96" fmla="*/ 0 w 33"/>
                  <a:gd name="T97" fmla="*/ 230 h 267"/>
                  <a:gd name="T98" fmla="*/ 0 w 33"/>
                  <a:gd name="T99" fmla="*/ 225 h 267"/>
                  <a:gd name="T100" fmla="*/ 0 w 33"/>
                  <a:gd name="T101" fmla="*/ 217 h 267"/>
                  <a:gd name="T102" fmla="*/ 0 w 33"/>
                  <a:gd name="T103" fmla="*/ 209 h 267"/>
                  <a:gd name="T104" fmla="*/ 1 w 33"/>
                  <a:gd name="T105" fmla="*/ 199 h 267"/>
                  <a:gd name="T106" fmla="*/ 2 w 33"/>
                  <a:gd name="T107" fmla="*/ 188 h 267"/>
                  <a:gd name="T108" fmla="*/ 2 w 33"/>
                  <a:gd name="T109" fmla="*/ 174 h 267"/>
                  <a:gd name="T110" fmla="*/ 3 w 33"/>
                  <a:gd name="T111" fmla="*/ 1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3" h="267">
                    <a:moveTo>
                      <a:pt x="3" y="167"/>
                    </a:moveTo>
                    <a:lnTo>
                      <a:pt x="4" y="152"/>
                    </a:lnTo>
                    <a:lnTo>
                      <a:pt x="6" y="138"/>
                    </a:lnTo>
                    <a:lnTo>
                      <a:pt x="6" y="124"/>
                    </a:lnTo>
                    <a:lnTo>
                      <a:pt x="7" y="110"/>
                    </a:lnTo>
                    <a:lnTo>
                      <a:pt x="7" y="97"/>
                    </a:lnTo>
                    <a:lnTo>
                      <a:pt x="7" y="84"/>
                    </a:lnTo>
                    <a:lnTo>
                      <a:pt x="6" y="72"/>
                    </a:lnTo>
                    <a:lnTo>
                      <a:pt x="5" y="59"/>
                    </a:lnTo>
                    <a:lnTo>
                      <a:pt x="5" y="53"/>
                    </a:lnTo>
                    <a:lnTo>
                      <a:pt x="5" y="47"/>
                    </a:lnTo>
                    <a:lnTo>
                      <a:pt x="4" y="42"/>
                    </a:lnTo>
                    <a:lnTo>
                      <a:pt x="4" y="37"/>
                    </a:lnTo>
                    <a:lnTo>
                      <a:pt x="3" y="33"/>
                    </a:lnTo>
                    <a:lnTo>
                      <a:pt x="3" y="29"/>
                    </a:lnTo>
                    <a:lnTo>
                      <a:pt x="2" y="24"/>
                    </a:lnTo>
                    <a:lnTo>
                      <a:pt x="2" y="21"/>
                    </a:lnTo>
                    <a:lnTo>
                      <a:pt x="2" y="17"/>
                    </a:lnTo>
                    <a:lnTo>
                      <a:pt x="1" y="15"/>
                    </a:lnTo>
                    <a:lnTo>
                      <a:pt x="1" y="12"/>
                    </a:lnTo>
                    <a:lnTo>
                      <a:pt x="1" y="10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10" y="3"/>
                    </a:lnTo>
                    <a:lnTo>
                      <a:pt x="14" y="7"/>
                    </a:lnTo>
                    <a:lnTo>
                      <a:pt x="17" y="11"/>
                    </a:lnTo>
                    <a:lnTo>
                      <a:pt x="21" y="16"/>
                    </a:lnTo>
                    <a:lnTo>
                      <a:pt x="24" y="21"/>
                    </a:lnTo>
                    <a:lnTo>
                      <a:pt x="26" y="25"/>
                    </a:lnTo>
                    <a:lnTo>
                      <a:pt x="28" y="30"/>
                    </a:lnTo>
                    <a:lnTo>
                      <a:pt x="30" y="34"/>
                    </a:lnTo>
                    <a:lnTo>
                      <a:pt x="31" y="37"/>
                    </a:lnTo>
                    <a:lnTo>
                      <a:pt x="32" y="40"/>
                    </a:lnTo>
                    <a:lnTo>
                      <a:pt x="32" y="43"/>
                    </a:lnTo>
                    <a:lnTo>
                      <a:pt x="32" y="47"/>
                    </a:lnTo>
                    <a:lnTo>
                      <a:pt x="32" y="52"/>
                    </a:lnTo>
                    <a:lnTo>
                      <a:pt x="32" y="56"/>
                    </a:lnTo>
                    <a:lnTo>
                      <a:pt x="33" y="61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3" y="74"/>
                    </a:lnTo>
                    <a:lnTo>
                      <a:pt x="33" y="78"/>
                    </a:lnTo>
                    <a:lnTo>
                      <a:pt x="33" y="83"/>
                    </a:lnTo>
                    <a:lnTo>
                      <a:pt x="33" y="88"/>
                    </a:lnTo>
                    <a:lnTo>
                      <a:pt x="33" y="94"/>
                    </a:lnTo>
                    <a:lnTo>
                      <a:pt x="33" y="100"/>
                    </a:lnTo>
                    <a:lnTo>
                      <a:pt x="33" y="106"/>
                    </a:lnTo>
                    <a:lnTo>
                      <a:pt x="33" y="113"/>
                    </a:lnTo>
                    <a:lnTo>
                      <a:pt x="33" y="121"/>
                    </a:lnTo>
                    <a:lnTo>
                      <a:pt x="33" y="128"/>
                    </a:lnTo>
                    <a:lnTo>
                      <a:pt x="33" y="137"/>
                    </a:lnTo>
                    <a:lnTo>
                      <a:pt x="33" y="145"/>
                    </a:lnTo>
                    <a:lnTo>
                      <a:pt x="33" y="154"/>
                    </a:lnTo>
                    <a:lnTo>
                      <a:pt x="33" y="164"/>
                    </a:lnTo>
                    <a:lnTo>
                      <a:pt x="33" y="174"/>
                    </a:lnTo>
                    <a:lnTo>
                      <a:pt x="32" y="184"/>
                    </a:lnTo>
                    <a:lnTo>
                      <a:pt x="32" y="194"/>
                    </a:lnTo>
                    <a:lnTo>
                      <a:pt x="31" y="203"/>
                    </a:lnTo>
                    <a:lnTo>
                      <a:pt x="31" y="211"/>
                    </a:lnTo>
                    <a:lnTo>
                      <a:pt x="30" y="218"/>
                    </a:lnTo>
                    <a:lnTo>
                      <a:pt x="30" y="226"/>
                    </a:lnTo>
                    <a:lnTo>
                      <a:pt x="29" y="232"/>
                    </a:lnTo>
                    <a:lnTo>
                      <a:pt x="29" y="238"/>
                    </a:lnTo>
                    <a:lnTo>
                      <a:pt x="29" y="243"/>
                    </a:lnTo>
                    <a:lnTo>
                      <a:pt x="28" y="249"/>
                    </a:lnTo>
                    <a:lnTo>
                      <a:pt x="28" y="253"/>
                    </a:lnTo>
                    <a:lnTo>
                      <a:pt x="27" y="256"/>
                    </a:lnTo>
                    <a:lnTo>
                      <a:pt x="27" y="259"/>
                    </a:lnTo>
                    <a:lnTo>
                      <a:pt x="26" y="261"/>
                    </a:lnTo>
                    <a:lnTo>
                      <a:pt x="26" y="263"/>
                    </a:lnTo>
                    <a:lnTo>
                      <a:pt x="25" y="264"/>
                    </a:lnTo>
                    <a:lnTo>
                      <a:pt x="24" y="267"/>
                    </a:lnTo>
                    <a:lnTo>
                      <a:pt x="23" y="267"/>
                    </a:lnTo>
                    <a:lnTo>
                      <a:pt x="22" y="267"/>
                    </a:lnTo>
                    <a:lnTo>
                      <a:pt x="20" y="267"/>
                    </a:lnTo>
                    <a:lnTo>
                      <a:pt x="18" y="265"/>
                    </a:lnTo>
                    <a:lnTo>
                      <a:pt x="16" y="263"/>
                    </a:lnTo>
                    <a:lnTo>
                      <a:pt x="14" y="260"/>
                    </a:lnTo>
                    <a:lnTo>
                      <a:pt x="10" y="257"/>
                    </a:lnTo>
                    <a:lnTo>
                      <a:pt x="8" y="253"/>
                    </a:lnTo>
                    <a:lnTo>
                      <a:pt x="6" y="249"/>
                    </a:lnTo>
                    <a:lnTo>
                      <a:pt x="4" y="245"/>
                    </a:lnTo>
                    <a:lnTo>
                      <a:pt x="3" y="241"/>
                    </a:lnTo>
                    <a:lnTo>
                      <a:pt x="2" y="239"/>
                    </a:lnTo>
                    <a:lnTo>
                      <a:pt x="1" y="237"/>
                    </a:lnTo>
                    <a:lnTo>
                      <a:pt x="1" y="235"/>
                    </a:lnTo>
                    <a:lnTo>
                      <a:pt x="1" y="234"/>
                    </a:lnTo>
                    <a:lnTo>
                      <a:pt x="0" y="233"/>
                    </a:lnTo>
                    <a:lnTo>
                      <a:pt x="0" y="232"/>
                    </a:lnTo>
                    <a:lnTo>
                      <a:pt x="0" y="230"/>
                    </a:lnTo>
                    <a:lnTo>
                      <a:pt x="0" y="228"/>
                    </a:lnTo>
                    <a:lnTo>
                      <a:pt x="0" y="225"/>
                    </a:lnTo>
                    <a:lnTo>
                      <a:pt x="0" y="221"/>
                    </a:lnTo>
                    <a:lnTo>
                      <a:pt x="0" y="217"/>
                    </a:lnTo>
                    <a:lnTo>
                      <a:pt x="0" y="214"/>
                    </a:lnTo>
                    <a:lnTo>
                      <a:pt x="0" y="209"/>
                    </a:lnTo>
                    <a:lnTo>
                      <a:pt x="1" y="205"/>
                    </a:lnTo>
                    <a:lnTo>
                      <a:pt x="1" y="199"/>
                    </a:lnTo>
                    <a:lnTo>
                      <a:pt x="1" y="193"/>
                    </a:lnTo>
                    <a:lnTo>
                      <a:pt x="2" y="188"/>
                    </a:lnTo>
                    <a:lnTo>
                      <a:pt x="2" y="181"/>
                    </a:lnTo>
                    <a:lnTo>
                      <a:pt x="2" y="174"/>
                    </a:lnTo>
                    <a:lnTo>
                      <a:pt x="3" y="167"/>
                    </a:lnTo>
                    <a:lnTo>
                      <a:pt x="3" y="167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46"/>
              <p:cNvSpPr>
                <a:spLocks/>
              </p:cNvSpPr>
              <p:nvPr/>
            </p:nvSpPr>
            <p:spPr bwMode="auto">
              <a:xfrm>
                <a:off x="5900738" y="3349626"/>
                <a:ext cx="252413" cy="63500"/>
              </a:xfrm>
              <a:custGeom>
                <a:avLst/>
                <a:gdLst>
                  <a:gd name="T0" fmla="*/ 15 w 159"/>
                  <a:gd name="T1" fmla="*/ 24 h 40"/>
                  <a:gd name="T2" fmla="*/ 43 w 159"/>
                  <a:gd name="T3" fmla="*/ 19 h 40"/>
                  <a:gd name="T4" fmla="*/ 67 w 159"/>
                  <a:gd name="T5" fmla="*/ 14 h 40"/>
                  <a:gd name="T6" fmla="*/ 88 w 159"/>
                  <a:gd name="T7" fmla="*/ 10 h 40"/>
                  <a:gd name="T8" fmla="*/ 105 w 159"/>
                  <a:gd name="T9" fmla="*/ 6 h 40"/>
                  <a:gd name="T10" fmla="*/ 118 w 159"/>
                  <a:gd name="T11" fmla="*/ 4 h 40"/>
                  <a:gd name="T12" fmla="*/ 128 w 159"/>
                  <a:gd name="T13" fmla="*/ 1 h 40"/>
                  <a:gd name="T14" fmla="*/ 133 w 159"/>
                  <a:gd name="T15" fmla="*/ 0 h 40"/>
                  <a:gd name="T16" fmla="*/ 136 w 159"/>
                  <a:gd name="T17" fmla="*/ 0 h 40"/>
                  <a:gd name="T18" fmla="*/ 145 w 159"/>
                  <a:gd name="T19" fmla="*/ 1 h 40"/>
                  <a:gd name="T20" fmla="*/ 152 w 159"/>
                  <a:gd name="T21" fmla="*/ 4 h 40"/>
                  <a:gd name="T22" fmla="*/ 156 w 159"/>
                  <a:gd name="T23" fmla="*/ 6 h 40"/>
                  <a:gd name="T24" fmla="*/ 158 w 159"/>
                  <a:gd name="T25" fmla="*/ 8 h 40"/>
                  <a:gd name="T26" fmla="*/ 159 w 159"/>
                  <a:gd name="T27" fmla="*/ 10 h 40"/>
                  <a:gd name="T28" fmla="*/ 159 w 159"/>
                  <a:gd name="T29" fmla="*/ 12 h 40"/>
                  <a:gd name="T30" fmla="*/ 156 w 159"/>
                  <a:gd name="T31" fmla="*/ 14 h 40"/>
                  <a:gd name="T32" fmla="*/ 153 w 159"/>
                  <a:gd name="T33" fmla="*/ 16 h 40"/>
                  <a:gd name="T34" fmla="*/ 150 w 159"/>
                  <a:gd name="T35" fmla="*/ 17 h 40"/>
                  <a:gd name="T36" fmla="*/ 145 w 159"/>
                  <a:gd name="T37" fmla="*/ 18 h 40"/>
                  <a:gd name="T38" fmla="*/ 138 w 159"/>
                  <a:gd name="T39" fmla="*/ 20 h 40"/>
                  <a:gd name="T40" fmla="*/ 130 w 159"/>
                  <a:gd name="T41" fmla="*/ 22 h 40"/>
                  <a:gd name="T42" fmla="*/ 121 w 159"/>
                  <a:gd name="T43" fmla="*/ 24 h 40"/>
                  <a:gd name="T44" fmla="*/ 109 w 159"/>
                  <a:gd name="T45" fmla="*/ 27 h 40"/>
                  <a:gd name="T46" fmla="*/ 96 w 159"/>
                  <a:gd name="T47" fmla="*/ 29 h 40"/>
                  <a:gd name="T48" fmla="*/ 83 w 159"/>
                  <a:gd name="T49" fmla="*/ 32 h 40"/>
                  <a:gd name="T50" fmla="*/ 70 w 159"/>
                  <a:gd name="T51" fmla="*/ 34 h 40"/>
                  <a:gd name="T52" fmla="*/ 59 w 159"/>
                  <a:gd name="T53" fmla="*/ 36 h 40"/>
                  <a:gd name="T54" fmla="*/ 49 w 159"/>
                  <a:gd name="T55" fmla="*/ 38 h 40"/>
                  <a:gd name="T56" fmla="*/ 41 w 159"/>
                  <a:gd name="T57" fmla="*/ 39 h 40"/>
                  <a:gd name="T58" fmla="*/ 35 w 159"/>
                  <a:gd name="T59" fmla="*/ 40 h 40"/>
                  <a:gd name="T60" fmla="*/ 29 w 159"/>
                  <a:gd name="T61" fmla="*/ 40 h 40"/>
                  <a:gd name="T62" fmla="*/ 25 w 159"/>
                  <a:gd name="T63" fmla="*/ 40 h 40"/>
                  <a:gd name="T64" fmla="*/ 22 w 159"/>
                  <a:gd name="T65" fmla="*/ 40 h 40"/>
                  <a:gd name="T66" fmla="*/ 18 w 159"/>
                  <a:gd name="T67" fmla="*/ 38 h 40"/>
                  <a:gd name="T68" fmla="*/ 12 w 159"/>
                  <a:gd name="T69" fmla="*/ 35 h 40"/>
                  <a:gd name="T70" fmla="*/ 4 w 159"/>
                  <a:gd name="T71" fmla="*/ 31 h 40"/>
                  <a:gd name="T72" fmla="*/ 0 w 159"/>
                  <a:gd name="T73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9" h="40">
                    <a:moveTo>
                      <a:pt x="0" y="28"/>
                    </a:moveTo>
                    <a:lnTo>
                      <a:pt x="15" y="24"/>
                    </a:lnTo>
                    <a:lnTo>
                      <a:pt x="29" y="21"/>
                    </a:lnTo>
                    <a:lnTo>
                      <a:pt x="43" y="19"/>
                    </a:lnTo>
                    <a:lnTo>
                      <a:pt x="56" y="16"/>
                    </a:lnTo>
                    <a:lnTo>
                      <a:pt x="67" y="14"/>
                    </a:lnTo>
                    <a:lnTo>
                      <a:pt x="79" y="12"/>
                    </a:lnTo>
                    <a:lnTo>
                      <a:pt x="88" y="10"/>
                    </a:lnTo>
                    <a:lnTo>
                      <a:pt x="96" y="8"/>
                    </a:lnTo>
                    <a:lnTo>
                      <a:pt x="105" y="6"/>
                    </a:lnTo>
                    <a:lnTo>
                      <a:pt x="112" y="5"/>
                    </a:lnTo>
                    <a:lnTo>
                      <a:pt x="118" y="4"/>
                    </a:lnTo>
                    <a:lnTo>
                      <a:pt x="124" y="2"/>
                    </a:lnTo>
                    <a:lnTo>
                      <a:pt x="128" y="1"/>
                    </a:lnTo>
                    <a:lnTo>
                      <a:pt x="131" y="0"/>
                    </a:lnTo>
                    <a:lnTo>
                      <a:pt x="133" y="0"/>
                    </a:lnTo>
                    <a:lnTo>
                      <a:pt x="134" y="0"/>
                    </a:lnTo>
                    <a:lnTo>
                      <a:pt x="136" y="0"/>
                    </a:lnTo>
                    <a:lnTo>
                      <a:pt x="140" y="0"/>
                    </a:lnTo>
                    <a:lnTo>
                      <a:pt x="145" y="1"/>
                    </a:lnTo>
                    <a:lnTo>
                      <a:pt x="150" y="2"/>
                    </a:lnTo>
                    <a:lnTo>
                      <a:pt x="152" y="4"/>
                    </a:lnTo>
                    <a:lnTo>
                      <a:pt x="154" y="5"/>
                    </a:lnTo>
                    <a:lnTo>
                      <a:pt x="156" y="6"/>
                    </a:lnTo>
                    <a:lnTo>
                      <a:pt x="157" y="7"/>
                    </a:lnTo>
                    <a:lnTo>
                      <a:pt x="158" y="8"/>
                    </a:lnTo>
                    <a:lnTo>
                      <a:pt x="159" y="9"/>
                    </a:lnTo>
                    <a:lnTo>
                      <a:pt x="159" y="10"/>
                    </a:lnTo>
                    <a:lnTo>
                      <a:pt x="159" y="11"/>
                    </a:lnTo>
                    <a:lnTo>
                      <a:pt x="159" y="12"/>
                    </a:lnTo>
                    <a:lnTo>
                      <a:pt x="158" y="13"/>
                    </a:lnTo>
                    <a:lnTo>
                      <a:pt x="156" y="14"/>
                    </a:lnTo>
                    <a:lnTo>
                      <a:pt x="154" y="15"/>
                    </a:lnTo>
                    <a:lnTo>
                      <a:pt x="153" y="16"/>
                    </a:lnTo>
                    <a:lnTo>
                      <a:pt x="152" y="16"/>
                    </a:lnTo>
                    <a:lnTo>
                      <a:pt x="150" y="17"/>
                    </a:lnTo>
                    <a:lnTo>
                      <a:pt x="148" y="18"/>
                    </a:lnTo>
                    <a:lnTo>
                      <a:pt x="145" y="18"/>
                    </a:lnTo>
                    <a:lnTo>
                      <a:pt x="141" y="19"/>
                    </a:lnTo>
                    <a:lnTo>
                      <a:pt x="138" y="20"/>
                    </a:lnTo>
                    <a:lnTo>
                      <a:pt x="134" y="21"/>
                    </a:lnTo>
                    <a:lnTo>
                      <a:pt x="130" y="22"/>
                    </a:lnTo>
                    <a:lnTo>
                      <a:pt x="125" y="23"/>
                    </a:lnTo>
                    <a:lnTo>
                      <a:pt x="121" y="24"/>
                    </a:lnTo>
                    <a:lnTo>
                      <a:pt x="114" y="26"/>
                    </a:lnTo>
                    <a:lnTo>
                      <a:pt x="109" y="27"/>
                    </a:lnTo>
                    <a:lnTo>
                      <a:pt x="103" y="28"/>
                    </a:lnTo>
                    <a:lnTo>
                      <a:pt x="96" y="29"/>
                    </a:lnTo>
                    <a:lnTo>
                      <a:pt x="89" y="31"/>
                    </a:lnTo>
                    <a:lnTo>
                      <a:pt x="83" y="32"/>
                    </a:lnTo>
                    <a:lnTo>
                      <a:pt x="77" y="33"/>
                    </a:lnTo>
                    <a:lnTo>
                      <a:pt x="70" y="34"/>
                    </a:lnTo>
                    <a:lnTo>
                      <a:pt x="64" y="35"/>
                    </a:lnTo>
                    <a:lnTo>
                      <a:pt x="59" y="36"/>
                    </a:lnTo>
                    <a:lnTo>
                      <a:pt x="53" y="37"/>
                    </a:lnTo>
                    <a:lnTo>
                      <a:pt x="49" y="38"/>
                    </a:lnTo>
                    <a:lnTo>
                      <a:pt x="45" y="38"/>
                    </a:lnTo>
                    <a:lnTo>
                      <a:pt x="41" y="39"/>
                    </a:lnTo>
                    <a:lnTo>
                      <a:pt x="38" y="39"/>
                    </a:lnTo>
                    <a:lnTo>
                      <a:pt x="35" y="40"/>
                    </a:lnTo>
                    <a:lnTo>
                      <a:pt x="31" y="40"/>
                    </a:lnTo>
                    <a:lnTo>
                      <a:pt x="29" y="40"/>
                    </a:lnTo>
                    <a:lnTo>
                      <a:pt x="27" y="40"/>
                    </a:lnTo>
                    <a:lnTo>
                      <a:pt x="25" y="40"/>
                    </a:lnTo>
                    <a:lnTo>
                      <a:pt x="24" y="40"/>
                    </a:lnTo>
                    <a:lnTo>
                      <a:pt x="22" y="40"/>
                    </a:lnTo>
                    <a:lnTo>
                      <a:pt x="20" y="39"/>
                    </a:lnTo>
                    <a:lnTo>
                      <a:pt x="18" y="38"/>
                    </a:lnTo>
                    <a:lnTo>
                      <a:pt x="15" y="37"/>
                    </a:lnTo>
                    <a:lnTo>
                      <a:pt x="12" y="35"/>
                    </a:lnTo>
                    <a:lnTo>
                      <a:pt x="8" y="33"/>
                    </a:lnTo>
                    <a:lnTo>
                      <a:pt x="4" y="31"/>
                    </a:lnTo>
                    <a:lnTo>
                      <a:pt x="0" y="28"/>
                    </a:lnTo>
                    <a:lnTo>
                      <a:pt x="0" y="28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47"/>
              <p:cNvSpPr>
                <a:spLocks/>
              </p:cNvSpPr>
              <p:nvPr/>
            </p:nvSpPr>
            <p:spPr bwMode="auto">
              <a:xfrm>
                <a:off x="5900738" y="3541713"/>
                <a:ext cx="238125" cy="53975"/>
              </a:xfrm>
              <a:custGeom>
                <a:avLst/>
                <a:gdLst>
                  <a:gd name="T0" fmla="*/ 14 w 150"/>
                  <a:gd name="T1" fmla="*/ 22 h 34"/>
                  <a:gd name="T2" fmla="*/ 38 w 150"/>
                  <a:gd name="T3" fmla="*/ 16 h 34"/>
                  <a:gd name="T4" fmla="*/ 60 w 150"/>
                  <a:gd name="T5" fmla="*/ 11 h 34"/>
                  <a:gd name="T6" fmla="*/ 78 w 150"/>
                  <a:gd name="T7" fmla="*/ 7 h 34"/>
                  <a:gd name="T8" fmla="*/ 93 w 150"/>
                  <a:gd name="T9" fmla="*/ 4 h 34"/>
                  <a:gd name="T10" fmla="*/ 105 w 150"/>
                  <a:gd name="T11" fmla="*/ 2 h 34"/>
                  <a:gd name="T12" fmla="*/ 114 w 150"/>
                  <a:gd name="T13" fmla="*/ 1 h 34"/>
                  <a:gd name="T14" fmla="*/ 121 w 150"/>
                  <a:gd name="T15" fmla="*/ 0 h 34"/>
                  <a:gd name="T16" fmla="*/ 127 w 150"/>
                  <a:gd name="T17" fmla="*/ 0 h 34"/>
                  <a:gd name="T18" fmla="*/ 136 w 150"/>
                  <a:gd name="T19" fmla="*/ 3 h 34"/>
                  <a:gd name="T20" fmla="*/ 145 w 150"/>
                  <a:gd name="T21" fmla="*/ 6 h 34"/>
                  <a:gd name="T22" fmla="*/ 148 w 150"/>
                  <a:gd name="T23" fmla="*/ 7 h 34"/>
                  <a:gd name="T24" fmla="*/ 150 w 150"/>
                  <a:gd name="T25" fmla="*/ 9 h 34"/>
                  <a:gd name="T26" fmla="*/ 150 w 150"/>
                  <a:gd name="T27" fmla="*/ 11 h 34"/>
                  <a:gd name="T28" fmla="*/ 149 w 150"/>
                  <a:gd name="T29" fmla="*/ 12 h 34"/>
                  <a:gd name="T30" fmla="*/ 147 w 150"/>
                  <a:gd name="T31" fmla="*/ 14 h 34"/>
                  <a:gd name="T32" fmla="*/ 143 w 150"/>
                  <a:gd name="T33" fmla="*/ 15 h 34"/>
                  <a:gd name="T34" fmla="*/ 137 w 150"/>
                  <a:gd name="T35" fmla="*/ 16 h 34"/>
                  <a:gd name="T36" fmla="*/ 130 w 150"/>
                  <a:gd name="T37" fmla="*/ 18 h 34"/>
                  <a:gd name="T38" fmla="*/ 123 w 150"/>
                  <a:gd name="T39" fmla="*/ 19 h 34"/>
                  <a:gd name="T40" fmla="*/ 112 w 150"/>
                  <a:gd name="T41" fmla="*/ 21 h 34"/>
                  <a:gd name="T42" fmla="*/ 101 w 150"/>
                  <a:gd name="T43" fmla="*/ 24 h 34"/>
                  <a:gd name="T44" fmla="*/ 88 w 150"/>
                  <a:gd name="T45" fmla="*/ 26 h 34"/>
                  <a:gd name="T46" fmla="*/ 75 w 150"/>
                  <a:gd name="T47" fmla="*/ 28 h 34"/>
                  <a:gd name="T48" fmla="*/ 64 w 150"/>
                  <a:gd name="T49" fmla="*/ 30 h 34"/>
                  <a:gd name="T50" fmla="*/ 55 w 150"/>
                  <a:gd name="T51" fmla="*/ 32 h 34"/>
                  <a:gd name="T52" fmla="*/ 47 w 150"/>
                  <a:gd name="T53" fmla="*/ 33 h 34"/>
                  <a:gd name="T54" fmla="*/ 40 w 150"/>
                  <a:gd name="T55" fmla="*/ 34 h 34"/>
                  <a:gd name="T56" fmla="*/ 35 w 150"/>
                  <a:gd name="T57" fmla="*/ 34 h 34"/>
                  <a:gd name="T58" fmla="*/ 31 w 150"/>
                  <a:gd name="T59" fmla="*/ 34 h 34"/>
                  <a:gd name="T60" fmla="*/ 26 w 150"/>
                  <a:gd name="T61" fmla="*/ 34 h 34"/>
                  <a:gd name="T62" fmla="*/ 20 w 150"/>
                  <a:gd name="T63" fmla="*/ 33 h 34"/>
                  <a:gd name="T64" fmla="*/ 13 w 150"/>
                  <a:gd name="T65" fmla="*/ 31 h 34"/>
                  <a:gd name="T66" fmla="*/ 4 w 150"/>
                  <a:gd name="T67" fmla="*/ 27 h 34"/>
                  <a:gd name="T68" fmla="*/ 0 w 150"/>
                  <a:gd name="T69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0" h="34">
                    <a:moveTo>
                      <a:pt x="0" y="25"/>
                    </a:moveTo>
                    <a:lnTo>
                      <a:pt x="14" y="22"/>
                    </a:lnTo>
                    <a:lnTo>
                      <a:pt x="26" y="19"/>
                    </a:lnTo>
                    <a:lnTo>
                      <a:pt x="38" y="16"/>
                    </a:lnTo>
                    <a:lnTo>
                      <a:pt x="49" y="14"/>
                    </a:lnTo>
                    <a:lnTo>
                      <a:pt x="60" y="11"/>
                    </a:lnTo>
                    <a:lnTo>
                      <a:pt x="69" y="9"/>
                    </a:lnTo>
                    <a:lnTo>
                      <a:pt x="78" y="7"/>
                    </a:lnTo>
                    <a:lnTo>
                      <a:pt x="86" y="5"/>
                    </a:lnTo>
                    <a:lnTo>
                      <a:pt x="93" y="4"/>
                    </a:lnTo>
                    <a:lnTo>
                      <a:pt x="100" y="3"/>
                    </a:lnTo>
                    <a:lnTo>
                      <a:pt x="105" y="2"/>
                    </a:lnTo>
                    <a:lnTo>
                      <a:pt x="110" y="1"/>
                    </a:lnTo>
                    <a:lnTo>
                      <a:pt x="114" y="1"/>
                    </a:lnTo>
                    <a:lnTo>
                      <a:pt x="117" y="0"/>
                    </a:lnTo>
                    <a:lnTo>
                      <a:pt x="121" y="0"/>
                    </a:lnTo>
                    <a:lnTo>
                      <a:pt x="122" y="0"/>
                    </a:lnTo>
                    <a:lnTo>
                      <a:pt x="127" y="0"/>
                    </a:lnTo>
                    <a:lnTo>
                      <a:pt x="132" y="1"/>
                    </a:lnTo>
                    <a:lnTo>
                      <a:pt x="136" y="3"/>
                    </a:lnTo>
                    <a:lnTo>
                      <a:pt x="141" y="5"/>
                    </a:lnTo>
                    <a:lnTo>
                      <a:pt x="145" y="6"/>
                    </a:lnTo>
                    <a:lnTo>
                      <a:pt x="147" y="6"/>
                    </a:lnTo>
                    <a:lnTo>
                      <a:pt x="148" y="7"/>
                    </a:lnTo>
                    <a:lnTo>
                      <a:pt x="150" y="8"/>
                    </a:lnTo>
                    <a:lnTo>
                      <a:pt x="150" y="9"/>
                    </a:lnTo>
                    <a:lnTo>
                      <a:pt x="150" y="10"/>
                    </a:lnTo>
                    <a:lnTo>
                      <a:pt x="150" y="11"/>
                    </a:lnTo>
                    <a:lnTo>
                      <a:pt x="150" y="12"/>
                    </a:lnTo>
                    <a:lnTo>
                      <a:pt x="149" y="12"/>
                    </a:lnTo>
                    <a:lnTo>
                      <a:pt x="148" y="14"/>
                    </a:lnTo>
                    <a:lnTo>
                      <a:pt x="147" y="14"/>
                    </a:lnTo>
                    <a:lnTo>
                      <a:pt x="145" y="15"/>
                    </a:lnTo>
                    <a:lnTo>
                      <a:pt x="143" y="15"/>
                    </a:lnTo>
                    <a:lnTo>
                      <a:pt x="140" y="16"/>
                    </a:lnTo>
                    <a:lnTo>
                      <a:pt x="137" y="16"/>
                    </a:lnTo>
                    <a:lnTo>
                      <a:pt x="134" y="17"/>
                    </a:lnTo>
                    <a:lnTo>
                      <a:pt x="130" y="18"/>
                    </a:lnTo>
                    <a:lnTo>
                      <a:pt x="127" y="18"/>
                    </a:lnTo>
                    <a:lnTo>
                      <a:pt x="123" y="19"/>
                    </a:lnTo>
                    <a:lnTo>
                      <a:pt x="117" y="20"/>
                    </a:lnTo>
                    <a:lnTo>
                      <a:pt x="112" y="21"/>
                    </a:lnTo>
                    <a:lnTo>
                      <a:pt x="107" y="22"/>
                    </a:lnTo>
                    <a:lnTo>
                      <a:pt x="101" y="24"/>
                    </a:lnTo>
                    <a:lnTo>
                      <a:pt x="94" y="25"/>
                    </a:lnTo>
                    <a:lnTo>
                      <a:pt x="88" y="26"/>
                    </a:lnTo>
                    <a:lnTo>
                      <a:pt x="82" y="27"/>
                    </a:lnTo>
                    <a:lnTo>
                      <a:pt x="75" y="28"/>
                    </a:lnTo>
                    <a:lnTo>
                      <a:pt x="69" y="29"/>
                    </a:lnTo>
                    <a:lnTo>
                      <a:pt x="64" y="30"/>
                    </a:lnTo>
                    <a:lnTo>
                      <a:pt x="60" y="31"/>
                    </a:lnTo>
                    <a:lnTo>
                      <a:pt x="55" y="32"/>
                    </a:lnTo>
                    <a:lnTo>
                      <a:pt x="50" y="32"/>
                    </a:lnTo>
                    <a:lnTo>
                      <a:pt x="47" y="33"/>
                    </a:lnTo>
                    <a:lnTo>
                      <a:pt x="43" y="33"/>
                    </a:lnTo>
                    <a:lnTo>
                      <a:pt x="40" y="34"/>
                    </a:lnTo>
                    <a:lnTo>
                      <a:pt x="38" y="34"/>
                    </a:lnTo>
                    <a:lnTo>
                      <a:pt x="35" y="34"/>
                    </a:lnTo>
                    <a:lnTo>
                      <a:pt x="33" y="34"/>
                    </a:lnTo>
                    <a:lnTo>
                      <a:pt x="31" y="34"/>
                    </a:lnTo>
                    <a:lnTo>
                      <a:pt x="29" y="34"/>
                    </a:lnTo>
                    <a:lnTo>
                      <a:pt x="26" y="34"/>
                    </a:lnTo>
                    <a:lnTo>
                      <a:pt x="23" y="34"/>
                    </a:lnTo>
                    <a:lnTo>
                      <a:pt x="20" y="33"/>
                    </a:lnTo>
                    <a:lnTo>
                      <a:pt x="17" y="32"/>
                    </a:lnTo>
                    <a:lnTo>
                      <a:pt x="13" y="31"/>
                    </a:lnTo>
                    <a:lnTo>
                      <a:pt x="8" y="29"/>
                    </a:lnTo>
                    <a:lnTo>
                      <a:pt x="4" y="27"/>
                    </a:lnTo>
                    <a:lnTo>
                      <a:pt x="0" y="25"/>
                    </a:lnTo>
                    <a:lnTo>
                      <a:pt x="0" y="25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48"/>
              <p:cNvSpPr>
                <a:spLocks/>
              </p:cNvSpPr>
              <p:nvPr/>
            </p:nvSpPr>
            <p:spPr bwMode="auto">
              <a:xfrm>
                <a:off x="5900738" y="3448051"/>
                <a:ext cx="241300" cy="61913"/>
              </a:xfrm>
              <a:custGeom>
                <a:avLst/>
                <a:gdLst>
                  <a:gd name="T0" fmla="*/ 83 w 152"/>
                  <a:gd name="T1" fmla="*/ 30 h 39"/>
                  <a:gd name="T2" fmla="*/ 70 w 152"/>
                  <a:gd name="T3" fmla="*/ 33 h 39"/>
                  <a:gd name="T4" fmla="*/ 59 w 152"/>
                  <a:gd name="T5" fmla="*/ 35 h 39"/>
                  <a:gd name="T6" fmla="*/ 49 w 152"/>
                  <a:gd name="T7" fmla="*/ 36 h 39"/>
                  <a:gd name="T8" fmla="*/ 41 w 152"/>
                  <a:gd name="T9" fmla="*/ 37 h 39"/>
                  <a:gd name="T10" fmla="*/ 35 w 152"/>
                  <a:gd name="T11" fmla="*/ 38 h 39"/>
                  <a:gd name="T12" fmla="*/ 30 w 152"/>
                  <a:gd name="T13" fmla="*/ 39 h 39"/>
                  <a:gd name="T14" fmla="*/ 27 w 152"/>
                  <a:gd name="T15" fmla="*/ 39 h 39"/>
                  <a:gd name="T16" fmla="*/ 23 w 152"/>
                  <a:gd name="T17" fmla="*/ 38 h 39"/>
                  <a:gd name="T18" fmla="*/ 15 w 152"/>
                  <a:gd name="T19" fmla="*/ 36 h 39"/>
                  <a:gd name="T20" fmla="*/ 7 w 152"/>
                  <a:gd name="T21" fmla="*/ 33 h 39"/>
                  <a:gd name="T22" fmla="*/ 3 w 152"/>
                  <a:gd name="T23" fmla="*/ 32 h 39"/>
                  <a:gd name="T24" fmla="*/ 1 w 152"/>
                  <a:gd name="T25" fmla="*/ 31 h 39"/>
                  <a:gd name="T26" fmla="*/ 0 w 152"/>
                  <a:gd name="T27" fmla="*/ 30 h 39"/>
                  <a:gd name="T28" fmla="*/ 0 w 152"/>
                  <a:gd name="T29" fmla="*/ 27 h 39"/>
                  <a:gd name="T30" fmla="*/ 4 w 152"/>
                  <a:gd name="T31" fmla="*/ 26 h 39"/>
                  <a:gd name="T32" fmla="*/ 7 w 152"/>
                  <a:gd name="T33" fmla="*/ 26 h 39"/>
                  <a:gd name="T34" fmla="*/ 11 w 152"/>
                  <a:gd name="T35" fmla="*/ 25 h 39"/>
                  <a:gd name="T36" fmla="*/ 15 w 152"/>
                  <a:gd name="T37" fmla="*/ 24 h 39"/>
                  <a:gd name="T38" fmla="*/ 21 w 152"/>
                  <a:gd name="T39" fmla="*/ 23 h 39"/>
                  <a:gd name="T40" fmla="*/ 29 w 152"/>
                  <a:gd name="T41" fmla="*/ 21 h 39"/>
                  <a:gd name="T42" fmla="*/ 39 w 152"/>
                  <a:gd name="T43" fmla="*/ 19 h 39"/>
                  <a:gd name="T44" fmla="*/ 50 w 152"/>
                  <a:gd name="T45" fmla="*/ 16 h 39"/>
                  <a:gd name="T46" fmla="*/ 63 w 152"/>
                  <a:gd name="T47" fmla="*/ 13 h 39"/>
                  <a:gd name="T48" fmla="*/ 77 w 152"/>
                  <a:gd name="T49" fmla="*/ 10 h 39"/>
                  <a:gd name="T50" fmla="*/ 89 w 152"/>
                  <a:gd name="T51" fmla="*/ 8 h 39"/>
                  <a:gd name="T52" fmla="*/ 101 w 152"/>
                  <a:gd name="T53" fmla="*/ 4 h 39"/>
                  <a:gd name="T54" fmla="*/ 111 w 152"/>
                  <a:gd name="T55" fmla="*/ 3 h 39"/>
                  <a:gd name="T56" fmla="*/ 119 w 152"/>
                  <a:gd name="T57" fmla="*/ 1 h 39"/>
                  <a:gd name="T58" fmla="*/ 128 w 152"/>
                  <a:gd name="T59" fmla="*/ 1 h 39"/>
                  <a:gd name="T60" fmla="*/ 133 w 152"/>
                  <a:gd name="T61" fmla="*/ 0 h 39"/>
                  <a:gd name="T62" fmla="*/ 137 w 152"/>
                  <a:gd name="T63" fmla="*/ 1 h 39"/>
                  <a:gd name="T64" fmla="*/ 143 w 152"/>
                  <a:gd name="T65" fmla="*/ 2 h 39"/>
                  <a:gd name="T66" fmla="*/ 147 w 152"/>
                  <a:gd name="T67" fmla="*/ 4 h 39"/>
                  <a:gd name="T68" fmla="*/ 150 w 152"/>
                  <a:gd name="T69" fmla="*/ 8 h 39"/>
                  <a:gd name="T70" fmla="*/ 152 w 152"/>
                  <a:gd name="T71" fmla="*/ 10 h 39"/>
                  <a:gd name="T72" fmla="*/ 151 w 152"/>
                  <a:gd name="T73" fmla="*/ 12 h 39"/>
                  <a:gd name="T74" fmla="*/ 149 w 152"/>
                  <a:gd name="T75" fmla="*/ 13 h 39"/>
                  <a:gd name="T76" fmla="*/ 145 w 152"/>
                  <a:gd name="T77" fmla="*/ 15 h 39"/>
                  <a:gd name="T78" fmla="*/ 138 w 152"/>
                  <a:gd name="T79" fmla="*/ 17 h 39"/>
                  <a:gd name="T80" fmla="*/ 131 w 152"/>
                  <a:gd name="T81" fmla="*/ 19 h 39"/>
                  <a:gd name="T82" fmla="*/ 122 w 152"/>
                  <a:gd name="T83" fmla="*/ 22 h 39"/>
                  <a:gd name="T84" fmla="*/ 110 w 152"/>
                  <a:gd name="T85" fmla="*/ 24 h 39"/>
                  <a:gd name="T86" fmla="*/ 96 w 152"/>
                  <a:gd name="T87" fmla="*/ 27 h 39"/>
                  <a:gd name="T88" fmla="*/ 89 w 152"/>
                  <a:gd name="T89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2" h="39">
                    <a:moveTo>
                      <a:pt x="89" y="29"/>
                    </a:moveTo>
                    <a:lnTo>
                      <a:pt x="83" y="30"/>
                    </a:lnTo>
                    <a:lnTo>
                      <a:pt x="77" y="32"/>
                    </a:lnTo>
                    <a:lnTo>
                      <a:pt x="70" y="33"/>
                    </a:lnTo>
                    <a:lnTo>
                      <a:pt x="64" y="34"/>
                    </a:lnTo>
                    <a:lnTo>
                      <a:pt x="59" y="35"/>
                    </a:lnTo>
                    <a:lnTo>
                      <a:pt x="53" y="35"/>
                    </a:lnTo>
                    <a:lnTo>
                      <a:pt x="49" y="36"/>
                    </a:lnTo>
                    <a:lnTo>
                      <a:pt x="45" y="37"/>
                    </a:lnTo>
                    <a:lnTo>
                      <a:pt x="41" y="37"/>
                    </a:lnTo>
                    <a:lnTo>
                      <a:pt x="38" y="38"/>
                    </a:lnTo>
                    <a:lnTo>
                      <a:pt x="35" y="38"/>
                    </a:lnTo>
                    <a:lnTo>
                      <a:pt x="33" y="38"/>
                    </a:lnTo>
                    <a:lnTo>
                      <a:pt x="30" y="39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7" y="39"/>
                    </a:lnTo>
                    <a:lnTo>
                      <a:pt x="23" y="38"/>
                    </a:lnTo>
                    <a:lnTo>
                      <a:pt x="19" y="37"/>
                    </a:lnTo>
                    <a:lnTo>
                      <a:pt x="15" y="36"/>
                    </a:lnTo>
                    <a:lnTo>
                      <a:pt x="9" y="34"/>
                    </a:lnTo>
                    <a:lnTo>
                      <a:pt x="7" y="33"/>
                    </a:lnTo>
                    <a:lnTo>
                      <a:pt x="5" y="33"/>
                    </a:lnTo>
                    <a:lnTo>
                      <a:pt x="3" y="32"/>
                    </a:lnTo>
                    <a:lnTo>
                      <a:pt x="2" y="32"/>
                    </a:lnTo>
                    <a:lnTo>
                      <a:pt x="1" y="31"/>
                    </a:lnTo>
                    <a:lnTo>
                      <a:pt x="0" y="31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1" y="26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8" y="26"/>
                    </a:lnTo>
                    <a:lnTo>
                      <a:pt x="11" y="25"/>
                    </a:lnTo>
                    <a:lnTo>
                      <a:pt x="13" y="25"/>
                    </a:lnTo>
                    <a:lnTo>
                      <a:pt x="15" y="24"/>
                    </a:lnTo>
                    <a:lnTo>
                      <a:pt x="18" y="24"/>
                    </a:lnTo>
                    <a:lnTo>
                      <a:pt x="21" y="23"/>
                    </a:lnTo>
                    <a:lnTo>
                      <a:pt x="25" y="22"/>
                    </a:lnTo>
                    <a:lnTo>
                      <a:pt x="29" y="21"/>
                    </a:lnTo>
                    <a:lnTo>
                      <a:pt x="34" y="20"/>
                    </a:lnTo>
                    <a:lnTo>
                      <a:pt x="39" y="19"/>
                    </a:lnTo>
                    <a:lnTo>
                      <a:pt x="44" y="18"/>
                    </a:lnTo>
                    <a:lnTo>
                      <a:pt x="50" y="16"/>
                    </a:lnTo>
                    <a:lnTo>
                      <a:pt x="57" y="15"/>
                    </a:lnTo>
                    <a:lnTo>
                      <a:pt x="63" y="13"/>
                    </a:lnTo>
                    <a:lnTo>
                      <a:pt x="69" y="11"/>
                    </a:lnTo>
                    <a:lnTo>
                      <a:pt x="77" y="10"/>
                    </a:lnTo>
                    <a:lnTo>
                      <a:pt x="83" y="9"/>
                    </a:lnTo>
                    <a:lnTo>
                      <a:pt x="89" y="8"/>
                    </a:lnTo>
                    <a:lnTo>
                      <a:pt x="95" y="7"/>
                    </a:lnTo>
                    <a:lnTo>
                      <a:pt x="101" y="4"/>
                    </a:lnTo>
                    <a:lnTo>
                      <a:pt x="106" y="4"/>
                    </a:lnTo>
                    <a:lnTo>
                      <a:pt x="111" y="3"/>
                    </a:lnTo>
                    <a:lnTo>
                      <a:pt x="115" y="2"/>
                    </a:lnTo>
                    <a:lnTo>
                      <a:pt x="119" y="1"/>
                    </a:lnTo>
                    <a:lnTo>
                      <a:pt x="124" y="1"/>
                    </a:lnTo>
                    <a:lnTo>
                      <a:pt x="128" y="1"/>
                    </a:lnTo>
                    <a:lnTo>
                      <a:pt x="131" y="0"/>
                    </a:lnTo>
                    <a:lnTo>
                      <a:pt x="133" y="0"/>
                    </a:lnTo>
                    <a:lnTo>
                      <a:pt x="136" y="0"/>
                    </a:lnTo>
                    <a:lnTo>
                      <a:pt x="137" y="1"/>
                    </a:lnTo>
                    <a:lnTo>
                      <a:pt x="139" y="1"/>
                    </a:lnTo>
                    <a:lnTo>
                      <a:pt x="143" y="2"/>
                    </a:lnTo>
                    <a:lnTo>
                      <a:pt x="145" y="3"/>
                    </a:lnTo>
                    <a:lnTo>
                      <a:pt x="147" y="4"/>
                    </a:lnTo>
                    <a:lnTo>
                      <a:pt x="149" y="7"/>
                    </a:lnTo>
                    <a:lnTo>
                      <a:pt x="150" y="8"/>
                    </a:lnTo>
                    <a:lnTo>
                      <a:pt x="151" y="9"/>
                    </a:lnTo>
                    <a:lnTo>
                      <a:pt x="152" y="10"/>
                    </a:lnTo>
                    <a:lnTo>
                      <a:pt x="152" y="11"/>
                    </a:lnTo>
                    <a:lnTo>
                      <a:pt x="151" y="12"/>
                    </a:lnTo>
                    <a:lnTo>
                      <a:pt x="150" y="13"/>
                    </a:lnTo>
                    <a:lnTo>
                      <a:pt x="149" y="13"/>
                    </a:lnTo>
                    <a:lnTo>
                      <a:pt x="147" y="14"/>
                    </a:lnTo>
                    <a:lnTo>
                      <a:pt x="145" y="15"/>
                    </a:lnTo>
                    <a:lnTo>
                      <a:pt x="141" y="16"/>
                    </a:lnTo>
                    <a:lnTo>
                      <a:pt x="138" y="17"/>
                    </a:lnTo>
                    <a:lnTo>
                      <a:pt x="134" y="18"/>
                    </a:lnTo>
                    <a:lnTo>
                      <a:pt x="131" y="19"/>
                    </a:lnTo>
                    <a:lnTo>
                      <a:pt x="126" y="20"/>
                    </a:lnTo>
                    <a:lnTo>
                      <a:pt x="122" y="22"/>
                    </a:lnTo>
                    <a:lnTo>
                      <a:pt x="115" y="23"/>
                    </a:lnTo>
                    <a:lnTo>
                      <a:pt x="110" y="24"/>
                    </a:lnTo>
                    <a:lnTo>
                      <a:pt x="104" y="25"/>
                    </a:lnTo>
                    <a:lnTo>
                      <a:pt x="96" y="27"/>
                    </a:lnTo>
                    <a:lnTo>
                      <a:pt x="89" y="29"/>
                    </a:lnTo>
                    <a:lnTo>
                      <a:pt x="89" y="29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49"/>
              <p:cNvSpPr>
                <a:spLocks/>
              </p:cNvSpPr>
              <p:nvPr/>
            </p:nvSpPr>
            <p:spPr bwMode="auto">
              <a:xfrm>
                <a:off x="5849938" y="3627438"/>
                <a:ext cx="315913" cy="93663"/>
              </a:xfrm>
              <a:custGeom>
                <a:avLst/>
                <a:gdLst>
                  <a:gd name="T0" fmla="*/ 10 w 199"/>
                  <a:gd name="T1" fmla="*/ 36 h 59"/>
                  <a:gd name="T2" fmla="*/ 30 w 199"/>
                  <a:gd name="T3" fmla="*/ 31 h 59"/>
                  <a:gd name="T4" fmla="*/ 49 w 199"/>
                  <a:gd name="T5" fmla="*/ 27 h 59"/>
                  <a:gd name="T6" fmla="*/ 67 w 199"/>
                  <a:gd name="T7" fmla="*/ 22 h 59"/>
                  <a:gd name="T8" fmla="*/ 83 w 199"/>
                  <a:gd name="T9" fmla="*/ 18 h 59"/>
                  <a:gd name="T10" fmla="*/ 99 w 199"/>
                  <a:gd name="T11" fmla="*/ 15 h 59"/>
                  <a:gd name="T12" fmla="*/ 113 w 199"/>
                  <a:gd name="T13" fmla="*/ 12 h 59"/>
                  <a:gd name="T14" fmla="*/ 126 w 199"/>
                  <a:gd name="T15" fmla="*/ 10 h 59"/>
                  <a:gd name="T16" fmla="*/ 138 w 199"/>
                  <a:gd name="T17" fmla="*/ 7 h 59"/>
                  <a:gd name="T18" fmla="*/ 148 w 199"/>
                  <a:gd name="T19" fmla="*/ 6 h 59"/>
                  <a:gd name="T20" fmla="*/ 158 w 199"/>
                  <a:gd name="T21" fmla="*/ 4 h 59"/>
                  <a:gd name="T22" fmla="*/ 165 w 199"/>
                  <a:gd name="T23" fmla="*/ 3 h 59"/>
                  <a:gd name="T24" fmla="*/ 172 w 199"/>
                  <a:gd name="T25" fmla="*/ 1 h 59"/>
                  <a:gd name="T26" fmla="*/ 178 w 199"/>
                  <a:gd name="T27" fmla="*/ 0 h 59"/>
                  <a:gd name="T28" fmla="*/ 182 w 199"/>
                  <a:gd name="T29" fmla="*/ 0 h 59"/>
                  <a:gd name="T30" fmla="*/ 185 w 199"/>
                  <a:gd name="T31" fmla="*/ 0 h 59"/>
                  <a:gd name="T32" fmla="*/ 189 w 199"/>
                  <a:gd name="T33" fmla="*/ 3 h 59"/>
                  <a:gd name="T34" fmla="*/ 193 w 199"/>
                  <a:gd name="T35" fmla="*/ 4 h 59"/>
                  <a:gd name="T36" fmla="*/ 197 w 199"/>
                  <a:gd name="T37" fmla="*/ 6 h 59"/>
                  <a:gd name="T38" fmla="*/ 199 w 199"/>
                  <a:gd name="T39" fmla="*/ 8 h 59"/>
                  <a:gd name="T40" fmla="*/ 199 w 199"/>
                  <a:gd name="T41" fmla="*/ 10 h 59"/>
                  <a:gd name="T42" fmla="*/ 197 w 199"/>
                  <a:gd name="T43" fmla="*/ 12 h 59"/>
                  <a:gd name="T44" fmla="*/ 193 w 199"/>
                  <a:gd name="T45" fmla="*/ 14 h 59"/>
                  <a:gd name="T46" fmla="*/ 187 w 199"/>
                  <a:gd name="T47" fmla="*/ 17 h 59"/>
                  <a:gd name="T48" fmla="*/ 180 w 199"/>
                  <a:gd name="T49" fmla="*/ 20 h 59"/>
                  <a:gd name="T50" fmla="*/ 171 w 199"/>
                  <a:gd name="T51" fmla="*/ 23 h 59"/>
                  <a:gd name="T52" fmla="*/ 166 w 199"/>
                  <a:gd name="T53" fmla="*/ 26 h 59"/>
                  <a:gd name="T54" fmla="*/ 161 w 199"/>
                  <a:gd name="T55" fmla="*/ 26 h 59"/>
                  <a:gd name="T56" fmla="*/ 159 w 199"/>
                  <a:gd name="T57" fmla="*/ 27 h 59"/>
                  <a:gd name="T58" fmla="*/ 157 w 199"/>
                  <a:gd name="T59" fmla="*/ 27 h 59"/>
                  <a:gd name="T60" fmla="*/ 154 w 199"/>
                  <a:gd name="T61" fmla="*/ 27 h 59"/>
                  <a:gd name="T62" fmla="*/ 148 w 199"/>
                  <a:gd name="T63" fmla="*/ 28 h 59"/>
                  <a:gd name="T64" fmla="*/ 143 w 199"/>
                  <a:gd name="T65" fmla="*/ 29 h 59"/>
                  <a:gd name="T66" fmla="*/ 137 w 199"/>
                  <a:gd name="T67" fmla="*/ 30 h 59"/>
                  <a:gd name="T68" fmla="*/ 129 w 199"/>
                  <a:gd name="T69" fmla="*/ 31 h 59"/>
                  <a:gd name="T70" fmla="*/ 120 w 199"/>
                  <a:gd name="T71" fmla="*/ 33 h 59"/>
                  <a:gd name="T72" fmla="*/ 111 w 199"/>
                  <a:gd name="T73" fmla="*/ 35 h 59"/>
                  <a:gd name="T74" fmla="*/ 99 w 199"/>
                  <a:gd name="T75" fmla="*/ 37 h 59"/>
                  <a:gd name="T76" fmla="*/ 87 w 199"/>
                  <a:gd name="T77" fmla="*/ 39 h 59"/>
                  <a:gd name="T78" fmla="*/ 74 w 199"/>
                  <a:gd name="T79" fmla="*/ 42 h 59"/>
                  <a:gd name="T80" fmla="*/ 59 w 199"/>
                  <a:gd name="T81" fmla="*/ 45 h 59"/>
                  <a:gd name="T82" fmla="*/ 44 w 199"/>
                  <a:gd name="T83" fmla="*/ 49 h 59"/>
                  <a:gd name="T84" fmla="*/ 27 w 199"/>
                  <a:gd name="T85" fmla="*/ 53 h 59"/>
                  <a:gd name="T86" fmla="*/ 9 w 199"/>
                  <a:gd name="T87" fmla="*/ 57 h 59"/>
                  <a:gd name="T88" fmla="*/ 0 w 199"/>
                  <a:gd name="T89" fmla="*/ 3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9" h="59">
                    <a:moveTo>
                      <a:pt x="0" y="39"/>
                    </a:moveTo>
                    <a:lnTo>
                      <a:pt x="10" y="36"/>
                    </a:lnTo>
                    <a:lnTo>
                      <a:pt x="19" y="34"/>
                    </a:lnTo>
                    <a:lnTo>
                      <a:pt x="30" y="31"/>
                    </a:lnTo>
                    <a:lnTo>
                      <a:pt x="39" y="29"/>
                    </a:lnTo>
                    <a:lnTo>
                      <a:pt x="49" y="27"/>
                    </a:lnTo>
                    <a:lnTo>
                      <a:pt x="58" y="25"/>
                    </a:lnTo>
                    <a:lnTo>
                      <a:pt x="67" y="22"/>
                    </a:lnTo>
                    <a:lnTo>
                      <a:pt x="75" y="20"/>
                    </a:lnTo>
                    <a:lnTo>
                      <a:pt x="83" y="18"/>
                    </a:lnTo>
                    <a:lnTo>
                      <a:pt x="92" y="17"/>
                    </a:lnTo>
                    <a:lnTo>
                      <a:pt x="99" y="15"/>
                    </a:lnTo>
                    <a:lnTo>
                      <a:pt x="106" y="14"/>
                    </a:lnTo>
                    <a:lnTo>
                      <a:pt x="113" y="12"/>
                    </a:lnTo>
                    <a:lnTo>
                      <a:pt x="120" y="11"/>
                    </a:lnTo>
                    <a:lnTo>
                      <a:pt x="126" y="10"/>
                    </a:lnTo>
                    <a:lnTo>
                      <a:pt x="132" y="9"/>
                    </a:lnTo>
                    <a:lnTo>
                      <a:pt x="138" y="7"/>
                    </a:lnTo>
                    <a:lnTo>
                      <a:pt x="143" y="7"/>
                    </a:lnTo>
                    <a:lnTo>
                      <a:pt x="148" y="6"/>
                    </a:lnTo>
                    <a:lnTo>
                      <a:pt x="153" y="5"/>
                    </a:lnTo>
                    <a:lnTo>
                      <a:pt x="158" y="4"/>
                    </a:lnTo>
                    <a:lnTo>
                      <a:pt x="162" y="3"/>
                    </a:lnTo>
                    <a:lnTo>
                      <a:pt x="165" y="3"/>
                    </a:lnTo>
                    <a:lnTo>
                      <a:pt x="169" y="1"/>
                    </a:lnTo>
                    <a:lnTo>
                      <a:pt x="172" y="1"/>
                    </a:lnTo>
                    <a:lnTo>
                      <a:pt x="176" y="1"/>
                    </a:lnTo>
                    <a:lnTo>
                      <a:pt x="178" y="0"/>
                    </a:lnTo>
                    <a:lnTo>
                      <a:pt x="180" y="0"/>
                    </a:lnTo>
                    <a:lnTo>
                      <a:pt x="182" y="0"/>
                    </a:lnTo>
                    <a:lnTo>
                      <a:pt x="184" y="0"/>
                    </a:lnTo>
                    <a:lnTo>
                      <a:pt x="185" y="0"/>
                    </a:lnTo>
                    <a:lnTo>
                      <a:pt x="186" y="1"/>
                    </a:lnTo>
                    <a:lnTo>
                      <a:pt x="189" y="3"/>
                    </a:lnTo>
                    <a:lnTo>
                      <a:pt x="191" y="3"/>
                    </a:lnTo>
                    <a:lnTo>
                      <a:pt x="193" y="4"/>
                    </a:lnTo>
                    <a:lnTo>
                      <a:pt x="195" y="5"/>
                    </a:lnTo>
                    <a:lnTo>
                      <a:pt x="197" y="6"/>
                    </a:lnTo>
                    <a:lnTo>
                      <a:pt x="198" y="7"/>
                    </a:lnTo>
                    <a:lnTo>
                      <a:pt x="199" y="8"/>
                    </a:lnTo>
                    <a:lnTo>
                      <a:pt x="199" y="9"/>
                    </a:lnTo>
                    <a:lnTo>
                      <a:pt x="199" y="10"/>
                    </a:lnTo>
                    <a:lnTo>
                      <a:pt x="198" y="11"/>
                    </a:lnTo>
                    <a:lnTo>
                      <a:pt x="197" y="12"/>
                    </a:lnTo>
                    <a:lnTo>
                      <a:pt x="195" y="13"/>
                    </a:lnTo>
                    <a:lnTo>
                      <a:pt x="193" y="14"/>
                    </a:lnTo>
                    <a:lnTo>
                      <a:pt x="190" y="15"/>
                    </a:lnTo>
                    <a:lnTo>
                      <a:pt x="187" y="17"/>
                    </a:lnTo>
                    <a:lnTo>
                      <a:pt x="184" y="18"/>
                    </a:lnTo>
                    <a:lnTo>
                      <a:pt x="180" y="20"/>
                    </a:lnTo>
                    <a:lnTo>
                      <a:pt x="176" y="22"/>
                    </a:lnTo>
                    <a:lnTo>
                      <a:pt x="171" y="23"/>
                    </a:lnTo>
                    <a:lnTo>
                      <a:pt x="168" y="25"/>
                    </a:lnTo>
                    <a:lnTo>
                      <a:pt x="166" y="26"/>
                    </a:lnTo>
                    <a:lnTo>
                      <a:pt x="163" y="26"/>
                    </a:lnTo>
                    <a:lnTo>
                      <a:pt x="161" y="26"/>
                    </a:lnTo>
                    <a:lnTo>
                      <a:pt x="159" y="27"/>
                    </a:lnTo>
                    <a:lnTo>
                      <a:pt x="159" y="27"/>
                    </a:lnTo>
                    <a:lnTo>
                      <a:pt x="158" y="27"/>
                    </a:lnTo>
                    <a:lnTo>
                      <a:pt x="157" y="27"/>
                    </a:lnTo>
                    <a:lnTo>
                      <a:pt x="155" y="27"/>
                    </a:lnTo>
                    <a:lnTo>
                      <a:pt x="154" y="27"/>
                    </a:lnTo>
                    <a:lnTo>
                      <a:pt x="151" y="28"/>
                    </a:lnTo>
                    <a:lnTo>
                      <a:pt x="148" y="28"/>
                    </a:lnTo>
                    <a:lnTo>
                      <a:pt x="146" y="28"/>
                    </a:lnTo>
                    <a:lnTo>
                      <a:pt x="143" y="29"/>
                    </a:lnTo>
                    <a:lnTo>
                      <a:pt x="140" y="29"/>
                    </a:lnTo>
                    <a:lnTo>
                      <a:pt x="137" y="30"/>
                    </a:lnTo>
                    <a:lnTo>
                      <a:pt x="134" y="31"/>
                    </a:lnTo>
                    <a:lnTo>
                      <a:pt x="129" y="31"/>
                    </a:lnTo>
                    <a:lnTo>
                      <a:pt x="125" y="32"/>
                    </a:lnTo>
                    <a:lnTo>
                      <a:pt x="120" y="33"/>
                    </a:lnTo>
                    <a:lnTo>
                      <a:pt x="116" y="34"/>
                    </a:lnTo>
                    <a:lnTo>
                      <a:pt x="111" y="35"/>
                    </a:lnTo>
                    <a:lnTo>
                      <a:pt x="105" y="36"/>
                    </a:lnTo>
                    <a:lnTo>
                      <a:pt x="99" y="37"/>
                    </a:lnTo>
                    <a:lnTo>
                      <a:pt x="93" y="38"/>
                    </a:lnTo>
                    <a:lnTo>
                      <a:pt x="87" y="39"/>
                    </a:lnTo>
                    <a:lnTo>
                      <a:pt x="80" y="41"/>
                    </a:lnTo>
                    <a:lnTo>
                      <a:pt x="74" y="42"/>
                    </a:lnTo>
                    <a:lnTo>
                      <a:pt x="67" y="44"/>
                    </a:lnTo>
                    <a:lnTo>
                      <a:pt x="59" y="45"/>
                    </a:lnTo>
                    <a:lnTo>
                      <a:pt x="51" y="48"/>
                    </a:lnTo>
                    <a:lnTo>
                      <a:pt x="44" y="49"/>
                    </a:lnTo>
                    <a:lnTo>
                      <a:pt x="35" y="51"/>
                    </a:lnTo>
                    <a:lnTo>
                      <a:pt x="27" y="53"/>
                    </a:lnTo>
                    <a:lnTo>
                      <a:pt x="17" y="55"/>
                    </a:lnTo>
                    <a:lnTo>
                      <a:pt x="9" y="57"/>
                    </a:lnTo>
                    <a:lnTo>
                      <a:pt x="0" y="59"/>
                    </a:lnTo>
                    <a:lnTo>
                      <a:pt x="0" y="39"/>
                    </a:lnTo>
                    <a:lnTo>
                      <a:pt x="0" y="39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51"/>
              <p:cNvSpPr>
                <a:spLocks/>
              </p:cNvSpPr>
              <p:nvPr/>
            </p:nvSpPr>
            <p:spPr bwMode="auto">
              <a:xfrm>
                <a:off x="5975351" y="3297238"/>
                <a:ext cx="76200" cy="61913"/>
              </a:xfrm>
              <a:custGeom>
                <a:avLst/>
                <a:gdLst>
                  <a:gd name="T0" fmla="*/ 47 w 48"/>
                  <a:gd name="T1" fmla="*/ 23 h 39"/>
                  <a:gd name="T2" fmla="*/ 47 w 48"/>
                  <a:gd name="T3" fmla="*/ 27 h 39"/>
                  <a:gd name="T4" fmla="*/ 47 w 48"/>
                  <a:gd name="T5" fmla="*/ 30 h 39"/>
                  <a:gd name="T6" fmla="*/ 46 w 48"/>
                  <a:gd name="T7" fmla="*/ 32 h 39"/>
                  <a:gd name="T8" fmla="*/ 46 w 48"/>
                  <a:gd name="T9" fmla="*/ 34 h 39"/>
                  <a:gd name="T10" fmla="*/ 45 w 48"/>
                  <a:gd name="T11" fmla="*/ 37 h 39"/>
                  <a:gd name="T12" fmla="*/ 44 w 48"/>
                  <a:gd name="T13" fmla="*/ 38 h 39"/>
                  <a:gd name="T14" fmla="*/ 43 w 48"/>
                  <a:gd name="T15" fmla="*/ 39 h 39"/>
                  <a:gd name="T16" fmla="*/ 42 w 48"/>
                  <a:gd name="T17" fmla="*/ 39 h 39"/>
                  <a:gd name="T18" fmla="*/ 41 w 48"/>
                  <a:gd name="T19" fmla="*/ 39 h 39"/>
                  <a:gd name="T20" fmla="*/ 40 w 48"/>
                  <a:gd name="T21" fmla="*/ 39 h 39"/>
                  <a:gd name="T22" fmla="*/ 38 w 48"/>
                  <a:gd name="T23" fmla="*/ 39 h 39"/>
                  <a:gd name="T24" fmla="*/ 35 w 48"/>
                  <a:gd name="T25" fmla="*/ 37 h 39"/>
                  <a:gd name="T26" fmla="*/ 32 w 48"/>
                  <a:gd name="T27" fmla="*/ 34 h 39"/>
                  <a:gd name="T28" fmla="*/ 28 w 48"/>
                  <a:gd name="T29" fmla="*/ 31 h 39"/>
                  <a:gd name="T30" fmla="*/ 24 w 48"/>
                  <a:gd name="T31" fmla="*/ 28 h 39"/>
                  <a:gd name="T32" fmla="*/ 20 w 48"/>
                  <a:gd name="T33" fmla="*/ 23 h 39"/>
                  <a:gd name="T34" fmla="*/ 16 w 48"/>
                  <a:gd name="T35" fmla="*/ 20 h 39"/>
                  <a:gd name="T36" fmla="*/ 12 w 48"/>
                  <a:gd name="T37" fmla="*/ 17 h 39"/>
                  <a:gd name="T38" fmla="*/ 9 w 48"/>
                  <a:gd name="T39" fmla="*/ 13 h 39"/>
                  <a:gd name="T40" fmla="*/ 5 w 48"/>
                  <a:gd name="T41" fmla="*/ 10 h 39"/>
                  <a:gd name="T42" fmla="*/ 3 w 48"/>
                  <a:gd name="T43" fmla="*/ 7 h 39"/>
                  <a:gd name="T44" fmla="*/ 1 w 48"/>
                  <a:gd name="T45" fmla="*/ 5 h 39"/>
                  <a:gd name="T46" fmla="*/ 0 w 48"/>
                  <a:gd name="T47" fmla="*/ 3 h 39"/>
                  <a:gd name="T48" fmla="*/ 0 w 48"/>
                  <a:gd name="T49" fmla="*/ 1 h 39"/>
                  <a:gd name="T50" fmla="*/ 6 w 48"/>
                  <a:gd name="T51" fmla="*/ 0 h 39"/>
                  <a:gd name="T52" fmla="*/ 12 w 48"/>
                  <a:gd name="T53" fmla="*/ 0 h 39"/>
                  <a:gd name="T54" fmla="*/ 18 w 48"/>
                  <a:gd name="T55" fmla="*/ 0 h 39"/>
                  <a:gd name="T56" fmla="*/ 22 w 48"/>
                  <a:gd name="T57" fmla="*/ 0 h 39"/>
                  <a:gd name="T58" fmla="*/ 26 w 48"/>
                  <a:gd name="T59" fmla="*/ 1 h 39"/>
                  <a:gd name="T60" fmla="*/ 31 w 48"/>
                  <a:gd name="T61" fmla="*/ 2 h 39"/>
                  <a:gd name="T62" fmla="*/ 35 w 48"/>
                  <a:gd name="T63" fmla="*/ 2 h 39"/>
                  <a:gd name="T64" fmla="*/ 38 w 48"/>
                  <a:gd name="T65" fmla="*/ 3 h 39"/>
                  <a:gd name="T66" fmla="*/ 40 w 48"/>
                  <a:gd name="T67" fmla="*/ 4 h 39"/>
                  <a:gd name="T68" fmla="*/ 42 w 48"/>
                  <a:gd name="T69" fmla="*/ 6 h 39"/>
                  <a:gd name="T70" fmla="*/ 44 w 48"/>
                  <a:gd name="T71" fmla="*/ 8 h 39"/>
                  <a:gd name="T72" fmla="*/ 46 w 48"/>
                  <a:gd name="T73" fmla="*/ 10 h 39"/>
                  <a:gd name="T74" fmla="*/ 47 w 48"/>
                  <a:gd name="T75" fmla="*/ 13 h 39"/>
                  <a:gd name="T76" fmla="*/ 48 w 48"/>
                  <a:gd name="T77" fmla="*/ 17 h 39"/>
                  <a:gd name="T78" fmla="*/ 48 w 48"/>
                  <a:gd name="T79" fmla="*/ 20 h 39"/>
                  <a:gd name="T80" fmla="*/ 47 w 48"/>
                  <a:gd name="T81" fmla="*/ 23 h 39"/>
                  <a:gd name="T82" fmla="*/ 47 w 48"/>
                  <a:gd name="T83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39">
                    <a:moveTo>
                      <a:pt x="47" y="23"/>
                    </a:moveTo>
                    <a:lnTo>
                      <a:pt x="47" y="27"/>
                    </a:lnTo>
                    <a:lnTo>
                      <a:pt x="47" y="30"/>
                    </a:lnTo>
                    <a:lnTo>
                      <a:pt x="46" y="32"/>
                    </a:lnTo>
                    <a:lnTo>
                      <a:pt x="46" y="34"/>
                    </a:lnTo>
                    <a:lnTo>
                      <a:pt x="45" y="37"/>
                    </a:lnTo>
                    <a:lnTo>
                      <a:pt x="44" y="38"/>
                    </a:lnTo>
                    <a:lnTo>
                      <a:pt x="43" y="39"/>
                    </a:lnTo>
                    <a:lnTo>
                      <a:pt x="42" y="39"/>
                    </a:lnTo>
                    <a:lnTo>
                      <a:pt x="41" y="39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5" y="37"/>
                    </a:lnTo>
                    <a:lnTo>
                      <a:pt x="32" y="34"/>
                    </a:lnTo>
                    <a:lnTo>
                      <a:pt x="28" y="31"/>
                    </a:lnTo>
                    <a:lnTo>
                      <a:pt x="24" y="28"/>
                    </a:lnTo>
                    <a:lnTo>
                      <a:pt x="20" y="23"/>
                    </a:lnTo>
                    <a:lnTo>
                      <a:pt x="16" y="20"/>
                    </a:lnTo>
                    <a:lnTo>
                      <a:pt x="12" y="17"/>
                    </a:lnTo>
                    <a:lnTo>
                      <a:pt x="9" y="13"/>
                    </a:lnTo>
                    <a:lnTo>
                      <a:pt x="5" y="10"/>
                    </a:lnTo>
                    <a:lnTo>
                      <a:pt x="3" y="7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6" y="0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31" y="2"/>
                    </a:lnTo>
                    <a:lnTo>
                      <a:pt x="35" y="2"/>
                    </a:lnTo>
                    <a:lnTo>
                      <a:pt x="38" y="3"/>
                    </a:lnTo>
                    <a:lnTo>
                      <a:pt x="40" y="4"/>
                    </a:lnTo>
                    <a:lnTo>
                      <a:pt x="42" y="6"/>
                    </a:lnTo>
                    <a:lnTo>
                      <a:pt x="44" y="8"/>
                    </a:lnTo>
                    <a:lnTo>
                      <a:pt x="46" y="10"/>
                    </a:lnTo>
                    <a:lnTo>
                      <a:pt x="47" y="13"/>
                    </a:lnTo>
                    <a:lnTo>
                      <a:pt x="48" y="17"/>
                    </a:lnTo>
                    <a:lnTo>
                      <a:pt x="48" y="20"/>
                    </a:lnTo>
                    <a:lnTo>
                      <a:pt x="47" y="23"/>
                    </a:lnTo>
                    <a:lnTo>
                      <a:pt x="47" y="23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152"/>
              <p:cNvSpPr>
                <a:spLocks/>
              </p:cNvSpPr>
              <p:nvPr/>
            </p:nvSpPr>
            <p:spPr bwMode="auto">
              <a:xfrm>
                <a:off x="5995988" y="3381376"/>
                <a:ext cx="42863" cy="288925"/>
              </a:xfrm>
              <a:custGeom>
                <a:avLst/>
                <a:gdLst>
                  <a:gd name="T0" fmla="*/ 27 w 27"/>
                  <a:gd name="T1" fmla="*/ 0 h 182"/>
                  <a:gd name="T2" fmla="*/ 27 w 27"/>
                  <a:gd name="T3" fmla="*/ 182 h 182"/>
                  <a:gd name="T4" fmla="*/ 2 w 27"/>
                  <a:gd name="T5" fmla="*/ 182 h 182"/>
                  <a:gd name="T6" fmla="*/ 2 w 27"/>
                  <a:gd name="T7" fmla="*/ 168 h 182"/>
                  <a:gd name="T8" fmla="*/ 2 w 27"/>
                  <a:gd name="T9" fmla="*/ 154 h 182"/>
                  <a:gd name="T10" fmla="*/ 2 w 27"/>
                  <a:gd name="T11" fmla="*/ 142 h 182"/>
                  <a:gd name="T12" fmla="*/ 2 w 27"/>
                  <a:gd name="T13" fmla="*/ 129 h 182"/>
                  <a:gd name="T14" fmla="*/ 2 w 27"/>
                  <a:gd name="T15" fmla="*/ 118 h 182"/>
                  <a:gd name="T16" fmla="*/ 2 w 27"/>
                  <a:gd name="T17" fmla="*/ 105 h 182"/>
                  <a:gd name="T18" fmla="*/ 2 w 27"/>
                  <a:gd name="T19" fmla="*/ 94 h 182"/>
                  <a:gd name="T20" fmla="*/ 2 w 27"/>
                  <a:gd name="T21" fmla="*/ 83 h 182"/>
                  <a:gd name="T22" fmla="*/ 2 w 27"/>
                  <a:gd name="T23" fmla="*/ 72 h 182"/>
                  <a:gd name="T24" fmla="*/ 1 w 27"/>
                  <a:gd name="T25" fmla="*/ 61 h 182"/>
                  <a:gd name="T26" fmla="*/ 1 w 27"/>
                  <a:gd name="T27" fmla="*/ 51 h 182"/>
                  <a:gd name="T28" fmla="*/ 1 w 27"/>
                  <a:gd name="T29" fmla="*/ 41 h 182"/>
                  <a:gd name="T30" fmla="*/ 1 w 27"/>
                  <a:gd name="T31" fmla="*/ 31 h 182"/>
                  <a:gd name="T32" fmla="*/ 0 w 27"/>
                  <a:gd name="T33" fmla="*/ 21 h 182"/>
                  <a:gd name="T34" fmla="*/ 0 w 27"/>
                  <a:gd name="T35" fmla="*/ 3 h 182"/>
                  <a:gd name="T36" fmla="*/ 27 w 27"/>
                  <a:gd name="T37" fmla="*/ 0 h 182"/>
                  <a:gd name="T38" fmla="*/ 27 w 27"/>
                  <a:gd name="T3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182">
                    <a:moveTo>
                      <a:pt x="27" y="0"/>
                    </a:moveTo>
                    <a:lnTo>
                      <a:pt x="27" y="182"/>
                    </a:lnTo>
                    <a:lnTo>
                      <a:pt x="2" y="182"/>
                    </a:lnTo>
                    <a:lnTo>
                      <a:pt x="2" y="168"/>
                    </a:lnTo>
                    <a:lnTo>
                      <a:pt x="2" y="154"/>
                    </a:lnTo>
                    <a:lnTo>
                      <a:pt x="2" y="142"/>
                    </a:lnTo>
                    <a:lnTo>
                      <a:pt x="2" y="129"/>
                    </a:lnTo>
                    <a:lnTo>
                      <a:pt x="2" y="118"/>
                    </a:lnTo>
                    <a:lnTo>
                      <a:pt x="2" y="105"/>
                    </a:lnTo>
                    <a:lnTo>
                      <a:pt x="2" y="94"/>
                    </a:lnTo>
                    <a:lnTo>
                      <a:pt x="2" y="83"/>
                    </a:lnTo>
                    <a:lnTo>
                      <a:pt x="2" y="72"/>
                    </a:lnTo>
                    <a:lnTo>
                      <a:pt x="1" y="61"/>
                    </a:lnTo>
                    <a:lnTo>
                      <a:pt x="1" y="51"/>
                    </a:lnTo>
                    <a:lnTo>
                      <a:pt x="1" y="41"/>
                    </a:lnTo>
                    <a:lnTo>
                      <a:pt x="1" y="31"/>
                    </a:lnTo>
                    <a:lnTo>
                      <a:pt x="0" y="21"/>
                    </a:lnTo>
                    <a:lnTo>
                      <a:pt x="0" y="3"/>
                    </a:lnTo>
                    <a:lnTo>
                      <a:pt x="27" y="0"/>
                    </a:lnTo>
                    <a:lnTo>
                      <a:pt x="27" y="0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90292" y="1295778"/>
            <a:ext cx="1158161" cy="646331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梢棒：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218882" y="1275606"/>
            <a:ext cx="511185" cy="73162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117695" y="1359750"/>
            <a:ext cx="238229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itchFamily="49" charset="-122"/>
                <a:ea typeface="仿宋" pitchFamily="49" charset="-122"/>
                <a:sym typeface="+mn-ea"/>
              </a:rPr>
              <a:t>和木棍有关</a:t>
            </a:r>
          </a:p>
        </p:txBody>
      </p:sp>
      <p:sp>
        <p:nvSpPr>
          <p:cNvPr id="16" name="矩形 15"/>
          <p:cNvSpPr/>
          <p:nvPr/>
        </p:nvSpPr>
        <p:spPr>
          <a:xfrm>
            <a:off x="823520" y="2317188"/>
            <a:ext cx="69877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武松入到里面坐下，把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倚了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23520" y="3931191"/>
            <a:ext cx="7060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双手轮起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，尽平生气力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76056" y="1370782"/>
            <a:ext cx="3168352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itchFamily="49" charset="-122"/>
                <a:ea typeface="仿宋" pitchFamily="49" charset="-122"/>
                <a:sym typeface="+mn-ea"/>
              </a:rPr>
              <a:t>类似棍子的武器</a:t>
            </a:r>
          </a:p>
        </p:txBody>
      </p:sp>
      <p:sp>
        <p:nvSpPr>
          <p:cNvPr id="4" name="右箭头 3"/>
          <p:cNvSpPr/>
          <p:nvPr/>
        </p:nvSpPr>
        <p:spPr>
          <a:xfrm>
            <a:off x="4499992" y="1543398"/>
            <a:ext cx="447164" cy="239544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23520" y="3096761"/>
            <a:ext cx="5271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绰了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，立起身来道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猜词义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20" name="Picture 2" descr="E:\24春\图\大老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6" grpId="0"/>
      <p:bldP spid="17" grpId="0"/>
      <p:bldP spid="18" grpId="0" animBg="1"/>
      <p:bldP spid="4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65906" y="732204"/>
            <a:ext cx="2036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筛一碗酒：</a:t>
            </a:r>
          </a:p>
        </p:txBody>
      </p:sp>
      <p:sp>
        <p:nvSpPr>
          <p:cNvPr id="14" name="矩形 13"/>
          <p:cNvSpPr/>
          <p:nvPr/>
        </p:nvSpPr>
        <p:spPr>
          <a:xfrm>
            <a:off x="763091" y="1707654"/>
            <a:ext cx="4752528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联系人物前后的行为动作</a:t>
            </a:r>
          </a:p>
        </p:txBody>
      </p:sp>
      <p:sp>
        <p:nvSpPr>
          <p:cNvPr id="16" name="矩形 15"/>
          <p:cNvSpPr/>
          <p:nvPr/>
        </p:nvSpPr>
        <p:spPr>
          <a:xfrm>
            <a:off x="708745" y="2643758"/>
            <a:ext cx="7823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只见店主人把三只碗、一双箸、一碟热菜，放在武松面前，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满满筛一碗酒来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。武松拿起碗，一饮而尽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35330" y="793760"/>
            <a:ext cx="1907040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itchFamily="49" charset="-122"/>
                <a:ea typeface="仿宋" pitchFamily="49" charset="-122"/>
                <a:sym typeface="+mn-ea"/>
              </a:rPr>
              <a:t>倒一碗酒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619" y="770915"/>
            <a:ext cx="2512765" cy="141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7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87624" y="744256"/>
            <a:ext cx="2160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请勿自误</a:t>
            </a:r>
            <a:r>
              <a:rPr lang="en-US" altLang="zh-CN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19884" y="1470725"/>
            <a:ext cx="1116123" cy="52322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仿宋" pitchFamily="49" charset="-122"/>
                <a:ea typeface="仿宋" pitchFamily="49" charset="-122"/>
                <a:sym typeface="+mn-ea"/>
              </a:rPr>
              <a:t>不要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773865"/>
            <a:ext cx="4032448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>
                <a:latin typeface="仿宋" pitchFamily="49" charset="-122"/>
                <a:ea typeface="仿宋" pitchFamily="49" charset="-122"/>
                <a:sym typeface="+mn-ea"/>
              </a:rPr>
              <a:t>请不要自己误了自己</a:t>
            </a:r>
            <a:endParaRPr lang="zh-CN" altLang="en-US" sz="3200" b="1" dirty="0">
              <a:latin typeface="仿宋" pitchFamily="49" charset="-122"/>
              <a:ea typeface="仿宋" pitchFamily="49" charset="-122"/>
              <a:sym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43758"/>
            <a:ext cx="345038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964" l="5060" r="96726">
                        <a14:foregroundMark x1="19940" y1="6335" x2="79464" y2="10407"/>
                        <a14:foregroundMark x1="18452" y1="89593" x2="78869" y2="89140"/>
                        <a14:foregroundMark x1="28571" y1="83937" x2="28571" y2="83937"/>
                        <a14:foregroundMark x1="7738" y1="83937" x2="94048" y2="84389"/>
                        <a14:foregroundMark x1="18452" y1="29186" x2="81250" y2="29186"/>
                        <a14:foregroundMark x1="18452" y1="23756" x2="79464" y2="25113"/>
                        <a14:foregroundMark x1="85119" y1="30543" x2="83631" y2="24434"/>
                        <a14:foregroundMark x1="83631" y1="24661" x2="17262" y2="23756"/>
                        <a14:foregroundMark x1="8631" y1="13801" x2="7143" y2="83258"/>
                        <a14:foregroundMark x1="92857" y1="5882" x2="94048" y2="830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838" b="18924"/>
          <a:stretch/>
        </p:blipFill>
        <p:spPr bwMode="auto">
          <a:xfrm>
            <a:off x="4860032" y="2211710"/>
            <a:ext cx="286045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椭圆 1"/>
          <p:cNvSpPr/>
          <p:nvPr/>
        </p:nvSpPr>
        <p:spPr>
          <a:xfrm>
            <a:off x="1725730" y="773865"/>
            <a:ext cx="470006" cy="61672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42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206293" y="555526"/>
            <a:ext cx="1465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店家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6" b="100000" l="9728" r="100000">
                        <a14:foregroundMark x1="40856" y1="73860" x2="40856" y2="73860"/>
                        <a14:foregroundMark x1="47471" y1="62614" x2="47471" y2="626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933" y="1746114"/>
            <a:ext cx="2335426" cy="298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云形标注 2"/>
          <p:cNvSpPr/>
          <p:nvPr/>
        </p:nvSpPr>
        <p:spPr>
          <a:xfrm>
            <a:off x="1043608" y="1923678"/>
            <a:ext cx="2376264" cy="1576150"/>
          </a:xfrm>
          <a:prstGeom prst="cloudCallout">
            <a:avLst>
              <a:gd name="adj1" fmla="val 81044"/>
              <a:gd name="adj2" fmla="val 47585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客官，请进！</a:t>
            </a:r>
          </a:p>
        </p:txBody>
      </p:sp>
      <p:sp>
        <p:nvSpPr>
          <p:cNvPr id="16" name="矩形 15"/>
          <p:cNvSpPr/>
          <p:nvPr/>
        </p:nvSpPr>
        <p:spPr>
          <a:xfrm>
            <a:off x="3841866" y="555526"/>
            <a:ext cx="1234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榜文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316403"/>
            <a:ext cx="2448272" cy="341942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483768" y="555526"/>
            <a:ext cx="1465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客官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68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83823" y="1707654"/>
            <a:ext cx="70643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读一读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“资料袋”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初步认识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《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水浒传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》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和书中的人物。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B86DEF5-0054-5215-F633-C408D45C0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766" y="968818"/>
            <a:ext cx="6826747" cy="4168792"/>
          </a:xfrm>
          <a:prstGeom prst="rect">
            <a:avLst/>
          </a:prstGeom>
        </p:spPr>
      </p:pic>
      <p:sp>
        <p:nvSpPr>
          <p:cNvPr id="2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初步认识人物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4" name="Picture 2" descr="E:\24春\图\大老虎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42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4435" y="2931790"/>
            <a:ext cx="8537114" cy="7294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－（    ）－（    ）－（    ） </a:t>
            </a:r>
            <a:endParaRPr lang="zh-CN" altLang="en-US" sz="3600" dirty="0"/>
          </a:p>
        </p:txBody>
      </p:sp>
      <p:sp>
        <p:nvSpPr>
          <p:cNvPr id="7" name="矩形 6"/>
          <p:cNvSpPr/>
          <p:nvPr/>
        </p:nvSpPr>
        <p:spPr>
          <a:xfrm>
            <a:off x="377300" y="1297555"/>
            <a:ext cx="868113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默读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课文，想一想：“喝酒”之后，武松又做了哪些事情？把后面的内容补充完整。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2457" y="2961004"/>
            <a:ext cx="1008609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喝酒</a:t>
            </a:r>
            <a:endParaRPr lang="zh-CN" altLang="en-US" sz="1600" dirty="0"/>
          </a:p>
        </p:txBody>
      </p:sp>
      <p:sp>
        <p:nvSpPr>
          <p:cNvPr id="17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了解故事内容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4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23" name="Picture 2" descr="E:\24春\图\大老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标注 1"/>
          <p:cNvSpPr/>
          <p:nvPr/>
        </p:nvSpPr>
        <p:spPr>
          <a:xfrm>
            <a:off x="4660540" y="1882307"/>
            <a:ext cx="2791691" cy="1055608"/>
          </a:xfrm>
          <a:prstGeom prst="wedgeRoundRectCallout">
            <a:avLst>
              <a:gd name="adj1" fmla="val 58404"/>
              <a:gd name="adj2" fmla="val -14970"/>
              <a:gd name="adj3" fmla="val 16667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相关段落是第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自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然段</a:t>
            </a:r>
          </a:p>
        </p:txBody>
      </p:sp>
      <p:sp>
        <p:nvSpPr>
          <p:cNvPr id="5" name="圆角矩形标注 4"/>
          <p:cNvSpPr/>
          <p:nvPr/>
        </p:nvSpPr>
        <p:spPr>
          <a:xfrm>
            <a:off x="1675564" y="2112081"/>
            <a:ext cx="1674584" cy="578882"/>
          </a:xfrm>
          <a:prstGeom prst="wedgeRoundRectCallout">
            <a:avLst>
              <a:gd name="adj1" fmla="val -59704"/>
              <a:gd name="adj2" fmla="val -25850"/>
              <a:gd name="adj3" fmla="val 16667"/>
            </a:avLst>
          </a:prstGeom>
          <a:noFill/>
          <a:ln>
            <a:solidFill>
              <a:srgbClr val="7030A0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武松喝酒</a:t>
            </a:r>
          </a:p>
        </p:txBody>
      </p:sp>
      <p:sp>
        <p:nvSpPr>
          <p:cNvPr id="6" name="矩形 5"/>
          <p:cNvSpPr/>
          <p:nvPr/>
        </p:nvSpPr>
        <p:spPr>
          <a:xfrm>
            <a:off x="1201229" y="3247487"/>
            <a:ext cx="7043179" cy="1196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按照事情发展的顺序，说说接下来武松又做了什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么，在文中找出相关内容。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9552" y="771550"/>
            <a:ext cx="808313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想一想：是谁喝酒？相关段落是第几自然段？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6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4436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2736"/>
            <a:ext cx="1280028" cy="169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8" b="9797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275606"/>
            <a:ext cx="1374562" cy="173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14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203" y="1347614"/>
            <a:ext cx="8283277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用简单的句式“武松做了什么”说一说，注意筛选出故事的主要情节，中间的细节可以略过。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350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8086" y="509420"/>
            <a:ext cx="9022426" cy="73725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－（    ）－（    ）－（    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 </a:t>
            </a:r>
            <a:endParaRPr lang="zh-CN" altLang="en-US" sz="4000" dirty="0"/>
          </a:p>
        </p:txBody>
      </p:sp>
      <p:sp>
        <p:nvSpPr>
          <p:cNvPr id="5" name="文本框 4"/>
          <p:cNvSpPr txBox="1"/>
          <p:nvPr/>
        </p:nvSpPr>
        <p:spPr>
          <a:xfrm>
            <a:off x="2436172" y="543325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上冈</a:t>
            </a:r>
            <a:endParaRPr lang="zh-CN" altLang="en-US" sz="2000" dirty="0"/>
          </a:p>
        </p:txBody>
      </p:sp>
      <p:sp>
        <p:nvSpPr>
          <p:cNvPr id="9" name="文本框 8"/>
          <p:cNvSpPr txBox="1"/>
          <p:nvPr/>
        </p:nvSpPr>
        <p:spPr>
          <a:xfrm>
            <a:off x="409606" y="542361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喝酒</a:t>
            </a:r>
            <a:endParaRPr lang="zh-CN" altLang="en-US" sz="2000" dirty="0"/>
          </a:p>
        </p:txBody>
      </p:sp>
      <p:sp>
        <p:nvSpPr>
          <p:cNvPr id="10" name="文本框 9"/>
          <p:cNvSpPr txBox="1"/>
          <p:nvPr/>
        </p:nvSpPr>
        <p:spPr>
          <a:xfrm flipH="1">
            <a:off x="5020761" y="520786"/>
            <a:ext cx="1440513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打虎</a:t>
            </a:r>
            <a:endParaRPr lang="zh-CN" altLang="en-US" sz="2000" dirty="0"/>
          </a:p>
        </p:txBody>
      </p:sp>
      <p:sp>
        <p:nvSpPr>
          <p:cNvPr id="11" name="文本框 10"/>
          <p:cNvSpPr txBox="1"/>
          <p:nvPr/>
        </p:nvSpPr>
        <p:spPr>
          <a:xfrm>
            <a:off x="7538398" y="509969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下冈</a:t>
            </a:r>
            <a:endParaRPr lang="zh-CN" altLang="en-US" sz="2000" dirty="0"/>
          </a:p>
        </p:txBody>
      </p:sp>
      <p:sp>
        <p:nvSpPr>
          <p:cNvPr id="15" name="矩形 14"/>
          <p:cNvSpPr/>
          <p:nvPr/>
        </p:nvSpPr>
        <p:spPr>
          <a:xfrm>
            <a:off x="85727" y="2663128"/>
            <a:ext cx="2110009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1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、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2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16" name="矩形 15"/>
          <p:cNvSpPr/>
          <p:nvPr/>
        </p:nvSpPr>
        <p:spPr>
          <a:xfrm>
            <a:off x="85727" y="1586841"/>
            <a:ext cx="1677962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</a:t>
            </a:r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喝酒</a:t>
            </a:r>
            <a:endParaRPr lang="zh-CN" altLang="en-US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67803" y="2681367"/>
            <a:ext cx="2003214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3-5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18" name="矩形 17"/>
          <p:cNvSpPr/>
          <p:nvPr/>
        </p:nvSpPr>
        <p:spPr>
          <a:xfrm>
            <a:off x="1835696" y="1591665"/>
            <a:ext cx="2709396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武松走上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景阳冈</a:t>
            </a:r>
          </a:p>
        </p:txBody>
      </p:sp>
      <p:sp>
        <p:nvSpPr>
          <p:cNvPr id="19" name="矩形 18"/>
          <p:cNvSpPr/>
          <p:nvPr/>
        </p:nvSpPr>
        <p:spPr>
          <a:xfrm>
            <a:off x="4723817" y="2683329"/>
            <a:ext cx="2152439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6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、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7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20" name="矩形 19"/>
          <p:cNvSpPr/>
          <p:nvPr/>
        </p:nvSpPr>
        <p:spPr>
          <a:xfrm>
            <a:off x="4599544" y="1590060"/>
            <a:ext cx="2348720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武松打死猛虎</a:t>
            </a:r>
          </a:p>
        </p:txBody>
      </p:sp>
      <p:sp>
        <p:nvSpPr>
          <p:cNvPr id="21" name="矩形 20"/>
          <p:cNvSpPr/>
          <p:nvPr/>
        </p:nvSpPr>
        <p:spPr>
          <a:xfrm>
            <a:off x="7100081" y="2681367"/>
            <a:ext cx="1936415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第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8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22" name="矩形 21"/>
          <p:cNvSpPr/>
          <p:nvPr/>
        </p:nvSpPr>
        <p:spPr>
          <a:xfrm>
            <a:off x="7015041" y="1591665"/>
            <a:ext cx="2021455" cy="954107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武松一步步挨下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景阳冈</a:t>
            </a:r>
          </a:p>
        </p:txBody>
      </p:sp>
      <p:sp>
        <p:nvSpPr>
          <p:cNvPr id="23" name="矩形 22"/>
          <p:cNvSpPr/>
          <p:nvPr/>
        </p:nvSpPr>
        <p:spPr>
          <a:xfrm>
            <a:off x="1113673" y="3579862"/>
            <a:ext cx="688686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借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助图表说说故事的主要内容吧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！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注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意把主要内容说完整。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899592" y="1793219"/>
            <a:ext cx="7632848" cy="18651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武松在阳谷县的一家酒店内开怀畅饮后，趁着酒兴上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景阳冈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赤手空拳打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死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猛虎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后下冈。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9078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/>
      <p:bldP spid="23" grpId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68546" y="1142567"/>
            <a:ext cx="7560840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前学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习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过哪些详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细复述故事的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法？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0116" y="1805084"/>
            <a:ext cx="8244906" cy="272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41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复述故事不是背诵课文，要用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自己的话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把故事内容讲出来。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ts val="41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借助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表格、示意图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等梳理故事的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主要内容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，这样就能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按照顺序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复述，重要情节也不会遗漏。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ts val="41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表达上要做到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前后连贯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5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643538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回顾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详细复述故事的方法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5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7" name="Picture 2" descr="E:\24春\图\大老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64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33363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你完成准备，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下面来一起讲故事吧！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2" descr="E:\24春\图\包图网的图\矢量手绘上课学习黑板元素\5b2a675f2e59c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9" t="14240" r="16614" b="14016"/>
          <a:stretch/>
        </p:blipFill>
        <p:spPr bwMode="auto">
          <a:xfrm>
            <a:off x="2801257" y="2048538"/>
            <a:ext cx="3541487" cy="246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4" y="285978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讲故事</a:t>
            </a:r>
          </a:p>
        </p:txBody>
      </p:sp>
    </p:spTree>
    <p:extLst>
      <p:ext uri="{BB962C8B-B14F-4D97-AF65-F5344CB8AC3E}">
        <p14:creationId xmlns:p14="http://schemas.microsoft.com/office/powerpoint/2010/main" val="322337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924046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5"/>
          <p:cNvSpPr>
            <a:spLocks noChangeArrowheads="1"/>
          </p:cNvSpPr>
          <p:nvPr/>
        </p:nvSpPr>
        <p:spPr bwMode="auto">
          <a:xfrm>
            <a:off x="5865713" y="3859833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5" name="TextBox 20"/>
          <p:cNvSpPr txBox="1"/>
          <p:nvPr/>
        </p:nvSpPr>
        <p:spPr>
          <a:xfrm>
            <a:off x="107950" y="123825"/>
            <a:ext cx="2455863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语文 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级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0" name="Picture 2" descr="E:\24春\图\五下题目旁的图处理后\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02" y="2376000"/>
            <a:ext cx="3312000" cy="234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8"/>
          <p:cNvSpPr txBox="1"/>
          <p:nvPr/>
        </p:nvSpPr>
        <p:spPr>
          <a:xfrm>
            <a:off x="2591394" y="1236190"/>
            <a:ext cx="4405678" cy="1084912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6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景阳冈</a:t>
            </a:r>
            <a:endParaRPr lang="zh-CN" altLang="zh-CN" sz="6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2483768" y="1275734"/>
            <a:ext cx="1224000" cy="1152000"/>
            <a:chOff x="1683887" y="876655"/>
            <a:chExt cx="1479841" cy="1393194"/>
          </a:xfrm>
        </p:grpSpPr>
        <p:pic>
          <p:nvPicPr>
            <p:cNvPr id="13" name="图片 3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5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6"/>
            <p:cNvSpPr txBox="1">
              <a:spLocks noChangeArrowheads="1"/>
            </p:cNvSpPr>
            <p:nvPr/>
          </p:nvSpPr>
          <p:spPr bwMode="auto">
            <a:xfrm>
              <a:off x="2107125" y="888608"/>
              <a:ext cx="692275" cy="1228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835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1279880" y="2172801"/>
            <a:ext cx="6604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讲述武松打虎的故事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360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43C92C4A-F35C-2B00-5556-45F007F0B1F3}"/>
              </a:ext>
            </a:extLst>
          </p:cNvPr>
          <p:cNvGrpSpPr/>
          <p:nvPr/>
        </p:nvGrpSpPr>
        <p:grpSpPr>
          <a:xfrm>
            <a:off x="1293806" y="1819619"/>
            <a:ext cx="6548678" cy="2990644"/>
            <a:chOff x="0" y="1019051"/>
            <a:chExt cx="9144000" cy="413204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6AA9E8A6-F0B2-D5A5-5EA4-DAFAB278C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19051"/>
              <a:ext cx="9144000" cy="4123247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C4C02515-CE7E-829C-A57B-BD0177A31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5616" y="4777688"/>
              <a:ext cx="7272808" cy="373412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427685" y="987574"/>
            <a:ext cx="828092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观察课文插图，感受武松打虎的气势。</a:t>
            </a:r>
          </a:p>
        </p:txBody>
      </p:sp>
      <p:sp>
        <p:nvSpPr>
          <p:cNvPr id="6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梳理武松打虎的过程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Picture 2" descr="E:\24春\图\大老虎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33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2736" y="555526"/>
            <a:ext cx="792372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思考：文中哪几个自然段写了武松打虎？</a:t>
            </a:r>
          </a:p>
        </p:txBody>
      </p:sp>
      <p:sp>
        <p:nvSpPr>
          <p:cNvPr id="7" name="矩形 6"/>
          <p:cNvSpPr/>
          <p:nvPr/>
        </p:nvSpPr>
        <p:spPr>
          <a:xfrm>
            <a:off x="2911658" y="1439929"/>
            <a:ext cx="29658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7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自然段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323528" y="2503630"/>
            <a:ext cx="851882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默读第</a:t>
            </a: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自然段，说一说：课文写“武松打虎”分了哪几步来写？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7E81C82-6948-0AC4-1436-9D537C58F5D2}"/>
              </a:ext>
            </a:extLst>
          </p:cNvPr>
          <p:cNvSpPr/>
          <p:nvPr/>
        </p:nvSpPr>
        <p:spPr>
          <a:xfrm>
            <a:off x="3491880" y="3795886"/>
            <a:ext cx="1805434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五 步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75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5576" y="692115"/>
            <a:ext cx="7920880" cy="38841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先是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一阵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后，猛虎骤然出现；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然后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猛虎“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”“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”“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”，武松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次闪过；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紧接着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，武松抡起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打虎，却劈在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上，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断成两截；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接下来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，武松赤手空拳，用尽平生力气把猛虎打倒了；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最后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，武松怕老虎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</a:t>
            </a:r>
            <a:r>
              <a:rPr lang="zh-CN" altLang="en-US" sz="3200" b="1">
                <a:latin typeface="楷体" pitchFamily="49" charset="-122"/>
                <a:ea typeface="楷体" pitchFamily="49" charset="-122"/>
                <a:sym typeface="+mn-ea"/>
              </a:rPr>
              <a:t>就用</a:t>
            </a:r>
            <a:endParaRPr lang="en-US" altLang="zh-CN" sz="3200" b="1"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3200" b="1" u="sng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又打了一回。</a:t>
            </a:r>
            <a:endParaRPr sz="32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63193" y="118074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一扑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04124" y="1181471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一掀</a:t>
            </a:r>
            <a:endParaRPr lang="zh-CN" altLang="en-US" sz="32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37954" y="119488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一剪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23804" y="1692316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三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23907" y="1693515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梢棒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03427" y="227829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枯树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21676" y="3330856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还没死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28415" y="227829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梢棒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47535" y="627534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狂风</a:t>
            </a:r>
            <a:endParaRPr lang="zh-CN" altLang="en-US" sz="16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59211" y="387543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棒橛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89730" y="1059582"/>
            <a:ext cx="80186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除了以前学过的方法，你还有什么方法能让故事更生动呢？</a:t>
            </a:r>
          </a:p>
        </p:txBody>
      </p:sp>
      <p:sp>
        <p:nvSpPr>
          <p:cNvPr id="5" name="矩形 4"/>
          <p:cNvSpPr/>
          <p:nvPr/>
        </p:nvSpPr>
        <p:spPr>
          <a:xfrm>
            <a:off x="899592" y="2208808"/>
            <a:ext cx="770485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抓住具体描写武松和猛虎的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抓住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准确、有特色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的语言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加上适当的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语气、表情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动作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>
                <a:latin typeface="黑体" panose="02010609060101010101" pitchFamily="49" charset="-122"/>
                <a:ea typeface="黑体" panose="02010609060101010101" pitchFamily="49" charset="-122"/>
              </a:rPr>
              <a:t>详</a:t>
            </a:r>
            <a:r>
              <a:rPr kumimoji="1" lang="zh-CN" altLang="en-US" sz="3200" b="1" noProof="0" smtClean="0">
                <a:latin typeface="黑体" panose="02010609060101010101" pitchFamily="49" charset="-122"/>
                <a:ea typeface="黑体" panose="02010609060101010101" pitchFamily="49" charset="-122"/>
              </a:rPr>
              <a:t>细复述故事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Picture 2" descr="E:\24春\图\大老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93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36" y="505467"/>
            <a:ext cx="8424936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再读第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自然段，找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出描写武松和老虎动作的语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句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，用简短的字概括，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写在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表格里。</a:t>
            </a:r>
            <a:endParaRPr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525940"/>
              </p:ext>
            </p:extLst>
          </p:nvPr>
        </p:nvGraphicFramePr>
        <p:xfrm>
          <a:off x="1487996" y="1851670"/>
          <a:ext cx="6096000" cy="28803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老虎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武松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952"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636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/>
          <p:nvPr/>
        </p:nvSpPr>
        <p:spPr>
          <a:xfrm>
            <a:off x="539552" y="771550"/>
            <a:ext cx="8208912" cy="31947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武松见了，叫声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：</a:t>
            </a:r>
            <a:r>
              <a:rPr sz="2800" b="1" dirty="0">
                <a:latin typeface="楷体" pitchFamily="49" charset="-122"/>
                <a:ea typeface="楷体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呵</a:t>
            </a:r>
            <a:r>
              <a:rPr sz="2800" b="1" dirty="0">
                <a:latin typeface="楷体" pitchFamily="49" charset="-122"/>
                <a:ea typeface="楷体" pitchFamily="49" charset="-122"/>
                <a:sym typeface="+mn-ea"/>
              </a:rPr>
              <a:t>呀！”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从青石上翻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将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下来</a:t>
            </a:r>
            <a:r>
              <a:rPr sz="2800" b="1" dirty="0">
                <a:latin typeface="楷体" pitchFamily="49" charset="-122"/>
                <a:ea typeface="楷体" pitchFamily="49" charset="-122"/>
                <a:sym typeface="+mn-ea"/>
              </a:rPr>
              <a:t>，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便拿那条梢棒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在手里，闪在青石边。那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个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大虫又饥又渴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武松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被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那一惊，酒都做冷汗出了。</a:t>
            </a:r>
            <a:r>
              <a:rPr sz="2800" b="1" spc="-150" dirty="0" err="1">
                <a:latin typeface="楷体" pitchFamily="49" charset="-122"/>
                <a:ea typeface="楷体" pitchFamily="49" charset="-122"/>
                <a:sym typeface="+mn-ea"/>
              </a:rPr>
              <a:t>说时迟，</a:t>
            </a:r>
            <a:r>
              <a:rPr sz="2800" b="1" spc="-130" dirty="0" err="1">
                <a:latin typeface="楷体" pitchFamily="49" charset="-122"/>
                <a:ea typeface="楷体" pitchFamily="49" charset="-122"/>
                <a:sym typeface="+mn-ea"/>
              </a:rPr>
              <a:t>那时快</a:t>
            </a:r>
            <a:r>
              <a:rPr lang="zh-CN" altLang="en-US" sz="2800" b="1" spc="-130" dirty="0">
                <a:latin typeface="楷体" pitchFamily="49" charset="-122"/>
                <a:ea typeface="楷体" pitchFamily="49" charset="-122"/>
                <a:sym typeface="+mn-ea"/>
              </a:rPr>
              <a:t>。</a:t>
            </a:r>
            <a:r>
              <a:rPr sz="2800" b="1" spc="-130" dirty="0" err="1">
                <a:latin typeface="楷体" pitchFamily="49" charset="-122"/>
                <a:ea typeface="楷体" pitchFamily="49" charset="-122"/>
                <a:sym typeface="+mn-ea"/>
              </a:rPr>
              <a:t>武松见大虫扑来</a:t>
            </a:r>
            <a:r>
              <a:rPr sz="2800" b="1" spc="-130" dirty="0">
                <a:latin typeface="楷体" pitchFamily="49" charset="-122"/>
                <a:ea typeface="楷体" pitchFamily="49" charset="-122"/>
                <a:sym typeface="+mn-ea"/>
              </a:rPr>
              <a:t>，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只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一闪，闪在大虫背后</a:t>
            </a:r>
            <a:r>
              <a:rPr sz="2800" b="1" dirty="0">
                <a:latin typeface="楷体" pitchFamily="49" charset="-122"/>
                <a:ea typeface="楷体" pitchFamily="49" charset="-122"/>
                <a:sym typeface="+mn-ea"/>
              </a:rPr>
              <a:t>。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那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大虫背后看人最难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武松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只一躲</a:t>
            </a:r>
            <a:r>
              <a:rPr sz="2800" b="1" dirty="0">
                <a:latin typeface="楷体" pitchFamily="49" charset="-122"/>
                <a:ea typeface="楷体" pitchFamily="49" charset="-122"/>
                <a:sym typeface="+mn-ea"/>
              </a:rPr>
              <a:t>，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躲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在一边。大虫见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只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一剪。武松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却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又闪在一边</a:t>
            </a:r>
            <a:r>
              <a:rPr sz="2800" b="1" dirty="0" smtClean="0">
                <a:latin typeface="楷体" pitchFamily="49" charset="-122"/>
                <a:ea typeface="楷体" pitchFamily="49" charset="-122"/>
                <a:sym typeface="+mn-ea"/>
              </a:rPr>
              <a:t>。</a:t>
            </a:r>
            <a:endParaRPr sz="28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367644" y="1275606"/>
            <a:ext cx="72728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75556" y="1779662"/>
            <a:ext cx="638109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852191" y="2283718"/>
            <a:ext cx="575225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11560" y="2859782"/>
            <a:ext cx="8064896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14556" y="3329332"/>
            <a:ext cx="944488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576551" y="3310074"/>
            <a:ext cx="2019785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955449" y="3854365"/>
            <a:ext cx="3144943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04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/>
          <p:nvPr/>
        </p:nvSpPr>
        <p:spPr>
          <a:xfrm>
            <a:off x="607701" y="771550"/>
            <a:ext cx="8136904" cy="31260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那个大虫又饥又渴，把两只爪在地下略</a:t>
            </a:r>
            <a:r>
              <a:rPr lang="zh-CN" altLang="en-US" sz="2800" b="1" spc="200" dirty="0">
                <a:latin typeface="楷体" pitchFamily="49" charset="-122"/>
                <a:ea typeface="楷体" pitchFamily="49" charset="-122"/>
                <a:sym typeface="+mn-ea"/>
              </a:rPr>
              <a:t>按一按，和身望上一扑，从半空里撺将下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来。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那大虫背后看人最难，便把前爪搭在地下，把腰胯一掀，掀将起来。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大虫见掀他不着，吼一声，却似半天里起个霹雳，振得那山冈也动。把这铁棒也似虎尾倒竖起来，只一剪。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endParaRPr sz="28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263885" y="1779704"/>
            <a:ext cx="8640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7452320" y="2282815"/>
            <a:ext cx="8640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245430" y="3845840"/>
            <a:ext cx="75050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46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5"/>
          <p:cNvSpPr txBox="1"/>
          <p:nvPr/>
        </p:nvSpPr>
        <p:spPr>
          <a:xfrm>
            <a:off x="401486" y="811610"/>
            <a:ext cx="8496944" cy="31260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    那大虫又剪不着，再吼了一声，一兜兜将回来。武松见那大虫复翻身回来，双手轮起梢棒，尽平生气力，只一棒，从半空劈将下来。只听得一声响，簌簌地将那树连枝带叶劈脸打将下来。定睛看时，一棒劈不着大虫。原来慌了，正打在枯树上，把那条梢棒折做两截，只拿得一半在手里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endParaRPr lang="zh-CN" altLang="en-US" sz="28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649958" y="1819722"/>
            <a:ext cx="38884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45502" y="2323778"/>
            <a:ext cx="489059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342727" y="3369530"/>
            <a:ext cx="619566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10996" y="3914105"/>
            <a:ext cx="45650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52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45315" y="1203598"/>
            <a:ext cx="7615117" cy="353943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武松又只一跳，却退了十步远。那大虫却好把两只前爪搭在武松面前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武松将半截棒丢在一边，两只手就势把大虫顶花皮揪住，一按按将下来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武松把只脚望大虫面门上、眼睛里只顾乱踢。</a:t>
            </a: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05594" y="411510"/>
            <a:ext cx="6342884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精读句子，细细体会武松的动作。</a:t>
            </a:r>
          </a:p>
        </p:txBody>
      </p:sp>
      <p:sp>
        <p:nvSpPr>
          <p:cNvPr id="4" name="文本框 2"/>
          <p:cNvSpPr txBox="1"/>
          <p:nvPr/>
        </p:nvSpPr>
        <p:spPr>
          <a:xfrm>
            <a:off x="3363047" y="1203598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跳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4423145" y="1203598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退</a:t>
            </a:r>
          </a:p>
        </p:txBody>
      </p:sp>
      <p:sp>
        <p:nvSpPr>
          <p:cNvPr id="6" name="文本框 4"/>
          <p:cNvSpPr txBox="1"/>
          <p:nvPr/>
        </p:nvSpPr>
        <p:spPr>
          <a:xfrm>
            <a:off x="4065753" y="2909775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</a:t>
            </a:r>
          </a:p>
        </p:txBody>
      </p:sp>
      <p:sp>
        <p:nvSpPr>
          <p:cNvPr id="7" name="文本框 5"/>
          <p:cNvSpPr txBox="1"/>
          <p:nvPr/>
        </p:nvSpPr>
        <p:spPr>
          <a:xfrm>
            <a:off x="3707442" y="2504105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丢</a:t>
            </a:r>
            <a:endParaRPr lang="zh-CN" altLang="en-US" sz="2800" dirty="0"/>
          </a:p>
        </p:txBody>
      </p:sp>
      <p:sp>
        <p:nvSpPr>
          <p:cNvPr id="8" name="文本框 6"/>
          <p:cNvSpPr txBox="1"/>
          <p:nvPr/>
        </p:nvSpPr>
        <p:spPr>
          <a:xfrm>
            <a:off x="2278901" y="2929797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揪</a:t>
            </a:r>
            <a:endParaRPr lang="zh-CN" altLang="en-US" sz="2800" dirty="0"/>
          </a:p>
        </p:txBody>
      </p:sp>
      <p:sp>
        <p:nvSpPr>
          <p:cNvPr id="9" name="文本框 7"/>
          <p:cNvSpPr txBox="1"/>
          <p:nvPr/>
        </p:nvSpPr>
        <p:spPr>
          <a:xfrm>
            <a:off x="848715" y="4184501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踢</a:t>
            </a:r>
          </a:p>
        </p:txBody>
      </p:sp>
    </p:spTree>
    <p:extLst>
      <p:ext uri="{BB962C8B-B14F-4D97-AF65-F5344CB8AC3E}">
        <p14:creationId xmlns:p14="http://schemas.microsoft.com/office/powerpoint/2010/main" val="24687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/>
      <p:bldP spid="6" grpId="0"/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87584" y="411510"/>
            <a:ext cx="8044856" cy="26776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武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松把那大虫嘴直按下黄泥坑里去。</a:t>
            </a:r>
          </a:p>
          <a:p>
            <a:pPr eaLnBrk="1" hangingPunct="1"/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武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松把左手紧紧地揪住顶花皮，偷出右手来，提起铁锤般大小拳头，尽平生之力，只顾打。打得五七十拳，那大虫眼里、口里、鼻子里、耳朵里都迸出鲜血来。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066445" y="411510"/>
            <a:ext cx="65556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066446" y="1256606"/>
            <a:ext cx="65556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揪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86555" y="1681314"/>
            <a:ext cx="65556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提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629165" y="1681397"/>
            <a:ext cx="65556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55576" y="3274987"/>
            <a:ext cx="7776864" cy="13849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武松放了手，来松树边寻那打折的棒橛，拿在手里，只怕大虫不死，把棒橛又打了一回。那大虫气都没了。</a:t>
            </a:r>
          </a:p>
        </p:txBody>
      </p:sp>
      <p:sp>
        <p:nvSpPr>
          <p:cNvPr id="8" name="文本框 3"/>
          <p:cNvSpPr txBox="1"/>
          <p:nvPr/>
        </p:nvSpPr>
        <p:spPr>
          <a:xfrm>
            <a:off x="5055547" y="3272288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寻</a:t>
            </a:r>
          </a:p>
        </p:txBody>
      </p:sp>
      <p:sp>
        <p:nvSpPr>
          <p:cNvPr id="9" name="文本框 5"/>
          <p:cNvSpPr txBox="1"/>
          <p:nvPr/>
        </p:nvSpPr>
        <p:spPr>
          <a:xfrm>
            <a:off x="6114890" y="3692724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</a:t>
            </a:r>
          </a:p>
        </p:txBody>
      </p:sp>
    </p:spTree>
    <p:extLst>
      <p:ext uri="{BB962C8B-B14F-4D97-AF65-F5344CB8AC3E}">
        <p14:creationId xmlns:p14="http://schemas.microsoft.com/office/powerpoint/2010/main" val="356473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087492"/>
              </p:ext>
            </p:extLst>
          </p:nvPr>
        </p:nvGraphicFramePr>
        <p:xfrm>
          <a:off x="1551421" y="454490"/>
          <a:ext cx="6096000" cy="341375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老虎</a:t>
                      </a:r>
                      <a:endParaRPr lang="zh-CN" altLang="en-US" sz="2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武松</a:t>
                      </a:r>
                      <a:endParaRPr lang="zh-CN" altLang="en-US" sz="2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1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32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5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7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9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19672" y="968410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扑  掀  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4633" y="152577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吼  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0714" y="2159190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扑  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0147" y="273921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哮  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672" y="331596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死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8024" y="939234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闪  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8024" y="154447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轮  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60376" y="2168365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掀  按  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68974" y="2738860"/>
            <a:ext cx="2581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按  揪  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8024" y="333466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536" y="4048726"/>
            <a:ext cx="795696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借助表格，详细复述武松打虎的经过。</a:t>
            </a:r>
          </a:p>
        </p:txBody>
      </p:sp>
    </p:spTree>
    <p:extLst>
      <p:ext uri="{BB962C8B-B14F-4D97-AF65-F5344CB8AC3E}">
        <p14:creationId xmlns:p14="http://schemas.microsoft.com/office/powerpoint/2010/main" val="328773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30"/>
          <p:cNvGrpSpPr/>
          <p:nvPr/>
        </p:nvGrpSpPr>
        <p:grpSpPr>
          <a:xfrm>
            <a:off x="1328172" y="915566"/>
            <a:ext cx="6628204" cy="3384376"/>
            <a:chOff x="1691680" y="1779662"/>
            <a:chExt cx="5112568" cy="2557084"/>
          </a:xfrm>
        </p:grpSpPr>
        <p:sp>
          <p:nvSpPr>
            <p:cNvPr id="4" name="矩形 3"/>
            <p:cNvSpPr/>
            <p:nvPr/>
          </p:nvSpPr>
          <p:spPr>
            <a:xfrm>
              <a:off x="1691680" y="1779662"/>
              <a:ext cx="5112568" cy="2557084"/>
            </a:xfrm>
            <a:prstGeom prst="rect">
              <a:avLst/>
            </a:pr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691680" y="2922189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691680" y="3683873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691680" y="2214910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5841240" y="2214910"/>
              <a:ext cx="3957" cy="2121836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1539646" y="1491630"/>
            <a:ext cx="5006243" cy="98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能用自己的话把故事讲详细，保证故事情节合理、连贯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39646" y="2451346"/>
            <a:ext cx="5084630" cy="98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能用上课文中有特色的语言，并加上适当的语气、表情和动作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9234" y="915566"/>
            <a:ext cx="1266693" cy="6524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评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17527" y="3579549"/>
            <a:ext cx="4206601" cy="50436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声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音要洪亮，态度要自然大方</a:t>
            </a:r>
            <a:endParaRPr lang="zh-CN" altLang="en-US" sz="24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五角星 12"/>
          <p:cNvSpPr/>
          <p:nvPr/>
        </p:nvSpPr>
        <p:spPr>
          <a:xfrm>
            <a:off x="6888105" y="1851670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4" name="五角星 13"/>
          <p:cNvSpPr/>
          <p:nvPr/>
        </p:nvSpPr>
        <p:spPr>
          <a:xfrm>
            <a:off x="7204940" y="1851670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5" name="五角星 14"/>
          <p:cNvSpPr/>
          <p:nvPr/>
        </p:nvSpPr>
        <p:spPr>
          <a:xfrm>
            <a:off x="7521776" y="1851670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6" name="五角星 15"/>
          <p:cNvSpPr/>
          <p:nvPr/>
        </p:nvSpPr>
        <p:spPr>
          <a:xfrm>
            <a:off x="6869055" y="278777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7" name="五角星 16"/>
          <p:cNvSpPr/>
          <p:nvPr/>
        </p:nvSpPr>
        <p:spPr>
          <a:xfrm>
            <a:off x="7185890" y="278777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8" name="五角星 17"/>
          <p:cNvSpPr/>
          <p:nvPr/>
        </p:nvSpPr>
        <p:spPr>
          <a:xfrm>
            <a:off x="7502726" y="278777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9" name="五角星 18"/>
          <p:cNvSpPr/>
          <p:nvPr/>
        </p:nvSpPr>
        <p:spPr>
          <a:xfrm>
            <a:off x="6869055" y="372387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0" name="五角星 19"/>
          <p:cNvSpPr/>
          <p:nvPr/>
        </p:nvSpPr>
        <p:spPr>
          <a:xfrm>
            <a:off x="7185890" y="372387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1" name="五角星 20"/>
          <p:cNvSpPr/>
          <p:nvPr/>
        </p:nvSpPr>
        <p:spPr>
          <a:xfrm>
            <a:off x="7502726" y="372387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76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1907704" y="2100793"/>
            <a:ext cx="5139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武松形象交流会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923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611560" y="1131590"/>
            <a:ext cx="8064896" cy="21929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同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桌分角色朗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读第</a:t>
            </a:r>
            <a:r>
              <a:rPr lang="en-US" altLang="zh-CN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自然段中武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松与店家的对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话，说说从中可以感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受到武松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有怎样的特点。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819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467544" y="627534"/>
            <a:ext cx="8532440" cy="11033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dirty="0" smtClean="0"/>
              <a:t>“</a:t>
            </a:r>
            <a:r>
              <a:rPr lang="zh-CN" altLang="en-US" sz="2800" dirty="0"/>
              <a:t>休要胡说。没地不还你钱，再筛三碗来我吃</a:t>
            </a:r>
            <a:r>
              <a:rPr lang="zh-CN" altLang="en-US" sz="2800" dirty="0" smtClean="0"/>
              <a:t>。”</a:t>
            </a:r>
            <a:endParaRPr lang="en-US" altLang="zh-CN" sz="2800" dirty="0"/>
          </a:p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dirty="0" smtClean="0"/>
              <a:t>“</a:t>
            </a:r>
            <a:r>
              <a:rPr lang="zh-CN" altLang="en-US" sz="2800" dirty="0"/>
              <a:t>不要你贴钱，只将酒来筛。”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132347" y="1782651"/>
            <a:ext cx="2736304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倔强、豪爽</a:t>
            </a:r>
            <a:endParaRPr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483761" y="2463474"/>
            <a:ext cx="8408719" cy="15517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dirty="0" smtClean="0"/>
              <a:t>武松</a:t>
            </a:r>
            <a:r>
              <a:rPr lang="zh-CN" altLang="en-US" sz="2800" dirty="0"/>
              <a:t>答道：“要你扶的不算好汉。”</a:t>
            </a:r>
          </a:p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dirty="0" smtClean="0"/>
              <a:t>绰</a:t>
            </a:r>
            <a:r>
              <a:rPr lang="zh-CN" altLang="en-US" sz="2800" dirty="0"/>
              <a:t>了梢棒，立起身来道：“我却又不曾醉。”走出门前来，笑道：“却不说‘三碗不过冈’！”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68017" y="4083918"/>
            <a:ext cx="2384103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十分要强</a:t>
            </a:r>
            <a:endParaRPr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375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4" grpId="0"/>
      <p:bldP spid="5" grpId="0" bldLvl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467544" y="1052814"/>
            <a:ext cx="8100392" cy="15517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dirty="0" smtClean="0"/>
              <a:t>武松</a:t>
            </a:r>
            <a:r>
              <a:rPr lang="zh-CN" altLang="en-US" sz="2800" dirty="0"/>
              <a:t>道：“便真个有虎，老爷也不怕。你留我在家里歇，莫不半夜三更要谋我财，害我性命，却把大虫吓我？”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17458" y="2923079"/>
            <a:ext cx="5688632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  性格固执</a:t>
            </a:r>
            <a:r>
              <a:rPr lang="zh-CN" altLang="en-US" dirty="0" smtClean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、勇</a:t>
            </a:r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敢而又多疑</a:t>
            </a:r>
            <a:endParaRPr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5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683568" y="771550"/>
            <a:ext cx="7992888" cy="296850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默读第</a:t>
            </a: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3-5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自然段，边读边思考：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武松因为多疑执意上冈，他难道真的不怕老虎吗？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快速找出描写武松上冈时的心理活动的句子，说说从中体会到了什么。</a:t>
            </a:r>
          </a:p>
        </p:txBody>
      </p:sp>
    </p:spTree>
    <p:extLst>
      <p:ext uri="{BB962C8B-B14F-4D97-AF65-F5344CB8AC3E}">
        <p14:creationId xmlns:p14="http://schemas.microsoft.com/office/powerpoint/2010/main" val="381542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504056" y="581192"/>
            <a:ext cx="8316416" cy="11264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dirty="0"/>
              <a:t>   </a:t>
            </a:r>
            <a:r>
              <a:rPr lang="en-US" altLang="zh-CN" sz="2800" dirty="0">
                <a:solidFill>
                  <a:schemeClr val="tx1"/>
                </a:solidFill>
              </a:rPr>
              <a:t>  </a:t>
            </a:r>
            <a:r>
              <a:rPr lang="zh-CN" altLang="en-US" sz="2800" dirty="0">
                <a:solidFill>
                  <a:schemeClr val="tx1"/>
                </a:solidFill>
              </a:rPr>
              <a:t>武松看了，笑道：“这是酒家诡诈，惊吓那等客人，便去那厮家里宿歇。我却怕甚么！”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72232" y="1698943"/>
            <a:ext cx="3027960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艺高人胆大</a:t>
            </a:r>
            <a:endParaRPr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24187" y="2355726"/>
            <a:ext cx="8368293" cy="13849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2800" dirty="0"/>
              <a:t>   </a:t>
            </a:r>
            <a:r>
              <a:rPr lang="zh-CN" altLang="en-US" sz="2800" dirty="0">
                <a:solidFill>
                  <a:schemeClr val="tx1"/>
                </a:solidFill>
              </a:rPr>
              <a:t> 寻思道：“我回去时，须吃他耻笑，不是好汉，难以转去。”存想了一回，说道：“怕甚么！且只顾上去，看怎地！”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59632" y="3795886"/>
            <a:ext cx="7200800" cy="107721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 smtClean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自</a:t>
            </a:r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尊心很强，虽有犹豫，但又好面子，更多的是勇往直前的豪</a:t>
            </a:r>
            <a:r>
              <a:rPr lang="zh-CN" altLang="en-US" dirty="0" smtClean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气</a:t>
            </a:r>
            <a:endParaRPr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267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5" grpId="0"/>
      <p:bldP spid="7" grpId="0" bldLvl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E:\24春\图\五下题目旁的图处理后\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1419622"/>
            <a:ext cx="4680519" cy="330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95536" y="659332"/>
            <a:ext cx="8316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学完课文，你觉得武松是个怎样的人？</a:t>
            </a:r>
          </a:p>
        </p:txBody>
      </p:sp>
      <p:sp>
        <p:nvSpPr>
          <p:cNvPr id="3" name="矩形 2"/>
          <p:cNvSpPr/>
          <p:nvPr/>
        </p:nvSpPr>
        <p:spPr>
          <a:xfrm>
            <a:off x="6353764" y="2038484"/>
            <a:ext cx="2790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勇敢机智</a:t>
            </a:r>
            <a:endParaRPr lang="zh-CN" altLang="en-US" sz="1050" dirty="0">
              <a:solidFill>
                <a:srgbClr val="4325D9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0180" y="1886803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豪爽</a:t>
            </a:r>
            <a:endParaRPr lang="zh-CN" altLang="en-US" sz="1050" dirty="0">
              <a:solidFill>
                <a:srgbClr val="4325D9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51631" y="3219822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固执</a:t>
            </a:r>
            <a:endParaRPr lang="zh-CN" altLang="en-US" sz="1050" dirty="0">
              <a:solidFill>
                <a:srgbClr val="4325D9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47791" y="3272855"/>
            <a:ext cx="1806905" cy="7934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好面子 </a:t>
            </a:r>
            <a:endParaRPr lang="zh-CN" altLang="en-US" sz="3600" b="1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017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1032" y="509836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对于武松，人们有不同的评价。你有什么看法？说说你的理由。</a:t>
            </a: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507742" y="1760498"/>
            <a:ext cx="863625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2800" dirty="0">
                <a:solidFill>
                  <a:schemeClr val="accent3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◇</a:t>
            </a:r>
            <a:r>
              <a:rPr sz="2800" dirty="0" err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武松</a:t>
            </a:r>
            <a:r>
              <a:rPr lang="zh-CN" altLang="en-US" sz="28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真勇敢，</a:t>
            </a:r>
            <a:r>
              <a:rPr lang="zh-CN" altLang="en-US" sz="28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“明知山有虎，偏向虎山行”。</a:t>
            </a:r>
            <a:endParaRPr sz="28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507743" y="2408570"/>
            <a:ext cx="8456745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2800" dirty="0">
                <a:solidFill>
                  <a:schemeClr val="accent3">
                    <a:lumMod val="75000"/>
                  </a:schemeClr>
                </a:solidFill>
              </a:rPr>
              <a:t>◇</a:t>
            </a:r>
            <a:r>
              <a:rPr sz="2800" dirty="0" err="1">
                <a:solidFill>
                  <a:schemeClr val="tx1"/>
                </a:solidFill>
              </a:rPr>
              <a:t>武松</a:t>
            </a:r>
            <a:r>
              <a:rPr lang="zh-CN" altLang="en-US" sz="2800" dirty="0">
                <a:solidFill>
                  <a:schemeClr val="tx1"/>
                </a:solidFill>
              </a:rPr>
              <a:t>很要面子，有些鲁莽，不听别人善意的劝告。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38710" y="3959066"/>
            <a:ext cx="4873450" cy="523220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我赞同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的看法，因为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38674" y="3291830"/>
            <a:ext cx="2709395" cy="523220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我的看法是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285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  <p:bldP spid="4" grpId="0" bldLvl="0"/>
      <p:bldP spid="6" grpId="0"/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标注 1"/>
          <p:cNvSpPr/>
          <p:nvPr/>
        </p:nvSpPr>
        <p:spPr>
          <a:xfrm>
            <a:off x="1669073" y="809790"/>
            <a:ext cx="6935375" cy="2485787"/>
          </a:xfrm>
          <a:prstGeom prst="wedgeRoundRectCallout">
            <a:avLst>
              <a:gd name="adj1" fmla="val -53263"/>
              <a:gd name="adj2" fmla="val -2048"/>
              <a:gd name="adj3" fmla="val 16667"/>
            </a:avLst>
          </a:prstGeom>
          <a:ln w="254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    我认为这两种评价都有道理。武松明知山有老虎，却无惧无畏，而且最终打死了老虎，这是他勇敢的一面；另外他不听店家劝阻，有些固执，而且看到官府的榜文后，不肯返回，说明他很要面子。</a:t>
            </a:r>
          </a:p>
        </p:txBody>
      </p:sp>
      <p:sp>
        <p:nvSpPr>
          <p:cNvPr id="5" name="矩形 4"/>
          <p:cNvSpPr/>
          <p:nvPr/>
        </p:nvSpPr>
        <p:spPr>
          <a:xfrm>
            <a:off x="1259632" y="3507854"/>
            <a:ext cx="6786224" cy="11264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每个人物都有多面性，要学会从多个角度去看待作品中的人物。</a:t>
            </a:r>
          </a:p>
        </p:txBody>
      </p:sp>
      <p:pic>
        <p:nvPicPr>
          <p:cNvPr id="4098" name="Picture 2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85" b="98770" l="3242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33491"/>
            <a:ext cx="122237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0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77" y="267494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741681" y="459378"/>
            <a:ext cx="355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整本书阅读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E:\24春\图\水浒传封面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915566"/>
            <a:ext cx="2592288" cy="364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83568" y="1275606"/>
            <a:ext cx="48965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水浒传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江起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义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为题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材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，描写了各阶层人士在奸臣当道的背景下被逼上梁山，从聚义、壮大到因受招安而失败的过程，塑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造出李逵、武松、林冲、鲁智深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、宋江等一系列各具个性特征的人物形象。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926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767004" y="267494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92212" y="316129"/>
            <a:ext cx="974792" cy="733774"/>
            <a:chOff x="792212" y="2620385"/>
            <a:chExt cx="974792" cy="7337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827584" y="1059582"/>
            <a:ext cx="7460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、在正确读音的下面画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“√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3622" y="1793698"/>
            <a:ext cx="7390788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水泊梁山，一百零八将各有各的绰（</a:t>
            </a:r>
            <a:r>
              <a:rPr lang="en-US" altLang="zh-CN" sz="2800" b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chuò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en-US" altLang="zh-CN" sz="2800" b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chāo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）号。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武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松绰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chuò  chāo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）起梢棒就走了。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3620" y="3581241"/>
            <a:ext cx="7606811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武松叫声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“呵（</a:t>
            </a:r>
            <a:r>
              <a:rPr lang="en-US" altLang="zh-CN" sz="2800" b="1" dirty="0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ā  </a:t>
            </a:r>
            <a:r>
              <a:rPr lang="en-US" altLang="zh-CN" sz="2800" b="1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hē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）呀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”，从青石上翻将下来，对大虫大声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呵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ā </a:t>
            </a:r>
            <a:r>
              <a:rPr lang="en-US" altLang="zh-CN" sz="2800" b="1" dirty="0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 </a:t>
            </a:r>
            <a:r>
              <a:rPr lang="en-US" altLang="zh-CN" sz="2800" b="1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hē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斥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7092280" y="2013615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√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95936" y="3058021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√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60927" y="370609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√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32040" y="422931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√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55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3868" y="938858"/>
            <a:ext cx="7460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二、根据课文内容填空。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07" y="1960190"/>
            <a:ext cx="6920130" cy="157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大虫拿人有三招：                ，武松的动作都是    。从中可以看出老虎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      ，武松          。</a:t>
            </a:r>
          </a:p>
        </p:txBody>
      </p:sp>
      <p:sp>
        <p:nvSpPr>
          <p:cNvPr id="4" name="矩形 3"/>
          <p:cNvSpPr/>
          <p:nvPr/>
        </p:nvSpPr>
        <p:spPr>
          <a:xfrm>
            <a:off x="4644008" y="1923678"/>
            <a:ext cx="3384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一扑，一掀，一剪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45223" y="2502483"/>
            <a:ext cx="1080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闪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77994" y="3006539"/>
            <a:ext cx="19277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凶猛无比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02330" y="300653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机智勇敢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4644008" y="2446898"/>
            <a:ext cx="30147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08255" y="3478140"/>
            <a:ext cx="17979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117048" y="3478140"/>
            <a:ext cx="17979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767402" y="2965538"/>
            <a:ext cx="7990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76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800" smtClean="0">
            <a:latin typeface="黑体" panose="02010609060101010101" pitchFamily="49" charset="-122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2791</Words>
  <Application>Microsoft Office PowerPoint</Application>
  <PresentationFormat>全屏显示(16:9)</PresentationFormat>
  <Paragraphs>271</Paragraphs>
  <Slides>47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47</vt:i4>
      </vt:variant>
    </vt:vector>
  </HeadingPairs>
  <TitlesOfParts>
    <vt:vector size="60" baseType="lpstr">
      <vt:lpstr>Arial</vt:lpstr>
      <vt:lpstr>宋体</vt:lpstr>
      <vt:lpstr>黑体</vt:lpstr>
      <vt:lpstr>Wingdings</vt:lpstr>
      <vt:lpstr>Calibri</vt:lpstr>
      <vt:lpstr>TeamViewer15</vt:lpstr>
      <vt:lpstr>微软雅黑</vt:lpstr>
      <vt:lpstr>仿宋</vt:lpstr>
      <vt:lpstr>楷体</vt:lpstr>
      <vt:lpstr>Times New Roman</vt:lpstr>
      <vt:lpstr>汉语拼音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221</cp:revision>
  <dcterms:created xsi:type="dcterms:W3CDTF">2017-03-17T02:28:00Z</dcterms:created>
  <dcterms:modified xsi:type="dcterms:W3CDTF">2024-12-13T02:17:58Z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