
<file path=[Content_Types].xml><?xml version="1.0" encoding="utf-8"?>
<Types xmlns="http://schemas.openxmlformats.org/package/2006/content-types">
  <Default Extension="png" ContentType="image/png"/>
  <Default Extension="gif" ContentType="image/gif"/>
  <Default Extension="emf" ContentType="image/x-emf"/>
  <Default Extension="wdp" ContentType="image/vnd.ms-photo"/>
  <Default Extension="jpeg" ContentType="image/jpeg"/>
  <Default Extension="JPG" ContentType="image/.jpg"/>
  <Default Extension="wma" ContentType="audio/x-ms-wma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3"/>
  </p:sldMasterIdLst>
  <p:notesMasterIdLst>
    <p:notesMasterId r:id="rId6"/>
  </p:notesMasterIdLst>
  <p:handoutMasterIdLst>
    <p:handoutMasterId r:id="rId51"/>
  </p:handoutMasterIdLst>
  <p:sldIdLst>
    <p:sldId id="1521" r:id="rId4"/>
    <p:sldId id="523" r:id="rId5"/>
    <p:sldId id="1404" r:id="rId7"/>
    <p:sldId id="1458" r:id="rId8"/>
    <p:sldId id="1405" r:id="rId9"/>
    <p:sldId id="632" r:id="rId10"/>
    <p:sldId id="1224" r:id="rId11"/>
    <p:sldId id="1402" r:id="rId12"/>
    <p:sldId id="1420" r:id="rId13"/>
    <p:sldId id="1419" r:id="rId14"/>
    <p:sldId id="923" r:id="rId15"/>
    <p:sldId id="928" r:id="rId16"/>
    <p:sldId id="1425" r:id="rId17"/>
    <p:sldId id="1280" r:id="rId18"/>
    <p:sldId id="1426" r:id="rId19"/>
    <p:sldId id="1519" r:id="rId20"/>
    <p:sldId id="1520" r:id="rId21"/>
    <p:sldId id="1438" r:id="rId22"/>
    <p:sldId id="1460" r:id="rId23"/>
    <p:sldId id="1117" r:id="rId24"/>
    <p:sldId id="1407" r:id="rId25"/>
    <p:sldId id="1448" r:id="rId26"/>
    <p:sldId id="1449" r:id="rId27"/>
    <p:sldId id="1450" r:id="rId28"/>
    <p:sldId id="1440" r:id="rId29"/>
    <p:sldId id="1452" r:id="rId30"/>
    <p:sldId id="1453" r:id="rId31"/>
    <p:sldId id="1431" r:id="rId32"/>
    <p:sldId id="1432" r:id="rId33"/>
    <p:sldId id="1398" r:id="rId34"/>
    <p:sldId id="1409" r:id="rId35"/>
    <p:sldId id="1411" r:id="rId36"/>
    <p:sldId id="1454" r:id="rId37"/>
    <p:sldId id="1455" r:id="rId38"/>
    <p:sldId id="1456" r:id="rId39"/>
    <p:sldId id="1415" r:id="rId40"/>
    <p:sldId id="1292" r:id="rId41"/>
    <p:sldId id="1457" r:id="rId42"/>
    <p:sldId id="1390" r:id="rId43"/>
    <p:sldId id="1396" r:id="rId44"/>
    <p:sldId id="1397" r:id="rId45"/>
    <p:sldId id="1401" r:id="rId46"/>
    <p:sldId id="1004" r:id="rId47"/>
    <p:sldId id="1447" r:id="rId48"/>
    <p:sldId id="1462" r:id="rId49"/>
    <p:sldId id="1522" r:id="rId50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5"/>
    </p:embeddedFont>
    <p:embeddedFont>
      <p:font typeface="楷体" panose="02010609060101010101" pitchFamily="49" charset="-122"/>
      <p:regular r:id="rId56"/>
    </p:embeddedFont>
    <p:embeddedFont>
      <p:font typeface="汉语拼音" panose="020B0604020202020204" pitchFamily="34" charset="0"/>
      <p:regular r:id="rId57"/>
    </p:embeddedFont>
    <p:embeddedFont>
      <p:font typeface="华文楷体" panose="02010600040101010101" pitchFamily="2" charset="-122"/>
      <p:regular r:id="rId58"/>
    </p:embeddedFont>
    <p:embeddedFont>
      <p:font typeface="仿宋" panose="02010609060101010101" pitchFamily="49" charset="-122"/>
      <p:regular r:id="rId59"/>
    </p:embeddedFont>
    <p:embeddedFont>
      <p:font typeface="微软雅黑" panose="020B0503020204020204" charset="-122"/>
      <p:regular r:id="rId60"/>
    </p:embeddedFont>
    <p:embeddedFont>
      <p:font typeface="Calibri" panose="020F0502020204030204" charset="0"/>
      <p:regular r:id="rId61"/>
      <p:bold r:id="rId62"/>
      <p:italic r:id="rId63"/>
      <p:boldItalic r:id="rId6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71" userDrawn="1">
          <p15:clr>
            <a:srgbClr val="A4A3A4"/>
          </p15:clr>
        </p15:guide>
        <p15:guide id="2" orient="horz" pos="3240" userDrawn="1">
          <p15:clr>
            <a:srgbClr val="A4A3A4"/>
          </p15:clr>
        </p15:guide>
        <p15:guide id="3" pos="1655" userDrawn="1">
          <p15:clr>
            <a:srgbClr val="A4A3A4"/>
          </p15:clr>
        </p15:guide>
        <p15:guide id="4" pos="-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25D9"/>
    <a:srgbClr val="CCFFCC"/>
    <a:srgbClr val="0000FF"/>
    <a:srgbClr val="CCFFFF"/>
    <a:srgbClr val="FF0000"/>
    <a:srgbClr val="FFFF99"/>
    <a:srgbClr val="FFFFCC"/>
    <a:srgbClr val="0066CC"/>
    <a:srgbClr val="FF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 showGuides="1">
      <p:cViewPr varScale="1">
        <p:scale>
          <a:sx n="120" d="100"/>
          <a:sy n="120" d="100"/>
        </p:scale>
        <p:origin x="102" y="108"/>
      </p:cViewPr>
      <p:guideLst>
        <p:guide orient="horz" pos="2771"/>
        <p:guide orient="horz" pos="3240"/>
        <p:guide pos="1655"/>
        <p:guide pos="-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77"/>
        <p:guide pos="227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4" Type="http://schemas.openxmlformats.org/officeDocument/2006/relationships/font" Target="fonts/font10.fntdata"/><Relationship Id="rId63" Type="http://schemas.openxmlformats.org/officeDocument/2006/relationships/font" Target="fonts/font9.fntdata"/><Relationship Id="rId62" Type="http://schemas.openxmlformats.org/officeDocument/2006/relationships/font" Target="fonts/font8.fntdata"/><Relationship Id="rId61" Type="http://schemas.openxmlformats.org/officeDocument/2006/relationships/font" Target="fonts/font7.fntdata"/><Relationship Id="rId60" Type="http://schemas.openxmlformats.org/officeDocument/2006/relationships/font" Target="fonts/font6.fntdata"/><Relationship Id="rId6" Type="http://schemas.openxmlformats.org/officeDocument/2006/relationships/notesMaster" Target="notesMasters/notesMaster1.xml"/><Relationship Id="rId59" Type="http://schemas.openxmlformats.org/officeDocument/2006/relationships/font" Target="fonts/font5.fntdata"/><Relationship Id="rId58" Type="http://schemas.openxmlformats.org/officeDocument/2006/relationships/font" Target="fonts/font4.fntdata"/><Relationship Id="rId57" Type="http://schemas.openxmlformats.org/officeDocument/2006/relationships/font" Target="fonts/font3.fntdata"/><Relationship Id="rId56" Type="http://schemas.openxmlformats.org/officeDocument/2006/relationships/font" Target="fonts/font2.fntdata"/><Relationship Id="rId55" Type="http://schemas.openxmlformats.org/officeDocument/2006/relationships/font" Target="fonts/font1.fntdata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兰箩婆糕饼浸尤缠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43305" y="4227830"/>
            <a:ext cx="914400" cy="914400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5.xml"/><Relationship Id="rId5" Type="http://schemas.openxmlformats.org/officeDocument/2006/relationships/slide" Target="slide17.xml"/><Relationship Id="rId4" Type="http://schemas.openxmlformats.org/officeDocument/2006/relationships/slide" Target="slide3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microsoft.com/office/2007/relationships/media" Target="../media/media1.wma"/><Relationship Id="rId1" Type="http://schemas.openxmlformats.org/officeDocument/2006/relationships/audio" Target="../media/media1.wma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.GIF"/><Relationship Id="rId3" Type="http://schemas.openxmlformats.org/officeDocument/2006/relationships/hyperlink" Target="&#36164;&#26009;&#38142;&#25509;/&#35270;&#39057;/&#19971;&#24425;&#20116;&#19979;&#35838;&#25991;&#26391;&#35835;6&#26223;&#38451;&#20872;.mp4" TargetMode="External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microsoft.com/office/2007/relationships/media" Target="../media/media2.mp3"/><Relationship Id="rId3" Type="http://schemas.openxmlformats.org/officeDocument/2006/relationships/audio" Target="../media/media2.mp3"/><Relationship Id="rId2" Type="http://schemas.openxmlformats.org/officeDocument/2006/relationships/image" Target="../media/image15.png"/><Relationship Id="rId1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3.pn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hyperlink" Target="&#36164;&#26009;&#38142;&#25509;/&#35270;&#39057;/&#30003;.mp4" TargetMode="External"/><Relationship Id="rId8" Type="http://schemas.openxmlformats.org/officeDocument/2006/relationships/hyperlink" Target="&#36164;&#26009;&#38142;&#25509;/&#35270;&#39057;/&#26454;.mp4" TargetMode="External"/><Relationship Id="rId7" Type="http://schemas.openxmlformats.org/officeDocument/2006/relationships/hyperlink" Target="&#36164;&#26009;&#38142;&#25509;/&#35270;&#39057;/&#27036;.mp4" TargetMode="External"/><Relationship Id="rId6" Type="http://schemas.openxmlformats.org/officeDocument/2006/relationships/hyperlink" Target="&#36164;&#26009;&#38142;&#25509;/&#35270;&#39057;/&#20474;.mp4" TargetMode="External"/><Relationship Id="rId5" Type="http://schemas.openxmlformats.org/officeDocument/2006/relationships/hyperlink" Target="&#36164;&#26009;&#38142;&#25509;/&#35270;&#39057;/&#26020;.mp4" TargetMode="External"/><Relationship Id="rId4" Type="http://schemas.openxmlformats.org/officeDocument/2006/relationships/hyperlink" Target="&#36164;&#26009;&#38142;&#25509;/&#35270;&#39057;/&#30879;.mp4" TargetMode="External"/><Relationship Id="rId3" Type="http://schemas.openxmlformats.org/officeDocument/2006/relationships/hyperlink" Target="&#36164;&#26009;&#38142;&#25509;/&#35270;&#39057;/&#39269;.mp4" TargetMode="External"/><Relationship Id="rId2" Type="http://schemas.openxmlformats.org/officeDocument/2006/relationships/image" Target="../media/image21.png"/><Relationship Id="rId19" Type="http://schemas.openxmlformats.org/officeDocument/2006/relationships/notesSlide" Target="../notesSlides/notesSlide4.xml"/><Relationship Id="rId18" Type="http://schemas.openxmlformats.org/officeDocument/2006/relationships/slideLayout" Target="../slideLayouts/slideLayout6.xml"/><Relationship Id="rId17" Type="http://schemas.openxmlformats.org/officeDocument/2006/relationships/image" Target="../media/image22.png"/><Relationship Id="rId16" Type="http://schemas.openxmlformats.org/officeDocument/2006/relationships/hyperlink" Target="&#36164;&#26009;&#38142;&#25509;/&#35270;&#39057;/&#25130;.mp4" TargetMode="External"/><Relationship Id="rId15" Type="http://schemas.openxmlformats.org/officeDocument/2006/relationships/hyperlink" Target="&#36164;&#26009;&#38142;&#25509;/&#35270;&#39057;/&#33179;.mp4" TargetMode="External"/><Relationship Id="rId14" Type="http://schemas.openxmlformats.org/officeDocument/2006/relationships/hyperlink" Target="&#36164;&#26009;&#38142;&#25509;/&#35270;&#39057;/&#22368;.mp4" TargetMode="External"/><Relationship Id="rId13" Type="http://schemas.openxmlformats.org/officeDocument/2006/relationships/hyperlink" Target="&#36164;&#26009;&#38142;&#25509;/&#35270;&#39057;/&#24713;.mp4" TargetMode="External"/><Relationship Id="rId12" Type="http://schemas.openxmlformats.org/officeDocument/2006/relationships/hyperlink" Target="&#36164;&#26009;&#38142;&#25509;/&#35270;&#39057;/&#25302;.mp4" TargetMode="External"/><Relationship Id="rId11" Type="http://schemas.openxmlformats.org/officeDocument/2006/relationships/hyperlink" Target="&#36164;&#26009;&#38142;&#25509;/&#35270;&#39057;/&#21247;.mp4" TargetMode="External"/><Relationship Id="rId10" Type="http://schemas.openxmlformats.org/officeDocument/2006/relationships/hyperlink" Target="&#36164;&#26009;&#38142;&#25509;/&#35270;&#39057;/&#20860;.mp4" TargetMode="External"/><Relationship Id="rId1" Type="http://schemas.openxmlformats.org/officeDocument/2006/relationships/hyperlink" Target="&#36164;&#26009;&#38142;&#25509;/&#35270;&#39057;/&#20872;.mp4" TargetMode="Externa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6.png"/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png"/><Relationship Id="rId2" Type="http://schemas.microsoft.com/office/2007/relationships/hdphoto" Target="../media/image33.wdp"/><Relationship Id="rId1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emf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5160928"/>
          </a:xfrm>
          <a:prstGeom prst="rect">
            <a:avLst/>
          </a:prstGeom>
        </p:spPr>
      </p:pic>
      <p:sp>
        <p:nvSpPr>
          <p:cNvPr id="17" name="TextBox 48"/>
          <p:cNvSpPr txBox="1"/>
          <p:nvPr/>
        </p:nvSpPr>
        <p:spPr>
          <a:xfrm>
            <a:off x="1763688" y="1923678"/>
            <a:ext cx="5398292" cy="1177245"/>
          </a:xfrm>
          <a:prstGeom prst="rect">
            <a:avLst/>
          </a:prstGeom>
          <a:solidFill>
            <a:schemeClr val="bg1">
              <a:alpha val="98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景</a:t>
            </a:r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阳</a:t>
            </a:r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冈</a:t>
            </a:r>
            <a:endParaRPr lang="zh-CN" altLang="zh-CN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2" name="组合 2"/>
          <p:cNvGrpSpPr/>
          <p:nvPr/>
        </p:nvGrpSpPr>
        <p:grpSpPr bwMode="auto">
          <a:xfrm>
            <a:off x="1821357" y="1958302"/>
            <a:ext cx="932392" cy="1107996"/>
            <a:chOff x="1683887" y="702319"/>
            <a:chExt cx="1127279" cy="1339978"/>
          </a:xfrm>
        </p:grpSpPr>
        <p:pic>
          <p:nvPicPr>
            <p:cNvPr id="1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127279" cy="1127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878132" y="702319"/>
              <a:ext cx="738789" cy="1339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endParaRPr kumimoji="1" lang="zh-CN" altLang="en-US" sz="72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4" name="文本框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210746" y="3316997"/>
            <a:ext cx="2816225" cy="715963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iconfont-1191-870150"/>
          <p:cNvSpPr>
            <a:spLocks noChangeAspect="1"/>
          </p:cNvSpPr>
          <p:nvPr/>
        </p:nvSpPr>
        <p:spPr bwMode="auto">
          <a:xfrm>
            <a:off x="8744396" y="348432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iconfont-1191-870150"/>
          <p:cNvSpPr>
            <a:spLocks noChangeAspect="1"/>
          </p:cNvSpPr>
          <p:nvPr/>
        </p:nvSpPr>
        <p:spPr bwMode="auto">
          <a:xfrm rot="10800000">
            <a:off x="6210746" y="348432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TextBox 20"/>
          <p:cNvSpPr txBox="1"/>
          <p:nvPr/>
        </p:nvSpPr>
        <p:spPr>
          <a:xfrm>
            <a:off x="107950" y="123825"/>
            <a:ext cx="2455863" cy="43021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20271" y="4041195"/>
            <a:ext cx="2816225" cy="715962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iconfont-1191-870150"/>
          <p:cNvSpPr>
            <a:spLocks noChangeAspect="1"/>
          </p:cNvSpPr>
          <p:nvPr/>
        </p:nvSpPr>
        <p:spPr bwMode="auto">
          <a:xfrm>
            <a:off x="8744396" y="422693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iconfont-1191-870150"/>
          <p:cNvSpPr>
            <a:spLocks noChangeAspect="1"/>
          </p:cNvSpPr>
          <p:nvPr/>
        </p:nvSpPr>
        <p:spPr bwMode="auto">
          <a:xfrm rot="10800000">
            <a:off x="6220271" y="422693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93380"/>
            <a:ext cx="2816225" cy="715963"/>
            <a:chOff x="3184525" y="93380"/>
            <a:chExt cx="2816225" cy="715963"/>
          </a:xfrm>
        </p:grpSpPr>
        <p:sp>
          <p:nvSpPr>
            <p:cNvPr id="4" name="文本框 15"/>
            <p:cNvSpPr>
              <a:spLocks noChangeArrowheads="1"/>
            </p:cNvSpPr>
            <p:nvPr/>
          </p:nvSpPr>
          <p:spPr bwMode="auto">
            <a:xfrm>
              <a:off x="3184525" y="93380"/>
              <a:ext cx="2816225" cy="715963"/>
            </a:xfrm>
            <a:prstGeom prst="flowChartAlternateProcess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第一课时</a:t>
              </a:r>
              <a:endPara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iconfont-1191-870150"/>
            <p:cNvSpPr>
              <a:spLocks noChangeAspect="1"/>
            </p:cNvSpPr>
            <p:nvPr/>
          </p:nvSpPr>
          <p:spPr bwMode="auto">
            <a:xfrm>
              <a:off x="5718175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iconfont-1191-870150"/>
            <p:cNvSpPr>
              <a:spLocks noChangeAspect="1"/>
            </p:cNvSpPr>
            <p:nvPr/>
          </p:nvSpPr>
          <p:spPr bwMode="auto">
            <a:xfrm rot="10800000">
              <a:off x="3184525" y="267941"/>
              <a:ext cx="282575" cy="423862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5576" y="843558"/>
            <a:ext cx="7600713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请大家欣赏主题曲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好汉歌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好汉歌（节选）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rcRect/>
          <a:stretch>
            <a:fillRect/>
          </a:stretch>
        </p:blipFill>
        <p:spPr>
          <a:xfrm>
            <a:off x="6804774" y="915602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576" y="1563806"/>
            <a:ext cx="7299610" cy="201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这是电视剧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的主题曲，改编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</a:t>
            </a:r>
            <a:r>
              <a:rPr lang="zh-CN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中国</a:t>
            </a: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古典四大名著之一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。今天，我们一起学习其中一个故事《景阳冈》。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3220197"/>
            <a:ext cx="4968552" cy="2080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67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419622"/>
            <a:ext cx="842493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读读资料袋内容，了解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的概况和书中的一些人物。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60543" y="0"/>
            <a:ext cx="8422913" cy="5143500"/>
          </a:xfrm>
          <a:prstGeom prst="rect">
            <a:avLst/>
          </a:prstGeom>
        </p:spPr>
      </p:pic>
      <p:sp>
        <p:nvSpPr>
          <p:cNvPr id="4" name="横卷形 3"/>
          <p:cNvSpPr/>
          <p:nvPr/>
        </p:nvSpPr>
        <p:spPr>
          <a:xfrm>
            <a:off x="1043608" y="4455290"/>
            <a:ext cx="7272808" cy="695265"/>
          </a:xfrm>
          <a:prstGeom prst="horizontalScroll">
            <a:avLst/>
          </a:prstGeom>
          <a:solidFill>
            <a:srgbClr val="CCFFFF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今天我们就要学习其中的一个人物</a:t>
            </a:r>
            <a:r>
              <a:rPr lang="en-US" altLang="zh-CN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武松。</a:t>
            </a:r>
            <a:endParaRPr lang="zh-CN" altLang="en-US" sz="280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7020272" y="2643758"/>
            <a:ext cx="1584176" cy="187220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515162" y="1635646"/>
            <a:ext cx="8071983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spc="190" dirty="0">
                <a:latin typeface="黑体" panose="02010609060101010101" pitchFamily="49" charset="-122"/>
                <a:ea typeface="黑体" panose="02010609060101010101" pitchFamily="49" charset="-122"/>
              </a:rPr>
              <a:t>    默读课文，读准字音，读通句子。遇到不懂的词句，可以猜猜意思。</a:t>
            </a:r>
            <a:endParaRPr kumimoji="1" lang="zh-CN" altLang="en-US" sz="3200" spc="19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38572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8097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hlinkClick r:id="rId3" action="ppaction://hlinkfile"/>
          </p:cNvPr>
          <p:cNvSpPr txBox="1"/>
          <p:nvPr/>
        </p:nvSpPr>
        <p:spPr>
          <a:xfrm>
            <a:off x="850243" y="218346"/>
            <a:ext cx="235360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4"/>
          <p:cNvSpPr txBox="1">
            <a:spLocks noChangeArrowheads="1"/>
          </p:cNvSpPr>
          <p:nvPr/>
        </p:nvSpPr>
        <p:spPr bwMode="auto">
          <a:xfrm>
            <a:off x="3173787" y="841594"/>
            <a:ext cx="18367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285750" defTabSz="6858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defTabSz="6858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28700" indent="-228600" defTabSz="685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371600" indent="-228600" defTabSz="685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Kaiti SC"/>
              </a:rPr>
              <a:t>点击图标，听范读</a:t>
            </a:r>
            <a:endParaRPr lang="zh-CN" altLang="en-US" sz="1600" b="1" dirty="0">
              <a:latin typeface="宋体" panose="02010600030101010101" pitchFamily="2" charset="-122"/>
              <a:ea typeface="宋体" panose="02010600030101010101" pitchFamily="2" charset="-122"/>
              <a:cs typeface="Kaiti SC"/>
            </a:endParaRPr>
          </a:p>
        </p:txBody>
      </p:sp>
      <p:pic>
        <p:nvPicPr>
          <p:cNvPr id="12" name="图片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286959">
            <a:off x="2571240" y="-5903"/>
            <a:ext cx="10588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111070" y="1112903"/>
            <a:ext cx="11887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yǐ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07904" y="1112849"/>
            <a:ext cx="12241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zhù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24956" y="1059929"/>
            <a:ext cx="119126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dié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24012" y="2931971"/>
            <a:ext cx="94546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wù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3608" y="151814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倚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靠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71800" y="1518415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一双</a:t>
            </a:r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箸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33598" y="151448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碟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96379" y="3309883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勿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47127" y="2946576"/>
            <a:ext cx="804593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ǎn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87624" y="330860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俺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23212" y="2946699"/>
            <a:ext cx="122413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chāo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34182" y="3342337"/>
            <a:ext cx="141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绰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起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12079" y="2946699"/>
            <a:ext cx="119126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qín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83690" y="338065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擒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拿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968920" y="1113193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jīn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475206" y="154330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339038" y="2283212"/>
            <a:ext cx="4144654" cy="1792630"/>
            <a:chOff x="3028142" y="2575385"/>
            <a:chExt cx="4144654" cy="1792630"/>
          </a:xfrm>
        </p:grpSpPr>
        <p:sp>
          <p:nvSpPr>
            <p:cNvPr id="64" name="TextBox 63"/>
            <p:cNvSpPr txBox="1"/>
            <p:nvPr/>
          </p:nvSpPr>
          <p:spPr>
            <a:xfrm>
              <a:off x="3028142" y="2575385"/>
              <a:ext cx="3272050" cy="707886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“匆”少一点</a:t>
              </a:r>
              <a:endPara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6409179" y="3556171"/>
              <a:ext cx="763617" cy="811844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肘形连接符 3"/>
            <p:cNvCxnSpPr>
              <a:stCxn id="2" idx="2"/>
              <a:endCxn id="64" idx="3"/>
            </p:cNvCxnSpPr>
            <p:nvPr/>
          </p:nvCxnSpPr>
          <p:spPr>
            <a:xfrm rot="10800000">
              <a:off x="6300193" y="2929329"/>
              <a:ext cx="108987" cy="103276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5639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827088" y="267494"/>
            <a:ext cx="1656680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  <a:endParaRPr kumimoji="1" lang="zh-CN" altLang="en-US" sz="3600" b="1" dirty="0">
              <a:latin typeface="+mn-ea"/>
              <a:ea typeface="宋体" panose="02010600030101010101" pitchFamily="2" charset="-122"/>
            </a:endParaRPr>
          </a:p>
        </p:txBody>
      </p:sp>
      <p:sp>
        <p:nvSpPr>
          <p:cNvPr id="3" name="TextBox 43"/>
          <p:cNvSpPr txBox="1"/>
          <p:nvPr/>
        </p:nvSpPr>
        <p:spPr>
          <a:xfrm>
            <a:off x="7164169" y="3292103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毡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笠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84160" y="2859405"/>
            <a:ext cx="63627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en-US" altLang="zh-CN" sz="30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lì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25" grpId="0"/>
      <p:bldP spid="25" grpId="1"/>
      <p:bldP spid="32" grpId="0"/>
      <p:bldP spid="32" grpId="1"/>
      <p:bldP spid="45" grpId="0"/>
      <p:bldP spid="45" grpId="1"/>
      <p:bldP spid="49" grpId="0"/>
      <p:bldP spid="49" grpId="1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988257" y="2771419"/>
            <a:ext cx="1279487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pī</a:t>
            </a:r>
            <a:r>
              <a:rPr lang="en-US" altLang="zh-CN" sz="30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lì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41167" y="2759711"/>
            <a:ext cx="23183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páo xiào</a:t>
            </a:r>
            <a:endParaRPr lang="en-US" altLang="zh-CN" sz="3000" b="1" dirty="0" err="1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9592" y="3170953"/>
            <a:ext cx="20135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霹雳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85185" y="3169822"/>
            <a:ext cx="146050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咆 哮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88303" y="3169822"/>
            <a:ext cx="120396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铁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63738" y="3169822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血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泊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46199" y="2747646"/>
            <a:ext cx="914033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chuí</a:t>
            </a:r>
            <a:endParaRPr lang="en-US" altLang="zh-CN" sz="3000" b="1" dirty="0" err="1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93100" y="2736850"/>
            <a:ext cx="604653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pō</a:t>
            </a:r>
            <a:endParaRPr lang="en-US" altLang="zh-CN" sz="3000" b="1" dirty="0" err="1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64264" y="1166484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lèi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1942" y="1596595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肋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05265" y="1203598"/>
            <a:ext cx="135374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qiànɡ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15509" y="1585646"/>
            <a:ext cx="1729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踉  跄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551377" y="1176739"/>
            <a:ext cx="61195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ā</a:t>
            </a:r>
            <a:endParaRPr lang="en-US" altLang="zh-CN" sz="3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99567" y="154355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341081" y="1177429"/>
            <a:ext cx="11887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kuà</a:t>
            </a:r>
            <a:endParaRPr lang="en-US" altLang="zh-CN" sz="3000" b="1" dirty="0" err="1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910975" y="155878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胯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19599" y="485259"/>
            <a:ext cx="2501006" cy="64633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3600">
                <a:solidFill>
                  <a:schemeClr val="tx1"/>
                </a:solidFill>
              </a:rPr>
              <a:t>换成扌：抢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4100359" y="1717468"/>
            <a:ext cx="645111" cy="533968"/>
          </a:xfrm>
          <a:prstGeom prst="ellipse">
            <a:avLst/>
          </a:prstGeom>
          <a:grpFill/>
          <a:ln w="1905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肘形连接符 6"/>
          <p:cNvCxnSpPr>
            <a:stCxn id="2" idx="0"/>
            <a:endCxn id="49" idx="1"/>
          </p:cNvCxnSpPr>
          <p:nvPr/>
        </p:nvCxnSpPr>
        <p:spPr>
          <a:xfrm rot="5400000" flipH="1" flipV="1">
            <a:off x="4266736" y="964605"/>
            <a:ext cx="909043" cy="596684"/>
          </a:xfrm>
          <a:prstGeom prst="bentConnector2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913177" y="1203598"/>
            <a:ext cx="11304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b="1" dirty="0" err="1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liànɡ</a:t>
            </a:r>
            <a:r>
              <a:rPr lang="en-US" altLang="zh-CN" sz="3000" b="1" dirty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-9.87654E-7 L 2.5E-6 -0.07222 " pathEditMode="relative" rAng="0" ptsTypes="AA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9" grpId="0"/>
      <p:bldP spid="29" grpId="1"/>
      <p:bldP spid="8" grpId="0"/>
      <p:bldP spid="8" grpId="1"/>
      <p:bldP spid="9" grpId="0"/>
      <p:bldP spid="9" grpId="1"/>
      <p:bldP spid="27" grpId="0"/>
      <p:bldP spid="27" grpId="1"/>
      <p:bldP spid="27" grpId="2"/>
      <p:bldP spid="31" grpId="0"/>
      <p:bldP spid="31" grpId="1"/>
      <p:bldP spid="41" grpId="0"/>
      <p:bldP spid="41" grpId="1"/>
      <p:bldP spid="43" grpId="0"/>
      <p:bldP spid="43" grpId="1"/>
      <p:bldP spid="49" grpId="0" animBg="1"/>
      <p:bldP spid="2" grpId="0" animBg="1"/>
      <p:bldP spid="3" grpId="0"/>
      <p:bldP spid="3" grpId="1"/>
      <p:bldP spid="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34587" y="1441150"/>
            <a:ext cx="943208" cy="115127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绰</a:t>
            </a:r>
            <a:endParaRPr lang="zh-CN" altLang="en-US" sz="5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4295" y="3075806"/>
            <a:ext cx="7472121" cy="93102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武松绰（    ）了梢棒，立起身来道：“我却又不曾醉。”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707904" y="289784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18009" y="195486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8382" y="1910776"/>
            <a:ext cx="114954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绰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号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247407" y="1208108"/>
            <a:ext cx="2404713" cy="438582"/>
          </a:xfrm>
          <a:prstGeom prst="rect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用作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动词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：抓取</a:t>
            </a:r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235532" y="1862593"/>
            <a:ext cx="3064660" cy="807913"/>
          </a:xfrm>
          <a:prstGeom prst="rect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用作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形容词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：宽绰、（体态）柔美等意思</a:t>
            </a:r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76823" y="1146553"/>
            <a:ext cx="128588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chāo</a:t>
            </a:r>
            <a:endParaRPr lang="en-US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51720" y="1862593"/>
            <a:ext cx="1143008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chuò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842800" y="1595120"/>
            <a:ext cx="246276" cy="64807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408382" y="1146553"/>
            <a:ext cx="114954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绰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起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44294" y="4083918"/>
            <a:ext cx="7318317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她的绰（    ）号叫小猫。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662750" y="2998718"/>
            <a:ext cx="128588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chāo</a:t>
            </a:r>
            <a:endParaRPr lang="en-US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699792" y="4011910"/>
            <a:ext cx="114300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chuò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51" grpId="0" animBg="1"/>
      <p:bldP spid="52" grpId="0" animBg="1"/>
      <p:bldP spid="8" grpId="0"/>
      <p:bldP spid="32" grpId="0"/>
      <p:bldP spid="2" grpId="0" animBg="1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021665" y="3594407"/>
            <a:ext cx="6905786" cy="93102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在父母的呵（   ）护下，我们过着幸福的生活。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71600" y="2874327"/>
            <a:ext cx="6955851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武松见了，叫声：“呵（   ）呀！”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62069" y="1387955"/>
            <a:ext cx="943208" cy="115127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呵</a:t>
            </a:r>
            <a:endParaRPr lang="zh-CN" altLang="en-US" sz="5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94530" y="2787774"/>
            <a:ext cx="49379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ā</a:t>
            </a:r>
            <a:endParaRPr lang="en-US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678890" y="3490277"/>
            <a:ext cx="77063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hē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左大括号 16"/>
          <p:cNvSpPr/>
          <p:nvPr/>
        </p:nvSpPr>
        <p:spPr>
          <a:xfrm>
            <a:off x="2882138" y="1387954"/>
            <a:ext cx="249701" cy="89576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3707904" y="289784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4118009" y="195486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512505" y="1836213"/>
            <a:ext cx="114772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护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214109" y="1059582"/>
            <a:ext cx="49379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ā</a:t>
            </a:r>
            <a:endParaRPr lang="en-US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131840" y="1764205"/>
            <a:ext cx="77063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hē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118009" y="1836213"/>
            <a:ext cx="114772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斥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102539" y="1124346"/>
            <a:ext cx="1147727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呵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呀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9" grpId="0"/>
      <p:bldP spid="8" grpId="0"/>
      <p:bldP spid="32" grpId="0"/>
      <p:bldP spid="17" grpId="0" animBg="1"/>
      <p:bldP spid="59" grpId="0"/>
      <p:bldP spid="61" grpId="0"/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57363" y="1319019"/>
            <a:ext cx="943208" cy="115127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5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endParaRPr lang="zh-CN" altLang="en-US" sz="5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8" y="3003798"/>
            <a:ext cx="7416824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就血泊（    ）里双手来提时，那里提得动？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02717" y="1084406"/>
            <a:ext cx="64294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pō</a:t>
            </a:r>
            <a:endParaRPr lang="en-US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3568" y="3889123"/>
            <a:ext cx="7343826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这个码头可以停泊（    ）五十艘货船。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12009" y="1788286"/>
            <a:ext cx="64807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bó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306984" y="1152819"/>
            <a:ext cx="3112741" cy="438582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</a:rPr>
              <a:t>用作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名词</a:t>
            </a: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</a:rPr>
              <a:t>，表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示</a:t>
            </a:r>
            <a:r>
              <a:rPr lang="zh-CN" altLang="en-US" sz="24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“湖”</a:t>
            </a:r>
            <a:endParaRPr lang="zh-CN" altLang="en-US" sz="24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306986" y="1953945"/>
            <a:ext cx="3398490" cy="438582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用作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动词</a:t>
            </a:r>
            <a:r>
              <a:rPr lang="zh-CN" altLang="en-US" sz="2400" b="1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</a:rPr>
              <a:t>表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示“停泊”</a:t>
            </a:r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7" name="左大括号 16"/>
          <p:cNvSpPr/>
          <p:nvPr/>
        </p:nvSpPr>
        <p:spPr>
          <a:xfrm>
            <a:off x="1356555" y="1522051"/>
            <a:ext cx="246276" cy="64807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3707904" y="289784"/>
            <a:ext cx="410581" cy="377666"/>
            <a:chOff x="631825" y="5181600"/>
            <a:chExt cx="1554163" cy="1552575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4118009" y="195486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698802" y="2895824"/>
            <a:ext cx="64294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pō</a:t>
            </a:r>
            <a:endParaRPr lang="en-US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499002" y="3795886"/>
            <a:ext cx="64807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bó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0152" y="110396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血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endParaRPr lang="zh-CN" altLang="en-US" sz="18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线形标注 1 13"/>
          <p:cNvSpPr/>
          <p:nvPr/>
        </p:nvSpPr>
        <p:spPr>
          <a:xfrm>
            <a:off x="6419776" y="489430"/>
            <a:ext cx="1112805" cy="461665"/>
          </a:xfrm>
          <a:prstGeom prst="borderCallout1">
            <a:avLst>
              <a:gd name="adj1" fmla="val 109530"/>
              <a:gd name="adj2" fmla="val 22481"/>
              <a:gd name="adj3" fmla="val 159953"/>
              <a:gd name="adj4" fmla="val -1527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一摊血</a:t>
            </a: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249269" y="110396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湖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endParaRPr lang="zh-CN" altLang="en-US" sz="18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991969" y="183739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车</a:t>
            </a:r>
            <a:endParaRPr lang="zh-CN" altLang="en-US" sz="18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60006" y="185167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漂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  <a:endParaRPr lang="zh-CN" altLang="en-US" sz="18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23" grpId="0"/>
      <p:bldP spid="32" grpId="0"/>
      <p:bldP spid="51" grpId="0" animBg="1"/>
      <p:bldP spid="52" grpId="0" animBg="1"/>
      <p:bldP spid="17" grpId="0" animBg="1"/>
      <p:bldP spid="56" grpId="0"/>
      <p:bldP spid="57" grpId="0"/>
      <p:bldP spid="7" grpId="0"/>
      <p:bldP spid="14" grpId="0" animBg="1"/>
      <p:bldP spid="58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90292" y="1367786"/>
            <a:ext cx="1158161" cy="646331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3529" y="494043"/>
            <a:ext cx="4464496" cy="565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42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猜一猜词语的意思</a:t>
            </a:r>
            <a:endParaRPr lang="zh-CN" altLang="en-US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17695" y="1431758"/>
            <a:ext cx="238229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和木棍有关</a:t>
            </a:r>
            <a:endParaRPr lang="zh-CN" altLang="en-US" sz="320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76056" y="1442790"/>
            <a:ext cx="3168352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类似棍子的武器</a:t>
            </a:r>
            <a:endParaRPr lang="zh-CN" altLang="en-US" sz="320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4499992" y="1615406"/>
            <a:ext cx="447164" cy="23954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024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52279" y="2139999"/>
            <a:ext cx="2036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筛一碗酒：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50157" y="2244447"/>
            <a:ext cx="4177665" cy="5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联系人物前后的行为动作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25400" y="2172702"/>
            <a:ext cx="1907040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倒一碗酒</a:t>
            </a:r>
            <a:endParaRPr lang="zh-CN" altLang="en-US" sz="320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781" y="2931831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请勿自误</a:t>
            </a:r>
            <a:r>
              <a:rPr lang="en-US" altLang="zh-CN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00174" y="2931595"/>
            <a:ext cx="4032448" cy="58477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请不要自己误了自己</a:t>
            </a:r>
            <a:endParaRPr lang="zh-CN" altLang="en-US" sz="320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3365" y="3651885"/>
            <a:ext cx="433895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吊睛白额大虫、大虫</a:t>
            </a:r>
            <a:r>
              <a:rPr lang="en-US" altLang="zh-CN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32045" y="3651885"/>
            <a:ext cx="1246505" cy="57912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猛虎</a:t>
            </a:r>
            <a:endParaRPr lang="zh-CN" altLang="en-US" sz="320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18" grpId="0" animBg="1"/>
      <p:bldP spid="4" grpId="0" animBg="1"/>
      <p:bldP spid="2" grpId="0"/>
      <p:bldP spid="5" grpId="0" bldLvl="0" animBg="1"/>
      <p:bldP spid="6" grpId="0" bldLvl="0" animBg="1"/>
      <p:bldP spid="7" grpId="0"/>
      <p:bldP spid="8" grpId="0" bldLvl="0" animBg="1"/>
      <p:bldP spid="9" grpId="0"/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9" y="223416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7" y="22341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99382" y="2211710"/>
            <a:ext cx="8537114" cy="72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） </a:t>
            </a:r>
            <a:endParaRPr lang="zh-CN" altLang="en-US" sz="3600" dirty="0"/>
          </a:p>
        </p:txBody>
      </p:sp>
      <p:sp>
        <p:nvSpPr>
          <p:cNvPr id="7" name="矩形 6"/>
          <p:cNvSpPr/>
          <p:nvPr/>
        </p:nvSpPr>
        <p:spPr>
          <a:xfrm>
            <a:off x="283358" y="995328"/>
            <a:ext cx="8681130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听读课文，想一想：“喝酒”之后，武松又做了哪些事情？把后面的内容补充完整。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7404" y="2274627"/>
            <a:ext cx="1008609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1600" dirty="0"/>
          </a:p>
        </p:txBody>
      </p:sp>
      <p:sp>
        <p:nvSpPr>
          <p:cNvPr id="12" name="文本框 11"/>
          <p:cNvSpPr txBox="1"/>
          <p:nvPr/>
        </p:nvSpPr>
        <p:spPr>
          <a:xfrm>
            <a:off x="739869" y="195486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53931" y="4083918"/>
            <a:ext cx="203411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然段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1390" y="3230688"/>
            <a:ext cx="134228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谁喝酒？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8826" y="4083918"/>
            <a:ext cx="161379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相关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段落？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42137" y="3230688"/>
            <a:ext cx="142218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武松喝酒</a:t>
            </a:r>
            <a:endParaRPr lang="zh-CN" altLang="en-US" sz="24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4" name="流程图: 可选过程 23"/>
          <p:cNvSpPr/>
          <p:nvPr/>
        </p:nvSpPr>
        <p:spPr>
          <a:xfrm>
            <a:off x="4572000" y="3216433"/>
            <a:ext cx="3600400" cy="1486264"/>
          </a:xfrm>
          <a:prstGeom prst="flowChartAlternate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按照事情发展的顺序，说说接下来武松又做了什么。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七彩五下课文朗读6景阳冈（全文）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3079823" y="30596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771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20" grpId="0" animBg="1"/>
      <p:bldP spid="21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086" y="472152"/>
            <a:ext cx="9022426" cy="7372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－（    ）－（    ）－（   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 </a:t>
            </a:r>
            <a:endParaRPr lang="zh-CN" altLang="en-US" sz="4000" dirty="0"/>
          </a:p>
        </p:txBody>
      </p:sp>
      <p:sp>
        <p:nvSpPr>
          <p:cNvPr id="5" name="文本框 4"/>
          <p:cNvSpPr txBox="1"/>
          <p:nvPr/>
        </p:nvSpPr>
        <p:spPr>
          <a:xfrm>
            <a:off x="2436172" y="506057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上冈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9606" y="505093"/>
            <a:ext cx="1213794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喝酒</a:t>
            </a:r>
            <a:endParaRPr lang="zh-CN" altLang="en-US" sz="2000" dirty="0"/>
          </a:p>
        </p:txBody>
      </p:sp>
      <p:sp>
        <p:nvSpPr>
          <p:cNvPr id="10" name="文本框 9"/>
          <p:cNvSpPr txBox="1"/>
          <p:nvPr/>
        </p:nvSpPr>
        <p:spPr>
          <a:xfrm flipH="1">
            <a:off x="5089773" y="483518"/>
            <a:ext cx="1440513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打虎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38398" y="339502"/>
            <a:ext cx="1213794" cy="8988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下冈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727" y="2663128"/>
            <a:ext cx="2110009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727" y="1586841"/>
            <a:ext cx="167796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</a:t>
            </a: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喝酒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67803" y="2681367"/>
            <a:ext cx="200321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3-5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35696" y="1591665"/>
            <a:ext cx="270939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武松走上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景阳冈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23817" y="2683329"/>
            <a:ext cx="215243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99544" y="1590060"/>
            <a:ext cx="234872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武松打死猛虎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100081" y="2681367"/>
            <a:ext cx="1936415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15041" y="1591665"/>
            <a:ext cx="202145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武松一步步挨下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景阳冈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41518" y="3579862"/>
            <a:ext cx="688686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借助图表说说故事的主要内容吧！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剪去单角的矩形 23"/>
          <p:cNvSpPr/>
          <p:nvPr/>
        </p:nvSpPr>
        <p:spPr>
          <a:xfrm>
            <a:off x="2022353" y="4227934"/>
            <a:ext cx="4061815" cy="568762"/>
          </a:xfrm>
          <a:prstGeom prst="snip1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注意把主要内容说完整。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99792" y="1027638"/>
            <a:ext cx="5904656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武松在阳谷县的一家酒店内开怀畅饮后，趁着酒兴上了</a:t>
            </a:r>
            <a:r>
              <a:rPr lang="zh-CN" altLang="en-US" sz="36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，赤手空拳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打死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，最后</a:t>
            </a:r>
            <a:r>
              <a:rPr lang="zh-CN" altLang="en-US" sz="36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3605078" y="2639891"/>
            <a:ext cx="1800200" cy="7934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景阳冈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2843808" y="3477672"/>
            <a:ext cx="1296144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猛虎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5355210" y="3466330"/>
            <a:ext cx="1256263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下冈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5122" name="Picture 2" descr="http://pic.51yuansu.com/pic3/cover/01/27/44/5923324cb4aa9_610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500" b="96250" l="360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8" y="155169"/>
            <a:ext cx="2614359" cy="445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699792" y="445378"/>
            <a:ext cx="4625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主要内容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59632" y="267494"/>
            <a:ext cx="7056783" cy="79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你对武松的初步印象是怎样的？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3269835" y="3456409"/>
            <a:ext cx="270505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武艺高强</a:t>
            </a:r>
            <a:endParaRPr lang="zh-CN" altLang="en-US" sz="4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6228760" y="3465934"/>
            <a:ext cx="270505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智勇双全</a:t>
            </a:r>
            <a:endParaRPr lang="zh-CN" altLang="en-US" sz="4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251520" y="3458493"/>
            <a:ext cx="270505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看重颜面</a:t>
            </a:r>
            <a:endParaRPr lang="zh-CN" altLang="en-US" sz="4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6" y="1419622"/>
            <a:ext cx="279761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769" y="1442183"/>
            <a:ext cx="2911630" cy="206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34" y="1442183"/>
            <a:ext cx="3015584" cy="206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2" y="12684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"/>
          <p:cNvGrpSpPr/>
          <p:nvPr/>
        </p:nvGrpSpPr>
        <p:grpSpPr>
          <a:xfrm>
            <a:off x="491376" y="3327861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1" name="组合 7"/>
          <p:cNvGrpSpPr/>
          <p:nvPr/>
        </p:nvGrpSpPr>
        <p:grpSpPr>
          <a:xfrm>
            <a:off x="5640225" y="1457848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4545763" y="1457848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2323276" y="1457848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1210204" y="1457848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7" name="矩形 46"/>
          <p:cNvSpPr/>
          <p:nvPr/>
        </p:nvSpPr>
        <p:spPr>
          <a:xfrm>
            <a:off x="107504" y="915566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ɡānɡ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jī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dié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b="1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jīn</a:t>
            </a:r>
            <a:r>
              <a:rPr lang="en-US" altLang="zh-CN" sz="2800" b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ǎn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bǎnɡ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800" b="1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zhànɡ</a:t>
            </a:r>
            <a:r>
              <a:rPr lang="en-US" altLang="zh-CN" sz="2800" b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shēn</a:t>
            </a:r>
            <a:endParaRPr lang="en-US" altLang="zh-CN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25521" y="2785213"/>
            <a:ext cx="8250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jiān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wù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tuō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xī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zhuì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tánɡ</a:t>
            </a:r>
            <a:r>
              <a:rPr lang="en-US" altLang="zh-CN" sz="28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jié</a:t>
            </a:r>
            <a:endParaRPr lang="en-US" altLang="zh-CN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107504" y="1457848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8" name="组合 7"/>
          <p:cNvGrpSpPr/>
          <p:nvPr/>
        </p:nvGrpSpPr>
        <p:grpSpPr>
          <a:xfrm>
            <a:off x="6745059" y="1457848"/>
            <a:ext cx="1029163" cy="1085656"/>
            <a:chOff x="2437" y="2032"/>
            <a:chExt cx="1244" cy="1264"/>
          </a:xfrm>
        </p:grpSpPr>
        <p:sp>
          <p:nvSpPr>
            <p:cNvPr id="5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2" name="组合 7"/>
          <p:cNvGrpSpPr/>
          <p:nvPr/>
        </p:nvGrpSpPr>
        <p:grpSpPr>
          <a:xfrm>
            <a:off x="7863317" y="1458992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0" name="文本框 64"/>
          <p:cNvSpPr txBox="1"/>
          <p:nvPr/>
        </p:nvSpPr>
        <p:spPr>
          <a:xfrm>
            <a:off x="6809714" y="145784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杖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1" name="文本框 64"/>
          <p:cNvSpPr txBox="1"/>
          <p:nvPr/>
        </p:nvSpPr>
        <p:spPr>
          <a:xfrm>
            <a:off x="7903258" y="1409564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申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8" name="组合 7"/>
          <p:cNvGrpSpPr/>
          <p:nvPr/>
        </p:nvGrpSpPr>
        <p:grpSpPr>
          <a:xfrm>
            <a:off x="2726035" y="3320936"/>
            <a:ext cx="1029163" cy="1085656"/>
            <a:chOff x="2437" y="2032"/>
            <a:chExt cx="1244" cy="1264"/>
          </a:xfrm>
        </p:grpSpPr>
        <p:sp>
          <p:nvSpPr>
            <p:cNvPr id="11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2" name="组合 7"/>
          <p:cNvGrpSpPr/>
          <p:nvPr/>
        </p:nvGrpSpPr>
        <p:grpSpPr>
          <a:xfrm>
            <a:off x="1631573" y="3320936"/>
            <a:ext cx="1029163" cy="1085656"/>
            <a:chOff x="2437" y="2032"/>
            <a:chExt cx="1244" cy="1264"/>
          </a:xfrm>
        </p:grpSpPr>
        <p:sp>
          <p:nvSpPr>
            <p:cNvPr id="12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6" name="组合 7"/>
          <p:cNvGrpSpPr/>
          <p:nvPr/>
        </p:nvGrpSpPr>
        <p:grpSpPr>
          <a:xfrm>
            <a:off x="6083350" y="3339258"/>
            <a:ext cx="1029163" cy="1085656"/>
            <a:chOff x="2437" y="2032"/>
            <a:chExt cx="1244" cy="1264"/>
          </a:xfrm>
        </p:grpSpPr>
        <p:sp>
          <p:nvSpPr>
            <p:cNvPr id="12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30" name="组合 7"/>
          <p:cNvGrpSpPr/>
          <p:nvPr/>
        </p:nvGrpSpPr>
        <p:grpSpPr>
          <a:xfrm>
            <a:off x="4970278" y="3339258"/>
            <a:ext cx="1029163" cy="1085656"/>
            <a:chOff x="2437" y="2032"/>
            <a:chExt cx="1244" cy="1264"/>
          </a:xfrm>
        </p:grpSpPr>
        <p:sp>
          <p:nvSpPr>
            <p:cNvPr id="13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34" name="组合 7"/>
          <p:cNvGrpSpPr/>
          <p:nvPr/>
        </p:nvGrpSpPr>
        <p:grpSpPr>
          <a:xfrm>
            <a:off x="3830869" y="3320936"/>
            <a:ext cx="1029163" cy="1085656"/>
            <a:chOff x="2437" y="2032"/>
            <a:chExt cx="1244" cy="1264"/>
          </a:xfrm>
        </p:grpSpPr>
        <p:sp>
          <p:nvSpPr>
            <p:cNvPr id="13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2" name="文本框 64"/>
          <p:cNvSpPr txBox="1"/>
          <p:nvPr/>
        </p:nvSpPr>
        <p:spPr>
          <a:xfrm>
            <a:off x="3895524" y="332093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悉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4" name="组合 7"/>
          <p:cNvGrpSpPr/>
          <p:nvPr/>
        </p:nvGrpSpPr>
        <p:grpSpPr>
          <a:xfrm>
            <a:off x="7215245" y="3322939"/>
            <a:ext cx="1029163" cy="1085656"/>
            <a:chOff x="2437" y="2032"/>
            <a:chExt cx="1244" cy="1264"/>
          </a:xfrm>
        </p:grpSpPr>
        <p:sp>
          <p:nvSpPr>
            <p:cNvPr id="8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9" name="组合 7"/>
          <p:cNvGrpSpPr/>
          <p:nvPr/>
        </p:nvGrpSpPr>
        <p:grpSpPr>
          <a:xfrm>
            <a:off x="3419872" y="1457848"/>
            <a:ext cx="1029163" cy="1085656"/>
            <a:chOff x="2437" y="2032"/>
            <a:chExt cx="1244" cy="1264"/>
          </a:xfrm>
        </p:grpSpPr>
        <p:sp>
          <p:nvSpPr>
            <p:cNvPr id="11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pic>
        <p:nvPicPr>
          <p:cNvPr id="146" name="Picture 2" descr="C:\Users\zhangye\Desktop\点击.png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10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3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2" descr="C:\Users\zhangye\Desktop\点击.pn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75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005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846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00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19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167" y="254534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66" y="441351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00" y="441351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40" y="441351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109" y="441351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78" y="441351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" descr="C:\Users\zhangye\Desktop\点击.png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431" y="441351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738" y="441351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文本框 15"/>
          <p:cNvSpPr txBox="1"/>
          <p:nvPr/>
        </p:nvSpPr>
        <p:spPr>
          <a:xfrm>
            <a:off x="756142" y="206949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学写字</a:t>
            </a:r>
            <a:endParaRPr kumimoji="1" lang="zh-CN" altLang="en-US" sz="3600" b="1" dirty="0">
              <a:latin typeface="+mn-ea"/>
              <a:ea typeface="宋体" panose="02010600030101010101" pitchFamily="2" charset="-122"/>
            </a:endParaRPr>
          </a:p>
        </p:txBody>
      </p:sp>
      <p:pic>
        <p:nvPicPr>
          <p:cNvPr id="162" name="图片 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7" y="178374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" name="矩形 114"/>
          <p:cNvSpPr/>
          <p:nvPr/>
        </p:nvSpPr>
        <p:spPr>
          <a:xfrm>
            <a:off x="2458886" y="231587"/>
            <a:ext cx="2166866" cy="5847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左窄右宽</a:t>
            </a:r>
            <a:endParaRPr lang="zh-CN" altLang="en-US" sz="3200" b="1" dirty="0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121276" y="1433134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冈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1218442" y="1424896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饥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2362405" y="142489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碟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3459001" y="143310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545763" y="1441372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俺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5640225" y="145784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榜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563384" y="3328605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兼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8" name="文本框 64"/>
          <p:cNvSpPr txBox="1"/>
          <p:nvPr/>
        </p:nvSpPr>
        <p:spPr>
          <a:xfrm>
            <a:off x="1631573" y="3304460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勿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9" name="文本框 64"/>
          <p:cNvSpPr txBox="1"/>
          <p:nvPr/>
        </p:nvSpPr>
        <p:spPr>
          <a:xfrm>
            <a:off x="2726035" y="331269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拖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4978516" y="3306306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坠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7" name="文本框 64"/>
          <p:cNvSpPr txBox="1"/>
          <p:nvPr/>
        </p:nvSpPr>
        <p:spPr>
          <a:xfrm>
            <a:off x="6122479" y="330630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膛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文本框 64"/>
          <p:cNvSpPr txBox="1"/>
          <p:nvPr/>
        </p:nvSpPr>
        <p:spPr>
          <a:xfrm>
            <a:off x="7215245" y="331470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截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4644008" y="75965"/>
            <a:ext cx="3655293" cy="83099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注意左右两部分的高低、长短以及笔画的穿插避让</a:t>
            </a:r>
            <a:endParaRPr lang="zh-CN" altLang="en-US" sz="2400" b="1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8" grpId="0"/>
      <p:bldP spid="48" grpId="1"/>
      <p:bldP spid="110" grpId="1"/>
      <p:bldP spid="115" grpId="0" bldLvl="0" animBg="1"/>
      <p:bldP spid="12294" grpId="1"/>
      <p:bldP spid="12296" grpId="1"/>
      <p:bldP spid="12298" grpId="1"/>
      <p:bldP spid="12300" grpId="1"/>
      <p:bldP spid="109" grpId="1"/>
      <p:bldP spid="107" grpId="1"/>
      <p:bldP spid="11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60928"/>
          </a:xfrm>
          <a:prstGeom prst="rect">
            <a:avLst/>
          </a:prstGeom>
        </p:spPr>
      </p:pic>
      <p:sp>
        <p:nvSpPr>
          <p:cNvPr id="23" name="文本框 15"/>
          <p:cNvSpPr>
            <a:spLocks noChangeArrowheads="1"/>
          </p:cNvSpPr>
          <p:nvPr/>
        </p:nvSpPr>
        <p:spPr bwMode="auto">
          <a:xfrm>
            <a:off x="3059832" y="-20538"/>
            <a:ext cx="2816225" cy="715962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5583957" y="165199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3059832" y="165199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Box 48"/>
          <p:cNvSpPr txBox="1"/>
          <p:nvPr/>
        </p:nvSpPr>
        <p:spPr>
          <a:xfrm>
            <a:off x="1763688" y="1923678"/>
            <a:ext cx="5398292" cy="1177245"/>
          </a:xfrm>
          <a:prstGeom prst="rect">
            <a:avLst/>
          </a:prstGeom>
          <a:solidFill>
            <a:schemeClr val="bg1">
              <a:alpha val="98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景</a:t>
            </a:r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阳</a:t>
            </a:r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冈</a:t>
            </a:r>
            <a:endParaRPr lang="zh-CN" altLang="zh-CN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6" name="组合 2"/>
          <p:cNvGrpSpPr/>
          <p:nvPr/>
        </p:nvGrpSpPr>
        <p:grpSpPr bwMode="auto">
          <a:xfrm>
            <a:off x="1821357" y="1958302"/>
            <a:ext cx="932392" cy="1107996"/>
            <a:chOff x="1683887" y="702319"/>
            <a:chExt cx="1127279" cy="1339978"/>
          </a:xfrm>
        </p:grpSpPr>
        <p:pic>
          <p:nvPicPr>
            <p:cNvPr id="18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127279" cy="1127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文本框 6"/>
            <p:cNvSpPr txBox="1">
              <a:spLocks noChangeArrowheads="1"/>
            </p:cNvSpPr>
            <p:nvPr/>
          </p:nvSpPr>
          <p:spPr bwMode="auto">
            <a:xfrm>
              <a:off x="1878132" y="702319"/>
              <a:ext cx="738789" cy="1339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6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endParaRPr kumimoji="1" lang="zh-CN" altLang="en-US" sz="72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988165"/>
            <a:ext cx="9144000" cy="4175873"/>
            <a:chOff x="0" y="1019051"/>
            <a:chExt cx="9144000" cy="413204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0" y="1019051"/>
              <a:ext cx="9144000" cy="4123247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115616" y="4777688"/>
              <a:ext cx="7272808" cy="373412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907704" y="391440"/>
            <a:ext cx="7715773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观察课文插图，感受武松打虎的气势。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2" y="11225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701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581693" y="6781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668962"/>
            <a:ext cx="7715773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思考：文中哪几个自然段写了武松打虎？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59832" y="1491630"/>
            <a:ext cx="2965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7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自然段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323528" y="2427734"/>
            <a:ext cx="851882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默读第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自然段，说一说：课文写“武松打虎”分了哪几步来写？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91880" y="3797627"/>
            <a:ext cx="180543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五 步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692115"/>
            <a:ext cx="7920880" cy="3884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先是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一阵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后，猛虎骤然出现；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然后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猛虎“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”“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”，武松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次闪过；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紧接着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，武松抡起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打虎，却劈在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上，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断成两截；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接下来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，武松赤手空拳，用尽平生力气把猛虎打倒了；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最后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，武松怕老虎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就用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又打了一回。</a:t>
            </a:r>
            <a:endParaRPr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9177" y="1180748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一扑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60108" y="1181471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一掀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93938" y="1194887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一剪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79788" y="169231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79891" y="1693515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endParaRPr lang="zh-CN" altLang="en-US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59411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枯树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77660" y="3330856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还没死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84399" y="2278290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梢棒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03519" y="62753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狂风</a:t>
            </a:r>
            <a:endParaRPr lang="zh-CN" altLang="en-US" sz="16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5195" y="3875436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棒橛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91580" y="1491630"/>
            <a:ext cx="7560840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再读第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自然段，找出能体现武松特点的语句，画出来并作批注。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323528" y="771550"/>
            <a:ext cx="8496944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武松见了</a:t>
            </a:r>
            <a:r>
              <a:rPr sz="32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叫声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呵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呀！”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从青石上翻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将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下来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便拿那条梢棒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在手里，闪在青石边。那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大虫又饥又渴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那一惊，酒都做冷汗出了。</a:t>
            </a:r>
            <a:r>
              <a:rPr sz="3200" b="1" spc="-150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说时迟</a:t>
            </a:r>
            <a:r>
              <a:rPr sz="3200" b="1" spc="-15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sz="3200" b="1" spc="-13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那时快</a:t>
            </a:r>
            <a:r>
              <a:rPr lang="zh-CN" altLang="en-US" sz="3200" b="1" spc="-13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sz="3200" b="1" spc="-13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武松见大虫扑来</a:t>
            </a:r>
            <a:r>
              <a:rPr sz="3200" b="1" spc="-13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一闪，闪在大虫背后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大虫背后看人最难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武松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只一躲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躲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在一边</a:t>
            </a:r>
            <a:r>
              <a:rPr sz="32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大虫见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</a:t>
            </a:r>
            <a:r>
              <a:rPr sz="3200" b="1" dirty="0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一剪。武松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却</a:t>
            </a:r>
            <a:r>
              <a:rPr sz="32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又闪在一边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4"/>
          <p:cNvSpPr txBox="1"/>
          <p:nvPr/>
        </p:nvSpPr>
        <p:spPr>
          <a:xfrm>
            <a:off x="3290262" y="129162"/>
            <a:ext cx="2518301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 虎 抓 人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59632" y="1298318"/>
            <a:ext cx="727280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67544" y="1819056"/>
            <a:ext cx="80648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571999" y="2275612"/>
            <a:ext cx="4032449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67544" y="2763192"/>
            <a:ext cx="8064896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67544" y="3283724"/>
            <a:ext cx="4320480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30246" y="3730114"/>
            <a:ext cx="4237898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630246" y="4242237"/>
            <a:ext cx="3337798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42"/>
          <p:cNvSpPr txBox="1"/>
          <p:nvPr/>
        </p:nvSpPr>
        <p:spPr>
          <a:xfrm>
            <a:off x="1568233" y="4353234"/>
            <a:ext cx="2247683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三次闪避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83968" y="4353234"/>
            <a:ext cx="389241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动作敏捷、非常机智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/>
          <p:nvPr/>
        </p:nvSpPr>
        <p:spPr>
          <a:xfrm>
            <a:off x="395536" y="616496"/>
            <a:ext cx="8136904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个大虫又饥又渴，把两只爪在地下略</a:t>
            </a:r>
            <a:r>
              <a:rPr lang="zh-CN" altLang="en-US" sz="3200" b="1" spc="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按一按，和身望上一扑，从半空里撺将下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来。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那大虫背后看人最难，便把前爪搭在地下，把腰胯一掀，掀将起来。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大虫见掀他不着，吼一声，却似半天里起个霹雳，振得那山冈也动。把这铁棒也似虎尾倒竖起来，只一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剪。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95936" y="1635646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47864" y="2624614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33262" y="4116288"/>
            <a:ext cx="75050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42"/>
          <p:cNvSpPr txBox="1"/>
          <p:nvPr/>
        </p:nvSpPr>
        <p:spPr>
          <a:xfrm>
            <a:off x="3052114" y="31721"/>
            <a:ext cx="332008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老虎的致命三招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1157" y="4203927"/>
            <a:ext cx="2700997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老虎凶猛无比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87505" y="4203926"/>
            <a:ext cx="4756903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侧面烘托：武松机智勇敢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3635896" y="699394"/>
            <a:ext cx="5219285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原来那大虫拿人，只是一扑，一掀，一剪，三般提不着时，气性先自没了一半。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3" name="文本框 4"/>
          <p:cNvSpPr txBox="1"/>
          <p:nvPr/>
        </p:nvSpPr>
        <p:spPr>
          <a:xfrm>
            <a:off x="899592" y="3579862"/>
            <a:ext cx="698477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</a:t>
            </a:r>
            <a:r>
              <a:rPr lang="zh-CN" altLang="en-US" sz="40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先防守后进攻，十分</a:t>
            </a:r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机智</a:t>
            </a:r>
            <a:endParaRPr lang="zh-CN" altLang="en-US" sz="40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36" y="544470"/>
            <a:ext cx="3501373" cy="2474449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5"/>
          <p:cNvSpPr txBox="1"/>
          <p:nvPr/>
        </p:nvSpPr>
        <p:spPr>
          <a:xfrm>
            <a:off x="323528" y="771550"/>
            <a:ext cx="8496944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那大虫又剪不着，再吼了一声，一兜兜将回来。武松见那大虫复翻身回来，双手轮起梢棒，尽平生气力，只一棒，从半空劈将下来。只听得一声响，簌簌地将那树连枝带叶劈脸打将下来。定睛看时，一棒劈不着大虫。原来慌了，正打在枯树上，把那条梢棒折做两截，只拿得一半在手里。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24"/>
          <p:cNvSpPr txBox="1"/>
          <p:nvPr/>
        </p:nvSpPr>
        <p:spPr>
          <a:xfrm>
            <a:off x="3279815" y="195486"/>
            <a:ext cx="251632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棒 打 老 虎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516216" y="1779662"/>
            <a:ext cx="20882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7544" y="2283718"/>
            <a:ext cx="79928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380312" y="3283724"/>
            <a:ext cx="129614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67544" y="3787780"/>
            <a:ext cx="81369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80101" y="4227934"/>
            <a:ext cx="318378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050278" y="4310980"/>
            <a:ext cx="683409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武松虽然有些慌张，但依旧机智勇敢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3528" y="627534"/>
            <a:ext cx="8424936" cy="30469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松把那大虫嘴直按下黄泥坑里去。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松把左手紧紧地揪住顶花皮，偷出右手来，提起铁锤般大小拳头，尽平生之力，只顾打。打得五七十拳，那大虫眼里、口里、鼻子里、耳朵里都迸出鲜血来。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04059" y="629020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05650" y="1602221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揪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40330" y="2089300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提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0330" y="2583224"/>
            <a:ext cx="6555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79712" y="4054049"/>
            <a:ext cx="4815742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>
                <a:solidFill>
                  <a:srgbClr val="0000FF"/>
                </a:solidFill>
                <a:sym typeface="+mn-ea"/>
              </a:rPr>
              <a:t>力</a:t>
            </a:r>
            <a:r>
              <a:rPr lang="zh-CN" altLang="en-US" dirty="0">
                <a:solidFill>
                  <a:srgbClr val="0000FF"/>
                </a:solidFill>
                <a:sym typeface="+mn-ea"/>
              </a:rPr>
              <a:t>大无穷、</a:t>
            </a:r>
            <a:r>
              <a:rPr lang="zh-CN" altLang="en-US">
                <a:solidFill>
                  <a:srgbClr val="0000FF"/>
                </a:solidFill>
                <a:sym typeface="+mn-ea"/>
              </a:rPr>
              <a:t>十分勇猛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3568" y="940903"/>
            <a:ext cx="7612808" cy="17543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武松放了手，来松树边寻那打折的棒橛，拿在手里，只怕大虫不死，把棒橛又打了一回。那大虫气都没了。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6189796" y="940903"/>
            <a:ext cx="647934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寻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5"/>
          <p:cNvSpPr txBox="1"/>
          <p:nvPr/>
        </p:nvSpPr>
        <p:spPr>
          <a:xfrm>
            <a:off x="2517388" y="2040798"/>
            <a:ext cx="647934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6"/>
          <p:cNvSpPr txBox="1"/>
          <p:nvPr/>
        </p:nvSpPr>
        <p:spPr>
          <a:xfrm>
            <a:off x="1403648" y="3363838"/>
            <a:ext cx="66704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40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sz="3600">
                <a:solidFill>
                  <a:srgbClr val="0000FF"/>
                </a:solidFill>
                <a:sym typeface="+mn-ea"/>
              </a:rPr>
              <a:t>小心谨慎</a:t>
            </a:r>
            <a:r>
              <a:rPr lang="zh-CN" altLang="en-US" sz="3600" dirty="0">
                <a:solidFill>
                  <a:srgbClr val="0000FF"/>
                </a:solidFill>
                <a:sym typeface="+mn-ea"/>
              </a:rPr>
              <a:t>，思考周全，</a:t>
            </a:r>
            <a:r>
              <a:rPr lang="zh-CN" altLang="en-US" sz="3600">
                <a:solidFill>
                  <a:srgbClr val="0000FF"/>
                </a:solidFill>
                <a:sym typeface="+mn-ea"/>
              </a:rPr>
              <a:t>不留后患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31640" y="527100"/>
            <a:ext cx="756084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回顾以前学习过的详细复述故事的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方法。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1306832"/>
            <a:ext cx="8244906" cy="2650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1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复述故事不是背诵课文，要用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自己的话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把故事内容讲出来。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借助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表格、示意图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等梳理故事的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主要内容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，这样就能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按照顺序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复述，重要情节也不会遗漏。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ts val="41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表达上要做到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前后连贯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31640" y="4146712"/>
            <a:ext cx="6264696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你来试着用这些方法复述故事吧！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5590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9730" y="448028"/>
            <a:ext cx="8018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除了以前学过的方法，你还有什么方法能让故事更生动呢？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6398" y="1613942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抓住具体描写武松和猛虎的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抓住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准确、有特色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的语言。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吊睛白额大虫、撺将下来、锦布袋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加上适当的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语气、表情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呵呀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86458" y="4324921"/>
            <a:ext cx="6624736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用上这些方法再来复述一下故事吧！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08" y="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546" y="618817"/>
            <a:ext cx="9144000" cy="44012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松见了大虫，惊吓不已，忙从青石上翻身下来，闪在青石边。大虫从半空里撺将下来，向武松扑去，武松闪在大虫背后。大虫把前爪搭在地下，把腰胯一掀。武松一躲，躲在一边。大虫又一剪，武松闪在一边。武松抡起梢棒劈向大虫，不料却打在了树枝上，梢棒折成两截。大虫又扑过来，前爪搭在武松面前，武松就势把大虫的顶花皮揪住，把它按下地去，然后朝大虫的面门上、眼睛里乱踢。大虫边咆哮边扒身下的泥，扒了个土坑。武松把大虫按下坑里，左手揪住顶花皮，空出右手，使劲打大虫。打了五七十拳，大虫七窍流血，不再动弹了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43808" y="42753"/>
            <a:ext cx="2326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示 </a:t>
            </a:r>
            <a:r>
              <a:rPr lang="zh-CN" altLang="en-US" sz="32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例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560" y="1025176"/>
            <a:ext cx="8107188" cy="341324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上节课通过学习“打虎”部分，我们认识了一个智勇双全、武艺高强的武松。此外，故事还花了大量笔墨写武松“喝酒”“上冈”，这些内容又能让我们看到一个怎样的武松呢？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63888" y="123478"/>
            <a:ext cx="2816225" cy="709394"/>
            <a:chOff x="3039392" y="267494"/>
            <a:chExt cx="2816225" cy="709394"/>
          </a:xfrm>
        </p:grpSpPr>
        <p:sp>
          <p:nvSpPr>
            <p:cNvPr id="6" name="文本框 15"/>
            <p:cNvSpPr>
              <a:spLocks noChangeArrowheads="1"/>
            </p:cNvSpPr>
            <p:nvPr/>
          </p:nvSpPr>
          <p:spPr bwMode="auto">
            <a:xfrm>
              <a:off x="3039392" y="267494"/>
              <a:ext cx="2816225" cy="709394"/>
            </a:xfrm>
            <a:prstGeom prst="flowChartAlternateProcess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3600" b="1">
                  <a:latin typeface="宋体" panose="02010600030101010101" pitchFamily="2" charset="-122"/>
                  <a:ea typeface="宋体" panose="02010600030101010101" pitchFamily="2" charset="-122"/>
                </a:rPr>
                <a:t>第三课时</a:t>
              </a:r>
              <a:endPara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iconfont-1191-870150"/>
            <p:cNvSpPr>
              <a:spLocks noChangeAspect="1"/>
            </p:cNvSpPr>
            <p:nvPr/>
          </p:nvSpPr>
          <p:spPr bwMode="auto">
            <a:xfrm>
              <a:off x="5563517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iconfont-1191-870150"/>
            <p:cNvSpPr>
              <a:spLocks noChangeAspect="1"/>
            </p:cNvSpPr>
            <p:nvPr/>
          </p:nvSpPr>
          <p:spPr bwMode="auto">
            <a:xfrm rot="10800000">
              <a:off x="3039392" y="453231"/>
              <a:ext cx="282575" cy="423863"/>
            </a:xfrm>
            <a:custGeom>
              <a:avLst/>
              <a:gdLst>
                <a:gd name="T0" fmla="*/ 2147483647 w 2486"/>
                <a:gd name="T1" fmla="*/ 2147483647 h 3729"/>
                <a:gd name="T2" fmla="*/ 0 w 2486"/>
                <a:gd name="T3" fmla="*/ 0 h 3729"/>
                <a:gd name="T4" fmla="*/ 0 w 2486"/>
                <a:gd name="T5" fmla="*/ 2147483647 h 3729"/>
                <a:gd name="T6" fmla="*/ 2147483647 w 2486"/>
                <a:gd name="T7" fmla="*/ 2147483647 h 37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86" h="3729">
                  <a:moveTo>
                    <a:pt x="2486" y="1865"/>
                  </a:moveTo>
                  <a:lnTo>
                    <a:pt x="0" y="0"/>
                  </a:lnTo>
                  <a:lnTo>
                    <a:pt x="0" y="3729"/>
                  </a:lnTo>
                  <a:lnTo>
                    <a:pt x="2486" y="1865"/>
                  </a:ln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539552" y="1082869"/>
            <a:ext cx="8064896" cy="30469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学习第</a:t>
            </a:r>
            <a:r>
              <a:rPr lang="en-US" altLang="zh-CN" b="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b="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自然段：</a:t>
            </a:r>
            <a:endParaRPr lang="en-US" altLang="zh-CN" b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同桌分角色朗读武松与店家的对话。注意读出不同的语气，还可以适当加上动作。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从中你感受到武松有着什么样的性格？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7" y="295424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9" y="300187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624428" y="250986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1" r="7103"/>
          <a:stretch>
            <a:fillRect/>
          </a:stretch>
        </p:blipFill>
        <p:spPr bwMode="auto">
          <a:xfrm>
            <a:off x="3851920" y="0"/>
            <a:ext cx="5292080" cy="513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-18256" y="64420"/>
            <a:ext cx="3888432" cy="3436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   </a:t>
            </a:r>
            <a:r>
              <a:rPr lang="en-US" altLang="zh-CN" dirty="0"/>
              <a:t>1.</a:t>
            </a:r>
            <a:r>
              <a:rPr lang="zh-CN" altLang="en-US" dirty="0"/>
              <a:t>“休要胡说。没地不还你钱，再筛三碗来我吃。”</a:t>
            </a:r>
            <a:endParaRPr lang="en-US" altLang="zh-CN" dirty="0"/>
          </a:p>
          <a:p>
            <a:r>
              <a:rPr lang="zh-CN" altLang="en-US" dirty="0"/>
              <a:t>   </a:t>
            </a:r>
            <a:r>
              <a:rPr lang="en-US" altLang="zh-CN" dirty="0"/>
              <a:t>2.</a:t>
            </a:r>
            <a:r>
              <a:rPr lang="zh-CN" altLang="en-US" dirty="0"/>
              <a:t>“不要你贴钱，只将酒来筛。”</a:t>
            </a:r>
            <a:endParaRPr lang="zh-CN" alt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7504" y="3723878"/>
            <a:ext cx="4464496" cy="9233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5400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倔强、豪爽</a:t>
            </a:r>
            <a:endParaRPr sz="5400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r="7847"/>
          <a:stretch>
            <a:fillRect/>
          </a:stretch>
        </p:blipFill>
        <p:spPr bwMode="auto">
          <a:xfrm>
            <a:off x="3995936" y="0"/>
            <a:ext cx="514806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07504" y="0"/>
            <a:ext cx="4032448" cy="420172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/>
              <a:t>    </a:t>
            </a:r>
            <a:r>
              <a:rPr lang="en-US" altLang="zh-CN" sz="2800" dirty="0"/>
              <a:t>1.</a:t>
            </a:r>
            <a:r>
              <a:rPr lang="zh-CN" altLang="en-US" sz="2800" dirty="0"/>
              <a:t>武松答道：“要你扶的不算好汉。”</a:t>
            </a:r>
            <a:endParaRPr lang="zh-CN" altLang="en-US" sz="2800" dirty="0"/>
          </a:p>
          <a:p>
            <a:r>
              <a:rPr lang="zh-CN" altLang="en-US" sz="2800" dirty="0"/>
              <a:t>    </a:t>
            </a:r>
            <a:r>
              <a:rPr lang="en-US" altLang="zh-CN" sz="2800" dirty="0"/>
              <a:t>2.</a:t>
            </a:r>
            <a:r>
              <a:rPr lang="zh-CN" altLang="en-US" sz="2800" dirty="0"/>
              <a:t>绰了梢棒，立起身来道：“我却又不曾醉。”走出门前来，笑道：“却不说‘三碗不过冈’！”</a:t>
            </a:r>
            <a:endParaRPr lang="zh-CN" altLang="en-US" sz="28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5536" y="4112353"/>
            <a:ext cx="3686987" cy="10156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6000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十分要强</a:t>
            </a:r>
            <a:endParaRPr sz="2800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r="7847"/>
          <a:stretch>
            <a:fillRect/>
          </a:stretch>
        </p:blipFill>
        <p:spPr bwMode="auto">
          <a:xfrm>
            <a:off x="3995936" y="0"/>
            <a:ext cx="514806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0" y="0"/>
            <a:ext cx="3995936" cy="29952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/>
              <a:t>   </a:t>
            </a:r>
            <a:r>
              <a:rPr lang="en-US" altLang="zh-CN" sz="2800" dirty="0"/>
              <a:t>  </a:t>
            </a:r>
            <a:r>
              <a:rPr lang="zh-CN" altLang="en-US" sz="2800" dirty="0"/>
              <a:t>武松道：“便真个有虎，老爷也不怕。你留我在家里歇，莫不半夜三更要谋我财，害我性命，却把大虫吓我？”</a:t>
            </a:r>
            <a:endParaRPr lang="zh-CN" altLang="en-US" sz="28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766" y="3147814"/>
            <a:ext cx="4644008" cy="15696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4800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性格固执、</a:t>
            </a:r>
            <a:endParaRPr lang="en-US" altLang="zh-CN" sz="4800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800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勇敢而又多疑</a:t>
            </a:r>
            <a:endParaRPr sz="4800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ldLvl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11560" y="555526"/>
            <a:ext cx="7992888" cy="36702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默读第</a:t>
            </a:r>
            <a:r>
              <a:rPr lang="en-US" altLang="zh-CN" b="0" dirty="0">
                <a:latin typeface="黑体" panose="02010609060101010101" pitchFamily="49" charset="-122"/>
                <a:ea typeface="黑体" panose="02010609060101010101" pitchFamily="49" charset="-122"/>
              </a:rPr>
              <a:t>3-5</a:t>
            </a:r>
            <a:r>
              <a:rPr lang="zh-CN" altLang="en-US" b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自然段，边读边思考：</a:t>
            </a:r>
            <a:endParaRPr lang="en-US" altLang="zh-CN" b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武松因为多疑执意上冈，他难道真的不怕老虎吗？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快速找出描写武松上冈时的心理活动的句子，说说从中体会到了什么。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" r="-220"/>
          <a:stretch>
            <a:fillRect/>
          </a:stretch>
        </p:blipFill>
        <p:spPr bwMode="auto">
          <a:xfrm>
            <a:off x="-20172" y="-1"/>
            <a:ext cx="9272692" cy="514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0" y="-20538"/>
            <a:ext cx="9144000" cy="1195712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   </a:t>
            </a:r>
            <a:r>
              <a:rPr lang="en-US" altLang="zh-CN" dirty="0">
                <a:solidFill>
                  <a:schemeClr val="tx1"/>
                </a:solidFill>
              </a:rPr>
              <a:t>  </a:t>
            </a:r>
            <a:r>
              <a:rPr lang="zh-CN" altLang="en-US" dirty="0">
                <a:solidFill>
                  <a:schemeClr val="tx1"/>
                </a:solidFill>
              </a:rPr>
              <a:t>武松看了，笑道：“这是酒家诡诈，惊吓那等客人，便去那厮家里宿歇。我却怕甚么！”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197221" y="1275606"/>
            <a:ext cx="3027960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3600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艺高人胆大</a:t>
            </a:r>
            <a:endParaRPr sz="3600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-16381" y="2067694"/>
            <a:ext cx="9160381" cy="1569660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/>
              <a:t>   </a:t>
            </a:r>
            <a:r>
              <a:rPr lang="zh-CN" altLang="en-US">
                <a:solidFill>
                  <a:schemeClr val="tx1"/>
                </a:solidFill>
              </a:rPr>
              <a:t> 寻思道：“</a:t>
            </a:r>
            <a:r>
              <a:rPr lang="zh-CN" altLang="en-US" dirty="0">
                <a:solidFill>
                  <a:schemeClr val="tx1"/>
                </a:solidFill>
              </a:rPr>
              <a:t>我回去时，须吃他耻笑，不是好汉，难以转去。”存想了一回，说道：“怕甚么！且只顾上去，看怎地！”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9512" y="3723878"/>
            <a:ext cx="8712968" cy="120032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3600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自尊心很强，虽有犹豫，但又好面子，更多的是勇往直前的豪气。</a:t>
            </a:r>
            <a:endParaRPr sz="3600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ldLvl="0"/>
      <p:bldP spid="5" grpId="0" animBg="1"/>
      <p:bldP spid="7" grpId="0" bldLvl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2048" y="659332"/>
            <a:ext cx="8316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学完课文，你觉得武松是个怎样的人？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12" y="1707654"/>
            <a:ext cx="4032628" cy="2817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5958228" y="1715319"/>
            <a:ext cx="27902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勇敢机智</a:t>
            </a:r>
            <a:endParaRPr lang="zh-CN" altLang="en-US" dirty="0">
              <a:solidFill>
                <a:srgbClr val="4325D9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08" y="1715319"/>
            <a:ext cx="14221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豪爽</a:t>
            </a:r>
            <a:endParaRPr lang="zh-CN" altLang="en-US" dirty="0">
              <a:solidFill>
                <a:srgbClr val="4325D9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43608" y="3571692"/>
            <a:ext cx="14221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固执</a:t>
            </a:r>
            <a:endParaRPr lang="zh-CN" altLang="en-US" dirty="0">
              <a:solidFill>
                <a:srgbClr val="4325D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54574" y="3211652"/>
            <a:ext cx="2351926" cy="1027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48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好面子 </a:t>
            </a:r>
            <a:endParaRPr lang="zh-CN" altLang="en-US" sz="4800" b="1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5011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1032" y="50983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对于武松，人们有不同的评价。你有什么看法？说说你的理由。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07742" y="1635646"/>
            <a:ext cx="863625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3200" dirty="0">
                <a:solidFill>
                  <a:schemeClr val="accent3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◇</a:t>
            </a:r>
            <a:r>
              <a:rPr sz="32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武松</a:t>
            </a: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真勇敢，“明知山有虎，偏向虎山行。”</a:t>
            </a:r>
            <a:endParaRPr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507743" y="2283718"/>
            <a:ext cx="8456745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>
                <a:solidFill>
                  <a:schemeClr val="accent3">
                    <a:lumMod val="75000"/>
                  </a:schemeClr>
                </a:solidFill>
              </a:rPr>
              <a:t>◇</a:t>
            </a:r>
            <a:r>
              <a:rPr dirty="0" err="1">
                <a:solidFill>
                  <a:schemeClr val="tx1"/>
                </a:solidFill>
              </a:rPr>
              <a:t>武松</a:t>
            </a:r>
            <a:r>
              <a:rPr lang="zh-CN" altLang="en-US" dirty="0">
                <a:solidFill>
                  <a:schemeClr val="tx1"/>
                </a:solidFill>
              </a:rPr>
              <a:t>很要面子，有些鲁莽，不听别人善意的劝告。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6816" y="4176544"/>
            <a:ext cx="4873450" cy="523220"/>
          </a:xfrm>
          <a:prstGeom prst="rect">
            <a:avLst/>
          </a:prstGeom>
          <a:solidFill>
            <a:srgbClr val="FFFF0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我赞同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的看法，因为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6780" y="3653324"/>
            <a:ext cx="2709395" cy="523220"/>
          </a:xfrm>
          <a:prstGeom prst="rect">
            <a:avLst/>
          </a:prstGeom>
          <a:solidFill>
            <a:srgbClr val="FFFF00">
              <a:alpha val="30000"/>
            </a:srgbClr>
          </a:solidFill>
          <a:ln w="63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我的看法是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00192" y="3622546"/>
            <a:ext cx="144933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rtlCol="0" anchor="t">
            <a:spAutoFit/>
          </a:bodyPr>
          <a:lstStyle/>
          <a:p>
            <a:pPr algn="ctr"/>
            <a:r>
              <a:rPr lang="zh-CN" altLang="en-US" sz="3200" b="1" spc="64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言之有据</a:t>
            </a:r>
            <a:endParaRPr lang="zh-CN" altLang="en-US" sz="3200" b="1" spc="64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  <p:bldP spid="4" grpId="0" bldLvl="0"/>
      <p:bldP spid="6" grpId="0" animBg="1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737285"/>
            <a:ext cx="8208912" cy="2554545"/>
          </a:xfrm>
          <a:prstGeom prst="rect">
            <a:avLst/>
          </a:prstGeom>
          <a:ln w="28575"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我认为这两种评价都有道理。武松明知山有老虎，却无惧无畏，而且最终打死了老虎，这是他勇敢的一面；另外他不听店家劝阻，有些固执，而且看到官府的榜文后，不肯返回，说明他很要面子。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3557789"/>
            <a:ext cx="763284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4325D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每个人物都有多面性，要学会从多个角度去看待作品中的人物。</a:t>
            </a:r>
            <a:endParaRPr lang="zh-CN" altLang="en-US" sz="3200" b="1" dirty="0">
              <a:solidFill>
                <a:srgbClr val="4325D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87824" y="195486"/>
            <a:ext cx="2326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示 </a:t>
            </a:r>
            <a:r>
              <a:rPr lang="zh-CN" altLang="en-US" sz="3200" b="1" dirty="0" smtClean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例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522858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现在提倡保护野生动物，有人说，不应该再读</a:t>
            </a:r>
            <a:r>
              <a:rPr lang="en-US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武松打虎</a:t>
            </a:r>
            <a:r>
              <a:rPr lang="en-US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这样的文章，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对此，</a:t>
            </a:r>
            <a:r>
              <a:rPr lang="zh-CN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有什么</a:t>
            </a:r>
            <a:r>
              <a:rPr lang="zh-CN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看法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5556" y="2931790"/>
            <a:ext cx="81009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示例：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我认为这样的故事应该读，这是文学作品，要从文学的角度来欣赏它的美，学习它的艺术表现手法，对武松这个人物，我们要分析他英勇无畏的精神。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70" y="345487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3" y="383587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12194" y="1347614"/>
            <a:ext cx="8064262" cy="26530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本文记叙了武松在阳谷县一家酒店内开怀畅饮后，趁着酒兴上了      ，赤手空拳</a:t>
            </a:r>
            <a:endParaRPr lang="en-US" altLang="zh-CN" sz="3200" b="1" u="sng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的故事，表现了武松     、    而又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的英雄性格。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580742" y="323026"/>
            <a:ext cx="214559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06874" y="2024261"/>
            <a:ext cx="1561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景阳冈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1234" y="2614694"/>
            <a:ext cx="187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打死猛虎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8184" y="2629375"/>
            <a:ext cx="1038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豪放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94107" y="2629374"/>
            <a:ext cx="1038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勇武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47664" y="3283119"/>
            <a:ext cx="1038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机敏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258651" y="2571750"/>
            <a:ext cx="11135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784917" y="3147814"/>
            <a:ext cx="177085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6300192" y="3166517"/>
            <a:ext cx="932720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7524328" y="3161159"/>
            <a:ext cx="936104" cy="53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547664" y="3802560"/>
            <a:ext cx="100811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5" y="41048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7946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8132" y="382940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552" y="1242938"/>
            <a:ext cx="8136904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《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水浒传</a:t>
            </a:r>
            <a:r>
              <a:rPr lang="en-US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中关于武松的故事还有很多，关于其他英雄人物的故事也有很多，你还知道哪些故事？可以给大家讲一讲吗？</a:t>
            </a:r>
            <a:endParaRPr lang="zh-CN" altLang="en-US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195486"/>
            <a:ext cx="3305659" cy="27363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1" y="195485"/>
            <a:ext cx="3283563" cy="27363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783" y="2377329"/>
            <a:ext cx="3316731" cy="27363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80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3693</Words>
  <Application>WPS 演示</Application>
  <PresentationFormat>全屏显示(16:9)</PresentationFormat>
  <Paragraphs>506</Paragraphs>
  <Slides>46</Slides>
  <Notes>5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46</vt:i4>
      </vt:variant>
    </vt:vector>
  </HeadingPairs>
  <TitlesOfParts>
    <vt:vector size="63" baseType="lpstr">
      <vt:lpstr>Arial</vt:lpstr>
      <vt:lpstr>宋体</vt:lpstr>
      <vt:lpstr>Wingdings</vt:lpstr>
      <vt:lpstr>黑体</vt:lpstr>
      <vt:lpstr>楷体</vt:lpstr>
      <vt:lpstr>Kaiti SC</vt:lpstr>
      <vt:lpstr>Segoe Print</vt:lpstr>
      <vt:lpstr>汉语拼音</vt:lpstr>
      <vt:lpstr>华文楷体</vt:lpstr>
      <vt:lpstr>仿宋</vt:lpstr>
      <vt:lpstr>微软雅黑</vt:lpstr>
      <vt:lpstr>Arial Unicode MS</vt:lpstr>
      <vt:lpstr>Calibri</vt:lpstr>
      <vt:lpstr>Times New Roman</vt:lpstr>
      <vt:lpstr>Times New Roman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226</cp:revision>
  <dcterms:created xsi:type="dcterms:W3CDTF">2017-03-17T02:28:00Z</dcterms:created>
  <dcterms:modified xsi:type="dcterms:W3CDTF">2024-12-12T05:50:38Z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84C208B6A838472BAC23073293DE9581_12</vt:lpwstr>
  </property>
</Properties>
</file>