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051" r:id="rId2"/>
    <p:sldId id="1954" r:id="rId3"/>
    <p:sldId id="2065" r:id="rId4"/>
    <p:sldId id="2079" r:id="rId5"/>
    <p:sldId id="2066" r:id="rId6"/>
    <p:sldId id="2068" r:id="rId7"/>
    <p:sldId id="2070" r:id="rId8"/>
    <p:sldId id="2071" r:id="rId9"/>
    <p:sldId id="2073" r:id="rId10"/>
    <p:sldId id="2078" r:id="rId11"/>
    <p:sldId id="2061" r:id="rId12"/>
  </p:sldIdLst>
  <p:sldSz cx="9144000" cy="5143500" type="screen16x9"/>
  <p:notesSz cx="6858000" cy="9144000"/>
  <p:embeddedFontLst>
    <p:embeddedFont>
      <p:font typeface="黑体" pitchFamily="49" charset="-122"/>
      <p:regular r:id="rId15"/>
    </p:embeddedFont>
    <p:embeddedFont>
      <p:font typeface="楷体" pitchFamily="49" charset="-122"/>
      <p:regular r:id="rId16"/>
    </p:embeddedFont>
    <p:embeddedFont>
      <p:font typeface="Calibri" pitchFamily="34" charset="0"/>
      <p:regular r:id="rId17"/>
      <p:bold r:id="rId18"/>
      <p:italic r:id="rId19"/>
      <p:boldItalic r:id="rId20"/>
    </p:embeddedFont>
  </p:embeddedFontLst>
  <p:custDataLst>
    <p:tags r:id="rId21"/>
  </p:custDataLst>
  <p:defaultTextStyle>
    <a:defPPr>
      <a:defRPr lang="zh-CN"/>
    </a:defPPr>
    <a:lvl1pPr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342900" indent="1143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685800" indent="2286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028700" indent="3429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371600" indent="4572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162" userDrawn="1">
          <p15:clr>
            <a:srgbClr val="A4A3A4"/>
          </p15:clr>
        </p15:guide>
        <p15:guide id="2" pos="553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066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者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0000"/>
    <a:srgbClr val="0000FF"/>
    <a:srgbClr val="0066FF"/>
    <a:srgbClr val="A38302"/>
    <a:srgbClr val="FEFCDE"/>
    <a:srgbClr val="00B05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45" autoAdjust="0"/>
    <p:restoredTop sz="93824" autoAdjust="0"/>
  </p:normalViewPr>
  <p:slideViewPr>
    <p:cSldViewPr showGuides="1">
      <p:cViewPr varScale="1">
        <p:scale>
          <a:sx n="114" d="100"/>
          <a:sy n="114" d="100"/>
        </p:scale>
        <p:origin x="-678" y="-108"/>
      </p:cViewPr>
      <p:guideLst>
        <p:guide orient="horz" pos="3162"/>
        <p:guide pos="5532"/>
      </p:guideLst>
    </p:cSldViewPr>
  </p:slideViewPr>
  <p:outlineViewPr>
    <p:cViewPr>
      <p:scale>
        <a:sx n="33" d="100"/>
        <a:sy n="33" d="100"/>
      </p:scale>
      <p:origin x="0" y="1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66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2C2A6BDB-3A18-4CF3-BF58-21EBC8E6DA6E}" type="datetimeFigureOut">
              <a:rPr lang="zh-CN" altLang="en-US"/>
              <a:t>2023/12/19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672DE11B-9FA5-4892-8862-267B7CE1E6D4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05087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2CF968F2-4CF9-4D57-BC13-C820F5B900A8}" type="datetimeFigureOut">
              <a:rPr lang="zh-CN" altLang="en-US"/>
              <a:t>2023/12/19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3F70D218-9244-47DF-A514-9EEE5E411F9F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31185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初读突破字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323528" y="1203598"/>
            <a:ext cx="615553" cy="230425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初读突破字词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再读体会感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323528" y="1203598"/>
            <a:ext cx="615553" cy="230425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再读体会感悟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查阅资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323528" y="1419622"/>
            <a:ext cx="615553" cy="165618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查阅资料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:\22春下册项目\图片\母版\美编画母版（通用）\14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452"/>
            <a:ext cx="9146150" cy="514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23478"/>
            <a:ext cx="1282378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165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6895" indent="-213995" algn="l" defTabSz="6851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71662" y="124639"/>
            <a:ext cx="24561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>
                <a:latin typeface="黑体" panose="02010609060101010101" pitchFamily="49" charset="-122"/>
                <a:ea typeface="黑体" panose="02010609060101010101" pitchFamily="49" charset="-122"/>
              </a:rPr>
              <a:t>语文 五年级 </a:t>
            </a:r>
            <a:r>
              <a:rPr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下册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2830643" y="2355726"/>
            <a:ext cx="3615483" cy="3035840"/>
            <a:chOff x="2665081" y="2308885"/>
            <a:chExt cx="3615483" cy="3035840"/>
          </a:xfrm>
        </p:grpSpPr>
        <p:pic>
          <p:nvPicPr>
            <p:cNvPr id="15" name="Picture 2" descr="E:\腾讯\文件\630984739\FileRecv\包图网_18140106木质指示牌设计素材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11" t="51703" r="67778" b="10133"/>
            <a:stretch>
              <a:fillRect/>
            </a:stretch>
          </p:blipFill>
          <p:spPr bwMode="auto">
            <a:xfrm>
              <a:off x="2665081" y="2308885"/>
              <a:ext cx="3615483" cy="30358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矩形 15"/>
            <p:cNvSpPr/>
            <p:nvPr/>
          </p:nvSpPr>
          <p:spPr>
            <a:xfrm>
              <a:off x="3452352" y="2990056"/>
              <a:ext cx="2040943" cy="830997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4800" b="1" dirty="0">
                  <a:solidFill>
                    <a:srgbClr val="D9F1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预习卡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691680" y="1291514"/>
            <a:ext cx="5688632" cy="1076573"/>
            <a:chOff x="2339752" y="1347614"/>
            <a:chExt cx="5688632" cy="1076573"/>
          </a:xfrm>
        </p:grpSpPr>
        <p:sp>
          <p:nvSpPr>
            <p:cNvPr id="6" name="标题 1"/>
            <p:cNvSpPr txBox="1"/>
            <p:nvPr/>
          </p:nvSpPr>
          <p:spPr>
            <a:xfrm>
              <a:off x="3313956" y="1347614"/>
              <a:ext cx="4714428" cy="1076573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t"/>
            <a:lstStyle/>
            <a:p>
              <a:pPr algn="dist">
                <a:buFont typeface="Arial" panose="020B0604020202020204" pitchFamily="34" charset="0"/>
                <a:buNone/>
              </a:pPr>
              <a:r>
                <a:rPr lang="zh-CN" altLang="en-US" sz="72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猴王出世</a:t>
              </a:r>
              <a:endParaRPr lang="zh-CN" altLang="en-US" sz="72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2339752" y="1578121"/>
              <a:ext cx="830188" cy="841449"/>
              <a:chOff x="3021732" y="2234357"/>
              <a:chExt cx="830188" cy="841449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21732" y="2239328"/>
                <a:ext cx="830188" cy="836478"/>
              </a:xfrm>
              <a:prstGeom prst="rect">
                <a:avLst/>
              </a:prstGeom>
            </p:spPr>
          </p:pic>
          <p:sp>
            <p:nvSpPr>
              <p:cNvPr id="10" name="文本框 6"/>
              <p:cNvSpPr txBox="1"/>
              <p:nvPr/>
            </p:nvSpPr>
            <p:spPr>
              <a:xfrm>
                <a:off x="3203848" y="2234357"/>
                <a:ext cx="464820" cy="7683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1" lang="en-US" altLang="zh-CN" sz="4400" b="1" dirty="0">
                    <a:solidFill>
                      <a:srgbClr val="009BFF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7</a:t>
                </a:r>
                <a:endParaRPr kumimoji="1" lang="zh-CN" altLang="en-US" sz="4800" b="1" dirty="0">
                  <a:solidFill>
                    <a:srgbClr val="009B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10" name="yt_shape_10210"/>
          <p:cNvSpPr txBox="1"/>
          <p:nvPr/>
        </p:nvSpPr>
        <p:spPr>
          <a:xfrm>
            <a:off x="1296000" y="1086166"/>
            <a:ext cx="7307999" cy="1210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1.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扫码听朗读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第一遍画出不认识的生字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第二遍标出下列词语。</a:t>
            </a:r>
          </a:p>
        </p:txBody>
      </p:sp>
      <p:pic>
        <p:nvPicPr>
          <p:cNvPr id="10211" name="yt_image_102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6256" y="1785813"/>
            <a:ext cx="1079280" cy="1079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13" name="yt_shape_10213"/>
          <p:cNvSpPr txBox="1"/>
          <p:nvPr/>
        </p:nvSpPr>
        <p:spPr>
          <a:xfrm>
            <a:off x="6965500" y="2865093"/>
            <a:ext cx="900888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ctr" eaLnBrk="1" latinLnBrk="0" hangingPunct="0">
              <a:lnSpc>
                <a:spcPct val="150000"/>
              </a:lnSpc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第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7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课</a:t>
            </a:r>
          </a:p>
        </p:txBody>
      </p:sp>
      <p:sp>
        <p:nvSpPr>
          <p:cNvPr id="2" name="yt_shape_10214"/>
          <p:cNvSpPr txBox="1"/>
          <p:nvPr/>
        </p:nvSpPr>
        <p:spPr>
          <a:xfrm>
            <a:off x="1296000" y="2297010"/>
            <a:ext cx="5292224" cy="12926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迸裂　猕猿　瞑目　</a:t>
            </a:r>
            <a:r>
              <a:rPr lang="zh-CN" altLang="en-US" sz="2800" b="1" i="0" u="none" dirty="0" smtClean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石碣</a:t>
            </a:r>
            <a:r>
              <a:rPr lang="en-US" altLang="zh-CN" sz="2800" b="1" i="0" u="none" dirty="0" smtClean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瀑布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en-US" altLang="zh-CN" sz="2800" b="1" i="0" u="none" dirty="0">
              <a:solidFill>
                <a:srgbClr val="000000"/>
              </a:solidFill>
              <a:effectLst/>
              <a:latin typeface="Times New Roman" panose="02020603050405020304" pitchFamily="1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石碣　楷书　抓耳挠腮　顽劣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15" name="yt_shape_10215"/>
          <p:cNvSpPr txBox="1"/>
          <p:nvPr/>
        </p:nvSpPr>
        <p:spPr>
          <a:xfrm>
            <a:off x="1296000" y="711173"/>
            <a:ext cx="6400791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2.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把汉字和对应的读音用直线相连。</a:t>
            </a:r>
            <a:r>
              <a:rPr lang="zh-CN" altLang="zh-CN" sz="2800" b="1" i="0" u="none" dirty="0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连线</a:t>
            </a:r>
          </a:p>
        </p:txBody>
      </p:sp>
      <p:sp>
        <p:nvSpPr>
          <p:cNvPr id="10216" name="yt_shape_10216"/>
          <p:cNvSpPr txBox="1"/>
          <p:nvPr/>
        </p:nvSpPr>
        <p:spPr>
          <a:xfrm>
            <a:off x="1440016" y="1326475"/>
            <a:ext cx="10044752" cy="5453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hangingPunct="0">
              <a:lnSpc>
                <a:spcPct val="150000"/>
              </a:lnSpc>
              <a:tabLst>
                <a:tab pos="0" algn="l"/>
                <a:tab pos="1059815" algn="l"/>
                <a:tab pos="1863725" algn="l"/>
                <a:tab pos="3081655" algn="l"/>
                <a:tab pos="3983355" algn="l"/>
                <a:tab pos="4648200" algn="l"/>
                <a:tab pos="5313045" algn="l"/>
                <a:tab pos="5977890" algn="l"/>
                <a:tab pos="6642735" algn="l"/>
              </a:tabLst>
            </a:pP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zhī</a:t>
            </a:r>
            <a:r>
              <a:rPr lang="en-US" altLang="zh-CN" sz="2800" dirty="0">
                <a:solidFill>
                  <a:srgbClr val="000000"/>
                </a:solidFill>
                <a:latin typeface="+mn-ea"/>
                <a:ea typeface="+mn-ea"/>
                <a:cs typeface="宋体" panose="02010600030101010101" pitchFamily="2" charset="-122"/>
              </a:rPr>
              <a:t>  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bènɡ</a:t>
            </a:r>
            <a:r>
              <a:rPr lang="en-US" altLang="zh-CN" sz="2800" b="0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 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liè</a:t>
            </a:r>
            <a:r>
              <a:rPr lang="en-US" altLang="zh-CN" sz="2800" dirty="0" smtClean="0">
                <a:solidFill>
                  <a:srgbClr val="000000"/>
                </a:solidFill>
                <a:latin typeface="+mn-ea"/>
                <a:ea typeface="+mn-ea"/>
                <a:cs typeface="宋体" panose="02010600030101010101" pitchFamily="2" charset="-122"/>
              </a:rPr>
              <a:t>  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suì</a:t>
            </a:r>
            <a:r>
              <a:rPr lang="en-US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   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mí</a:t>
            </a:r>
            <a:r>
              <a:rPr lang="en-US" altLang="zh-CN" sz="2800" b="0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  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qiè</a:t>
            </a:r>
            <a:r>
              <a:rPr lang="en-US" altLang="zh-CN" sz="2800" b="0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   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mín</a:t>
            </a:r>
            <a:r>
              <a:rPr lang="en-US" altLang="zh-CN" sz="2800" b="1" dirty="0" err="1">
                <a:solidFill>
                  <a:srgbClr val="000000"/>
                </a:solidFill>
                <a:latin typeface="+mn-ea"/>
                <a:cs typeface="宋体" panose="02010600030101010101" pitchFamily="2" charset="-122"/>
              </a:rPr>
              <a:t>ɡ</a:t>
            </a:r>
            <a:endParaRPr lang="en-US" altLang="zh-CN" sz="2800" b="1" i="0" u="none" dirty="0">
              <a:solidFill>
                <a:srgbClr val="000000"/>
              </a:solidFill>
              <a:effectLst/>
              <a:latin typeface="+mn-ea"/>
              <a:ea typeface="+mn-ea"/>
              <a:cs typeface="宋体" panose="02010600030101010101" pitchFamily="2" charset="-122"/>
            </a:endParaRPr>
          </a:p>
        </p:txBody>
      </p:sp>
      <p:sp>
        <p:nvSpPr>
          <p:cNvPr id="10217" name="yt_shape_10217"/>
          <p:cNvSpPr txBox="1"/>
          <p:nvPr/>
        </p:nvSpPr>
        <p:spPr>
          <a:xfrm>
            <a:off x="1440016" y="3435846"/>
            <a:ext cx="7668488" cy="12926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hangingPunct="0">
              <a:lnSpc>
                <a:spcPct val="150000"/>
              </a:lnSpc>
              <a:tabLst>
                <a:tab pos="0" algn="l"/>
                <a:tab pos="1059815" algn="l"/>
                <a:tab pos="1863725" algn="l"/>
                <a:tab pos="3081655" algn="l"/>
                <a:tab pos="3983355" algn="l"/>
                <a:tab pos="4648200" algn="l"/>
                <a:tab pos="5313045" algn="l"/>
                <a:tab pos="5977890" algn="l"/>
                <a:tab pos="6642735" algn="l"/>
              </a:tabLst>
            </a:pP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juān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  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náo</a:t>
            </a:r>
            <a:r>
              <a:rPr lang="en-US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  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yu</a:t>
            </a:r>
            <a:r>
              <a:rPr lang="en-US" altLang="zh-CN" sz="2800" b="1" dirty="0" err="1">
                <a:solidFill>
                  <a:srgbClr val="000000"/>
                </a:solidFill>
                <a:latin typeface="+mn-ea"/>
                <a:cs typeface="宋体" panose="02010600030101010101" pitchFamily="2" charset="-122"/>
              </a:rPr>
              <a:t>á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n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	</a:t>
            </a:r>
            <a:r>
              <a:rPr lang="en-US" altLang="zh-CN" sz="2800" b="0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  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qín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	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zhān</a:t>
            </a:r>
            <a:r>
              <a:rPr lang="en-US" altLang="zh-CN" sz="2800" b="1" dirty="0" err="1">
                <a:solidFill>
                  <a:srgbClr val="000000"/>
                </a:solidFill>
                <a:latin typeface="+mn-ea"/>
                <a:cs typeface="宋体" panose="02010600030101010101" pitchFamily="2" charset="-122"/>
              </a:rPr>
              <a:t>ɡ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	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jiàn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	</a:t>
            </a:r>
            <a:endParaRPr lang="zh-CN" altLang="zh-CN" sz="2800" b="1" i="0" u="none" dirty="0">
              <a:solidFill>
                <a:srgbClr val="000000"/>
              </a:solidFill>
              <a:effectLst/>
              <a:latin typeface="+mn-ea"/>
              <a:ea typeface="+mn-ea"/>
              <a:cs typeface="宋体" panose="02010600030101010101" pitchFamily="2" charset="-122"/>
            </a:endParaRPr>
          </a:p>
        </p:txBody>
      </p:sp>
      <p:sp>
        <p:nvSpPr>
          <p:cNvPr id="10218" name="yt_shape_10218"/>
          <p:cNvSpPr txBox="1"/>
          <p:nvPr/>
        </p:nvSpPr>
        <p:spPr>
          <a:xfrm>
            <a:off x="1115616" y="2372607"/>
            <a:ext cx="8064896" cy="6463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  <a:tabLst>
                <a:tab pos="0" algn="l"/>
                <a:tab pos="1059815" algn="l"/>
                <a:tab pos="1863725" algn="l"/>
                <a:tab pos="3081655" algn="l"/>
                <a:tab pos="3983355" algn="l"/>
                <a:tab pos="4648200" algn="l"/>
                <a:tab pos="5313045" algn="l"/>
                <a:tab pos="5977890" algn="l"/>
                <a:tab pos="6642735" algn="l"/>
              </a:tabLst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瞑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劣</a:t>
            </a:r>
            <a:r>
              <a:rPr lang="en-US" altLang="zh-CN" sz="2800" dirty="0" smtClean="0">
                <a:solidFill>
                  <a:srgbClr val="000000"/>
                </a:solidFill>
                <a:latin typeface="BZ" pitchFamily="12"/>
                <a:cs typeface="宋体" panose="02010600030101010101" pitchFamily="2" charset="-122"/>
              </a:rPr>
              <a:t>  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挈</a:t>
            </a:r>
            <a:r>
              <a:rPr lang="en-US" altLang="zh-CN" sz="2800" b="1" i="0" u="none" dirty="0" smtClean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芝</a:t>
            </a:r>
            <a:r>
              <a:rPr lang="en-US" altLang="zh-CN" sz="2800" b="1" i="0" u="none" dirty="0" smtClean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猕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遂</a:t>
            </a:r>
            <a:r>
              <a:rPr lang="en-US" altLang="zh-CN" sz="2800" dirty="0" smtClean="0">
                <a:solidFill>
                  <a:srgbClr val="000000"/>
                </a:solid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镌</a:t>
            </a:r>
            <a:r>
              <a:rPr lang="en-US" altLang="zh-CN" sz="2800" b="0" i="0" u="none" dirty="0" smtClean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迸</a:t>
            </a:r>
            <a:r>
              <a:rPr lang="en-US" altLang="zh-CN" sz="2800" b="0" i="0" u="none" dirty="0" smtClean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涧</a:t>
            </a:r>
            <a:r>
              <a:rPr lang="en-US" altLang="zh-CN" sz="2800" b="0" i="0" u="none" dirty="0" smtClean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挠</a:t>
            </a:r>
            <a:r>
              <a:rPr lang="en-US" altLang="zh-CN" sz="2800" b="0" i="0" u="none" dirty="0" smtClean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獐</a:t>
            </a:r>
            <a:r>
              <a:rPr lang="en-US" altLang="zh-CN" sz="2800" b="0" i="0" u="none" dirty="0" smtClean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猿</a:t>
            </a:r>
            <a:r>
              <a:rPr lang="en-US" altLang="zh-CN" sz="2800" b="1" i="0" u="none" dirty="0" smtClean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禽</a:t>
            </a:r>
            <a:endParaRPr lang="zh-CN" altLang="zh-CN" sz="2800" b="1" i="0" u="none" dirty="0">
              <a:solidFill>
                <a:srgbClr val="000000"/>
              </a:solidFill>
              <a:effectLst/>
              <a:latin typeface="Times New Roman" panose="02020603050405020304" pitchFamily="1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619672" y="1851670"/>
            <a:ext cx="1584176" cy="72008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2843808" y="1851670"/>
            <a:ext cx="2520280" cy="70008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H="1">
            <a:off x="1979712" y="1851670"/>
            <a:ext cx="1800200" cy="72008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flipH="1">
            <a:off x="4427984" y="1851670"/>
            <a:ext cx="216024" cy="72008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H="1">
            <a:off x="3851920" y="1851670"/>
            <a:ext cx="1800200" cy="70008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H="1">
            <a:off x="2699792" y="1903684"/>
            <a:ext cx="3888432" cy="64807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1439652" y="1903684"/>
            <a:ext cx="6552364" cy="64807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V="1">
            <a:off x="1979712" y="2859782"/>
            <a:ext cx="3024336" cy="72008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V="1">
            <a:off x="2987824" y="2931790"/>
            <a:ext cx="3744416" cy="72008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V="1">
            <a:off x="4067944" y="2859782"/>
            <a:ext cx="3924072" cy="7920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V="1">
            <a:off x="5508104" y="2859783"/>
            <a:ext cx="3024336" cy="7920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V="1">
            <a:off x="6588224" y="2859782"/>
            <a:ext cx="864096" cy="79208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6300192" y="2859782"/>
            <a:ext cx="1276644" cy="72008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19" name="yt_shape_10219"/>
          <p:cNvSpPr txBox="1"/>
          <p:nvPr/>
        </p:nvSpPr>
        <p:spPr>
          <a:xfrm>
            <a:off x="1403648" y="1203598"/>
            <a:ext cx="6597960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3.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用“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Times New Roman" panose="02020603050405020304" pitchFamily="12"/>
                <a:cs typeface="宋体" panose="02010600030101010101" pitchFamily="2" charset="-122"/>
              </a:rPr>
              <a:t>√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”画出加点的多音字的正确读音。</a:t>
            </a:r>
          </a:p>
        </p:txBody>
      </p:sp>
      <p:sp>
        <p:nvSpPr>
          <p:cNvPr id="10220" name="yt_shape_10220"/>
          <p:cNvSpPr txBox="1"/>
          <p:nvPr/>
        </p:nvSpPr>
        <p:spPr>
          <a:xfrm>
            <a:off x="1403648" y="1818900"/>
            <a:ext cx="6003054" cy="64633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spc="-196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呵</a:t>
            </a:r>
            <a:r>
              <a:rPr lang="en-US" altLang="zh-CN" sz="4200" b="1" i="0" u="none" spc="-1008" baseline="-3500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斥（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hè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hē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）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　　好</a:t>
            </a:r>
            <a:r>
              <a:rPr lang="zh-CN" altLang="zh-CN" sz="2800" b="1" i="0" u="none" spc="-196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呵</a:t>
            </a:r>
            <a:r>
              <a:rPr lang="en-US" altLang="zh-CN" sz="4200" b="1" i="0" u="none" spc="-1008" baseline="-3500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（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hè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ɑ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）</a:t>
            </a:r>
            <a:endParaRPr lang="zh-CN" altLang="zh-CN" sz="2800" b="1" i="0" u="none" dirty="0">
              <a:solidFill>
                <a:srgbClr val="000000"/>
              </a:solidFill>
              <a:effectLst/>
              <a:latin typeface="+mn-ea"/>
              <a:ea typeface="+mn-ea"/>
              <a:cs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203848" y="1805801"/>
            <a:ext cx="375349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616688" y="1779662"/>
            <a:ext cx="375349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4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21" name="yt_shape_10221"/>
          <p:cNvSpPr txBox="1"/>
          <p:nvPr/>
        </p:nvSpPr>
        <p:spPr>
          <a:xfrm>
            <a:off x="1296000" y="475391"/>
            <a:ext cx="2072683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4.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理解词语。</a:t>
            </a:r>
          </a:p>
        </p:txBody>
      </p:sp>
      <p:pic>
        <p:nvPicPr>
          <p:cNvPr id="10222" name="yt_image_1022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22853" y="1226224"/>
            <a:ext cx="2702248" cy="1070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24" name="yt_shape_10224"/>
          <p:cNvSpPr txBox="1"/>
          <p:nvPr/>
        </p:nvSpPr>
        <p:spPr>
          <a:xfrm>
            <a:off x="1380240" y="1076766"/>
            <a:ext cx="7307999" cy="1210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喜不自胜</a:t>
            </a: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100" b="1" i="0" spc="150" dirty="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 spc="150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 spc="150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高兴得自</a:t>
            </a:r>
            <a:r>
              <a:rPr lang="en-US" altLang="zh-CN" sz="2800" b="1" i="0" u="sng" spc="150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zh-CN" sz="2800" b="1" i="0" u="sng" spc="150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己</a:t>
            </a:r>
            <a:endParaRPr lang="en-US" altLang="zh-CN" sz="2800" b="1" i="0" u="sng" spc="150" dirty="0">
              <a:solidFill>
                <a:srgbClr val="FF0000">
                  <a:alpha val="0"/>
                </a:srgbClr>
              </a:solidFill>
              <a:effectLst/>
              <a:uFill>
                <a:solidFill>
                  <a:srgbClr val="000000"/>
                </a:solidFill>
              </a:uFill>
              <a:latin typeface="Times New Roman" panose="02020603050405020304" pitchFamily="1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sng" spc="150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了</a:t>
            </a:r>
            <a:r>
              <a:rPr lang="zh-CN" altLang="zh-CN" sz="2800" b="1" i="0" u="sng" spc="150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 spc="150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形容</a:t>
            </a:r>
            <a:r>
              <a:rPr lang="en-US" altLang="zh-CN" sz="2800" b="1" i="0" u="sng" spc="150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            </a:t>
            </a:r>
            <a:r>
              <a:rPr lang="zh-CN" altLang="zh-CN" sz="2800" b="1" i="0" u="sng" spc="150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很高兴</a:t>
            </a:r>
            <a:r>
              <a:rPr lang="zh-CN" altLang="zh-CN" sz="2800" b="1" i="0" u="sng" spc="150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150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  <p:sp>
        <p:nvSpPr>
          <p:cNvPr id="10225" name="yt_shape_10225"/>
          <p:cNvSpPr txBox="1"/>
          <p:nvPr/>
        </p:nvSpPr>
        <p:spPr>
          <a:xfrm>
            <a:off x="1290229" y="2377178"/>
            <a:ext cx="7213513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抓耳挠腮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形容焦急而又没办法的样子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343343" y="960675"/>
            <a:ext cx="5071173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高兴得自己都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297968" y="1631230"/>
            <a:ext cx="2789947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zh-CN" sz="2800" b="1" spc="15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受不了</a:t>
            </a:r>
            <a:r>
              <a:rPr lang="zh-CN" altLang="zh-CN" sz="2800" b="1" spc="15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spc="15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形容很高兴</a:t>
            </a:r>
            <a:r>
              <a:rPr kumimoji="0" lang="zh-CN" altLang="zh-CN" sz="2800" b="1" i="0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343343" y="2304972"/>
            <a:ext cx="4823523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形容焦急而又没办法的样子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5" name="yt_shape_10226"/>
          <p:cNvSpPr txBox="1"/>
          <p:nvPr/>
        </p:nvSpPr>
        <p:spPr>
          <a:xfrm>
            <a:off x="1290229" y="2999791"/>
            <a:ext cx="7307999" cy="5453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力倦神疲</a:t>
            </a: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100" b="1" i="0" spc="150" dirty="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 spc="150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 spc="150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太累了而全身无力</a:t>
            </a:r>
            <a:r>
              <a:rPr lang="zh-CN" altLang="zh-CN" sz="2800" b="1" i="0" u="sng" spc="150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 spc="150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精神不</a:t>
            </a:r>
            <a:r>
              <a:rPr lang="zh-CN" altLang="zh-CN" sz="2800" b="1" i="0" u="sng" spc="150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150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endParaRPr lang="zh-CN" altLang="zh-CN" sz="2800" b="1" i="0" u="none" spc="150" dirty="0">
              <a:solidFill>
                <a:srgbClr val="000000"/>
              </a:solidFill>
              <a:effectLst/>
              <a:latin typeface="Times New Roman" panose="02020603050405020304" pitchFamily="1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" name="yt_shape_10227"/>
          <p:cNvSpPr txBox="1"/>
          <p:nvPr/>
        </p:nvSpPr>
        <p:spPr>
          <a:xfrm>
            <a:off x="1297968" y="3587286"/>
            <a:ext cx="6131487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天造地设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100" b="1" i="0" spc="-100" dirty="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自然形成而合乎理想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343343" y="2941692"/>
            <a:ext cx="5447411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太累了而全身无力</a:t>
            </a:r>
            <a:r>
              <a:rPr kumimoji="0" lang="zh-CN" altLang="zh-CN" sz="2800" b="1" i="0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kumimoji="0" lang="zh-CN" altLang="zh-CN" sz="2800" b="1" i="0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精神不好</a:t>
            </a:r>
            <a:r>
              <a:rPr kumimoji="0" lang="en-US" altLang="zh-CN" sz="2800" b="1" i="0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zh-CN" sz="2800" b="1" spc="150" dirty="0">
                <a:solidFill>
                  <a:srgbClr val="000000"/>
                </a:solid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368683" y="3506206"/>
            <a:ext cx="3751961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自然形成而合乎理想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  <p:bldP spid="7" grpId="0" build="allAtOnce"/>
      <p:bldP spid="8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1" name="yt_shape_10231"/>
          <p:cNvSpPr txBox="1"/>
          <p:nvPr/>
        </p:nvSpPr>
        <p:spPr>
          <a:xfrm>
            <a:off x="1296001" y="935999"/>
            <a:ext cx="7307999" cy="1210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 spc="15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5.</a:t>
            </a:r>
            <a:r>
              <a:rPr lang="zh-CN" altLang="zh-CN" sz="2800" b="1" i="0" u="none" spc="15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在文中用“</a:t>
            </a:r>
            <a:r>
              <a:rPr lang="zh-CN" altLang="zh-CN" sz="100" b="1" i="0" spc="15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 spc="15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　　</a:t>
            </a:r>
            <a:r>
              <a:rPr lang="zh-CN" altLang="zh-CN" sz="100" b="1" i="0" spc="15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 spc="15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”画出描写猴王出世的句子。</a:t>
            </a:r>
            <a:r>
              <a:rPr lang="en-US" altLang="zh-CN" sz="2800" b="1" i="0" u="none" spc="15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 </a:t>
            </a:r>
          </a:p>
        </p:txBody>
      </p:sp>
      <p:sp>
        <p:nvSpPr>
          <p:cNvPr id="10232" name="yt_shape_10232"/>
          <p:cNvSpPr txBox="1"/>
          <p:nvPr/>
        </p:nvSpPr>
        <p:spPr>
          <a:xfrm>
            <a:off x="1296000" y="2197631"/>
            <a:ext cx="7307999" cy="11916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100" b="1" i="0" spc="-100">
                <a:solidFill>
                  <a:srgbClr val="FF0000">
                    <a:alpha val="0"/>
                  </a:srgbClr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一日迸裂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产一石卵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似圆球样大。因见风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化作一个石猴。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>
                    <a:alpha val="0"/>
                  </a:srgbClr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</a:p>
        </p:txBody>
      </p:sp>
      <p:sp>
        <p:nvSpPr>
          <p:cNvPr id="2" name="yt_shape_10232"/>
          <p:cNvSpPr txBox="1"/>
          <p:nvPr/>
        </p:nvSpPr>
        <p:spPr>
          <a:xfrm>
            <a:off x="1296000" y="2197631"/>
            <a:ext cx="7307999" cy="11916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一日迸裂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产一石卵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似圆球样大。因见风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化作一个石猴。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3" name="yt_shape_10233"/>
          <p:cNvSpPr txBox="1"/>
          <p:nvPr/>
        </p:nvSpPr>
        <p:spPr>
          <a:xfrm>
            <a:off x="1296000" y="1135814"/>
            <a:ext cx="7307999" cy="5645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6.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石猴寻到的瀑布后面的石洞叫作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0" i="0" u="none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r>
              <a:rPr lang="zh-CN" altLang="zh-CN" sz="2800" b="0" i="0" u="none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  <p:graphicFrame>
        <p:nvGraphicFramePr>
          <p:cNvPr id="10234" name="yt_table_10234" title="H_88.04"/>
          <p:cNvGraphicFramePr>
            <a:graphicFrameLocks noGrp="1"/>
          </p:cNvGraphicFramePr>
          <p:nvPr/>
        </p:nvGraphicFramePr>
        <p:xfrm>
          <a:off x="1296000" y="1741674"/>
          <a:ext cx="5890102" cy="1280160"/>
        </p:xfrm>
        <a:graphic>
          <a:graphicData uri="http://schemas.openxmlformats.org/drawingml/2006/table">
            <a:tbl>
              <a:tblPr/>
              <a:tblGrid>
                <a:gridCol w="294505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94505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indent="0" algn="l" eaLnBrk="1" latinLnBrk="0" hangingPunct="0">
                        <a:lnSpc>
                          <a:spcPct val="150000"/>
                        </a:lnSpc>
                      </a:pPr>
                      <a:r>
                        <a:rPr lang="en-US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A.</a:t>
                      </a:r>
                      <a:r>
                        <a:rPr lang="zh-CN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微波洞</a:t>
                      </a: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0">
                        <a:lnSpc>
                          <a:spcPct val="150000"/>
                        </a:lnSpc>
                      </a:pPr>
                      <a:r>
                        <a:rPr lang="en-US" altLang="zh-CN" sz="2800" b="1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B.</a:t>
                      </a:r>
                      <a:r>
                        <a:rPr lang="zh-CN" altLang="zh-CN" sz="2800" b="1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水帘洞</a:t>
                      </a: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 algn="l" eaLnBrk="1" latinLnBrk="0" hangingPunct="0">
                        <a:lnSpc>
                          <a:spcPct val="150000"/>
                        </a:lnSpc>
                      </a:pPr>
                      <a:r>
                        <a:rPr lang="en-US" altLang="zh-CN" sz="2800" b="1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C.</a:t>
                      </a:r>
                      <a:r>
                        <a:rPr lang="zh-CN" altLang="zh-CN" sz="2800" b="1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波月洞</a:t>
                      </a: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0">
                        <a:lnSpc>
                          <a:spcPct val="150000"/>
                        </a:lnSpc>
                      </a:pPr>
                      <a:r>
                        <a:rPr lang="en-US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D.</a:t>
                      </a:r>
                      <a:r>
                        <a:rPr lang="zh-CN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福地洞</a:t>
                      </a: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7186102" y="1089008"/>
            <a:ext cx="416624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9" name="yt_shape_10239"/>
          <p:cNvSpPr txBox="1"/>
          <p:nvPr/>
        </p:nvSpPr>
        <p:spPr>
          <a:xfrm>
            <a:off x="1259632" y="843558"/>
            <a:ext cx="7307999" cy="32772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just" hangingPunct="0">
              <a:lnSpc>
                <a:spcPct val="110000"/>
              </a:lnSpc>
            </a:pPr>
            <a:r>
              <a:rPr lang="en-US" altLang="zh-CN" sz="2800" b="1" i="0" u="none" spc="15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7.</a:t>
            </a: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《西游记》</a:t>
            </a: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长篇小说。一百回。前七回叙述</a:t>
            </a:r>
            <a:r>
              <a:rPr lang="zh-CN" altLang="zh-CN" sz="100" b="1" i="0" spc="150" dirty="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 spc="150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 spc="150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猴王出世</a:t>
            </a:r>
            <a:r>
              <a:rPr lang="zh-CN" altLang="zh-CN" sz="2800" b="1" i="0" u="sng" spc="150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150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、</a:t>
            </a:r>
            <a:r>
              <a:rPr lang="zh-CN" altLang="zh-CN" sz="100" b="1" i="0" spc="150" dirty="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 spc="150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 spc="150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大闹天宫</a:t>
            </a:r>
            <a:r>
              <a:rPr lang="zh-CN" altLang="zh-CN" sz="2800" b="1" i="0" u="sng" spc="150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150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的故事。此后</a:t>
            </a: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转而写他被迫皈依佛门</a:t>
            </a: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在八戒和沙僧的协助下</a:t>
            </a: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保护唐僧去西天取经</a:t>
            </a: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沿途降妖伏魔的经过。</a:t>
            </a:r>
            <a:r>
              <a:rPr lang="zh-CN" altLang="zh-CN" sz="2800" b="1" spc="150" dirty="0">
                <a:solidFill>
                  <a:srgbClr val="000000"/>
                </a:solid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小说成功塑造了一系列兼具</a:t>
            </a:r>
            <a:r>
              <a:rPr lang="zh-CN" altLang="zh-CN" sz="100" b="1" spc="150" dirty="0">
                <a:solidFill>
                  <a:srgbClr val="FF0000"/>
                </a:solid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u="sng" spc="15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u="sng" spc="150" dirty="0">
                <a:solidFill>
                  <a:srgbClr val="FF0000">
                    <a:alpha val="0"/>
                  </a:srgbClr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人性</a:t>
            </a:r>
            <a:r>
              <a:rPr lang="zh-CN" altLang="zh-CN" sz="2800" b="1" u="sng" spc="150" dirty="0">
                <a:solidFill>
                  <a:srgbClr val="FF0000">
                    <a:alpha val="0"/>
                  </a:srgbClr>
                </a:solidFill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spc="150" dirty="0">
                <a:solidFill>
                  <a:srgbClr val="000000"/>
                </a:solid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spc="150" dirty="0">
                <a:solidFill>
                  <a:srgbClr val="000000"/>
                </a:solid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、</a:t>
            </a:r>
            <a:r>
              <a:rPr lang="zh-CN" altLang="zh-CN" sz="100" b="1" spc="150" dirty="0">
                <a:solidFill>
                  <a:srgbClr val="FF0000"/>
                </a:solid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u="sng" spc="15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u="sng" spc="150" dirty="0">
                <a:solidFill>
                  <a:srgbClr val="FF0000">
                    <a:alpha val="0"/>
                  </a:srgbClr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神性</a:t>
            </a:r>
            <a:r>
              <a:rPr lang="zh-CN" altLang="zh-CN" sz="2800" b="1" u="sng" spc="150" dirty="0">
                <a:solidFill>
                  <a:srgbClr val="FF0000">
                    <a:alpha val="0"/>
                  </a:srgbClr>
                </a:solidFill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spc="150" dirty="0">
                <a:solidFill>
                  <a:srgbClr val="000000"/>
                </a:solid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spc="150" dirty="0">
                <a:solidFill>
                  <a:srgbClr val="000000"/>
                </a:solid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和</a:t>
            </a:r>
            <a:r>
              <a:rPr lang="zh-CN" altLang="zh-CN" sz="100" b="1" spc="150" dirty="0">
                <a:solidFill>
                  <a:srgbClr val="FF0000"/>
                </a:solid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u="sng" spc="15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u="sng" spc="150" dirty="0">
                <a:solidFill>
                  <a:srgbClr val="FF0000">
                    <a:alpha val="0"/>
                  </a:srgbClr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动物性</a:t>
            </a:r>
            <a:r>
              <a:rPr lang="zh-CN" altLang="zh-CN" sz="2800" b="1" u="sng" spc="150" dirty="0">
                <a:solidFill>
                  <a:srgbClr val="FF0000">
                    <a:alpha val="0"/>
                  </a:srgbClr>
                </a:solidFill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spc="150" dirty="0">
                <a:solidFill>
                  <a:srgbClr val="000000"/>
                </a:solid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spc="150" dirty="0">
                <a:solidFill>
                  <a:srgbClr val="000000"/>
                </a:solid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特征的艺术形象。</a:t>
            </a:r>
            <a:endParaRPr lang="zh-CN" altLang="en-US" sz="2800" dirty="0"/>
          </a:p>
        </p:txBody>
      </p:sp>
      <p:sp>
        <p:nvSpPr>
          <p:cNvPr id="2" name="文本框 1"/>
          <p:cNvSpPr txBox="1"/>
          <p:nvPr/>
        </p:nvSpPr>
        <p:spPr>
          <a:xfrm>
            <a:off x="2339752" y="1261994"/>
            <a:ext cx="2078736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猴王出世</a:t>
            </a:r>
            <a:r>
              <a:rPr kumimoji="0" lang="zh-CN" altLang="zh-CN" sz="2800" b="1" i="0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004048" y="1261994"/>
            <a:ext cx="2078418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大闹天宫</a:t>
            </a:r>
            <a:r>
              <a:rPr kumimoji="0" lang="zh-CN" altLang="zh-CN" sz="2800" b="1" i="0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868869" y="3147749"/>
            <a:ext cx="1322515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人性</a:t>
            </a:r>
            <a:r>
              <a:rPr kumimoji="0" lang="zh-CN" altLang="zh-CN" sz="2800" b="1" i="0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847255" y="3147749"/>
            <a:ext cx="1322515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神</a:t>
            </a:r>
            <a:r>
              <a:rPr kumimoji="0" lang="zh-CN" altLang="en-US" sz="2800" b="1" i="0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性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127324" y="3147749"/>
            <a:ext cx="1685036" cy="650825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动物性</a:t>
            </a:r>
            <a:r>
              <a:rPr kumimoji="0" lang="zh-CN" altLang="zh-CN" sz="2800" b="1" i="0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  <p:bldP spid="5" grpId="0" build="allAtOnce"/>
      <p:bldP spid="7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1" name="yt_shape_10171"/>
          <p:cNvSpPr txBox="1"/>
          <p:nvPr/>
        </p:nvSpPr>
        <p:spPr>
          <a:xfrm>
            <a:off x="1115616" y="2007236"/>
            <a:ext cx="6924973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我的疑问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en-US" altLang="zh-CN" sz="2800" b="1" i="0" u="sng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 		                              		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3"/>
          <p:cNvSpPr txBox="1"/>
          <p:nvPr/>
        </p:nvSpPr>
        <p:spPr>
          <a:xfrm>
            <a:off x="1043608" y="1563638"/>
            <a:ext cx="7837403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时代天华祝你学习进步！</a:t>
            </a:r>
            <a:endParaRPr kumimoji="1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e48eced2-75b4-40a5-80ab-ee4713c604ec"/>
  <p:tag name="COMMONDATA" val="eyJoZGlkIjoiZTM5NjVjNGFlOTRkOGY4YmYwZjdlOTY3YjUyNmU5NmEifQ==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3">
            <a:lumMod val="40000"/>
            <a:lumOff val="60000"/>
          </a:schemeClr>
        </a:solidFill>
        <a:ln w="12700">
          <a:solidFill>
            <a:schemeClr val="tx2">
              <a:lumMod val="40000"/>
              <a:lumOff val="60000"/>
            </a:schemeClr>
          </a:solidFill>
        </a:ln>
      </a:spPr>
      <a:bodyPr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224</Words>
  <Application>Microsoft Office PowerPoint</Application>
  <PresentationFormat>全屏显示(16:9)</PresentationFormat>
  <Paragraphs>44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9" baseType="lpstr">
      <vt:lpstr>Arial</vt:lpstr>
      <vt:lpstr>宋体</vt:lpstr>
      <vt:lpstr>黑体</vt:lpstr>
      <vt:lpstr>BZ</vt:lpstr>
      <vt:lpstr>Times New Roman</vt:lpstr>
      <vt:lpstr>楷体</vt:lpstr>
      <vt:lpstr>Calibri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</dc:title>
  <dc:creator/>
  <cp:lastModifiedBy/>
  <cp:revision>349</cp:revision>
  <dcterms:created xsi:type="dcterms:W3CDTF">2017-03-17T02:28:00Z</dcterms:created>
  <dcterms:modified xsi:type="dcterms:W3CDTF">2023-12-19T09:49:54Z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2052-11.1.0.12980</vt:lpwstr>
  </property>
  <property fmtid="{D5CDD505-2E9C-101B-9397-08002B2CF9AE}" pid="3" name="ICV">
    <vt:lpwstr>255E6408E5694F5E905DF9BB4CA08B32</vt:lpwstr>
  </property>
</Properties>
</file>