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EG&amp;access=215967316" ContentType="image/jpe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453" r:id="rId2"/>
    <p:sldId id="523" r:id="rId3"/>
    <p:sldId id="1424" r:id="rId4"/>
    <p:sldId id="1452" r:id="rId5"/>
    <p:sldId id="1448" r:id="rId6"/>
    <p:sldId id="1002" r:id="rId7"/>
    <p:sldId id="1407" r:id="rId8"/>
    <p:sldId id="1444" r:id="rId9"/>
    <p:sldId id="1397" r:id="rId10"/>
    <p:sldId id="1399" r:id="rId11"/>
    <p:sldId id="923" r:id="rId12"/>
    <p:sldId id="1414" r:id="rId13"/>
    <p:sldId id="1426" r:id="rId14"/>
    <p:sldId id="1433" r:id="rId15"/>
    <p:sldId id="1434" r:id="rId16"/>
    <p:sldId id="1427" r:id="rId17"/>
    <p:sldId id="1435" r:id="rId18"/>
    <p:sldId id="1449" r:id="rId19"/>
    <p:sldId id="1450" r:id="rId20"/>
    <p:sldId id="1454" r:id="rId21"/>
    <p:sldId id="1418" r:id="rId22"/>
    <p:sldId id="1436" r:id="rId23"/>
    <p:sldId id="1437" r:id="rId24"/>
    <p:sldId id="980" r:id="rId25"/>
    <p:sldId id="1419" r:id="rId26"/>
    <p:sldId id="1431" r:id="rId27"/>
    <p:sldId id="1408" r:id="rId28"/>
    <p:sldId id="1281" r:id="rId29"/>
    <p:sldId id="1409" r:id="rId30"/>
    <p:sldId id="1420" r:id="rId31"/>
    <p:sldId id="1421" r:id="rId32"/>
    <p:sldId id="1438" r:id="rId33"/>
    <p:sldId id="1455" r:id="rId34"/>
    <p:sldId id="1456" r:id="rId35"/>
    <p:sldId id="1457" r:id="rId36"/>
    <p:sldId id="1441" r:id="rId37"/>
    <p:sldId id="1411" r:id="rId38"/>
    <p:sldId id="1432" r:id="rId39"/>
    <p:sldId id="1446" r:id="rId40"/>
    <p:sldId id="1393" r:id="rId41"/>
    <p:sldId id="1396" r:id="rId42"/>
    <p:sldId id="1394" r:id="rId43"/>
    <p:sldId id="1216" r:id="rId44"/>
    <p:sldId id="1377" r:id="rId45"/>
    <p:sldId id="1423" r:id="rId46"/>
    <p:sldId id="1017" r:id="rId47"/>
    <p:sldId id="1445" r:id="rId48"/>
    <p:sldId id="1007" r:id="rId49"/>
  </p:sldIdLst>
  <p:sldSz cx="9144000" cy="5143500" type="screen16x9"/>
  <p:notesSz cx="6858000" cy="9144000"/>
  <p:embeddedFontLst>
    <p:embeddedFont>
      <p:font typeface="幼圆" pitchFamily="49" charset="-122"/>
      <p:regular r:id="rId52"/>
    </p:embeddedFont>
    <p:embeddedFont>
      <p:font typeface="Calibri" pitchFamily="34" charset="0"/>
      <p:regular r:id="rId53"/>
      <p:bold r:id="rId54"/>
      <p:italic r:id="rId55"/>
      <p:boldItalic r:id="rId56"/>
    </p:embeddedFont>
    <p:embeddedFont>
      <p:font typeface="楷体" pitchFamily="49" charset="-122"/>
      <p:regular r:id="rId57"/>
    </p:embeddedFont>
    <p:embeddedFont>
      <p:font typeface="微软雅黑" pitchFamily="34" charset="-122"/>
      <p:regular r:id="rId58"/>
      <p:bold r:id="rId59"/>
    </p:embeddedFont>
    <p:embeddedFont>
      <p:font typeface="华文楷体" pitchFamily="2" charset="-122"/>
      <p:regular r:id="rId60"/>
    </p:embeddedFont>
    <p:embeddedFont>
      <p:font typeface="黑体" pitchFamily="49" charset="-122"/>
      <p:regular r:id="rId61"/>
    </p:embeddedFont>
    <p:embeddedFont>
      <p:font typeface="汉语拼音" pitchFamily="34" charset="0"/>
      <p:regular r:id="rId62"/>
    </p:embeddedFont>
    <p:embeddedFont>
      <p:font typeface="仿宋" pitchFamily="49" charset="-122"/>
      <p:regular r:id="rId63"/>
    </p:embeddedFont>
    <p:embeddedFont>
      <p:font typeface="楷体_GB2312" pitchFamily="49" charset="-122"/>
      <p:regular r:id="rId6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76">
          <p15:clr>
            <a:srgbClr val="A4A3A4"/>
          </p15:clr>
        </p15:guide>
        <p15:guide id="2" pos="1682">
          <p15:clr>
            <a:srgbClr val="A4A3A4"/>
          </p15:clr>
        </p15:guide>
        <p15:guide id="3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781">
          <p15:clr>
            <a:srgbClr val="A4A3A4"/>
          </p15:clr>
        </p15:guide>
        <p15:guide id="2" pos="221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0000"/>
    <a:srgbClr val="32B066"/>
    <a:srgbClr val="FFFF66"/>
    <a:srgbClr val="FF00FF"/>
    <a:srgbClr val="4325D9"/>
    <a:srgbClr val="0066CC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606" y="-108"/>
      </p:cViewPr>
      <p:guideLst>
        <p:guide orient="horz" pos="2676"/>
        <p:guide orient="horz" pos="3239"/>
        <p:guide pos="16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781"/>
        <p:guide pos="221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581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5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5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548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17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17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microsoft.com/office/2007/relationships/hdphoto" Target="../media/hdphoto3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18" y="60402"/>
            <a:ext cx="1282378" cy="504056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30275" y="4483681"/>
            <a:ext cx="1312312" cy="976439"/>
            <a:chOff x="30275" y="4483681"/>
            <a:chExt cx="1312312" cy="976439"/>
          </a:xfrm>
        </p:grpSpPr>
        <p:pic>
          <p:nvPicPr>
            <p:cNvPr id="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 userDrawn="1"/>
        </p:nvGrpSpPr>
        <p:grpSpPr>
          <a:xfrm>
            <a:off x="1342587" y="4491060"/>
            <a:ext cx="1312312" cy="976439"/>
            <a:chOff x="30275" y="4483681"/>
            <a:chExt cx="1312312" cy="976439"/>
          </a:xfrm>
        </p:grpSpPr>
        <p:pic>
          <p:nvPicPr>
            <p:cNvPr id="1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 userDrawn="1"/>
        </p:nvGrpSpPr>
        <p:grpSpPr>
          <a:xfrm>
            <a:off x="2631167" y="4491060"/>
            <a:ext cx="1312312" cy="976439"/>
            <a:chOff x="30275" y="4483681"/>
            <a:chExt cx="1312312" cy="976439"/>
          </a:xfrm>
        </p:grpSpPr>
        <p:pic>
          <p:nvPicPr>
            <p:cNvPr id="1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 userDrawn="1"/>
        </p:nvGrpSpPr>
        <p:grpSpPr>
          <a:xfrm>
            <a:off x="3887849" y="4494474"/>
            <a:ext cx="1312312" cy="976439"/>
            <a:chOff x="30275" y="4483681"/>
            <a:chExt cx="1312312" cy="976439"/>
          </a:xfrm>
        </p:grpSpPr>
        <p:pic>
          <p:nvPicPr>
            <p:cNvPr id="1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 userDrawn="1"/>
        </p:nvGrpSpPr>
        <p:grpSpPr>
          <a:xfrm>
            <a:off x="5200161" y="4499035"/>
            <a:ext cx="1312312" cy="976439"/>
            <a:chOff x="30275" y="4483681"/>
            <a:chExt cx="1312312" cy="976439"/>
          </a:xfrm>
        </p:grpSpPr>
        <p:pic>
          <p:nvPicPr>
            <p:cNvPr id="22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 userDrawn="1"/>
        </p:nvGrpSpPr>
        <p:grpSpPr>
          <a:xfrm>
            <a:off x="6512473" y="4491060"/>
            <a:ext cx="1312312" cy="976439"/>
            <a:chOff x="30275" y="4483681"/>
            <a:chExt cx="1312312" cy="976439"/>
          </a:xfrm>
        </p:grpSpPr>
        <p:pic>
          <p:nvPicPr>
            <p:cNvPr id="25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74EF4C4-5F39-D6D1-C51E-0CBDE0B37E31}"/>
              </a:ext>
            </a:extLst>
          </p:cNvPr>
          <p:cNvGrpSpPr/>
          <p:nvPr userDrawn="1"/>
        </p:nvGrpSpPr>
        <p:grpSpPr>
          <a:xfrm>
            <a:off x="7846462" y="4472085"/>
            <a:ext cx="1312312" cy="976439"/>
            <a:chOff x="30275" y="4483681"/>
            <a:chExt cx="1312312" cy="976439"/>
          </a:xfrm>
        </p:grpSpPr>
        <p:pic>
          <p:nvPicPr>
            <p:cNvPr id="6" name="Picture 4" descr="http://pic.51yuansu.com/pic/cover/00/03/54/5722c3a101128_610.jpg">
              <a:extLst>
                <a:ext uri="{FF2B5EF4-FFF2-40B4-BE49-F238E27FC236}">
                  <a16:creationId xmlns:a16="http://schemas.microsoft.com/office/drawing/2014/main" xmlns="" id="{FCC80445-4C05-88B8-1E2C-01E8497C9BA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/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pic.51yuansu.com/pic/cover/00/03/54/5722c3a101128_610.jpg">
              <a:extLst>
                <a:ext uri="{FF2B5EF4-FFF2-40B4-BE49-F238E27FC236}">
                  <a16:creationId xmlns:a16="http://schemas.microsoft.com/office/drawing/2014/main" xmlns="" id="{A8E48DAB-9F26-47E6-70CD-869054DC03F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/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20986;&#19990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&#36164;&#26009;&#38142;&#25509;/&#35270;&#39057;/&#19971;&#24425;&#20116;&#19979;&#35838;&#25991;&#26391;&#35835;7&#29492;&#29579;&#20986;&#19990;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0247;&#29492;&#25308;&#29579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gif"/><Relationship Id="rId5" Type="http://schemas.openxmlformats.org/officeDocument/2006/relationships/hyperlink" Target="&#19971;&#24425;&#19968;&#24180;&#32423;&#19978;&#35838;&#25991;&#26391;&#35835;&#35782;&#23383;3&#21475;&#32819;&#30446;&#9312;.mp4" TargetMode="External"/><Relationship Id="rId4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6.wdp"/><Relationship Id="rId7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36827;&#20986;&#27700;&#24088;&#27934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jpg"/><Relationship Id="rId5" Type="http://schemas.openxmlformats.org/officeDocument/2006/relationships/image" Target="../media/image12.gif"/><Relationship Id="rId4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&amp;access=215967316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25241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D525F2-E2FB-B226-06BE-35159AC606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76" b="17220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323528" y="1491630"/>
            <a:ext cx="5328592" cy="1177245"/>
          </a:xfrm>
          <a:prstGeom prst="rect">
            <a:avLst/>
          </a:prstGeom>
          <a:solidFill>
            <a:schemeClr val="bg1">
              <a:alpha val="77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猴王出世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99913" y="195485"/>
            <a:ext cx="274145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79" y="106633"/>
            <a:ext cx="1277707" cy="5022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2012" y="1275493"/>
            <a:ext cx="1659708" cy="1368265"/>
            <a:chOff x="1688305" y="1657350"/>
            <a:chExt cx="1659708" cy="136826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305" y="1950266"/>
              <a:ext cx="1083495" cy="1075349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a16="http://schemas.microsoft.com/office/drawing/2014/main" xmlns="" id="{D72EACE4-6DBD-7247-92D1-5B31521A4382}"/>
                </a:ext>
              </a:extLst>
            </p:cNvPr>
            <p:cNvSpPr txBox="1"/>
            <p:nvPr/>
          </p:nvSpPr>
          <p:spPr>
            <a:xfrm>
              <a:off x="1944711" y="1907360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>
                  <a:solidFill>
                    <a:srgbClr val="92D050"/>
                  </a:solidFill>
                  <a:latin typeface="宋体" panose="02010600030101010101" pitchFamily="2" charset="-122"/>
                </a:rPr>
                <a:t>7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2438400" y="1657350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95536" y="555526"/>
            <a:ext cx="8352928" cy="1195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你喜欢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西游记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吗？哪些故事给你留下了深刻的印象？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616" y="2144870"/>
            <a:ext cx="2088232" cy="867311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真假美猴王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7904" y="2116556"/>
            <a:ext cx="2088232" cy="867311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三打白骨精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0716" y="1995686"/>
            <a:ext cx="1805714" cy="867311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大闹天宫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1720" y="3430910"/>
            <a:ext cx="2016224" cy="867311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三借芭蕉扇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0072" y="3291830"/>
            <a:ext cx="2016224" cy="867311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偷吃人参果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9952" y="4173603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699792" y="1659363"/>
            <a:ext cx="3065287" cy="3144636"/>
            <a:chOff x="2987824" y="1659363"/>
            <a:chExt cx="3065287" cy="314463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7824" y="1659363"/>
              <a:ext cx="3065287" cy="3144636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7131" y="1682142"/>
              <a:ext cx="2814448" cy="27300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5940152" y="1757010"/>
            <a:ext cx="4602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点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击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图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片观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看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视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itchFamily="49" charset="-122"/>
              <a:ea typeface="仿宋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itchFamily="49" charset="-122"/>
                <a:ea typeface="仿宋" pitchFamily="49" charset="-122"/>
                <a:sym typeface="+mn-ea"/>
              </a:rPr>
              <a:t>频</a:t>
            </a:r>
            <a:endParaRPr lang="zh-CN" altLang="en-US" sz="1200" dirty="0">
              <a:solidFill>
                <a:srgbClr val="00B050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362792" y="452262"/>
            <a:ext cx="8418416" cy="1195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你知道“猴王出世”的故事吗？观看片段，说说自己的感受吧！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9628">
            <a:off x="5113755" y="3012702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8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77796" y="1232790"/>
            <a:ext cx="8286918" cy="31260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《西游记》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古典四大名著之一，是中国古代第一部浪漫主义的长篇神魔小说。主要描写了唐朝贞观年间孙悟空、猪八戒、沙僧、白龙马四人保护唐僧西行取经，沿途历经磨难，一路降妖伏魔，化险为夷，最后到达西天，取得真经的故事。本文节选自《西游记》第一回，作者是</a:t>
            </a:r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吴承恩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179512" y="267494"/>
            <a:ext cx="2592287" cy="846137"/>
            <a:chOff x="276564" y="307096"/>
            <a:chExt cx="2591577" cy="845775"/>
          </a:xfrm>
        </p:grpSpPr>
        <p:sp>
          <p:nvSpPr>
            <p:cNvPr id="4" name="矩形 2"/>
            <p:cNvSpPr>
              <a:spLocks noChangeArrowheads="1"/>
            </p:cNvSpPr>
            <p:nvPr/>
          </p:nvSpPr>
          <p:spPr bwMode="auto">
            <a:xfrm>
              <a:off x="755575" y="379406"/>
              <a:ext cx="2112566" cy="584525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19050">
              <a:solidFill>
                <a:srgbClr val="00B050"/>
              </a:solidFill>
              <a:prstDash val="sysDash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sym typeface="+mn-ea"/>
                </a:rPr>
                <a:t>作品简介</a:t>
              </a:r>
              <a:endParaRPr lang="zh-CN" altLang="en-US" sz="1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6" t="17084" r="22710" b="19420"/>
            <a:stretch>
              <a:fillRect/>
            </a:stretch>
          </p:blipFill>
          <p:spPr bwMode="auto">
            <a:xfrm flipH="1">
              <a:off x="276564" y="307096"/>
              <a:ext cx="796351" cy="84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91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2104" y="1200265"/>
            <a:ext cx="5893709" cy="32085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sz="3200" b="1" dirty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吴承恩</a:t>
            </a:r>
            <a:r>
              <a:rPr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(1500—1582)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字汝忠，号射阳居士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文学家，江苏涟水人，后徙淮安山阳（今江苏淮安）。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sz="2800" b="1" spc="-150" dirty="0">
                <a:latin typeface="楷体" panose="02010609060101010101" pitchFamily="49" charset="-122"/>
                <a:ea typeface="楷体" panose="02010609060101010101" pitchFamily="49" charset="-122"/>
              </a:rPr>
              <a:t>岁左右，他写了《西游记》的前十几回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，后来因故中断了多年，直到晚年辞官离任回到故里，他才得以完成《西游记》的创作。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1259626"/>
            <a:ext cx="2583997" cy="32085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69875" y="267494"/>
            <a:ext cx="2568575" cy="869950"/>
            <a:chOff x="6084413" y="595492"/>
            <a:chExt cx="2567826" cy="869801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YouYuan" pitchFamily="49" charset="-122"/>
                  <a:ea typeface="YouYuan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27" y="22406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02" y="23358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04714" y="195486"/>
            <a:ext cx="23341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7584" y="2139702"/>
            <a:ext cx="7086914" cy="2808313"/>
            <a:chOff x="813769" y="1738002"/>
            <a:chExt cx="6368041" cy="2523447"/>
          </a:xfrm>
        </p:grpSpPr>
        <p:pic>
          <p:nvPicPr>
            <p:cNvPr id="1026" name="Picture 2" descr="E:\22春\资源\图片\课本图片\7猴王出世P2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4" t="5498" b="14922"/>
            <a:stretch/>
          </p:blipFill>
          <p:spPr bwMode="auto">
            <a:xfrm>
              <a:off x="2915816" y="1738002"/>
              <a:ext cx="2140238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7猴王出世P30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78" r="4242" b="25782"/>
            <a:stretch/>
          </p:blipFill>
          <p:spPr bwMode="auto">
            <a:xfrm>
              <a:off x="5054848" y="1738002"/>
              <a:ext cx="2126962" cy="217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资源\图片\课本图片\7猴王出世P28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5" r="3228" b="15003"/>
            <a:stretch/>
          </p:blipFill>
          <p:spPr bwMode="auto">
            <a:xfrm>
              <a:off x="813769" y="1738002"/>
              <a:ext cx="2145332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文本框 14"/>
          <p:cNvSpPr txBox="1"/>
          <p:nvPr/>
        </p:nvSpPr>
        <p:spPr>
          <a:xfrm>
            <a:off x="3300162" y="703954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433607" y="269413"/>
            <a:ext cx="1059582" cy="105958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56548" y="1131590"/>
            <a:ext cx="75906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    默读课文，围</a:t>
            </a:r>
            <a:r>
              <a:rPr lang="zh-CN" altLang="en-US" sz="2800" kern="0" dirty="0">
                <a:latin typeface="黑体" panose="02010600030101010101" pitchFamily="49" charset="-122"/>
                <a:ea typeface="黑体" panose="02010600030101010101" pitchFamily="49" charset="-122"/>
              </a:rPr>
              <a:t>绕课题“猴王出</a:t>
            </a: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世”，说说课文出现了哪</a:t>
            </a:r>
            <a:r>
              <a:rPr lang="zh-CN" altLang="en-US" sz="2800" kern="0" dirty="0">
                <a:latin typeface="黑体" panose="02010600030101010101" pitchFamily="49" charset="-122"/>
                <a:ea typeface="黑体" panose="02010600030101010101" pitchFamily="49" charset="-122"/>
              </a:rPr>
              <a:t>些人</a:t>
            </a: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物，写</a:t>
            </a:r>
            <a:r>
              <a:rPr lang="zh-CN" altLang="en-US" sz="2800" kern="0" dirty="0">
                <a:latin typeface="黑体" panose="02010600030101010101" pitchFamily="49" charset="-122"/>
                <a:ea typeface="黑体" panose="02010600030101010101" pitchFamily="49" charset="-122"/>
              </a:rPr>
              <a:t>了一件什</a:t>
            </a: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么事。</a:t>
            </a:r>
            <a:endParaRPr lang="zh-CN" altLang="en-US" sz="2800" kern="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85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766152" y="1059582"/>
            <a:ext cx="7611696" cy="29315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主要写了花果山上的一块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孕育出一只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，这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玩耍的时候，因为敢于第一个跳进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，被拜为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6108858" y="115953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50805" y="193188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76610" y="194059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16770" y="193188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群猴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16770" y="267170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水帘洞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84322" y="339178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猴王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15"/>
          <p:cNvSpPr txBox="1"/>
          <p:nvPr/>
        </p:nvSpPr>
        <p:spPr>
          <a:xfrm>
            <a:off x="827088" y="123478"/>
            <a:ext cx="1934125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60" name="矩形 59"/>
          <p:cNvSpPr/>
          <p:nvPr/>
        </p:nvSpPr>
        <p:spPr>
          <a:xfrm>
            <a:off x="786010" y="1131937"/>
            <a:ext cx="97362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zhī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211826" y="1172918"/>
            <a:ext cx="7498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suì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732069" y="1203375"/>
            <a:ext cx="1062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bènɡ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08994" y="2300249"/>
            <a:ext cx="70809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mí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721661" y="2228645"/>
            <a:ext cx="75267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yé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134522" y="2246419"/>
            <a:ext cx="8851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qiè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29393" y="152101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芝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00897" y="152101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麻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319385" y="152101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865714" y="152101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心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992539" y="152750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迸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64043" y="152750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91198" y="263804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猕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205664" y="263629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猿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70342" y="262103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耶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14960" y="265479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挈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745019" y="264944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提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066831" y="149693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涧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459468" y="264260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瞑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456212" y="149197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山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057985" y="264375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目</a:t>
            </a:r>
          </a:p>
        </p:txBody>
      </p:sp>
      <p:sp>
        <p:nvSpPr>
          <p:cNvPr id="99" name="矩形 98"/>
          <p:cNvSpPr/>
          <p:nvPr/>
        </p:nvSpPr>
        <p:spPr>
          <a:xfrm>
            <a:off x="5969444" y="120337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303807" y="225635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mínɡ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57334" y="262770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窍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282465" y="152750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獐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542581" y="26271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门</a:t>
            </a:r>
          </a:p>
        </p:txBody>
      </p:sp>
      <p:sp>
        <p:nvSpPr>
          <p:cNvPr id="105" name="矩形 104"/>
          <p:cNvSpPr/>
          <p:nvPr/>
        </p:nvSpPr>
        <p:spPr>
          <a:xfrm>
            <a:off x="6909541" y="1203375"/>
            <a:ext cx="14161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zhāng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6959992" y="2232564"/>
            <a:ext cx="150470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qiào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9553" y="26374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是</a:t>
            </a:r>
          </a:p>
        </p:txBody>
      </p:sp>
      <p:sp>
        <p:nvSpPr>
          <p:cNvPr id="108" name="矩形 107"/>
          <p:cNvSpPr/>
          <p:nvPr/>
        </p:nvSpPr>
        <p:spPr>
          <a:xfrm>
            <a:off x="2100424" y="3364185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kǎi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19645" y="377574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楷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01739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模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609144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镌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113769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刻</a:t>
            </a:r>
          </a:p>
        </p:txBody>
      </p:sp>
      <p:sp>
        <p:nvSpPr>
          <p:cNvPr id="113" name="矩形 112"/>
          <p:cNvSpPr/>
          <p:nvPr/>
        </p:nvSpPr>
        <p:spPr>
          <a:xfrm>
            <a:off x="3537705" y="336418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juān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932849" y="3368104"/>
            <a:ext cx="95960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náo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465506" y="3364185"/>
            <a:ext cx="1115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liè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049873" y="3789601"/>
            <a:ext cx="2039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抓耳  腮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357162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劣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31549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势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961967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挠</a:t>
            </a:r>
          </a:p>
        </p:txBody>
      </p:sp>
      <p:sp>
        <p:nvSpPr>
          <p:cNvPr id="120" name="矩形 119"/>
          <p:cNvSpPr/>
          <p:nvPr/>
        </p:nvSpPr>
        <p:spPr>
          <a:xfrm>
            <a:off x="2227574" y="1050087"/>
            <a:ext cx="772931" cy="523220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suí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182722" y="92523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3844083" y="1090634"/>
            <a:ext cx="931538" cy="523220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bìng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3799231" y="96578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776737" y="2171858"/>
            <a:ext cx="654378" cy="523220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ní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731885" y="204700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7394532" y="3325111"/>
            <a:ext cx="730746" cy="523220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lǜè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7292904" y="316046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47363" y="3363838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jié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33500" y="378960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碣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1560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石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522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99" grpId="0"/>
      <p:bldP spid="99" grpId="1"/>
      <p:bldP spid="100" grpId="0"/>
      <p:bldP spid="100" grpId="1"/>
      <p:bldP spid="105" grpId="0"/>
      <p:bldP spid="105" grpId="1"/>
      <p:bldP spid="106" grpId="0"/>
      <p:bldP spid="106" grpId="1"/>
      <p:bldP spid="108" grpId="0"/>
      <p:bldP spid="108" grpId="1"/>
      <p:bldP spid="113" grpId="0"/>
      <p:bldP spid="113" grpId="1"/>
      <p:bldP spid="114" grpId="0"/>
      <p:bldP spid="114" grpId="1"/>
      <p:bldP spid="115" grpId="0"/>
      <p:bldP spid="115" grpId="1"/>
      <p:bldP spid="120" grpId="0" animBg="1"/>
      <p:bldP spid="121" grpId="0"/>
      <p:bldP spid="122" grpId="0" animBg="1"/>
      <p:bldP spid="123" grpId="0"/>
      <p:bldP spid="124" grpId="0" animBg="1"/>
      <p:bldP spid="125" grpId="0"/>
      <p:bldP spid="126" grpId="0" animBg="1"/>
      <p:bldP spid="127" grpId="0"/>
      <p:bldP spid="53" grpId="0"/>
      <p:bldP spid="5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99592" y="2140551"/>
            <a:ext cx="1050480" cy="13673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呵</a:t>
            </a:r>
          </a:p>
        </p:txBody>
      </p:sp>
      <p:sp>
        <p:nvSpPr>
          <p:cNvPr id="9" name="矩形 8"/>
          <p:cNvSpPr/>
          <p:nvPr/>
        </p:nvSpPr>
        <p:spPr>
          <a:xfrm>
            <a:off x="2051720" y="2887317"/>
            <a:ext cx="4242187" cy="5616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他平时总是笑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呵的。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84605" y="195486"/>
            <a:ext cx="1974790" cy="559770"/>
            <a:chOff x="3752862" y="431959"/>
            <a:chExt cx="1974790" cy="559770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2862" y="526257"/>
              <a:ext cx="410581" cy="377666"/>
              <a:chOff x="631825" y="5181600"/>
              <a:chExt cx="1554163" cy="1552575"/>
            </a:xfrm>
          </p:grpSpPr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162967" y="431959"/>
              <a:ext cx="1564685" cy="55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502665" y="2355726"/>
            <a:ext cx="78182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hē</a:t>
            </a:r>
            <a:endParaRPr lang="en-US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51720" y="1859705"/>
            <a:ext cx="6412214" cy="561692"/>
          </a:xfrm>
          <a:prstGeom prst="rect">
            <a:avLst/>
          </a:prstGeom>
          <a:solidFill>
            <a:srgbClr val="FFFF66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列位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，“人而无信，不知其可”。</a:t>
            </a:r>
          </a:p>
        </p:txBody>
      </p:sp>
      <p:sp>
        <p:nvSpPr>
          <p:cNvPr id="32" name="矩形 31"/>
          <p:cNvSpPr/>
          <p:nvPr/>
        </p:nvSpPr>
        <p:spPr>
          <a:xfrm>
            <a:off x="2902310" y="1300430"/>
            <a:ext cx="57150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ɑ</a:t>
            </a:r>
            <a:endParaRPr lang="zh-CN" altLang="en-US" sz="40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691680" y="2140551"/>
            <a:ext cx="258392" cy="1159314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07901" y="1338449"/>
            <a:ext cx="4556033" cy="3905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在文中用作语气词，同“啊”，读轻声</a:t>
            </a:r>
          </a:p>
        </p:txBody>
      </p:sp>
    </p:spTree>
    <p:extLst>
      <p:ext uri="{BB962C8B-B14F-4D97-AF65-F5344CB8AC3E}">
        <p14:creationId xmlns:p14="http://schemas.microsoft.com/office/powerpoint/2010/main" val="20086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23" grpId="0" animBg="1"/>
      <p:bldP spid="32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F0CB94C-E92A-9FD0-8BC9-40E22E690E87}"/>
              </a:ext>
            </a:extLst>
          </p:cNvPr>
          <p:cNvGrpSpPr/>
          <p:nvPr/>
        </p:nvGrpSpPr>
        <p:grpSpPr>
          <a:xfrm>
            <a:off x="2897297" y="2167178"/>
            <a:ext cx="6126422" cy="1626752"/>
            <a:chOff x="2897297" y="2241142"/>
            <a:chExt cx="6126422" cy="162675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EA26B871-A866-FFFB-24BF-99F60D8C0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7297" y="2241142"/>
              <a:ext cx="6126422" cy="162675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0D1A53FC-A13C-0DAA-A82F-10E9FA198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5847" y="2336711"/>
              <a:ext cx="556308" cy="495343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2504513" y="3981303"/>
            <a:ext cx="1882247" cy="76944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石碣：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836229" y="1059582"/>
            <a:ext cx="2697183" cy="715491"/>
            <a:chOff x="8100392" y="1962696"/>
            <a:chExt cx="2094432" cy="549508"/>
          </a:xfrm>
        </p:grpSpPr>
        <p:sp>
          <p:nvSpPr>
            <p:cNvPr id="20" name="云形 19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1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联系上下文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995936" y="4082315"/>
            <a:ext cx="2964273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刻字的石碑。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411510"/>
            <a:ext cx="7848872" cy="12234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45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文中有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一些不易理解的词语，你猜出它们的意思了吗？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1829"/>
            <a:ext cx="2574048" cy="228503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>
            <a:cxnSpLocks/>
          </p:cNvCxnSpPr>
          <p:nvPr/>
        </p:nvCxnSpPr>
        <p:spPr>
          <a:xfrm>
            <a:off x="4283968" y="3217866"/>
            <a:ext cx="45365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21641" y="3437587"/>
            <a:ext cx="206643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伸头缩颈：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9517" y="1416460"/>
            <a:ext cx="223227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抓耳挠腮：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49248" y="1430818"/>
            <a:ext cx="438299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形容焦急而又没办法的样子。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69852" y="334314"/>
            <a:ext cx="5527259" cy="715491"/>
            <a:chOff x="7924223" y="1962696"/>
            <a:chExt cx="4292060" cy="549508"/>
          </a:xfrm>
        </p:grpSpPr>
        <p:sp>
          <p:nvSpPr>
            <p:cNvPr id="16" name="云形 15"/>
            <p:cNvSpPr/>
            <p:nvPr/>
          </p:nvSpPr>
          <p:spPr>
            <a:xfrm>
              <a:off x="7924223" y="1962696"/>
              <a:ext cx="4292060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156722" y="1973753"/>
              <a:ext cx="3982279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结合生活经验或通过做动作</a:t>
              </a:r>
              <a:endPara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343534" y="3486883"/>
            <a:ext cx="42654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形容在暗中洞察的神态。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33" y="1265742"/>
            <a:ext cx="1800200" cy="207107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6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45326" y="1091678"/>
            <a:ext cx="20664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</a:p>
        </p:txBody>
      </p:sp>
      <p:sp>
        <p:nvSpPr>
          <p:cNvPr id="21" name="矩形 20"/>
          <p:cNvSpPr/>
          <p:nvPr/>
        </p:nvSpPr>
        <p:spPr>
          <a:xfrm>
            <a:off x="366060" y="140045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01026" y="296210"/>
            <a:ext cx="2267118" cy="715491"/>
            <a:chOff x="8100392" y="1962696"/>
            <a:chExt cx="1493735" cy="549508"/>
          </a:xfrm>
        </p:grpSpPr>
        <p:sp>
          <p:nvSpPr>
            <p:cNvPr id="23" name="云形 22"/>
            <p:cNvSpPr/>
            <p:nvPr/>
          </p:nvSpPr>
          <p:spPr>
            <a:xfrm>
              <a:off x="8100392" y="1962696"/>
              <a:ext cx="1448441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4" name="TextBox 10"/>
            <p:cNvSpPr txBox="1"/>
            <p:nvPr/>
          </p:nvSpPr>
          <p:spPr>
            <a:xfrm>
              <a:off x="8171102" y="2003886"/>
              <a:ext cx="1423025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抓关键词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363236" y="3732386"/>
            <a:ext cx="6080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22777" y="1087252"/>
            <a:ext cx="340135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喜得不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能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控制住自己。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形容非常高兴。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26258" y="399274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91678"/>
            <a:ext cx="2836352" cy="187758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7493523A-7E6C-3D1E-9B3B-2D6A38FE1908}"/>
              </a:ext>
            </a:extLst>
          </p:cNvPr>
          <p:cNvSpPr txBox="1"/>
          <p:nvPr/>
        </p:nvSpPr>
        <p:spPr>
          <a:xfrm>
            <a:off x="2311082" y="3767440"/>
            <a:ext cx="4579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闭上眼睛，蹲下身子。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50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8" grpId="0"/>
      <p:bldP spid="29" grpId="0"/>
      <p:bldP spid="18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C2941D6-2E02-2B12-4E27-08F9A022AD99}"/>
              </a:ext>
            </a:extLst>
          </p:cNvPr>
          <p:cNvGrpSpPr/>
          <p:nvPr/>
        </p:nvGrpSpPr>
        <p:grpSpPr>
          <a:xfrm>
            <a:off x="0" y="1454287"/>
            <a:ext cx="9144000" cy="2234925"/>
            <a:chOff x="0" y="1454287"/>
            <a:chExt cx="9144000" cy="223492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BB8924D-E9BA-E9A4-DC20-1FCD6F78F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54287"/>
              <a:ext cx="9144000" cy="223492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64AE200-D2DF-41A9-305C-14459462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68" y="1603445"/>
              <a:ext cx="662997" cy="510584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729680" y="1629587"/>
            <a:ext cx="1322039" cy="40947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75916" y="1612015"/>
            <a:ext cx="1322038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393924" y="1612015"/>
            <a:ext cx="723107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766" y="2152223"/>
            <a:ext cx="1408889" cy="40947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9592" y="421766"/>
            <a:ext cx="7987083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课文中还有一些难懂的句子，你猜到它们的意思了吗？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865" y="2356960"/>
            <a:ext cx="4176464" cy="11772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不懂语</a:t>
            </a:r>
            <a:r>
              <a:rPr lang="zh-CN" altLang="en-US" sz="2400" b="1" spc="-70">
                <a:latin typeface="楷体" panose="02010609060101010101" pitchFamily="49" charset="-122"/>
                <a:ea typeface="楷体" panose="02010609060101010101" pitchFamily="49" charset="-122"/>
              </a:rPr>
              <a:t>句的意</a:t>
            </a:r>
            <a:r>
              <a:rPr lang="zh-CN" altLang="en-US" sz="2400" b="1" spc="-70" dirty="0">
                <a:latin typeface="楷体" panose="02010609060101010101" pitchFamily="49" charset="-122"/>
                <a:ea typeface="楷体" panose="02010609060101010101" pitchFamily="49" charset="-122"/>
              </a:rPr>
              <a:t>思，可以先往下看，通过后边的词语可以得到答案。</a:t>
            </a:r>
            <a:endParaRPr lang="en-US" altLang="zh-CN" sz="2400" b="1" spc="-7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331640" y="3929511"/>
            <a:ext cx="648071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内育仙胞：</a:t>
            </a:r>
            <a:r>
              <a:rPr lang="zh-CN" altLang="en-US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石猴从石头里孕育出来。</a:t>
            </a:r>
            <a:endParaRPr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91880" y="934243"/>
            <a:ext cx="4013637" cy="58477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石头裂开，石猴</a:t>
            </a:r>
            <a:r>
              <a:rPr lang="zh-CN" altLang="en-US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出世</a:t>
            </a:r>
            <a:endParaRPr sz="280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xmlns="" id="{CA466068-69D2-1729-3846-3A0567611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" y="-3850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5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bldLvl="0" animBg="1"/>
      <p:bldP spid="1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E9715F93-81F7-FF9A-DECB-D4DAAC1BB33B}"/>
              </a:ext>
            </a:extLst>
          </p:cNvPr>
          <p:cNvGrpSpPr/>
          <p:nvPr/>
        </p:nvGrpSpPr>
        <p:grpSpPr>
          <a:xfrm>
            <a:off x="0" y="819972"/>
            <a:ext cx="6160137" cy="3191938"/>
            <a:chOff x="0" y="819972"/>
            <a:chExt cx="6160137" cy="319193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B02F3E65-88FC-D159-E71A-2276BDCA4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3201"/>
            <a:stretch/>
          </p:blipFill>
          <p:spPr>
            <a:xfrm>
              <a:off x="0" y="819972"/>
              <a:ext cx="6160137" cy="319193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BF3C43F7-826E-4D92-504E-28B6069BD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616" y="1009659"/>
              <a:ext cx="818984" cy="35149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6923DE63-D55A-E1F4-B33F-7A2344B48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9752" y="3642606"/>
              <a:ext cx="3456384" cy="351497"/>
            </a:xfrm>
            <a:prstGeom prst="rect">
              <a:avLst/>
            </a:prstGeom>
          </p:spPr>
        </p:pic>
      </p:grpSp>
      <p:cxnSp>
        <p:nvCxnSpPr>
          <p:cNvPr id="7" name="直接连接符 6"/>
          <p:cNvCxnSpPr>
            <a:cxnSpLocks/>
          </p:cNvCxnSpPr>
          <p:nvPr/>
        </p:nvCxnSpPr>
        <p:spPr>
          <a:xfrm>
            <a:off x="152616" y="293821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 flipV="1">
            <a:off x="1331640" y="2415941"/>
            <a:ext cx="4536504" cy="125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99792" y="4073851"/>
            <a:ext cx="3888432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众猴去找水的源头</a:t>
            </a:r>
            <a:endParaRPr sz="3600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0481" y="307907"/>
            <a:ext cx="2304256" cy="56169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联系上下文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" name="Picture 2" descr="https://ss0.bdstatic.com/70cFvHSh_Q1YnxGkpoWK1HF6hhy/it/u=704497776,918878208&amp;fm=26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61156"/>
            <a:ext cx="3059831" cy="2275043"/>
          </a:xfrm>
          <a:prstGeom prst="roundRect">
            <a:avLst>
              <a:gd name="adj" fmla="val 366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47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99592" y="1491630"/>
            <a:ext cx="7621083" cy="131055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    一些很难理解的词语，只要猜出大致意思就可以继续往后读。 </a:t>
            </a: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56" y="111250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3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D840EAB-853D-BF1E-AED1-45A4C1C8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4971"/>
            <a:ext cx="9144000" cy="42019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79712" y="2211155"/>
            <a:ext cx="7056784" cy="37278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504" y="2727959"/>
            <a:ext cx="57606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gray">
          <a:xfrm>
            <a:off x="3635896" y="2826719"/>
            <a:ext cx="3528895" cy="648072"/>
          </a:xfrm>
          <a:prstGeom prst="roundRect">
            <a:avLst>
              <a:gd name="adj" fmla="val 1750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这块石头很有灵性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987824" y="368854"/>
            <a:ext cx="3060813" cy="715491"/>
            <a:chOff x="8100392" y="1962696"/>
            <a:chExt cx="2376801" cy="549508"/>
          </a:xfrm>
        </p:grpSpPr>
        <p:sp>
          <p:nvSpPr>
            <p:cNvPr id="16" name="云形 15"/>
            <p:cNvSpPr/>
            <p:nvPr/>
          </p:nvSpPr>
          <p:spPr>
            <a:xfrm>
              <a:off x="8100392" y="1962696"/>
              <a:ext cx="2376801" cy="549508"/>
            </a:xfrm>
            <a:prstGeom prst="cloud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268553" y="1962696"/>
              <a:ext cx="2062838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从字面上猜测</a:t>
              </a:r>
              <a:endPara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138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D144287-294A-4F58-F244-61DB3901EF1F}"/>
              </a:ext>
            </a:extLst>
          </p:cNvPr>
          <p:cNvGrpSpPr/>
          <p:nvPr/>
        </p:nvGrpSpPr>
        <p:grpSpPr>
          <a:xfrm>
            <a:off x="0" y="621759"/>
            <a:ext cx="9144000" cy="3263535"/>
            <a:chOff x="0" y="939982"/>
            <a:chExt cx="9144000" cy="326353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2915884A-9F7E-DAC7-4FAB-CDFFCC7C3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39982"/>
              <a:ext cx="9144000" cy="326353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C58FE4E-F1E0-A29A-0457-275D4B8A9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9" y="1001179"/>
              <a:ext cx="2911092" cy="472481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639844" y="2887487"/>
            <a:ext cx="1311474" cy="380874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33" y="2870694"/>
            <a:ext cx="340535" cy="411115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56376" y="2353191"/>
            <a:ext cx="1008112" cy="417840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gray">
          <a:xfrm>
            <a:off x="2627784" y="3885380"/>
            <a:ext cx="3524316" cy="648072"/>
          </a:xfrm>
          <a:prstGeom prst="roundRect">
            <a:avLst>
              <a:gd name="adj" fmla="val 1750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众猴拜石猴为王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>
          <a:xfrm>
            <a:off x="158838" y="2253527"/>
            <a:ext cx="880565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174654" y="2757583"/>
            <a:ext cx="562148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1547664" y="1736023"/>
            <a:ext cx="741682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33963" y="411510"/>
            <a:ext cx="2697183" cy="715491"/>
            <a:chOff x="6339455" y="1413188"/>
            <a:chExt cx="2094432" cy="549508"/>
          </a:xfrm>
        </p:grpSpPr>
        <p:sp>
          <p:nvSpPr>
            <p:cNvPr id="16" name="云形 15"/>
            <p:cNvSpPr/>
            <p:nvPr/>
          </p:nvSpPr>
          <p:spPr>
            <a:xfrm>
              <a:off x="6339455" y="1413188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6496783" y="1436883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联系上下文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268442" y="1017714"/>
            <a:ext cx="4815339" cy="3140218"/>
            <a:chOff x="2268442" y="1017714"/>
            <a:chExt cx="4815339" cy="314021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8442" y="1017714"/>
              <a:ext cx="4815339" cy="3140218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 r="-510"/>
            <a:stretch/>
          </p:blipFill>
          <p:spPr>
            <a:xfrm>
              <a:off x="2429012" y="1410996"/>
              <a:ext cx="4511615" cy="2357013"/>
            </a:xfrm>
            <a:prstGeom prst="roundRect">
              <a:avLst>
                <a:gd name="adj" fmla="val 14105"/>
              </a:avLst>
            </a:prstGeom>
          </p:spPr>
        </p:pic>
      </p:grpSp>
      <p:sp>
        <p:nvSpPr>
          <p:cNvPr id="3" name="文本框 14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3284061" y="4299942"/>
            <a:ext cx="285513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32B066"/>
                </a:solidFill>
                <a:latin typeface="仿宋" panose="02010609060101010101" pitchFamily="49" charset="-122"/>
                <a:ea typeface="仿宋" panose="02010609060101010101" pitchFamily="49" charset="-122"/>
                <a:cs typeface="Kaiti SC"/>
              </a:rPr>
              <a:t>点击图片 观看视频</a:t>
            </a:r>
          </a:p>
        </p:txBody>
      </p:sp>
      <p:pic>
        <p:nvPicPr>
          <p:cNvPr id="4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8614">
            <a:off x="5474928" y="345934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046870" y="167074"/>
            <a:ext cx="3329515" cy="715491"/>
            <a:chOff x="8263959" y="1277236"/>
            <a:chExt cx="2585454" cy="549508"/>
          </a:xfrm>
        </p:grpSpPr>
        <p:sp>
          <p:nvSpPr>
            <p:cNvPr id="6" name="云形 5"/>
            <p:cNvSpPr/>
            <p:nvPr/>
          </p:nvSpPr>
          <p:spPr>
            <a:xfrm>
              <a:off x="8263959" y="1277236"/>
              <a:ext cx="2585454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8497689" y="1299057"/>
              <a:ext cx="2062837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结合影视作品</a:t>
              </a:r>
              <a:endPara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71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D144287-294A-4F58-F244-61DB3901EF1F}"/>
              </a:ext>
            </a:extLst>
          </p:cNvPr>
          <p:cNvGrpSpPr/>
          <p:nvPr/>
        </p:nvGrpSpPr>
        <p:grpSpPr>
          <a:xfrm>
            <a:off x="0" y="621759"/>
            <a:ext cx="9144000" cy="3263535"/>
            <a:chOff x="0" y="939982"/>
            <a:chExt cx="9144000" cy="326353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2915884A-9F7E-DAC7-4FAB-CDFFCC7C3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39982"/>
              <a:ext cx="9144000" cy="326353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C58FE4E-F1E0-A29A-0457-275D4B8A9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9" y="1001179"/>
              <a:ext cx="2911092" cy="472481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639844" y="2887487"/>
            <a:ext cx="1311474" cy="380874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33" y="2870694"/>
            <a:ext cx="340535" cy="411115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56376" y="2353191"/>
            <a:ext cx="1008112" cy="417840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gray">
          <a:xfrm>
            <a:off x="4283968" y="1601358"/>
            <a:ext cx="3524316" cy="648072"/>
          </a:xfrm>
          <a:prstGeom prst="roundRect">
            <a:avLst>
              <a:gd name="adj" fmla="val 1750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众猴拜石猴为王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AutoShape 22">
            <a:extLst>
              <a:ext uri="{FF2B5EF4-FFF2-40B4-BE49-F238E27FC236}">
                <a16:creationId xmlns:a16="http://schemas.microsoft.com/office/drawing/2014/main" xmlns="" id="{B6745D62-7866-DF5D-9E7F-2E540BA72A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5576" y="3861027"/>
            <a:ext cx="4001246" cy="648072"/>
          </a:xfrm>
          <a:prstGeom prst="roundRect">
            <a:avLst>
              <a:gd name="adj" fmla="val 1750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列队站好、拱手跪拜</a:t>
            </a:r>
          </a:p>
        </p:txBody>
      </p:sp>
    </p:spTree>
    <p:extLst>
      <p:ext uri="{BB962C8B-B14F-4D97-AF65-F5344CB8AC3E}">
        <p14:creationId xmlns:p14="http://schemas.microsoft.com/office/powerpoint/2010/main" val="81815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27584" y="1635646"/>
            <a:ext cx="7671162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边读边想，课文可以分为几部分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用自己的话说一说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石猴是怎么出世的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又是怎样成为猴王的</a:t>
            </a:r>
            <a:r>
              <a:rPr lang="zh-CN" altLang="en-US" sz="3200" kern="0" dirty="0">
                <a:latin typeface="黑体" panose="02010600030101010101" pitchFamily="49" charset="-122"/>
                <a:ea typeface="黑体" panose="02010600030101010101" pitchFamily="49" charset="-122"/>
              </a:rPr>
              <a:t>？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3874" y="321868"/>
            <a:ext cx="212549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60594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79512" y="539985"/>
            <a:ext cx="8819813" cy="3903973"/>
            <a:chOff x="179512" y="539985"/>
            <a:chExt cx="8819813" cy="3903973"/>
          </a:xfrm>
        </p:grpSpPr>
        <p:grpSp>
          <p:nvGrpSpPr>
            <p:cNvPr id="2" name="组合 1"/>
            <p:cNvGrpSpPr/>
            <p:nvPr/>
          </p:nvGrpSpPr>
          <p:grpSpPr>
            <a:xfrm>
              <a:off x="179512" y="579444"/>
              <a:ext cx="8819813" cy="3864514"/>
              <a:chOff x="945058" y="1722106"/>
              <a:chExt cx="5759154" cy="2523447"/>
            </a:xfrm>
          </p:grpSpPr>
          <p:pic>
            <p:nvPicPr>
              <p:cNvPr id="3" name="Picture 2" descr="E:\22春\资源\图片\课本图片\7猴王出世P29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834253" y="1722106"/>
                <a:ext cx="1993794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3" descr="E:\22春\资源\图片\课本图片\7猴王出世P30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828047" y="1722106"/>
                <a:ext cx="1876165" cy="21783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4" descr="E:\22春\资源\图片\课本图片\7猴王出世P2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945058" y="1722106"/>
                <a:ext cx="1889195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217612" y="154169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1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2235" y="539985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2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52776" y="54792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3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6176" y="202426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4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64877" y="1978833"/>
            <a:ext cx="208823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石猴出世</a:t>
            </a:r>
          </a:p>
        </p:txBody>
      </p:sp>
      <p:sp>
        <p:nvSpPr>
          <p:cNvPr id="15" name="矩形 14"/>
          <p:cNvSpPr/>
          <p:nvPr/>
        </p:nvSpPr>
        <p:spPr>
          <a:xfrm>
            <a:off x="217612" y="1600200"/>
            <a:ext cx="2782763" cy="1403598"/>
          </a:xfrm>
          <a:prstGeom prst="rect">
            <a:avLst/>
          </a:prstGeom>
          <a:grp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102236" y="620662"/>
            <a:ext cx="1877904" cy="3751287"/>
          </a:xfrm>
          <a:prstGeom prst="rect">
            <a:avLst/>
          </a:prstGeom>
          <a:grp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71323" y="630187"/>
            <a:ext cx="2782763" cy="3285336"/>
          </a:xfrm>
          <a:prstGeom prst="rect">
            <a:avLst/>
          </a:prstGeom>
          <a:grp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445613" y="1949689"/>
            <a:ext cx="208682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92D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石猴称王</a:t>
            </a:r>
          </a:p>
        </p:txBody>
      </p:sp>
      <p:sp>
        <p:nvSpPr>
          <p:cNvPr id="18" name="矩形 17"/>
          <p:cNvSpPr/>
          <p:nvPr/>
        </p:nvSpPr>
        <p:spPr>
          <a:xfrm>
            <a:off x="3294474" y="1924317"/>
            <a:ext cx="249793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发现水帘洞</a:t>
            </a:r>
            <a:endParaRPr lang="zh-CN" alt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95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FBAFD52-1484-9659-B878-F2690882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039"/>
            <a:ext cx="9144000" cy="4201959"/>
          </a:xfrm>
          <a:prstGeom prst="rect">
            <a:avLst/>
          </a:prstGeom>
        </p:spPr>
      </p:pic>
      <p:cxnSp>
        <p:nvCxnSpPr>
          <p:cNvPr id="5" name="直接连接符 4"/>
          <p:cNvCxnSpPr>
            <a:cxnSpLocks/>
          </p:cNvCxnSpPr>
          <p:nvPr/>
        </p:nvCxnSpPr>
        <p:spPr>
          <a:xfrm>
            <a:off x="179512" y="3192926"/>
            <a:ext cx="878497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4283968" y="1603443"/>
            <a:ext cx="15841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179512" y="3723878"/>
            <a:ext cx="136815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179512" y="2657337"/>
            <a:ext cx="878497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8604448" y="2139702"/>
            <a:ext cx="36004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28048" y="634791"/>
            <a:ext cx="648072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石猴是在花果山上的一块仙石里诞生的。</a:t>
            </a:r>
          </a:p>
        </p:txBody>
      </p:sp>
      <p:cxnSp>
        <p:nvCxnSpPr>
          <p:cNvPr id="27" name="直接连接符 26"/>
          <p:cNvCxnSpPr>
            <a:cxnSpLocks/>
          </p:cNvCxnSpPr>
          <p:nvPr/>
        </p:nvCxnSpPr>
        <p:spPr>
          <a:xfrm>
            <a:off x="467544" y="1603982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727176" y="3228847"/>
            <a:ext cx="7237312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    花果山上的仙石吸收了天地精华，有了灵气，一日迸裂，诞生了石猴。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0DA79842-A40D-1325-7D17-F0643CB154DB}"/>
              </a:ext>
            </a:extLst>
          </p:cNvPr>
          <p:cNvSpPr txBox="1"/>
          <p:nvPr/>
        </p:nvSpPr>
        <p:spPr>
          <a:xfrm>
            <a:off x="8222" y="9305"/>
            <a:ext cx="9135777" cy="60478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默读第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自然段，说说石猴是在哪里、怎么诞生的。</a:t>
            </a:r>
            <a:endParaRPr lang="zh-CN" altLang="en-US" sz="3600" dirty="0">
              <a:solidFill>
                <a:srgbClr val="C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7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27303" y="1419622"/>
            <a:ext cx="5256584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海外有一个叫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的地方，附近的大海上有一座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山，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山上的一块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，因为吸收了天地精华，有了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，一日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，产出了一只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6704175" y="1385313"/>
            <a:ext cx="154766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傲来国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3427303" y="2358341"/>
            <a:ext cx="12241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5371519" y="2378378"/>
            <a:ext cx="12241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3931359" y="2882434"/>
            <a:ext cx="12241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5443527" y="3358729"/>
            <a:ext cx="101724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灵气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7531759" y="3333532"/>
            <a:ext cx="12241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迸裂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5530393" y="3853750"/>
            <a:ext cx="12241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1268" name="Picture 4" descr="https://timgsa.baidu.com/timg?image&amp;quality=80&amp;size=b9999_10000&amp;sec=1601457067960&amp;di=e6b1312f2e91008df21ac291a3546570&amp;imgtype=0&amp;src=http%3A%2F%2F5b0988e595225.cdn.sohucs.com%2Fimages%2F20181218%2F9dfce3fcad664885b731e1ac6740d70f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2" y="1185191"/>
            <a:ext cx="2522355" cy="353129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83F6D92-3212-84F0-78CD-76F151188E93}"/>
              </a:ext>
            </a:extLst>
          </p:cNvPr>
          <p:cNvSpPr/>
          <p:nvPr/>
        </p:nvSpPr>
        <p:spPr>
          <a:xfrm>
            <a:off x="185813" y="203374"/>
            <a:ext cx="78425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    抓住关键语句想象画面，用自己的话说说石</a:t>
            </a:r>
            <a:endParaRPr lang="en-US" altLang="zh-CN" sz="2800" b="1" dirty="0">
              <a:latin typeface="宋体" pitchFamily="2" charset="-122"/>
              <a:ea typeface="宋体" pitchFamily="2" charset="-122"/>
              <a:sym typeface="+mn-ea"/>
            </a:endParaRPr>
          </a:p>
          <a:p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猴是怎么出世的吧！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xmlns="" id="{B5A73C4E-5A0F-2032-3397-9502995B9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254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39760" y="538274"/>
            <a:ext cx="388843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    默读第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自然段，说说石猴是怎么发现水帘洞的。</a:t>
            </a:r>
          </a:p>
        </p:txBody>
      </p:sp>
      <p:pic>
        <p:nvPicPr>
          <p:cNvPr id="1027" name="Picture 3" descr="E:\22春\资源\图片\课本图片\7猴王出世P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5328" b="14958"/>
          <a:stretch/>
        </p:blipFill>
        <p:spPr bwMode="auto">
          <a:xfrm>
            <a:off x="4928680" y="123478"/>
            <a:ext cx="3987410" cy="490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14389" y="138164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C22AE02-2026-2C66-0EB6-26D9739C3B2B}"/>
              </a:ext>
            </a:extLst>
          </p:cNvPr>
          <p:cNvSpPr txBox="1"/>
          <p:nvPr/>
        </p:nvSpPr>
        <p:spPr>
          <a:xfrm>
            <a:off x="584590" y="2937462"/>
            <a:ext cx="3987410" cy="16677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提示：结合插图理解本段内容，用简单的语句梳理出事情的前因后果。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674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123728" y="333049"/>
            <a:ext cx="4700527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梳理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事情的前因后果</a:t>
            </a:r>
            <a:endParaRPr lang="zh-CN" altLang="en-US" sz="4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512" y="1736055"/>
            <a:ext cx="225974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天气炎热，群猴到山涧中洗澡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59832" y="1736055"/>
            <a:ext cx="20967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闲来无事，前去寻找水源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5598216" y="1824367"/>
            <a:ext cx="120603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找到瀑布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48264" y="1707654"/>
            <a:ext cx="212372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石猴率先钻进瀑布，发现水帘洞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2627784" y="2241974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112183" y="2225205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6624228" y="2241974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6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2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59632" y="3651870"/>
            <a:ext cx="11144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99792" y="3465474"/>
            <a:ext cx="11144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19" y="-164554"/>
            <a:ext cx="3229001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5714" y1="20286" x2="85714" y2="20286"/>
                        <a14:foregroundMark x1="86395" y1="10857" x2="86395" y2="10857"/>
                        <a14:foregroundMark x1="89116" y1="6857" x2="89116" y2="6857"/>
                        <a14:foregroundMark x1="63946" y1="11429" x2="63946" y2="11429"/>
                        <a14:foregroundMark x1="92857" y1="10857" x2="92857" y2="10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647">
            <a:off x="-59455" y="242601"/>
            <a:ext cx="1740442" cy="207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98017" y="3856409"/>
            <a:ext cx="11144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3925"/>
          <a:stretch/>
        </p:blipFill>
        <p:spPr bwMode="auto">
          <a:xfrm flipH="1">
            <a:off x="-90912" y="3465474"/>
            <a:ext cx="1217566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2579" y="3795886"/>
            <a:ext cx="11144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1520699" y="1779662"/>
            <a:ext cx="3596133" cy="1540914"/>
          </a:xfrm>
          <a:prstGeom prst="wedgeRoundRectCallout">
            <a:avLst>
              <a:gd name="adj1" fmla="val -32601"/>
              <a:gd name="adj2" fmla="val 80767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    好水！好水！原来此处远通山脚之下，直接大海之波。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364088" y="1679647"/>
            <a:ext cx="3066602" cy="3139080"/>
            <a:chOff x="3779912" y="1923678"/>
            <a:chExt cx="2768657" cy="3139080"/>
          </a:xfrm>
        </p:grpSpPr>
        <p:sp>
          <p:nvSpPr>
            <p:cNvPr id="12" name="圆角矩形标注 11"/>
            <p:cNvSpPr/>
            <p:nvPr/>
          </p:nvSpPr>
          <p:spPr>
            <a:xfrm>
              <a:off x="3779912" y="1923678"/>
              <a:ext cx="2600473" cy="3139080"/>
            </a:xfrm>
            <a:prstGeom prst="wedgeRoundRectCallout">
              <a:avLst>
                <a:gd name="adj1" fmla="val -79693"/>
                <a:gd name="adj2" fmla="val 35858"/>
                <a:gd name="adj3" fmla="val 16667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18072" y="1969724"/>
              <a:ext cx="2730497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itchFamily="49" charset="-122"/>
                  <a:ea typeface="楷体" pitchFamily="49" charset="-122"/>
                </a:rPr>
                <a:t>    那一个有本事的，钻进去寻个源头出来，不伤身体者，我等即拜他为王。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53877" y="722770"/>
            <a:ext cx="3782219" cy="654165"/>
            <a:chOff x="3779912" y="1923678"/>
            <a:chExt cx="3869828" cy="654165"/>
          </a:xfrm>
        </p:grpSpPr>
        <p:sp>
          <p:nvSpPr>
            <p:cNvPr id="17" name="圆角矩形标注 16"/>
            <p:cNvSpPr/>
            <p:nvPr/>
          </p:nvSpPr>
          <p:spPr>
            <a:xfrm>
              <a:off x="3779912" y="1923678"/>
              <a:ext cx="3869828" cy="654165"/>
            </a:xfrm>
            <a:prstGeom prst="wedgeRoundRectCallout">
              <a:avLst>
                <a:gd name="adj1" fmla="val -60930"/>
                <a:gd name="adj2" fmla="val 53002"/>
                <a:gd name="adj3" fmla="val 16667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41366" y="1958372"/>
              <a:ext cx="3246171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itchFamily="49" charset="-122"/>
                  <a:ea typeface="楷体" pitchFamily="49" charset="-122"/>
                </a:rPr>
                <a:t>我进去！我进去！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14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55776" y="1157719"/>
            <a:ext cx="6480720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他瞑目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蹲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身，将身一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纵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，径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跳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入瀑布泉中，忽睁睛抬头观看，那里边却无水无波，明明朗朗的一架桥梁。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08510" y="3363838"/>
            <a:ext cx="1963490" cy="1057702"/>
            <a:chOff x="2699792" y="2355726"/>
            <a:chExt cx="1963490" cy="105770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85"/>
            <a:stretch/>
          </p:blipFill>
          <p:spPr>
            <a:xfrm>
              <a:off x="2699792" y="2355726"/>
              <a:ext cx="1963490" cy="105770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174970" y="264021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0758" y="3371127"/>
            <a:ext cx="1963490" cy="1057702"/>
            <a:chOff x="2699792" y="2355726"/>
            <a:chExt cx="1963490" cy="105770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85"/>
            <a:stretch/>
          </p:blipFill>
          <p:spPr>
            <a:xfrm>
              <a:off x="2699792" y="2355726"/>
              <a:ext cx="1963490" cy="105770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228528" y="2656417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胆大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48264" y="3363838"/>
            <a:ext cx="1963490" cy="1057702"/>
            <a:chOff x="2699792" y="2355726"/>
            <a:chExt cx="1963490" cy="1057702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85"/>
            <a:stretch/>
          </p:blipFill>
          <p:spPr>
            <a:xfrm>
              <a:off x="2699792" y="2355726"/>
              <a:ext cx="1963490" cy="1057702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192222" y="2657471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敏捷</a:t>
              </a:r>
            </a:p>
          </p:txBody>
        </p:sp>
      </p:grp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2619351" y="405213"/>
            <a:ext cx="4773488" cy="648072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边读边想象画面、做动作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B003444B-575B-306C-9AD4-ECD407832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71933" y="-128550"/>
            <a:ext cx="3275054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3527" y="339501"/>
            <a:ext cx="4105598" cy="4089623"/>
            <a:chOff x="323527" y="339501"/>
            <a:chExt cx="4105598" cy="4089623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7" y="339501"/>
              <a:ext cx="4105598" cy="4089623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487971" y="834781"/>
              <a:ext cx="3801911" cy="3097853"/>
              <a:chOff x="326604" y="705273"/>
              <a:chExt cx="3801911" cy="3097853"/>
            </a:xfrm>
          </p:grpSpPr>
          <p:pic>
            <p:nvPicPr>
              <p:cNvPr id="16" name="图片 15">
                <a:hlinkClick r:id="rId3" action="ppaction://hlinkfile"/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24"/>
              <a:stretch/>
            </p:blipFill>
            <p:spPr>
              <a:xfrm>
                <a:off x="326604" y="705273"/>
                <a:ext cx="3801911" cy="3097853"/>
              </a:xfrm>
              <a:prstGeom prst="roundRect">
                <a:avLst>
                  <a:gd name="adj" fmla="val 10866"/>
                </a:avLst>
              </a:prstGeom>
              <a:ln>
                <a:noFill/>
              </a:ln>
              <a:effectLst/>
            </p:spPr>
          </p:pic>
          <p:sp>
            <p:nvSpPr>
              <p:cNvPr id="17" name="文本框 5"/>
              <p:cNvSpPr txBox="1"/>
              <p:nvPr/>
            </p:nvSpPr>
            <p:spPr>
              <a:xfrm>
                <a:off x="355609" y="120359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花果山福地</a:t>
                </a:r>
              </a:p>
            </p:txBody>
          </p:sp>
          <p:sp>
            <p:nvSpPr>
              <p:cNvPr id="18" name="文本框 7"/>
              <p:cNvSpPr txBox="1"/>
              <p:nvPr/>
            </p:nvSpPr>
            <p:spPr>
              <a:xfrm>
                <a:off x="3509886" y="122626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水帘洞洞天</a:t>
                </a: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4647939" y="664590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里面且是宽阔，容得千百口老小。我们都进去住，也省得受老天之气。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55576" y="4429124"/>
            <a:ext cx="3076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仿宋" pitchFamily="49" charset="-122"/>
                <a:ea typeface="仿宋" pitchFamily="49" charset="-122"/>
                <a:sym typeface="+mn-ea"/>
              </a:rPr>
              <a:t>点击</a:t>
            </a:r>
            <a:r>
              <a:rPr lang="zh-CN" altLang="en-US" sz="2400" b="1">
                <a:latin typeface="仿宋" pitchFamily="49" charset="-122"/>
                <a:ea typeface="仿宋" pitchFamily="49" charset="-122"/>
                <a:sym typeface="+mn-ea"/>
              </a:rPr>
              <a:t>图片 观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sym typeface="+mn-ea"/>
              </a:rPr>
              <a:t>看视频</a:t>
            </a:r>
            <a:endParaRPr lang="zh-CN" altLang="en-US" sz="1200" dirty="0"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8618">
            <a:off x="3079152" y="3730067"/>
            <a:ext cx="1059582" cy="105958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4208EB9-FA75-BCAF-1FFA-77AA3A4E7A77}"/>
              </a:ext>
            </a:extLst>
          </p:cNvPr>
          <p:cNvGrpSpPr/>
          <p:nvPr/>
        </p:nvGrpSpPr>
        <p:grpSpPr>
          <a:xfrm>
            <a:off x="5508104" y="3213007"/>
            <a:ext cx="2378095" cy="1057702"/>
            <a:chOff x="2699791" y="2355726"/>
            <a:chExt cx="2378095" cy="105770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F0A27046-28E0-F0A7-3E1D-64FF829884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85"/>
            <a:stretch/>
          </p:blipFill>
          <p:spPr>
            <a:xfrm>
              <a:off x="2699791" y="2355726"/>
              <a:ext cx="2378095" cy="1057702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40A9EE4B-64E9-B313-89B4-9AF6D9C471B1}"/>
                </a:ext>
              </a:extLst>
            </p:cNvPr>
            <p:cNvSpPr txBox="1"/>
            <p:nvPr/>
          </p:nvSpPr>
          <p:spPr>
            <a:xfrm>
              <a:off x="3075153" y="2622967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大公无私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485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059582"/>
            <a:ext cx="825371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天气炎热，群猴到山涧中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，闲来无事，前去寻找涧水的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，来到一处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旁。众猴说，谁能钻进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找到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，大家就</a:t>
            </a:r>
            <a:endParaRPr lang="en-US" altLang="zh-CN" sz="3200" b="1" dirty="0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。石猴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，跳进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，竟发现了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endParaRPr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528" y="474807"/>
            <a:ext cx="813690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用自己的话说说石猴发现水帘洞的经过。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67647" y="120359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洗澡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11960" y="189331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源头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35512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65164" y="264375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35599" y="263504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源头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549" y="3393314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拜他为王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43178" y="3355127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瞑目蹲身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92280" y="191496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75805" y="409647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水帘洞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15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48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94031" y="627534"/>
            <a:ext cx="4771148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    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默读第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4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自然段，说说这两段写了什么内容。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435" y="2422278"/>
            <a:ext cx="4674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石猴带领猴群进入水帘洞安家，众猴按约定拜石猴为王。</a:t>
            </a:r>
          </a:p>
        </p:txBody>
      </p:sp>
      <p:pic>
        <p:nvPicPr>
          <p:cNvPr id="2050" name="Picture 2" descr="E:\22春\资源\图片\课本图片\7猴王出世P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90"/>
          <a:stretch/>
        </p:blipFill>
        <p:spPr bwMode="auto">
          <a:xfrm>
            <a:off x="5022668" y="570089"/>
            <a:ext cx="3999819" cy="423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530019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7031" y="2364833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795293F-13A7-3534-8C8D-CBCBE1FE9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02"/>
            <a:ext cx="9144000" cy="4629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802" y="4474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228450" y="1065213"/>
            <a:ext cx="19741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4932040" y="1065213"/>
            <a:ext cx="28083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2843808" y="1571225"/>
            <a:ext cx="10081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4355976" y="2113669"/>
            <a:ext cx="10801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8316416" y="2103946"/>
            <a:ext cx="5760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248044" y="2614875"/>
            <a:ext cx="723556" cy="2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6496414" y="4161557"/>
            <a:ext cx="246807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248044" y="4698370"/>
            <a:ext cx="220210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>
            <a:off x="8604448" y="561157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线形标注 1 25"/>
          <p:cNvSpPr/>
          <p:nvPr/>
        </p:nvSpPr>
        <p:spPr>
          <a:xfrm>
            <a:off x="2051720" y="2520923"/>
            <a:ext cx="5393703" cy="954107"/>
          </a:xfrm>
          <a:prstGeom prst="borderCallout1">
            <a:avLst>
              <a:gd name="adj1" fmla="val 48849"/>
              <a:gd name="adj2" fmla="val -59"/>
              <a:gd name="adj3" fmla="val 37986"/>
              <a:gd name="adj4" fmla="val 8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石猴发现水帘洞里设施齐全，建议众猴一起到洞中居住。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232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303AA9E-A905-08E5-4A03-90B991B76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4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4631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26104" y="843558"/>
            <a:ext cx="7992888" cy="1944216"/>
          </a:xfrm>
          <a:custGeom>
            <a:avLst/>
            <a:gdLst>
              <a:gd name="connsiteX0" fmla="*/ 28575 w 3829050"/>
              <a:gd name="connsiteY0" fmla="*/ 38100 h 914400"/>
              <a:gd name="connsiteX1" fmla="*/ 3829050 w 3829050"/>
              <a:gd name="connsiteY1" fmla="*/ 0 h 914400"/>
              <a:gd name="connsiteX2" fmla="*/ 3829050 w 3829050"/>
              <a:gd name="connsiteY2" fmla="*/ 714375 h 914400"/>
              <a:gd name="connsiteX3" fmla="*/ 1333500 w 3829050"/>
              <a:gd name="connsiteY3" fmla="*/ 752475 h 914400"/>
              <a:gd name="connsiteX4" fmla="*/ 1333500 w 3829050"/>
              <a:gd name="connsiteY4" fmla="*/ 914400 h 914400"/>
              <a:gd name="connsiteX5" fmla="*/ 0 w 3829050"/>
              <a:gd name="connsiteY5" fmla="*/ 895350 h 914400"/>
              <a:gd name="connsiteX6" fmla="*/ 28575 w 3829050"/>
              <a:gd name="connsiteY6" fmla="*/ 38100 h 914400"/>
              <a:gd name="connsiteX0" fmla="*/ 0 w 3838575"/>
              <a:gd name="connsiteY0" fmla="*/ 38100 h 914400"/>
              <a:gd name="connsiteX1" fmla="*/ 3838575 w 3838575"/>
              <a:gd name="connsiteY1" fmla="*/ 0 h 914400"/>
              <a:gd name="connsiteX2" fmla="*/ 3838575 w 3838575"/>
              <a:gd name="connsiteY2" fmla="*/ 714375 h 914400"/>
              <a:gd name="connsiteX3" fmla="*/ 1343025 w 3838575"/>
              <a:gd name="connsiteY3" fmla="*/ 752475 h 914400"/>
              <a:gd name="connsiteX4" fmla="*/ 1343025 w 3838575"/>
              <a:gd name="connsiteY4" fmla="*/ 914400 h 914400"/>
              <a:gd name="connsiteX5" fmla="*/ 9525 w 3838575"/>
              <a:gd name="connsiteY5" fmla="*/ 895350 h 914400"/>
              <a:gd name="connsiteX6" fmla="*/ 0 w 3838575"/>
              <a:gd name="connsiteY6" fmla="*/ 38100 h 914400"/>
              <a:gd name="connsiteX0" fmla="*/ 0 w 3838575"/>
              <a:gd name="connsiteY0" fmla="*/ 38100 h 914400"/>
              <a:gd name="connsiteX1" fmla="*/ 3838575 w 3838575"/>
              <a:gd name="connsiteY1" fmla="*/ 0 h 914400"/>
              <a:gd name="connsiteX2" fmla="*/ 3838575 w 3838575"/>
              <a:gd name="connsiteY2" fmla="*/ 714375 h 914400"/>
              <a:gd name="connsiteX3" fmla="*/ 1343025 w 3838575"/>
              <a:gd name="connsiteY3" fmla="*/ 695325 h 914400"/>
              <a:gd name="connsiteX4" fmla="*/ 1343025 w 3838575"/>
              <a:gd name="connsiteY4" fmla="*/ 914400 h 914400"/>
              <a:gd name="connsiteX5" fmla="*/ 9525 w 3838575"/>
              <a:gd name="connsiteY5" fmla="*/ 895350 h 914400"/>
              <a:gd name="connsiteX6" fmla="*/ 0 w 3838575"/>
              <a:gd name="connsiteY6" fmla="*/ 38100 h 914400"/>
              <a:gd name="connsiteX0" fmla="*/ 0 w 3838575"/>
              <a:gd name="connsiteY0" fmla="*/ 38100 h 914400"/>
              <a:gd name="connsiteX1" fmla="*/ 3838575 w 3838575"/>
              <a:gd name="connsiteY1" fmla="*/ 0 h 914400"/>
              <a:gd name="connsiteX2" fmla="*/ 3838575 w 3838575"/>
              <a:gd name="connsiteY2" fmla="*/ 685800 h 914400"/>
              <a:gd name="connsiteX3" fmla="*/ 1343025 w 3838575"/>
              <a:gd name="connsiteY3" fmla="*/ 695325 h 914400"/>
              <a:gd name="connsiteX4" fmla="*/ 1343025 w 3838575"/>
              <a:gd name="connsiteY4" fmla="*/ 914400 h 914400"/>
              <a:gd name="connsiteX5" fmla="*/ 9525 w 3838575"/>
              <a:gd name="connsiteY5" fmla="*/ 895350 h 914400"/>
              <a:gd name="connsiteX6" fmla="*/ 0 w 3838575"/>
              <a:gd name="connsiteY6" fmla="*/ 38100 h 914400"/>
              <a:gd name="connsiteX0" fmla="*/ 0 w 3848100"/>
              <a:gd name="connsiteY0" fmla="*/ 47625 h 923925"/>
              <a:gd name="connsiteX1" fmla="*/ 3848100 w 3848100"/>
              <a:gd name="connsiteY1" fmla="*/ 0 h 923925"/>
              <a:gd name="connsiteX2" fmla="*/ 3838575 w 3848100"/>
              <a:gd name="connsiteY2" fmla="*/ 695325 h 923925"/>
              <a:gd name="connsiteX3" fmla="*/ 1343025 w 3848100"/>
              <a:gd name="connsiteY3" fmla="*/ 704850 h 923925"/>
              <a:gd name="connsiteX4" fmla="*/ 1343025 w 3848100"/>
              <a:gd name="connsiteY4" fmla="*/ 923925 h 923925"/>
              <a:gd name="connsiteX5" fmla="*/ 9525 w 3848100"/>
              <a:gd name="connsiteY5" fmla="*/ 904875 h 923925"/>
              <a:gd name="connsiteX6" fmla="*/ 0 w 3848100"/>
              <a:gd name="connsiteY6" fmla="*/ 47625 h 923925"/>
              <a:gd name="connsiteX0" fmla="*/ 0 w 3838575"/>
              <a:gd name="connsiteY0" fmla="*/ 9525 h 923925"/>
              <a:gd name="connsiteX1" fmla="*/ 3838575 w 3838575"/>
              <a:gd name="connsiteY1" fmla="*/ 0 h 923925"/>
              <a:gd name="connsiteX2" fmla="*/ 3829050 w 3838575"/>
              <a:gd name="connsiteY2" fmla="*/ 695325 h 923925"/>
              <a:gd name="connsiteX3" fmla="*/ 1333500 w 3838575"/>
              <a:gd name="connsiteY3" fmla="*/ 704850 h 923925"/>
              <a:gd name="connsiteX4" fmla="*/ 1333500 w 3838575"/>
              <a:gd name="connsiteY4" fmla="*/ 923925 h 923925"/>
              <a:gd name="connsiteX5" fmla="*/ 0 w 3838575"/>
              <a:gd name="connsiteY5" fmla="*/ 904875 h 923925"/>
              <a:gd name="connsiteX6" fmla="*/ 0 w 3838575"/>
              <a:gd name="connsiteY6" fmla="*/ 9525 h 923925"/>
              <a:gd name="connsiteX0" fmla="*/ 0 w 3838575"/>
              <a:gd name="connsiteY0" fmla="*/ 9525 h 933450"/>
              <a:gd name="connsiteX1" fmla="*/ 3838575 w 3838575"/>
              <a:gd name="connsiteY1" fmla="*/ 0 h 933450"/>
              <a:gd name="connsiteX2" fmla="*/ 3829050 w 3838575"/>
              <a:gd name="connsiteY2" fmla="*/ 695325 h 933450"/>
              <a:gd name="connsiteX3" fmla="*/ 1333500 w 3838575"/>
              <a:gd name="connsiteY3" fmla="*/ 704850 h 933450"/>
              <a:gd name="connsiteX4" fmla="*/ 1333500 w 3838575"/>
              <a:gd name="connsiteY4" fmla="*/ 923925 h 933450"/>
              <a:gd name="connsiteX5" fmla="*/ 0 w 3838575"/>
              <a:gd name="connsiteY5" fmla="*/ 933450 h 933450"/>
              <a:gd name="connsiteX6" fmla="*/ 0 w 3838575"/>
              <a:gd name="connsiteY6" fmla="*/ 9525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8575" h="933450">
                <a:moveTo>
                  <a:pt x="0" y="9525"/>
                </a:moveTo>
                <a:lnTo>
                  <a:pt x="3838575" y="0"/>
                </a:lnTo>
                <a:lnTo>
                  <a:pt x="3829050" y="695325"/>
                </a:lnTo>
                <a:lnTo>
                  <a:pt x="1333500" y="704850"/>
                </a:lnTo>
                <a:lnTo>
                  <a:pt x="1333500" y="923925"/>
                </a:lnTo>
                <a:lnTo>
                  <a:pt x="0" y="933450"/>
                </a:lnTo>
                <a:lnTo>
                  <a:pt x="0" y="95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1 6"/>
          <p:cNvSpPr/>
          <p:nvPr/>
        </p:nvSpPr>
        <p:spPr>
          <a:xfrm>
            <a:off x="3347864" y="2362922"/>
            <a:ext cx="5413348" cy="1384995"/>
          </a:xfrm>
          <a:prstGeom prst="borderCallout1">
            <a:avLst>
              <a:gd name="adj1" fmla="val 34852"/>
              <a:gd name="adj2" fmla="val 265"/>
              <a:gd name="adj3" fmla="val 34261"/>
              <a:gd name="adj4" fmla="val 17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众猴进入水帘洞后猴性大发，戏耍玩闹，早把先前的誓言忘在脑后。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75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303AA9E-A905-08E5-4A03-90B991B76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" name="任意多边形 4">
            <a:extLst>
              <a:ext uri="{FF2B5EF4-FFF2-40B4-BE49-F238E27FC236}">
                <a16:creationId xmlns:a16="http://schemas.microsoft.com/office/drawing/2014/main" xmlns="" id="{25D18CA8-B499-C045-CD96-3191B9178985}"/>
              </a:ext>
            </a:extLst>
          </p:cNvPr>
          <p:cNvSpPr/>
          <p:nvPr/>
        </p:nvSpPr>
        <p:spPr>
          <a:xfrm>
            <a:off x="499667" y="2283718"/>
            <a:ext cx="8031280" cy="1872208"/>
          </a:xfrm>
          <a:custGeom>
            <a:avLst/>
            <a:gdLst>
              <a:gd name="connsiteX0" fmla="*/ 581025 w 3771900"/>
              <a:gd name="connsiteY0" fmla="*/ 190500 h 666750"/>
              <a:gd name="connsiteX1" fmla="*/ 581025 w 3771900"/>
              <a:gd name="connsiteY1" fmla="*/ 0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0 w 3771900"/>
              <a:gd name="connsiteY7" fmla="*/ 209550 h 666750"/>
              <a:gd name="connsiteX8" fmla="*/ 581025 w 3771900"/>
              <a:gd name="connsiteY8" fmla="*/ 190500 h 666750"/>
              <a:gd name="connsiteX0" fmla="*/ 581025 w 3771900"/>
              <a:gd name="connsiteY0" fmla="*/ 190500 h 666750"/>
              <a:gd name="connsiteX1" fmla="*/ 581025 w 3771900"/>
              <a:gd name="connsiteY1" fmla="*/ 0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581025 w 3771900"/>
              <a:gd name="connsiteY8" fmla="*/ 190500 h 666750"/>
              <a:gd name="connsiteX0" fmla="*/ 2323106 w 3771900"/>
              <a:gd name="connsiteY0" fmla="*/ 171345 h 666750"/>
              <a:gd name="connsiteX1" fmla="*/ 581025 w 3771900"/>
              <a:gd name="connsiteY1" fmla="*/ 0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23106 w 3771900"/>
              <a:gd name="connsiteY8" fmla="*/ 171345 h 666750"/>
              <a:gd name="connsiteX0" fmla="*/ 2323106 w 3771900"/>
              <a:gd name="connsiteY0" fmla="*/ 171345 h 666750"/>
              <a:gd name="connsiteX1" fmla="*/ 2316817 w 3771900"/>
              <a:gd name="connsiteY1" fmla="*/ 11972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23106 w 3771900"/>
              <a:gd name="connsiteY8" fmla="*/ 171345 h 666750"/>
              <a:gd name="connsiteX0" fmla="*/ 2323106 w 3771900"/>
              <a:gd name="connsiteY0" fmla="*/ 171345 h 666750"/>
              <a:gd name="connsiteX1" fmla="*/ 2316817 w 3771900"/>
              <a:gd name="connsiteY1" fmla="*/ 11972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23106 w 3771900"/>
              <a:gd name="connsiteY8" fmla="*/ 171345 h 666750"/>
              <a:gd name="connsiteX0" fmla="*/ 2304239 w 3771900"/>
              <a:gd name="connsiteY0" fmla="*/ 168951 h 666750"/>
              <a:gd name="connsiteX1" fmla="*/ 2316817 w 3771900"/>
              <a:gd name="connsiteY1" fmla="*/ 11972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04239 w 3771900"/>
              <a:gd name="connsiteY8" fmla="*/ 168951 h 666750"/>
              <a:gd name="connsiteX0" fmla="*/ 2304239 w 3771900"/>
              <a:gd name="connsiteY0" fmla="*/ 168951 h 666750"/>
              <a:gd name="connsiteX1" fmla="*/ 2316817 w 3771900"/>
              <a:gd name="connsiteY1" fmla="*/ 11972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514772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04239 w 3771900"/>
              <a:gd name="connsiteY8" fmla="*/ 168951 h 666750"/>
              <a:gd name="connsiteX0" fmla="*/ 2304239 w 3771900"/>
              <a:gd name="connsiteY0" fmla="*/ 168951 h 666750"/>
              <a:gd name="connsiteX1" fmla="*/ 2316817 w 3771900"/>
              <a:gd name="connsiteY1" fmla="*/ 11972 h 666750"/>
              <a:gd name="connsiteX2" fmla="*/ 3771900 w 3771900"/>
              <a:gd name="connsiteY2" fmla="*/ 0 h 666750"/>
              <a:gd name="connsiteX3" fmla="*/ 3768755 w 3771900"/>
              <a:gd name="connsiteY3" fmla="*/ 512378 h 666750"/>
              <a:gd name="connsiteX4" fmla="*/ 2533650 w 3771900"/>
              <a:gd name="connsiteY4" fmla="*/ 514772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15722 w 3771900"/>
              <a:gd name="connsiteY7" fmla="*/ 185605 h 666750"/>
              <a:gd name="connsiteX8" fmla="*/ 2304239 w 3771900"/>
              <a:gd name="connsiteY8" fmla="*/ 168951 h 666750"/>
              <a:gd name="connsiteX0" fmla="*/ 2288517 w 3756178"/>
              <a:gd name="connsiteY0" fmla="*/ 168951 h 666750"/>
              <a:gd name="connsiteX1" fmla="*/ 2301095 w 3756178"/>
              <a:gd name="connsiteY1" fmla="*/ 11972 h 666750"/>
              <a:gd name="connsiteX2" fmla="*/ 3756178 w 3756178"/>
              <a:gd name="connsiteY2" fmla="*/ 0 h 666750"/>
              <a:gd name="connsiteX3" fmla="*/ 3753033 w 3756178"/>
              <a:gd name="connsiteY3" fmla="*/ 512378 h 666750"/>
              <a:gd name="connsiteX4" fmla="*/ 2517928 w 3756178"/>
              <a:gd name="connsiteY4" fmla="*/ 514772 h 666750"/>
              <a:gd name="connsiteX5" fmla="*/ 2517928 w 3756178"/>
              <a:gd name="connsiteY5" fmla="*/ 666750 h 666750"/>
              <a:gd name="connsiteX6" fmla="*/ 9434 w 3756178"/>
              <a:gd name="connsiteY6" fmla="*/ 666750 h 666750"/>
              <a:gd name="connsiteX7" fmla="*/ 0 w 3756178"/>
              <a:gd name="connsiteY7" fmla="*/ 185605 h 666750"/>
              <a:gd name="connsiteX8" fmla="*/ 2288517 w 3756178"/>
              <a:gd name="connsiteY8" fmla="*/ 168951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6178" h="666750">
                <a:moveTo>
                  <a:pt x="2288517" y="168951"/>
                </a:moveTo>
                <a:lnTo>
                  <a:pt x="2301095" y="11972"/>
                </a:lnTo>
                <a:lnTo>
                  <a:pt x="3756178" y="0"/>
                </a:lnTo>
                <a:cubicBezTo>
                  <a:pt x="3755130" y="170793"/>
                  <a:pt x="3754081" y="341585"/>
                  <a:pt x="3753033" y="512378"/>
                </a:cubicBezTo>
                <a:lnTo>
                  <a:pt x="2517928" y="514772"/>
                </a:lnTo>
                <a:lnTo>
                  <a:pt x="2517928" y="666750"/>
                </a:lnTo>
                <a:lnTo>
                  <a:pt x="9434" y="666750"/>
                </a:lnTo>
                <a:lnTo>
                  <a:pt x="0" y="185605"/>
                </a:lnTo>
                <a:lnTo>
                  <a:pt x="2288517" y="168951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线形标注 1 5">
            <a:extLst>
              <a:ext uri="{FF2B5EF4-FFF2-40B4-BE49-F238E27FC236}">
                <a16:creationId xmlns:a16="http://schemas.microsoft.com/office/drawing/2014/main" xmlns="" id="{C897CC93-69CE-9AB5-4C73-4C51B4D21D0E}"/>
              </a:ext>
            </a:extLst>
          </p:cNvPr>
          <p:cNvSpPr/>
          <p:nvPr/>
        </p:nvSpPr>
        <p:spPr>
          <a:xfrm>
            <a:off x="558684" y="1336488"/>
            <a:ext cx="4752528" cy="1384995"/>
          </a:xfrm>
          <a:prstGeom prst="borderCallout1">
            <a:avLst>
              <a:gd name="adj1" fmla="val 45370"/>
              <a:gd name="adj2" fmla="val -52"/>
              <a:gd name="adj3" fmla="val 47967"/>
              <a:gd name="adj4" fmla="val 1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此时的石猴相当清醒，提出人要讲信用，按先前讲的拜他为王。</a:t>
            </a:r>
          </a:p>
        </p:txBody>
      </p:sp>
    </p:spTree>
    <p:extLst>
      <p:ext uri="{BB962C8B-B14F-4D97-AF65-F5344CB8AC3E}">
        <p14:creationId xmlns:p14="http://schemas.microsoft.com/office/powerpoint/2010/main" val="7500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303AA9E-A905-08E5-4A03-90B991B76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7">
            <a:extLst>
              <a:ext uri="{FF2B5EF4-FFF2-40B4-BE49-F238E27FC236}">
                <a16:creationId xmlns:a16="http://schemas.microsoft.com/office/drawing/2014/main" xmlns="" id="{500CAAF6-AC07-83A5-54BE-4019AF54B202}"/>
              </a:ext>
            </a:extLst>
          </p:cNvPr>
          <p:cNvSpPr/>
          <p:nvPr/>
        </p:nvSpPr>
        <p:spPr>
          <a:xfrm>
            <a:off x="539552" y="3723878"/>
            <a:ext cx="7992888" cy="1368152"/>
          </a:xfrm>
          <a:custGeom>
            <a:avLst/>
            <a:gdLst>
              <a:gd name="connsiteX0" fmla="*/ 2552700 w 3762375"/>
              <a:gd name="connsiteY0" fmla="*/ 152400 h 628650"/>
              <a:gd name="connsiteX1" fmla="*/ 2552700 w 3762375"/>
              <a:gd name="connsiteY1" fmla="*/ 0 h 628650"/>
              <a:gd name="connsiteX2" fmla="*/ 3762375 w 3762375"/>
              <a:gd name="connsiteY2" fmla="*/ 0 h 628650"/>
              <a:gd name="connsiteX3" fmla="*/ 3762375 w 3762375"/>
              <a:gd name="connsiteY3" fmla="*/ 409575 h 628650"/>
              <a:gd name="connsiteX4" fmla="*/ 2600325 w 3762375"/>
              <a:gd name="connsiteY4" fmla="*/ 409575 h 628650"/>
              <a:gd name="connsiteX5" fmla="*/ 2600325 w 3762375"/>
              <a:gd name="connsiteY5" fmla="*/ 628650 h 628650"/>
              <a:gd name="connsiteX6" fmla="*/ 0 w 3762375"/>
              <a:gd name="connsiteY6" fmla="*/ 628650 h 628650"/>
              <a:gd name="connsiteX7" fmla="*/ 0 w 3762375"/>
              <a:gd name="connsiteY7" fmla="*/ 209550 h 628650"/>
              <a:gd name="connsiteX8" fmla="*/ 2552700 w 3762375"/>
              <a:gd name="connsiteY8" fmla="*/ 152400 h 628650"/>
              <a:gd name="connsiteX0" fmla="*/ 2552700 w 3762375"/>
              <a:gd name="connsiteY0" fmla="*/ 200025 h 628650"/>
              <a:gd name="connsiteX1" fmla="*/ 2552700 w 3762375"/>
              <a:gd name="connsiteY1" fmla="*/ 0 h 628650"/>
              <a:gd name="connsiteX2" fmla="*/ 3762375 w 3762375"/>
              <a:gd name="connsiteY2" fmla="*/ 0 h 628650"/>
              <a:gd name="connsiteX3" fmla="*/ 3762375 w 3762375"/>
              <a:gd name="connsiteY3" fmla="*/ 409575 h 628650"/>
              <a:gd name="connsiteX4" fmla="*/ 2600325 w 3762375"/>
              <a:gd name="connsiteY4" fmla="*/ 409575 h 628650"/>
              <a:gd name="connsiteX5" fmla="*/ 2600325 w 3762375"/>
              <a:gd name="connsiteY5" fmla="*/ 628650 h 628650"/>
              <a:gd name="connsiteX6" fmla="*/ 0 w 3762375"/>
              <a:gd name="connsiteY6" fmla="*/ 628650 h 628650"/>
              <a:gd name="connsiteX7" fmla="*/ 0 w 3762375"/>
              <a:gd name="connsiteY7" fmla="*/ 209550 h 628650"/>
              <a:gd name="connsiteX8" fmla="*/ 2552700 w 3762375"/>
              <a:gd name="connsiteY8" fmla="*/ 200025 h 628650"/>
              <a:gd name="connsiteX0" fmla="*/ 2552700 w 3762375"/>
              <a:gd name="connsiteY0" fmla="*/ 200025 h 628650"/>
              <a:gd name="connsiteX1" fmla="*/ 2552700 w 3762375"/>
              <a:gd name="connsiteY1" fmla="*/ 0 h 628650"/>
              <a:gd name="connsiteX2" fmla="*/ 3762375 w 3762375"/>
              <a:gd name="connsiteY2" fmla="*/ 0 h 628650"/>
              <a:gd name="connsiteX3" fmla="*/ 3762375 w 3762375"/>
              <a:gd name="connsiteY3" fmla="*/ 409575 h 628650"/>
              <a:gd name="connsiteX4" fmla="*/ 2600325 w 3762375"/>
              <a:gd name="connsiteY4" fmla="*/ 409575 h 628650"/>
              <a:gd name="connsiteX5" fmla="*/ 2600325 w 3762375"/>
              <a:gd name="connsiteY5" fmla="*/ 628650 h 628650"/>
              <a:gd name="connsiteX6" fmla="*/ 0 w 3762375"/>
              <a:gd name="connsiteY6" fmla="*/ 628650 h 628650"/>
              <a:gd name="connsiteX7" fmla="*/ 9525 w 3762375"/>
              <a:gd name="connsiteY7" fmla="*/ 200025 h 628650"/>
              <a:gd name="connsiteX8" fmla="*/ 2552700 w 3762375"/>
              <a:gd name="connsiteY8" fmla="*/ 200025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2375" h="628650">
                <a:moveTo>
                  <a:pt x="2552700" y="200025"/>
                </a:moveTo>
                <a:lnTo>
                  <a:pt x="2552700" y="0"/>
                </a:lnTo>
                <a:lnTo>
                  <a:pt x="3762375" y="0"/>
                </a:lnTo>
                <a:lnTo>
                  <a:pt x="3762375" y="409575"/>
                </a:lnTo>
                <a:lnTo>
                  <a:pt x="2600325" y="409575"/>
                </a:lnTo>
                <a:lnTo>
                  <a:pt x="2600325" y="628650"/>
                </a:lnTo>
                <a:lnTo>
                  <a:pt x="0" y="628650"/>
                </a:lnTo>
                <a:lnTo>
                  <a:pt x="9525" y="200025"/>
                </a:lnTo>
                <a:lnTo>
                  <a:pt x="2552700" y="2000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线形标注 1 5">
            <a:extLst>
              <a:ext uri="{FF2B5EF4-FFF2-40B4-BE49-F238E27FC236}">
                <a16:creationId xmlns:a16="http://schemas.microsoft.com/office/drawing/2014/main" xmlns="" id="{C75D689F-8089-6110-4F8A-4A660EDA681D}"/>
              </a:ext>
            </a:extLst>
          </p:cNvPr>
          <p:cNvSpPr/>
          <p:nvPr/>
        </p:nvSpPr>
        <p:spPr>
          <a:xfrm>
            <a:off x="539552" y="2715766"/>
            <a:ext cx="5367582" cy="1384995"/>
          </a:xfrm>
          <a:prstGeom prst="borderCallout1">
            <a:avLst>
              <a:gd name="adj1" fmla="val 31816"/>
              <a:gd name="adj2" fmla="val 456"/>
              <a:gd name="adj3" fmla="val 32971"/>
              <a:gd name="adj4" fmla="val 25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石猴因穿越水帘洞的壮举赢得群猴的敬仰、崇拜，最终被拥戴为王。</a:t>
            </a:r>
          </a:p>
        </p:txBody>
      </p:sp>
    </p:spTree>
    <p:extLst>
      <p:ext uri="{BB962C8B-B14F-4D97-AF65-F5344CB8AC3E}">
        <p14:creationId xmlns:p14="http://schemas.microsoft.com/office/powerpoint/2010/main" val="182269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724128" y="832813"/>
            <a:ext cx="3312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你能想象出群猴在洞中欢天喜地的样子，以及石猴威风、气派地端坐在石凳上，众猴俯首称臣的情景吗？</a:t>
            </a:r>
            <a:endParaRPr lang="zh-CN" altLang="en-US" sz="16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3638"/>
            <a:ext cx="5616624" cy="397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A3AF10F8-60A5-B55C-80BE-FD015736C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560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4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b="1220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7"/>
          <p:cNvSpPr txBox="1"/>
          <p:nvPr/>
        </p:nvSpPr>
        <p:spPr>
          <a:xfrm>
            <a:off x="1116" y="923251"/>
            <a:ext cx="9142884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    在小组内练习用自己的话说说石猴出世和成为猴王的经过。</a:t>
            </a:r>
          </a:p>
        </p:txBody>
      </p:sp>
      <p:sp>
        <p:nvSpPr>
          <p:cNvPr id="4" name="剪去单角的矩形 3"/>
          <p:cNvSpPr/>
          <p:nvPr/>
        </p:nvSpPr>
        <p:spPr>
          <a:xfrm>
            <a:off x="2159732" y="3030720"/>
            <a:ext cx="4824536" cy="2061451"/>
          </a:xfrm>
          <a:prstGeom prst="snip1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zh-CN" altLang="en-US" sz="24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en-US" altLang="zh-CN" sz="2400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）结合自己对课文的理解，用自己的话复述。</a:t>
            </a:r>
            <a:endParaRPr lang="en-US" altLang="zh-CN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）不要遗漏关键情节，要保证故事情节的合理、连贯。</a:t>
            </a: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0BCDF2E3-F17D-DD03-674E-29C63404CC83}"/>
              </a:ext>
            </a:extLst>
          </p:cNvPr>
          <p:cNvSpPr txBox="1"/>
          <p:nvPr/>
        </p:nvSpPr>
        <p:spPr>
          <a:xfrm>
            <a:off x="3527884" y="12347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小组交流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7B39CBE-7CCE-2F6A-1C49-DE684427268A}"/>
              </a:ext>
            </a:extLst>
          </p:cNvPr>
          <p:cNvGrpSpPr/>
          <p:nvPr/>
        </p:nvGrpSpPr>
        <p:grpSpPr>
          <a:xfrm>
            <a:off x="2686353" y="153442"/>
            <a:ext cx="3771295" cy="546100"/>
            <a:chOff x="2270085" y="409406"/>
            <a:chExt cx="3771295" cy="5461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49EA18F-7611-86A4-6581-BB809442C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619EAF15-28FC-62A1-AF75-A60231B86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53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347614"/>
            <a:ext cx="8253710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sym typeface="+mn-ea"/>
              </a:rPr>
              <a:t>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意思表达得清楚，语句连贯。</a:t>
            </a:r>
            <a:endParaRPr lang="en-US" altLang="zh-CN" sz="32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83968" y="4155926"/>
            <a:ext cx="496855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复述完记得互相评价哦！</a:t>
            </a:r>
            <a:endParaRPr lang="en-US" altLang="zh-CN" sz="2800" b="1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5728" y="2322627"/>
            <a:ext cx="813690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sym typeface="+mn-ea"/>
              </a:rPr>
              <a:t>    2.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注意表达习惯：声音要洪亮，态度要自然</a:t>
            </a:r>
            <a:r>
              <a:rPr lang="zh-CN" altLang="en-US" sz="3200" b="1">
                <a:latin typeface="宋体" pitchFamily="2" charset="-122"/>
                <a:ea typeface="宋体" pitchFamily="2" charset="-122"/>
                <a:sym typeface="+mn-ea"/>
              </a:rPr>
              <a:t>大方。</a:t>
            </a:r>
            <a:endParaRPr lang="zh-CN" altLang="en-US" sz="32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70AF3BDA-297F-FBC2-529A-88801D29CFE3}"/>
              </a:ext>
            </a:extLst>
          </p:cNvPr>
          <p:cNvSpPr txBox="1"/>
          <p:nvPr/>
        </p:nvSpPr>
        <p:spPr>
          <a:xfrm>
            <a:off x="3527884" y="19722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/>
                <a:latin typeface="宋体" pitchFamily="2" charset="-122"/>
                <a:ea typeface="宋体" pitchFamily="2" charset="-122"/>
              </a:rPr>
              <a:t>评价标准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6A4B465-F1DE-18B5-311C-4BD45999549F}"/>
              </a:ext>
            </a:extLst>
          </p:cNvPr>
          <p:cNvGrpSpPr/>
          <p:nvPr/>
        </p:nvGrpSpPr>
        <p:grpSpPr>
          <a:xfrm>
            <a:off x="2686353" y="227191"/>
            <a:ext cx="3771295" cy="546100"/>
            <a:chOff x="2270085" y="409406"/>
            <a:chExt cx="3771295" cy="5461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470C543-9A96-6D9A-2038-961DA9B50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2B38453B-875B-3483-5AA4-457994667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9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3362" y="699542"/>
            <a:ext cx="7557070" cy="112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    学习了课文，我们来说说课文描写了一个怎样的石猴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3362" y="2141247"/>
            <a:ext cx="7488301" cy="1095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一个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活泼可爱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敢作敢为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自由自在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快活逍遥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十分勇敢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的石猴。</a:t>
            </a: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09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25DBFD1-6380-8A4F-BB8C-6515A2E52368}"/>
              </a:ext>
            </a:extLst>
          </p:cNvPr>
          <p:cNvSpPr txBox="1"/>
          <p:nvPr/>
        </p:nvSpPr>
        <p:spPr>
          <a:xfrm>
            <a:off x="35496" y="3795886"/>
            <a:ext cx="84964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你还知道哪些能体现出他这些特点的故事？</a:t>
            </a:r>
          </a:p>
        </p:txBody>
      </p:sp>
    </p:spTree>
    <p:extLst>
      <p:ext uri="{BB962C8B-B14F-4D97-AF65-F5344CB8AC3E}">
        <p14:creationId xmlns:p14="http://schemas.microsoft.com/office/powerpoint/2010/main" val="8422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B50A6B5-7D93-12B9-8D69-859486DFCF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" r="3489" b="9083"/>
          <a:stretch/>
        </p:blipFill>
        <p:spPr>
          <a:xfrm>
            <a:off x="1725660" y="1563638"/>
            <a:ext cx="5692680" cy="313536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矩形 1"/>
          <p:cNvSpPr/>
          <p:nvPr/>
        </p:nvSpPr>
        <p:spPr>
          <a:xfrm>
            <a:off x="1894361" y="393696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根据下面的图片和简单的文字，说说与它相关的故事。</a:t>
            </a:r>
          </a:p>
        </p:txBody>
      </p:sp>
      <p:grpSp>
        <p:nvGrpSpPr>
          <p:cNvPr id="53251" name="组合 53250"/>
          <p:cNvGrpSpPr/>
          <p:nvPr/>
        </p:nvGrpSpPr>
        <p:grpSpPr>
          <a:xfrm>
            <a:off x="138587" y="123478"/>
            <a:ext cx="1725295" cy="1485900"/>
            <a:chOff x="3107" y="709"/>
            <a:chExt cx="1087" cy="1259"/>
          </a:xfrm>
        </p:grpSpPr>
        <p:pic>
          <p:nvPicPr>
            <p:cNvPr id="61443" name="图片 53251" descr="0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7" y="709"/>
              <a:ext cx="1087" cy="1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44" name="文本框 53252"/>
            <p:cNvSpPr txBox="1"/>
            <p:nvPr/>
          </p:nvSpPr>
          <p:spPr>
            <a:xfrm>
              <a:off x="3288" y="981"/>
              <a:ext cx="887" cy="4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200" b="1" dirty="0">
                  <a:latin typeface="楷体_GB2312" panose="02010609030101010101" charset="-122"/>
                  <a:ea typeface="楷体_GB2312" panose="02010609030101010101" charset="-122"/>
                </a:rPr>
                <a:t>讲一讲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613472" y="1572339"/>
            <a:ext cx="864096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官封弼马温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164288" y="986700"/>
            <a:ext cx="796720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真假美猴王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9845161-D2E6-7A5A-1C91-32C087BA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83518"/>
            <a:ext cx="5280620" cy="400237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48264" y="299196"/>
            <a:ext cx="792088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三打白骨精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536" y="3723878"/>
            <a:ext cx="8496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孙悟空的各种特点在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三打白骨精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中体现得淋漓尽致，喜欢的同学可以自主阅读。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12C4F0C-CAD5-BB5F-B3D2-B9D3B0BA1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314"/>
            <a:ext cx="5299862" cy="358270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5" y="32404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13" y="31928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571347" y="1017784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3275099" y="1171754"/>
            <a:ext cx="168290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石猴出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世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436096" y="1559604"/>
            <a:ext cx="59807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聪明伶俐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2150510" y="1433364"/>
            <a:ext cx="547559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itchFamily="49" charset="-122"/>
                <a:ea typeface="黑体" pitchFamily="49" charset="-122"/>
              </a:rPr>
              <a:t>猴王出世</a:t>
            </a:r>
            <a:r>
              <a:rPr lang="en-US" altLang="zh-CN" sz="3200" b="1" noProof="1">
                <a:latin typeface="黑体" pitchFamily="49" charset="-122"/>
                <a:ea typeface="黑体" pitchFamily="49" charset="-122"/>
              </a:rPr>
              <a:t> </a:t>
            </a:r>
            <a:endParaRPr lang="zh-CN" altLang="en-US" sz="3200" b="1" noProof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763111" y="327910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817363" y="1433364"/>
            <a:ext cx="323892" cy="206836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275100" y="3240117"/>
            <a:ext cx="168290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成为猴王</a:t>
            </a:r>
          </a:p>
        </p:txBody>
      </p:sp>
      <p:sp>
        <p:nvSpPr>
          <p:cNvPr id="3" name="右大括号 2"/>
          <p:cNvSpPr/>
          <p:nvPr/>
        </p:nvSpPr>
        <p:spPr>
          <a:xfrm>
            <a:off x="4958630" y="1433364"/>
            <a:ext cx="432743" cy="206836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5918138" y="1559604"/>
            <a:ext cx="59807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勇敢机智</a:t>
            </a:r>
          </a:p>
        </p:txBody>
      </p: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6372200" y="1559604"/>
            <a:ext cx="59807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大公无私</a:t>
            </a:r>
          </a:p>
        </p:txBody>
      </p:sp>
      <p:pic>
        <p:nvPicPr>
          <p:cNvPr id="14" name="Picture 6" descr="http://pic.51yuansu.com/pic3/cover/01/78/34/59669236e3150_610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3" t="35535" b="25954"/>
          <a:stretch/>
        </p:blipFill>
        <p:spPr bwMode="auto">
          <a:xfrm flipH="1">
            <a:off x="1099114" y="1917310"/>
            <a:ext cx="1289493" cy="110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27" y="345487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0" y="383587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55576" y="1419622"/>
            <a:ext cx="7763997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32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主要写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了</a:t>
            </a:r>
            <a:r>
              <a:rPr 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上的一块仙石孕育出一只石猴，这石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与群猴玩耍的时候，因为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，被群猴拜为猴王。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809474" y="339502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4" name="矩形 3"/>
          <p:cNvSpPr/>
          <p:nvPr/>
        </p:nvSpPr>
        <p:spPr>
          <a:xfrm>
            <a:off x="1691680" y="2995087"/>
            <a:ext cx="4369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敢于第一个跳进水帘洞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5514" y="155492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花果山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2132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3084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0"/>
          <p:cNvSpPr/>
          <p:nvPr/>
        </p:nvSpPr>
        <p:spPr>
          <a:xfrm>
            <a:off x="616744" y="1039766"/>
            <a:ext cx="7915696" cy="17635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</a:rPr>
              <a:t>    一、读了“石猴出世”，你看到了一个什么形象？读了“石猴成王”，你看到了一个什么形象？</a:t>
            </a:r>
          </a:p>
        </p:txBody>
      </p:sp>
      <p:sp>
        <p:nvSpPr>
          <p:cNvPr id="14" name="文本框 14"/>
          <p:cNvSpPr txBox="1"/>
          <p:nvPr/>
        </p:nvSpPr>
        <p:spPr>
          <a:xfrm>
            <a:off x="838200" y="195486"/>
            <a:ext cx="207536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6" name="矩形 20"/>
          <p:cNvSpPr/>
          <p:nvPr/>
        </p:nvSpPr>
        <p:spPr>
          <a:xfrm>
            <a:off x="2555777" y="3033985"/>
            <a:ext cx="2054428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</a:rPr>
              <a:t>石猴出世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20"/>
          <p:cNvSpPr/>
          <p:nvPr/>
        </p:nvSpPr>
        <p:spPr>
          <a:xfrm>
            <a:off x="4644008" y="3024358"/>
            <a:ext cx="2054428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顽皮可爱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2547785" y="3729177"/>
            <a:ext cx="2054428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石猴称王</a:t>
            </a:r>
          </a:p>
        </p:txBody>
      </p:sp>
      <p:sp>
        <p:nvSpPr>
          <p:cNvPr id="9" name="矩形 20"/>
          <p:cNvSpPr/>
          <p:nvPr/>
        </p:nvSpPr>
        <p:spPr>
          <a:xfrm>
            <a:off x="4644008" y="3729177"/>
            <a:ext cx="2054428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敢作敢为</a:t>
            </a:r>
          </a:p>
        </p:txBody>
      </p:sp>
    </p:spTree>
    <p:extLst>
      <p:ext uri="{BB962C8B-B14F-4D97-AF65-F5344CB8AC3E}">
        <p14:creationId xmlns:p14="http://schemas.microsoft.com/office/powerpoint/2010/main" val="328279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0813" y="1233949"/>
            <a:ext cx="756084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6166" y="372600"/>
            <a:ext cx="756084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二、用自己的话说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说下列句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子的意思。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107505" y="1203598"/>
            <a:ext cx="8208911" cy="6093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en-US" altLang="zh-CN" sz="2800" b="1"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>
                <a:latin typeface="楷体" pitchFamily="49" charset="-122"/>
                <a:ea typeface="楷体" pitchFamily="49" charset="-122"/>
                <a:sym typeface="+mn-ea"/>
              </a:rPr>
              <a:t>国近大海，海中有一座名山，唤为花果山。</a:t>
            </a:r>
            <a:endParaRPr lang="zh-CN" altLang="en-US"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896883" y="3075806"/>
            <a:ext cx="6123389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>
                <a:latin typeface="楷体" pitchFamily="49" charset="-122"/>
                <a:ea typeface="楷体" pitchFamily="49" charset="-122"/>
                <a:sym typeface="+mn-ea"/>
              </a:rPr>
              <a:t>夜宿石崖之下，朝游峰洞之中。</a:t>
            </a:r>
            <a:endParaRPr lang="zh-CN" altLang="en-US"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836166" y="1851670"/>
            <a:ext cx="7696274" cy="1057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傲来国靠着大海，海中有一座有名的山，名叫花果山。</a:t>
            </a:r>
          </a:p>
        </p:txBody>
      </p:sp>
      <p:sp>
        <p:nvSpPr>
          <p:cNvPr id="9" name="文本框 2"/>
          <p:cNvSpPr txBox="1"/>
          <p:nvPr/>
        </p:nvSpPr>
        <p:spPr>
          <a:xfrm>
            <a:off x="611560" y="3828026"/>
            <a:ext cx="7920880" cy="540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晚上就睡在石崖下面，早上便游历山峰山洞。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" y="48351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" y="48510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4694" y="44133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1187624" y="1347614"/>
            <a:ext cx="6624736" cy="2150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自主</a:t>
            </a:r>
            <a:r>
              <a:rPr lang="zh-CN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阅读《西游记》，准备召开《西游记》故事会，看谁讲的故事最精彩。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692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1545</Words>
  <Application>Microsoft Office PowerPoint</Application>
  <PresentationFormat>全屏显示(16:9)</PresentationFormat>
  <Paragraphs>243</Paragraphs>
  <Slides>48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2" baseType="lpstr">
      <vt:lpstr>Arial</vt:lpstr>
      <vt:lpstr>宋体</vt:lpstr>
      <vt:lpstr>幼圆</vt:lpstr>
      <vt:lpstr>Times New Roman</vt:lpstr>
      <vt:lpstr>Calibri</vt:lpstr>
      <vt:lpstr>楷体</vt:lpstr>
      <vt:lpstr>微软雅黑</vt:lpstr>
      <vt:lpstr>华文楷体</vt:lpstr>
      <vt:lpstr>黑体</vt:lpstr>
      <vt:lpstr>汉语拼音</vt:lpstr>
      <vt:lpstr>Kaiti SC</vt:lpstr>
      <vt:lpstr>仿宋</vt:lpstr>
      <vt:lpstr>楷体_GB2312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235</cp:revision>
  <dcterms:created xsi:type="dcterms:W3CDTF">2017-03-17T02:28:00Z</dcterms:created>
  <dcterms:modified xsi:type="dcterms:W3CDTF">2023-09-13T09:24:01Z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2052-11.1.0.8661</vt:lpwstr>
  </property>
</Properties>
</file>