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2"/>
  </p:sldMasterIdLst>
  <p:notesMasterIdLst>
    <p:notesMasterId r:id="rId36"/>
  </p:notesMasterIdLst>
  <p:handoutMasterIdLst>
    <p:handoutMasterId r:id="rId37"/>
  </p:handoutMasterIdLst>
  <p:sldIdLst>
    <p:sldId id="523" r:id="rId3"/>
    <p:sldId id="1458" r:id="rId4"/>
    <p:sldId id="1459" r:id="rId5"/>
    <p:sldId id="1002" r:id="rId6"/>
    <p:sldId id="1448" r:id="rId7"/>
    <p:sldId id="1397" r:id="rId8"/>
    <p:sldId id="1399" r:id="rId9"/>
    <p:sldId id="923" r:id="rId10"/>
    <p:sldId id="1464" r:id="rId11"/>
    <p:sldId id="1465" r:id="rId12"/>
    <p:sldId id="1450" r:id="rId13"/>
    <p:sldId id="1414" r:id="rId14"/>
    <p:sldId id="1426" r:id="rId15"/>
    <p:sldId id="1407" r:id="rId16"/>
    <p:sldId id="1444" r:id="rId17"/>
    <p:sldId id="1461" r:id="rId18"/>
    <p:sldId id="1462" r:id="rId19"/>
    <p:sldId id="1460" r:id="rId20"/>
    <p:sldId id="1418" r:id="rId21"/>
    <p:sldId id="1436" r:id="rId22"/>
    <p:sldId id="1437" r:id="rId23"/>
    <p:sldId id="980" r:id="rId24"/>
    <p:sldId id="1419" r:id="rId25"/>
    <p:sldId id="1420" r:id="rId26"/>
    <p:sldId id="1421" r:id="rId27"/>
    <p:sldId id="1438" r:id="rId28"/>
    <p:sldId id="1441" r:id="rId29"/>
    <p:sldId id="1411" r:id="rId30"/>
    <p:sldId id="1432" r:id="rId31"/>
    <p:sldId id="1393" r:id="rId32"/>
    <p:sldId id="1445" r:id="rId33"/>
    <p:sldId id="1466" r:id="rId34"/>
    <p:sldId id="1467" r:id="rId35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汉语拼音" panose="000B0604020202020204" pitchFamily="34" charset="0"/>
      <p:regular r:id="rId43"/>
    </p:embeddedFont>
    <p:embeddedFont>
      <p:font typeface="仿宋" panose="02010609060101010101" pitchFamily="49" charset="-122"/>
      <p:regular r:id="rId44"/>
    </p:embeddedFont>
    <p:embeddedFont>
      <p:font typeface="微软雅黑" panose="020B0503020204020204" pitchFamily="34" charset="-122"/>
      <p:regular r:id="rId45"/>
      <p:bold r:id="rId46"/>
    </p:embeddedFont>
    <p:embeddedFont>
      <p:font typeface="华文楷体" panose="02010600040101010101" pitchFamily="2" charset="-122"/>
      <p:regular r:id="rId47"/>
    </p:embeddedFont>
    <p:embeddedFont>
      <p:font typeface="楷体" panose="02010609060101010101" pitchFamily="49" charset="-122"/>
      <p:regular r:id="rId48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76">
          <p15:clr>
            <a:srgbClr val="A4A3A4"/>
          </p15:clr>
        </p15:guide>
        <p15:guide id="2" pos="1682">
          <p15:clr>
            <a:srgbClr val="A4A3A4"/>
          </p15:clr>
        </p15:guide>
        <p15:guide id="3" orient="horz" pos="323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781">
          <p15:clr>
            <a:srgbClr val="A4A3A4"/>
          </p15:clr>
        </p15:guide>
        <p15:guide id="2" pos="221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FEE2D3"/>
    <a:srgbClr val="0000FF"/>
    <a:srgbClr val="FF0000"/>
    <a:srgbClr val="32B066"/>
    <a:srgbClr val="FFFF66"/>
    <a:srgbClr val="FF00FF"/>
    <a:srgbClr val="4325D9"/>
    <a:srgbClr val="0066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8433" autoAdjust="0"/>
  </p:normalViewPr>
  <p:slideViewPr>
    <p:cSldViewPr>
      <p:cViewPr>
        <p:scale>
          <a:sx n="70" d="100"/>
          <a:sy n="70" d="100"/>
        </p:scale>
        <p:origin x="-1212" y="-625"/>
      </p:cViewPr>
      <p:guideLst>
        <p:guide orient="horz" pos="2676"/>
        <p:guide orient="horz" pos="3239"/>
        <p:guide pos="16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781"/>
        <p:guide pos="221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581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65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45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548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308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176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17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69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4000" cy="514502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data:image/jpeg;base64,/9j/4AAQSkZJRgABAQAAAQABAAD/2wBDAAgGBgcGBQgHBwcJCQgKDBQNDAsLDBkSEw8UHRofHh0aHBwgJC4nICIsIxwcKDcpLDAxNDQ0Hyc5PTgyPC4zNDL/2wBDAQkJCQwLDBgNDRgyIRwhMjIyMjIyMjIyMjIyMjIyMjIyMjIyMjIyMjIyMjIyMjIyMjIyMjIyMjIyMjIyMjIyMjL/wAARCAEsAh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SD+9PD45pu2l219geYSCQ5+9ipknZejZqrinAVLSHcurKrdRUnmKB1rPFLk1LgUpFwzjtzTRcup4warAUuKORBctC7buB+VPFyT3FVRmlxS5UK5bWZuxp4kY9aqKSO9SKxFQ4jTLQY0oJqJZcdQDUqzIeCMVLQw5oBYVKgMjBUUsT0A5NdRpeiwLZ7ryFWkk5w3VRWFWvGkrsuMHLY5Bi/ak8yUdM13LeHtOcNtRlJ6EMeKoSeGWOQkiAZ/i7Cs446k9y/ZSRy8b3EjfKGJ9hmp7eK+vJ1ihibLdMjA/Ou3sdOh0+Hy48Ek5LdzVnqPlxxWM8ervliUqPdnGt4e1jCkqpz6OOK09P8NOkjNeygr2VD1rbnuTEozULahExAGc1hLE1pq2xapxTLSW0EcQiUAJ0wKkWNE5VeO1QROh+Ynj61YEqMODmuSVzQVm4461BKzkjB4pl3dJbplRlqzVvJZHzn8KqFNvULml5L8lW25rFuJbpZWTDNg1sifZFukNZuo3CRDzEOSa1pXvawpFAas8Jw6g/Wp4fEQXIdFx7Vz97cLKSw4PpWabgr3Fdyw8ZLVGXtGjs5tUtZ2DDj1zVG5vYFUiM5J71y5vCvQ1E963qauOGS2JdQ2ZLxQeMCoTfe9YzXJNM84nvW6pIjnNZrsk8E037Vg5zz9ay/NJ70u4+tVyC5jeivhgA1HJqDbjgVko7Z68VZjTceWrNwSK5mTvdS43E8UQ3cm4c1G4wuM9KriRQ3XBppJib1NyS8KxqN2T3qMXAkGGWqEcoY/Mal8xB0YVHKkVcvQghuCMVewcDvisP7TtPBqb+0ZCNu7j6VEoNvQqMkixPJg4qsX4JpWbf8xOarGTk4qoqyJbux5kJbFPCEjOahVgDnvUclwVbGaoLmjHsXAY81digPll6x45MjJPNXxd4hA7is5p9Ck0XRevHgBulEl6zoMnFZjS7uaaZeKSpofMyaWfOcmoHdWFQSSYqFpTWiRLJWYYpDOQvHWqckxPApglIGKtIlsvJdMp61bi1JlGM1hiQ7s07zD60OCe4KR0P9rsoAU0f2tIwwzcVgpJzk08Plxz1qPZR7FczNZr1MEsX+naoZtSjMZVMj0zVOcgRj6VnvJzgURppicjRbU5M/eOPrVaa/ZzxwKpNJULyZNaKmiXJvYne4Jzk81CtztJxUDvUG/mr5URctiT8aKiU8c0UWQ7mvilxS0uK6jKw3FLinAZFOAouOwzFOC07FOC1LYDAKcBTttKFpNiExSgUuMUdKm4AFAp1NqeO0uZWAjgkYnphTSbtuNK5HmtDT9Fu9SUvFsROzSHAP0q/H4ZUQF7m9VXxkKgzj8aktpTY26QK27bnmuWeITX7t6m0aTv7xraToaWEG+dQZ+cuGyMe1WzdpvPPyjjJrAn1WcrgudtUZdQbA+bNcXsZ1HzTZupRjojprnWEjTbGefWsiXVZnb/WED61iyXbN3qET4OTW0MNGJDqNnRjVZY4+HP40RaxPKwXcQB1INc/9qBGKhaYg5BqvYR7C52dVc6h85QuHA71VNwWOQawBdEdTUq3fvSVFIftLnQx3rbfmfp0q1balg4rmhP8vXrViGfGKiVFFKZ0kknnnPWogPJbIziqcdxtUHPWphdKeDWHK1oWaRn82Pai/NXL6u04nI9PStm3mBmyWwB6Vau7S2m+diCxHY0QkqctRSXMjg5WJPUj1FUJDljnNdVf6V5TeYqkoelYN5EAeAQR7V6FOopbGEotGc2QKiYk9Knb5eoqNpF/Gt0zNjQD60hIzjNMeT3qBpcGqSJLeV7GnAN6iqAmqxFLz1pNBcuxKSRVpSQOtU0nUd6f52T96s2mzRMsuxI45quyHOaPO56io5JcdTQkFxSSOhqNp2XuaaZCeKrz5NWvMlssi6PrUqXBzwaywGXmpEl55pOKEpM1xdkDrUZuxnqKp7sionyDzUpIfMaH2rPQ0xnJ5zk1VR+OKmVhRYfNcsRysCM1cWfcKzTMop8ctJq40zSEox1pGl44qp51I0vHFLlKuSSSVA0hIqNpPU1C8uelUkS2OeUg4FRiQ1C70xXJNWkS2Wg5o3mow1GaYXJhIRUizYNVgacCBUuw7k0s7PxmqzE4pzOAOtQPKKEhN3EJOaaTUbSj1qJp6qwNj5GqDdzUT3FQmb3p2IL3mhe4orNabnrRT5Srnb4oC1oNpd6igtbS4P8AsmnDSb5k3C1lI9lp+1h3HyvsZ4FOAq8dIvhGH+yTbT0Ow03+zrsSiI20oc8bShzS9rF9RcrKoFOC1qN4d1NFLfZiQOwYGs943iYrIjKw6gjBFTGpGfwu4pRa3GAUuMU4KScKMk9hVmHTL255ht3YdM44/OhyS1bEk3sVVQu4RRkk4Fdlp/hiyW3VrhTLIRk/NgA+2Kp6N4bnhuxPeHaYzlUHO78a6vaqR7UwuOgrzcXirtRps6aVLrJFVNMsECBbWIeWcr8vQ1NO6rE44yRVC+vvssnLZyO1ZE2p+YSN361yRpTnq2b3SGanIUlO1uPSsl5221amdZW+Zs/Q1QmIQkHmvQpqysYTepHJdcdarNLnnNRysO1RFsrjvXQkRqSNN6GmGU55pmKcLd3BIHFPQl3HCWgzVAwZTikFFiSbeTUsb5FV1pwyDSGi8slW4ZRkH0rKVmJqzG5HNQ0UmbivuxgdaJt0YDYO01li4cHrSmdiOSTWXJqacxoJdFRgHg1MLpmljVW+YkY9KxvOwack7l1A6549qHBApM7GXeIirEEY/Kudvo1LcqM1OLtlAG7JqRpIpACRzisIJwZo7NGDNbxyAgKAay5rIoScV1MlvETlRiqs1qv4V0xq2MZQOVaA+tQtbtXSPZxk9Kia1j6AVqqpnyHNm3cdjT41ZTyDW6baMVVlUJkYzVe0uLlKRz6U0byakcnsBUYLYzTTJHfNSkMetN2kjPepRG5ouBGOBznNJyeuakKketPWMkZPApXHYhIDCo/LwauiIIDyOaaVUL6mkpDsVxx1ND/MKXIJxikY4piIw2DUoeoD1o3Yq7XGSlqljkwKqbs09WxRYRcEnvSPIexqvvFI0oFFh3JSc0xzxwageY/SmB88E07CuOJzSd6QkUm4DvTAlDEGn7+Oar+YKgkmOeKLXC5oB+OKYXY9KoJd7QeatW0pm7UNWGmOOe5qByatSJx1qq4PWhMRA5wKgd6lkqsck0xDHaoCTVgxE0wpincRXPWilbANFFxn0qUkY/KV684NPVcDGwjPXmoDfwAkGRVOMnNS+eGXK/MPUGvnGpdj0STkEDnFOznvVSS8RQQXKketZ8up7W+SQ01TkwubgNUb2209g0l3CpLjBYjms8a2yDBIJrPu9TmuzsJ+X0FaU6E79iZSjY27WHSrOPzIBEuBjcev61bt7mCRR5WAg9OBXEylc43tx2qBLieGUbJGH+6a2eG5tW9SFUt0O4utWht229WrFutdLEhDism5uGm5kfcwHXFZzyEN7VVPDRW4pVGaNzdvL1OaqM/y5JIqu8wPRqiLO3TpXSo2Rk3cmM7r3ppuA5w360juFAz0qm5yxIqkrgPkALHFNjXc4BpEbDjeOKezDdlRj6VYiUwhcH1pzHYuM8YqsbhweTSNOG6mlZ9QuD8mm4Hek8xe5pRIvrTDQlSPcMjpTvs57sKjWbAxUonFJ3Akjh96l8rHqari5A6U4XRNS0xk7KqDJNRb1z1qGSUtjmoy4DZJ5oSAsu2D3oRypyOtQiYHrUgZSOoosBOJ3Q7jnBqZbrccg9KrGUbcDkVEXGOKnluO5eN5jIzTftO7q1Zjvz1qJpWXpT9mgbNYyj1pjTrjpWcrtjk07zKOQVyw8ikniq7uvcUhkHrUTsD3qkhNkUrJngU1EyfalEa5yTTwQvQ1RmOWJUOalDJjtVZpKYZsCla47otNIi9qha4A4qo8pPeoi/qaaiHMWzcFjS+aMVRMvNL5lVyoVy07hqiLe9Rb896aSSaaQMkJpu7mkyR70oOe1MQueaXNNwxPSlKEDkUwDPNNZqQtUbNk0wuByTSkgCmEmmk0wHFqZknvSFqaZMUhC8j1oKgjmlUkjJxTHfaetMBhjJb2qzCfKGAarGb0pBIGPJodwLxudo55qJpS4JHFVsqvU5pHnA6UrDHs2Tyaid1HSonmqs82e9OwXNATxlOeCKrSzR9iTVJ5veoHmz0pWFctNKCaKphs0UwPY47qWObzGw7f7fIrWttdRI9kkWG/vJxj8KwGYioyxNZyoxnuaqbWxuz64rvsZdyf3geary6lblcqHzWPmkyKFh4IHUky898rDkGov7QYAgDgjB5qqcZpwVOwzV+ziuhPMzQsLoBiGbjPerkowwdWxWXbCJpAOQfYZrVUK6cMCK56ySlc0g9CpI5OSTVVsZ70+5SQS/uunrVRln3fMalA2JJ97lfxFSLIFWoypVcnNVmkIPFXuTctST7uuKgLgdKiZs803NO1hcxKWNAY5qLdSb8d6BcxI4JPBqByVp4k96hlbmmiW7ibznrTxISOar7xTfM54NXYRb83HenCcDvVPzBjmmGUetKwXZoef70CfB61mmfHek+0D1o5R8xri49elL5sbVkC5x/FThcA/wAVLlHzs02x/C1RmZ0GTVD7QfU0G5JHWjlC5oreZ4p3ng96yDOBSrcDPWjlDnZreaD3ppcetZ4uPenGbI60uUOYu+bjvTGl96pGYDvUL3OKfKHMXmnx3pv2jPes83Geppvne9VyonmNLzqTz/es43GKaJx60coXNIy1G0tUjP703zsmiwXLTSe9RtLUOSaVR60hEqsKeW9qjyBSgmgSYvNOVfWkAYnpUyQlj70XGriovNW4rXeRk4zToLXJGRV9IVUjrmolPsaJXI4tP2uMEGi4sAASStXN4VMDrUTktnNZ8zuW0jClt2BPBxUIjJNbbIAOaqyxDOQK2VQzcTMePbULZ9K0DGCaPKUjkU+YVjKeTacVC0grY+xRMfu006OH+6T9KfOluFmY/n4qNpciuhXQUK89cVUu9EaKBpAh4pqpEOVmGZeetIZiORWtZeH7i/J8tTmrreD7mNCTgkCh1YLS4KL6HNNcmomuKuXmmzW7MroRisuSNh2NUnch3RI1yPWoGuMniomBzilRGB5HFMCRVeX6U4x+X1GTV23SLaN+Rnpim3UBU8Agdqi40ilvPoKKRlOelFFyj15hUZqVhTNo9apMCI5ptT+Xu7ijyDjqKfMBXxS4NT+S3oaTymxnBo5kBCCytuU4PrVq1vWgVlMatu7nrUfl+1OEdTK0lZgnbY6GzgiktTIyfN19qrT2e8llAGOoxVC3a4WQGESE9MLnmtCP+1OZFtpdg5I2HpXFKm4u9zdTTWxk3ELDK4rLljZWORiu1uraG6tBJtMcoGCjcc+uaxtQstsW1UOSOSBkUQqdGKUDnC+KYZR61YaxkLMMHr3FVZLR0JBNdCsZNMQze9RtLnvUTqVNNLADmrSRNyUS4prTD1qnJJjPNQGY5qkhcxbebPQ0wSYqmZjTfOp2JuXjPxyageU9qqmUk9aPMzRYLkxkb1phmOOfzqItUTtRYTkWPObs1HnOOc1RZzmm+YfWqsK5pC4cUjXR7HFZ3mE9zRuPqakOYv8A2lvWgXJ9ao5NLkmmO7L63RPQ0/7ScdazgcU/f60WQXL4uMnANIzlu9VUPpUygntUhcXcaTeR3qVYnYdDSi3Zj0ouh6lcuTQGPrVr7BIRkDimizYnkUuZBZkHmEmpE3NzVlNOckHHFXk03IB6Cpc0ikmZ6ZqUBielaSWEaN8zc+lWksgSDgYqHND5bmQsTHoKsx2r4yy4rZW1RQPlGar3RYt5YXj6VPPcrksVo7fc3tVsRRw4PBNEVk6/Mx2nHAFSmyWRMyvt+tS5eZSRKkiFCVxwO1ZbajKj9sfStN4UtrYmIq5PXPestrfzWyw257U4WCVxx1JmHKirsE6zRgjg96oNpjMwx0qzDYTW+Sj5Wm+W2glcsMuRVd1xVlPMbAZPxFK8ORwpNRexVrmaVy3SpRHntVryQn3wfyqKSTa3HA9qfNcVu5Lb2u48itEQJEgYpgU7T76FISMJv9CPvUy/uCHBaRDuH3VOcVk227GiskSWKW8lzic7UP8AF1xXRpo1hPEv71HQ9getchDPGG5YY+taUF5FHxEx3Hue1Z1IyezKg11Oli0ixUg20O1l4zUs2jROmTkGsSPX5IEZRLnjjjoaopq1z9oeX7QxZvXkVj7Oo+ppzxNCfwrazyfv3BPU5WuF8X+HfsVzi3jBTH8Irpm1i53kySs4z0J4rQtrmzvFK3CqS3rW0JVKbu9URJRlojxR7J9x+U0i2kjn7pr1i+0nT/LeTYpwD92uMm8mORkXjFdkK3Psc0qfKZFvE0YIZDntxU1xG7xiQgHb2FdBpf8ApMoiOwr6sKXWLUWrZTYykdFqfae9YOXS5yT26E7umaKfMSXwBgCitUI9LIpu3PanmnI+xs1VwFgsp7htsUTufYVfh8P6hKcGHy/dzitfTdWiFusbyQq3oMjFaH2oMSBMc+xzXDVxNVOyR0xpRa3MVPCsgG6a6jX2AJrQg0TTFXDMWfGMk4ptzebMgFiaom9bPKGsXOtNastQhHobY03TYWV2SPI6ZAqY6bYz5kWCMse+3rXO/ai3JyKnh1eW3wAcr6GsnCpvcu8TYEL2yg+Rhc9Y+34VLJbtNGuyeSP3XvVOHxDA3Eo2/jVtdVtZPuSKayamnqilYpS6LPNcea90XX02gGpza26II2xuxgU641O3t4ifMAb0B61zF34kn3goc474rSKqVCW4xLl5o42uwIDA/drDm0WRmJ2nn2q9b+JpZcRz/MpPXuK6SK6guLQNE6kpyQwxkVs51KejI5YS2OBn8P3CRlpEGO3HNYl1YmP7y4rudW1MyzyRjG0H5QKw7m2eeInbkmumnUla8jCcF0OLuFCkiqL8dK37nTXAYkjI7ViXELIa7IyTOaSaKpNNLVL5JPamMmKu5mMBNL0puO1PWNj16UAN3Uh5qXyGIJAOKhKFTSuBGy0wipipqMjHagdhmKWlIoxQFgye1KDnrQBmnohNA7ABT1SrEUAYc1Yjt0B55pOQ7FVU2jpViJwvarXkITnFJ5KelRzJjSIXmLcIdo9KWOPPSQg1MIo/SpFhQdBS5khkkbMq7C+akJXOWquQAfvUF8cZqB3L0c6Dg4qwt5EODkVjZ5yCacGPSk4pj5jVaaFm3Z5z3q4l1EI85z7Vz/OPvU5ZCp+9ScRqdjovtkKplm/CmR6nbtJgox544rGWQOBk81PGBkEHmp5EVzs1pb5XYIgxz1PQVcKCQLk8YrLEqBRnFPW8wQAalrsVfuW5YV2kLjrSrbgqCBk1GlyCc4zU4vlXIwKWpWg6ODJ5Fa1to0ksSuiZDVz76m6OSCMduKltvEl5bPuilx7dqUoza0BSj1Ok/seCA/6TKF/2R1oa0gUq0KKyjoc5rmLjV7u83GSUtuOTS22pSWsbLvOSOPrWfs59WVzx6GprM6qm0JEGYc7RyK5eQsckDirkRlvJzuJYmtGDRZ5H3SRlU+laJqmrMh3m7o52RpFTIU9KoNdurck16Bc6LbiCMD5CeGZjxXIX/h+5m1FobQeapPysowMVdOrF7kyg0ZL35zweakgvpQchiPxq7b+FL2W58pkIIOCasatoDaYoG0gEdfWtHOF7Inlla5SN++PvE1PDfvuAJP1rIOUODViHdI4AFNxVhczNc3J3jceKlj1ARk4bFZ8oIhU7Gz3PaqWJuCFwDUcqZXM0dF/am/h8Y9PWsXUokkkLRgc+lJHa3kvKq2B3xVhNMvnQkR4A6ljikkovRg22UbXzYG3A4/GnTztITvkBH1q3/Yt4xBYE59KmPhq6OCEOPUU+aF7tgoswmMCtyuSe+KK2j4ZlP394P0op+0j3DlkdI3B6U2uw1XR4p7UyQQhJk6BejCucm0+5t8GWF1GM5I4opYiNRFzpuLKi8HNX4NVltxwiMB0yKqbGJwBzSGNh1BH1q5KMtGSm1sa0esQsP3kGCe4NH2y3EgJGV/2ayQtOAxWTow6F+0kbnn2MhHznBOOVp7pp2dplGT3zWBS4JqHh13H7V9joTpFvJGGjcEHpzVZ/D8rHMZ49Qaykd0OVYirltqVxbgjezKf4c4qHRmvhY1Ui90K+hSh9jyHP500+Gmc4D8+9A1CcS+Zu5/Org1CWRlc7T7AYqZKrEpODMptCnglxs3Y/u81ZH2i3hb5D07Cte1uyJ/3kbc9zW2RD5e7C4rGdaSdpItQXQ83dz9o3SA81pB4pEIQhQfU9K1NXFgYmHk5fs3SuSuJfLYhTit4S50ZSXKyDUgEcqpDc9qwp4C55Faksxc81A20iumLsYTs2ZRh25GKpyQE9Oa1pEU1AVUEitFKxm4mULVnOAOav29htUb+T6U8EK3BqbzhQ5NiSRL5MYjwKz5rEE5WrfnKe9IZBjrSTaKsjHktypwaiMIq7JlmPFMMeRWlybFNofSmGE1ZIwabnFFxEAjweamjFIeaACKLiLaNgVMrd6qIxqdTnmkyiwGzRuFQg4680E96mw0PZwOlN804POKiYgnrSEKepNMZJv9DTTIQaYWVfeo2kA5o0C6J/Np6ycVSEgNPEmO9LQV0XBLimlx71V82mmTnrRoF0XkkwKsxXAHeskOTViH5j1xSauCaNUXANHn85qiEkJOBx60g3k45pWHc1BdEDg0xro+tVEWT0NWEtJpvuxMT7CloO9xpmLHrSrI3vWla+GtRnAZbWQg8g4rVtvCt2T+9VY177jUurFdSlGT6GHBvc4UGtSDT3mKjaxJ7AZrsNM8NWNtH5sziY4yq5xWhI6wwhbS3Bb+9jpXNLEXdoo3jR6sydJ0AqVleMoPfrXQLaLGhA9PrTIJbwooIG7vkVahjnDbpZc+2K5Jyk3qzeMUloVJLGKSLE0ZIznkVJb2ECHMS7D64q0VkOVZVdT6HFQXfmqoEa7T7Go5m9LlWsRGKOEyZjyT/FiuZ1SFr/AHRCPeB0JHSuot4pxExcGRmPUmpordIlLuiDv0q4z5HcTjc88tvAMtyfMeVVXPPFbEHgu1tF8xG8x1H3WGM1vX2qxKuAMsKxpdXYhh+Vbe0qzM+SnEa+n2uwRGJFXutRTaZYqQRCuB2IqNZmlJbfg0EAqXlnCj0z1qtV1Fp2LKw6aIvnZUK84qvNqljFgRW6tjuRisa6kAdsNkVmz3GMgGrjSvuQ6ljo5fEUQj2+Qox6VQfxA5+XcFX0Fc28xYnJqtJOB3NaKjEh1WdTL4lUN/qA/ux/worjXuCT1oq1RiL2kj3aISvEzAZUggD3oiMmNkhB7ENU9rJ8gTOR06VTktlhvTLIyGMggrjOf8K8tato7R91DtUTxIiuOrKBnFRpbx6lbbblCcH5X7j8abLaweW00EjhV6gucD86ypNYkVQsLHC8cccVpFN/DuS2luSt4bucHZLEecck9KqHR70StGLdiR3HQ/jXS6Zeie1UOfnxyTVeWe785VIwrH5WUgitI4iom0yHRgc21jdK+37NLkdflNI1rOhAaGRcjPKmusjkkOYnmUtjjj+tQR3M8VwImHQ/dqlipdifYLuc2tpO0e9YZCnqFOKj24PNd00gVgCMcVVupLRIHndI3VepIBoji23sDoLucftqSMlMnbn0rUutasoQjQW0b46YUAilttfLRHMPAb+If0rR1ZtX5SFTSe4yC9DqVkAAzwK1Ehaa2OHwcetJ9qsrlF8yJGfHHy4x9DVtI4pF+UEfQ1yVJLtY6Ip9zmb6wlVmcuGX+VYs1iSTjrXeTWEFyu3BVgMA1lSaS6B2EkbbeuM5ralVjbUynB3ujiGsJGY8YOelI2juB8xFdU1oC55XcDTWt8ZyBXSpmLgcPcabOrEKhI9RVaS1lEZ3qRjviu+8lemKpXGm+eWDH5G9KtTJcDgHYKMAc1BJI/QV0t54akiVpFcFc8DviqEFrAzlZCNo461opoy5WYYdgec1Ks571e1C2iR8QAlR1yKy2XB6VSaYFjeD0qNs0JG2M4ND5A5pgRHrTCAaeST2pu0k8CmS2N2kHilJOMEVKImXGe/TNKbeR+QAaVwIQcVIrkUGznBAKHmnPZXMQBaM4PpS5hJtAZM0GQkU6Kwupj8kRq/D4fvZGClQv1NJzRWr2RmMxqNmOK6iLwjMxGZB78Vbk8ESpD5nmqF9W4rN1orqV7ObOHfcfWkVT3FdDNpTQS+WwyR3HSmvp8Z4IwavnRPKznmPPFIDW6dKTBKKxrQ0/wAI3l2VfyNqHnc/AxQ6kVuJRbehygDt0FSLC7HofrXqtn4LsUT5sHAySTipl0GwjBVYFPvWf1iL2NfYyPMobC4fAWFm7cDNbFp4c1ScfurSTj/Zr0rS9Ot4i3G0KuRWkkhjYusT4PRtvArnnimnZI1hh1a7Z5jB4U1mZtv2SQD1bgVu2fgq3ikX7VOWx99EHf0zXdWs++2dmOPXNV2j2hdmCTzmsniZvTY1VCC13MK08NaTbzb5I2ZQeFJrXjmtrfiC2jQDphaWWJNnmSSgsOqqelWIvsywKCmd69aiUr6vUtRS2K9xqLyJsQBR321DFBNcIWXkVXlXbKVXI54FaCLPBBHII8qBkkD3ptKK0He7GJYSoQC6tJ/dzWlHGLaP52Vj2CrjFZYne3dmaNlZx940i/arlxhWKnvUyjKW7GmkaUt6i8dDUL6iAnA5qEafNJKBJwAOuaR7dI5dgw1RaJV2SW88juCG4zWrwwyTmqEcHlldoGKsmRUUkkcdaiVnsNE/zFeeM1BKnyne2R6VBJfopHPA61XllNzuEcmVXrzQosLmLqcaq2VPHpWBO7AnANdHdWjrE0sp+QHk5rmr28jExEQIQcAnqa7aWuxz1NB0UxRMs3XtVa7umZcD8qYLsYIHekDGXoB9a25bamVyi0kh6g1UkLE810YtYmwcHpzkVDcWMLDgbapSJcWcrM5TPNRw2s91yowvqelbzaVbkkvk1ZSNEQKo4HStLk8pgnRJSeJR+VFdBjFFF2OyO8l1HKlbf5VbqAaWBnlKjBPrXP2UkskqLkYPYV1UTwWFoZpn2jp681500oaI7Yu+pm3+pxQRNaxjaWPzbvSud89BL8p4PaqWqTz3F48hOcnOcY4qCB8HdJxXTTpKMTCU7s6KG9EaglsY7VtQavb3ELBGkj28jJ6muEkuwx4Y1Na6i0DqO3pUzopoaq2O2XU8NhogQP51qWV2l2vRSwri49SjMm7rn+GtbTr1jIFjjYj2Fc86VkaxnqaerSi1Qs0xw/RT7Vyt1d+aCrSHZn7oPFdPrdib7TwSwEsR3ZAycd/8fwrJs9JsWVS8vmlxgBuMVVGUIxu9yZqTdkU7W082yW5iww3FWHXbTZxItoZM4ZX4963Y7RLFXggQhHbkHkVcexC2h8qBJHJzsc4FN1tQ9nocxaX10XUhAceoro7K7kWMtMyKvfHWsD+2QGOLVEI4wO1MW7lkJ2hgG6jNXOm5bqxMZpdbnXx3cUg4kIND3EasSyrt67sda561SeXCrgVqw6bJIP305YDoK5pQjF6s1Umy2TBdQkrIFJGAeMiq40svuMkwZTg8Cnrp6I2UY49MUl9qlvpluXncnHRe5pJtaQG0t5FO5s7W1yZZnIHZV5Fcnea0BerFbMMKfm3DrSXWrajqlxK8ReOAnj6VBpnhq5vJXnkRtit3712wXKrzZyylzO0UTahqUc2myAAqTxyOaydF06TUbpYyg8voWJxt966O4sn2NHAm9SMEkdPpWppGlvaW5ZeXYYIHIolUUY6CUHKWpy2q6WkN4LaKJpG6DZzmiLwTdOqySxhCx4UmutisnS/jmljyFB++uAPetSSJLxkcyjYh5CGspV5RskaKinqzCs/CGn21urTxGRyOeelc1qPg9Y9SYK+6NvmA9K7+6uooZFhVQQ3UntVZ4FDBsHngEipp1Zp3bHOnG1kjztvC7219HCy+YHx07Vfh8JPFdlGjHLcfSuw+zpvD7fmHeql3qQhuMNGWAUqc8ZrV1ZvYzVOC3OJvNNRr0goFjjyoApqWFurfLxWldlXc7B361VGFNdC2MWlcQ20Z6oDSSKiqV2Ag1NuzUZG9sYoGWdGtzcX0ceBhjjmuoFlDFLtdB8p5rM8ORBLuNtpPPOBXX3MERh3CII3auSrU9+x0U4e7czHVGl/doFQAcVdSGC4tnTbwOueM1XEftUhhdMZUjPrWckmUpMzZfDkNxl2ba2MqoqmPDFoWDSOSe4Arf8tgATnFIUqlKS6iaXYzbbRrK2bcIt+Om6tByrYwgX0xS4o20Xvqw22IWXIxSpDkFjgAdSTipRGx6A0Sg/ZyixhmJyD6UX6IEu5VuC0NzA5OYvbuM81tNfAeWVOFYgAAZzXOysXXD9uMelNVzs2hj19acqfNa5SlY6a7RWtmMaYbgY6VjPdS+YeduBtwKhku5nfBclB2q3Fp3mLuWXOBlsDpUxioL3huV3oJBbSzqXVcgds9as3ckdtDCcckY25qNJkjjZYmKkDg+9Z93ctPIC7biBjNNJyl5BJ2RZmbeI5VUAMKu2s8jlFU8KDWQs52qhOQOlBkYHKkjHpVOndWEpWNa4nR4SOSSeQ1PTVIY1VFUgAY6VlCZmHzHPvTFIGcjNT7NWsyuY6I3ilcLyT2rMubryZegDdearRTSqGaNCeME46VUkBZsODnrzURp2Y3Ivi8ldxulxnqRUs16uMK+739azlicrkCon3glSDmnyonmYXl1uB55rLXU57csI3OG6+9PuywBzWakbythQTmuiMVbUylJ3Jb/V7q5jKM2F64FZ1vaTXkh2hiO5rdt9H3RsbhCMniuj0zRPIt8KoAbuTQ6sYLQXI5vU5ODQnO3JPPWti30eBAMIS47mujishAedpH1pZJ4YWUGJQPWsJVnLY1VNLc5u90+S3QuUG3pwehrMkt5GiLgcDrXT312suUXaFPXHOaprpsN1Htgnw/8SMetaQqNK8iZR10OXaMlsDmnGH5QAjbjXT3Phw20BlWVZAoyy9PyrGdTn0raNVS2M3BrcihiTZh05FFP2kUUwshI7r7LEEgAeTPWq8mr3WxoGXKFs7SOhrE/tLB4anHU9/U5HvT9n3QvaLuac90zL8ybQfQVnTzDj5h7YqCS/DLtDVXyZG+9WkY2Icrkxkbr+tH2k/iKYtpNKdqsDWjaeHriZhmOQj2WnKUVuJJvZFaK7ft3rqtFOqSQsYPlQdcnFWNP0Czs7cTXUMmR2IrWtoHnjcC3jt1xgfMDuHqRXHVqxa0R0U6bW5dsrkuiK4DSMvzHPGKZdX0dq/RVB68dTVdtloQApZyMs+41VeCa+m8thiMjhq5lFXv0Nm3YtjWVEygIoDcg5B/lWvHcF1UsoAx1rnP7JS0BcyKdvPNQ/bRcXBUXAVMgDPT6U3BS+ESk1udHLZpcQSxyBMMcqQo4PrWNDZQWtxln3uWwqsML+NXjKilB5jPgHIHQ1Tu7t1kjkhtd8jH7pGRRDm2CVtzXW22lGiCRjHOO5o3v56H7/HIU8CqH2u6+QzlFJGCqnOPwqR7qdxttYmJHBO2p5WVdGrlSoyMd8ZqC4tYrkDzIw/OcECqCW94xL5VGIwdzc4oFtepytyrN6bs/wA6SjbqJvyLccHlL8kcKAHG0gUrSTRriOFGJPIQ8VnzG7hAaXaR+Bqe2vdy7FiJf1FNxe+4XWxAtxPaq0UFqIwWJwDkDNWbTUZ2kCTIv0FKl1GZdgwZD2FJe3awWcs0QBlVeMYND10sJaa3KOqXk11uitrWUoDzJtPIqOG9GmQHAUyN/Cx6fWqd/qT3FmWJCN90joce9c69yeQK6YUuaNmZSqWdzori9WeVecHuC2aWXVXiMIjfcg6o1c0tyVwTzTzdbl6c1p7FIz9qd7DdWVwIY0kjE8gJ2gnqO3tUepaMLu33CQCRQSAOQa4ITyK24EqfUcV2Ghal/oCeZI0jKSME8isZ0pU/eizSM4z0aOeuLCSHl0Kg9CR1qg8e30rd1nVZbyYIRsSMkbRXPzMEPBropuTWpjOyegHAHNPhjJf1zVYOWPXpWnZOvGetVJtImOrN7QLZnuAA20DnNdJcRKBuMnAPPFZ2iyW6uuwgMwwwP9K0L4sjLlUZPQ9a8+cm5nbFJRIYlWbIUlcHgjvSXv8AotnGQQG6c+vc1CZ2jXZFHxgZZeTmqd9eG52R5PlqepHNOMW5eQrpItafdrK3l3Ad2ZvvZq/Na/NmNSF757VlxWmxvMWRJlAyFVsE5q9b3pluGheMxMBngmie94jXZkMm6N9ojOB952BwKiN/HkIIywzyScflU2qmUYDSZRuQKxRIVY88VcI8yuyZPl0NuSAl1dQ+xlypB4Bx0xU0CSNC5dAzAcZzk1mJqkipsVUHGMgdqlN4/lCQSuT0Kg8UnGWw1KJSvZfOlJ8sJjjAquimlkfJ6UgfFdCVlYybTZKq5NWVlMaMDIQe6+tVY3xzmlYFsnrmhq+407bA8hPIOPbNQE5NPwT1FIBk8CqWggU1JuzSrHxT1hJPBBqW0OwoOF6UhbFTtbsiAnvUEikCovcvZDklkOEUnBPSpXjcAeZnI9e1TWnkx7dy5k6io5meWRicg+9RfUdtAXgCpBIgIYRjcO5qHLADNDHjii1wJpbWyvgGlOxx1A71CdOsImUwv+J9ahZmUg0xnUjqQfrQotdRNomurgeZtXGB3zUIuW7Ofzqq6O5yMAetI0ZjHJq0lsRzO5pW9yySruY7c881dvWgkjXy3V+vQ1zwY4604M2eSSPY0nDW5SmWJU+Xg1T80o+QSCKsGdQuAGz/ALRzVKcZ5BwauPmZy8iV76XccyMQeuTVaWUE5qpOXU5zxUZkZlGa1UEiHI0VlR1GW5orKLMDwKKfKHONgtLWSMu0KZHbFLJ9igZR9jhcEe9UZZy0eBjr0qEOf4jWvJfcz5rFwLaNk/Z0+lOC2Uf/AC7Bj7sapCWng55NPkFzGxaXtvbsrRWyqR+Nb0finaCRANxGPvcflXHo4FOabsBWcqEJbmiqSS0Ogn8RXsnyiXaD2AqgL+ffnznXtwcVneZkD1qRXA9zTVKKWiFzt7s1jeTyoFaZmHoTWxpmpw26FXgUEAYYdTXNQvk9auI2eKynTTViozadzom1Ozn3iWAHJ6+tV4oNKcsxQKD23HNZikHipE4Oe1ZeztsX7RvdG9GNN8lo4z5ZYfe/u/So0ixKVt7lTjoTxms3J7U5TUqHmUqifQ0oTHHct58rBxkblqWWRwN1u8jqOpIrMHFSrcOqlRIwB6jNJw6lcxbjMjnLSKuDznp+dWrc28s5RZGZcZLb8Y/CsjzM8E5B7VJHAu8MQFz3zUygCka39lq5JM7M3uKibTpEiAV9pz8zegpyztAmPM3EcCg3vmbU3kN3OazvMvQhFtAjZhkUugJYk+1cdql3MZjHnCqegru2uET+JW+i1TEtmZiTbpx/Fjmrp1HF3auROF1ZOx53JO4bcQaRZSwzivQ7yMcHylZGGR8gyKoosdsCPKQKT0ZAa6FiLrYxdGz3OKKynnY2PpWrpWlz3NwjTQusOM78cV0xulkQIdgUdMRjileeMgASzfQEAD9KUq0mrJAqcU7tnFXrtHcvFtxtOKsafcT2imbeyjqoA6mulWGy8zfJCZWP98/4VZDWzxlNqxrjG3GRih1tLWBU9b3OHuL0sxIzVNptx5PNd1JpWimT5mZsnvgAfpVabQ9HKbwh5bnYTgCqVePZkulLucer88dK0tPhmuJkijByxwK3ToWlrzAjk+jtitKxs7aJuIzGB6SZpTrq2iHGk76sl0zR3ihd5iS4bAwf1rWuWCW2+RAVVeDnJzT1kiePAI2+hqGVYiuyRQU/vVxOTk7s60klZGFJcFpC4YqfQdqZHC8zYXk/XrVu7tYAw8nk+xGKrhdvY5+tdMZXWhg076kTMVJGSPWrFnP5U6upO761GYst/qm57etDQk8LbtVOzVhLmTuXrzVUltZIduCemOR1rFLc1a+yygbjCwHqamisRvHnfIp79aUeWC0B803qUPMxT1usRbMnk5xV6fT7cNhWLD1p1to8UxyS+364yabqQtdgoST0Mgy5bNPLjArRuNGiiK4mK5/hYc1Kvh/5QxuF59qftYbi9nIzUbipd+K010RBgNMR9BU0ekW24hndiKh1oFqEjGBBpwG0dK2xp1uvAjY+9CwRRf6xWA7VPtl0LUDJRHf7qMw9hVq2il8z/VuB7ira3PlO3lnK9s077aWYBlBHtUylJ9BpIiuYHUc/dPOaqLtSRSQSAavTXLSAKqnHpioZ5SgAYLk8gilFu1mN2G3E0AXdGD5mfSqaSiSQgkbjwB6VK6+bHuMyAHjIXkVQNoVHmCbIJx0qo22Ik30NURK+AZBnHapZbMC3VlOBnk1nxbVX/WHOP7v/ANerqsfIC+Z8p9RSd11KTTKk1phNwcFarPbrgYf9KuMgdtgl/SifT3hjDtKpB7CqUrbkteRSSKOMEtJz2qCeRMcOSalkWL+Iv+Bqq0cRPDMB781a7shsLfbJLtYkL6+lW41jLgDP1FVgsQwFLn9K0bGDLqY1BOcjJpTYR7FaaNAC3Q1l3Em011V5YxSYkkYLnqAazxottOcsHx65pQqxWrKlB9DlpJsjnFMSftXW/wDCN2TthUfP+9VlNH06A7fs0WQOSxzmtHiIGapSZyCnfk7RRXSzWihzttkx6BRiij2yDkPN91Lyea7v+x7YKE8hGA9RzUi6PZBebSMn6Vu8ZHsZqjJ9TgRnOamV8ckV28ml2yruW2iAB/uDOKnhsLcRMWt4W44GwVLxcbbD9g27XOBafPSm+aSeld5NY223alpED7oKoPZ2qE+Yi+2xQKccTF9CZUWupy6sfSpVPHSuojtbaWLEaiJwe/OaPsLdipo9uheyZz0bnPercchPABNa6WTk8kCp0tMHOal1kWqbM6HPdDU/mbeMEVfEHv8ApSPEqgGs/aJlcrRTUsegJqYB/wC6anGBTsgUnIEithwcbWppMmfuGrgwwqKTNLmG0QZkP8P61LGZO+KFQseTirKwgc9R7UOQJMTzG29BnFRCSRXzgZ9c1ea1DJ8q4JHeqJtbrtGcexFQpJlNSQ5ppX6uMVNEItvzyn6CqjW9yBzGceoqIwz7chTinZPqLma3NWa8RSpWXcR1FZksryk4bI9zUJinP8BNOW3n/wCebU1FR6icnIVQ/QYH1qQW0jAt5iceppotrgsB5ZzVlLabZyuCO3rQ5W6iS8iFIJD/ABACp0sJpFLI+foKcIJcfcarERuogAobA6AiolN9CoxXVFM6TcYyWUfWm/2dOrBdyHPcHitDfdDJK9fwpq283deD2zU88urK5F0RAum3angqw9jU32WaFQWwAauwRzIAMKB9as71C4YZXvmp9o7lqCKEVvcyx/IwKjtmrSROhAl27T1ABNSqiqA8Z2BqUI+Tlgcj1qXK5SVgaKF1yIUwe/FVHW3nkCKojI7gVZ8kDPbvxnmkW3UncPlP60J2E9SpPbOHJSQHjoOP0qGCcwSEkFj7mrzJu3Zz7HJqNbVCeVNWpK1mS1roQfa3Y/MWK+meKkDCbbknCnhR2qY2iBfljyfrSRRvCxIUA0c0eg9eo2aA4BTCj0Jqn5kin5WI+laLrLMORkUi2hPWIY9aFOy1Bq+xWgmOT5g3Z9anjRiN2/d6AnpVkWcfZacLVPcVLmug0mRM8sYAOzHqKlaTbAGxlj3pTAhOCpP40ojO3YQdtRdFEPnDAwQfXNMkO/DDj3qY2qkZDGk+y9stj6000LUhJLhV+X607yXiGS4A+tSi3UHGacYgw2knAp8wWIJ5mIynHHpWfJvYknafrWo1qMEZNV2tkzxk/jTjJITuUogwJGxDn2pGinYAFMgdM4rTit40IIPPvzU5iDAcD8KHU1BR0MpYJCFCwqMDnpzU0ajcN0efUBaveRQ1vuXBJpOpcaiVR5attMAIz/dpk5gJI8sNxxVxbbZyCSacIt3VdpqeZXuOzMhIoTL80Y24x93NT/ZI3Y4giEZHGVGa0fJHpR5QFNzuLlKC2SdBAmP90VIkaQPt+VCfQVYkkgt1zNPHGP8AbcD+dZ9x4k0K2B87V7LjsJQx/IVnKqlux2sXZYg+DsBpnksF+7WBP8Q/C9tnbfmUjtFC39QBWNc/F3R48/ZrG8mP+3tQH9TWTxVKP2kJtdTuVjCDMnAqvcQGTJAWQdiCQVrzW6+MlwSfs+jQr6eZKX/kBWXL8Y/EBP7uy06Mf9c2P/s1R9epJ6MzlUgtD1oadPtGMfnRXjp+L/ibPCWI/wC2R/xoqvr8DP2lPzPZjBk9KhfanUE/hWanjvwvKnyazag/7bFf5inr4k0Of/VaxYOfQXCZ/nXaoy6opTj0ZeeMN6jI6EVFhowQvSoZdY0yFf32o2kY9XnUfzNZ03i/w5ADu1myPrtkDfyoSG5re5ffzNmFCkjoTVGa0uJXzlAKzJviJ4XiPGpCQ+iQuf6Vn3HxV8PRt+7S8l/3YgP5kVpG62RnKcHuzpYrOZHDFlJFXFjY9etcA/xe03d+70y5I93UUf8AC4rFR8ukTn6ygf0pvmZKqU11PREg9RT/AC+MAV5m/wAZ4/8AlnoZ+rXX/wBhVaT4yXhOY9IgX/elJ/oKnlkP28F1PVRHjtSmMHqP0rx+T4wa2eI7GwX6q5/9mqNfi54gzk22nkehjb/4qjlkL6zTPXzbgnOSKRrXjg5NeUJ8X9WH39OsG/3Q4/8AZjUw+MV6PvaVan6SNT94Pb0z08RHtUi227G4cV5gPjJcAc6RB+Ep/wAKcfjTdgYXSLb8ZGqXzAq1PueqLaoAPk/Wni3UZ+X9a8el+M+tNkRWGnp9Vcn/ANCqhN8WfE8v3JbWL/chB/nmlyyY/rFNHuYUjoDj0pGBC42k14OPib4sPJ1NB7C3j/8Aianh+KnieM/NcwS/78C/0xR7KQfWoHtDLJn5QwFRiJz2NeVR/F/XU4lstPkHsjg/+hVoW3xkmDDztER/+ucxX+amnyyXQXt4PqelJAw6oTUiF1PKmuJtvizHdDCeHb1j/wBM23f0q8njrUJx+58Iak3pvOwfmVrOUrfFb7zWM0/h/I64A45U/lS5I4wcVxk3inxXKp+zeHLa297m5DY/IismW+8azSbpde0yzA/gUpgf+On+dYSxNCPxTX3/AORqo1HtF/d/mekZb0pyl92WBxXB23iHV7ZcXfiPSZcdT5GT+hFXP+E8ggGJL+2lI6mO3Yf+zVzTzHDR2lf0TNo0aj3VvVr/ADO06njP5UhDjGK4WX4lWqjiRz/uw/4mqsnxRC/6uKU+5Rf8Ky/tSj0T+4p0u8keiqrj1qVUbH3K8ub4mXMg4LL+AH8qafiLdkY+0SL9BWcs3praD/r5gqC/mR6v5bf3cYp20gZbgeteQv47ncfPeyn6yH/GqknidLg5kuOPdv8A69ZPOe1Nl/V4dZnsUt9Zw/6y7t0x/ekA/rVOTxFo8PLX8f8AwAFv5A15KNcsTyZtx95BTW1qyJ/1iY/36xlnFbpD8yvYUv5j1JvFuiLz50r/AO7E39aiPjbR0Pyw3jfSIf1NeYjWbMj76/8AfVRvrVr2OfowrJ5tinsl9w/ZUV1PUx460np9mvfxjX/4qlHjfRj96O5H1jH+NeSya0hOEQ/nUR1CVz8oH50v7UxXZEuNHoz2KPxnojf8tJo/rEf6ZqePxboZ5N2w+sL/AOFeJNLetzt4+tQvcXQHOB/wKrWa4jsv6+Zk1BdGe6yeLtCj5+2Fv92Jv8Krt430FDnzZifaE14cLu6JwG5+tSrPdE4Zh+LVX9qYhdF/XzJ5oPa57OfH2hKet2fpbmrtv4u0G5iV/tvl5/hlRlI/SvEklnHJkwPbNSi4KjmTNL+16y+yvxLUEe3/APCR6GP+YlB+ZqN/FOgp11FPwRj/AErxFrnH8Tfgary3Oc5Zz+NX/a1R/ZQmopHuZ8XeHRwdUi/FW/wph8a+GgcHVI/+/b/4V4QbmIDJDH6nNN+2IOViP5VX9qVP5DLmj3Pdz438M/8AQVj/ABR/8KqzfELwtCD/AMTDzD6JC/8AhXh/2ssSFhb8qY0sx6Q4FH9pVuyBzR7DP8V9Bj4htr6Y+0agfqazJ/jBEv8Ax76JK/vJMF/kprywmcj7hAqNxOBk5H41Lx1Z9UQ5s9If4vamx/daRaqP9uRj/hULfFrXT92y05fqrn/2avNmklA5U/gaaJ5e0TkUfWa7+0R7W256JJ8UvEDjIa1T/ch/xJqpL8SfEknH24IPRYUH9K4oPckcQn86aRcsehUfWs3Vqveb+8ftex08/jjxBNnOrXS/7jlf5Vl3HiHVLg/vr+6k/wB6VjWayyAfKhJ96btuD/Bg1F293+InORM93K5+Zn/Gq7XD8/eNOKSjqpJ9hTcNk5jOaEkQ7vqRmd+hFN85zSlmOf3RH1qFnI9/pWqimYuVuo7c5POadjJ+YkVWMh6ggVE0zDqePrV8jI9oi4yrnqfzorONyoPJf8Foq/ZyHzX6HWCDRc/MbY/SZv8AGni00POSqY/66t/jWQJbfG5LOIe5m/8Ar0faIgozbxe/78n+tJrE/wDPyX3napUf5V9xvx2Xh5hny4z/ANtH/wAacbXw1Hy1ujD0Dyf/ABVYK3EZzjyAD3MhP86JJI2QBrm146L1/pU+zxF/4r+8v2lG3wL7jVkXw0pGLBz7+fj+b0nkeHXOBZoCem66I/qawWuIlbElxakDsq//AFqjFxbb8faovwhz/StFGv8A8/H97I9pT/kX3I3/AOztEcHCwRn2uS39KaNH0Vj/AMfgT/dO6sZZrEkhr5R/2z/+vStJp4PF8SMcfLVL6yv+XrFzUn9hGydH0Jf+YlL+Cr/jUJ0vRM4Gqy/9+1J/9CrK+0adtGbyfOecD/61OS60lB81/P8A98kf0q4yxK/5eMT9i/8Al2jT/sfSGPGq3H4QKf8A2ekOiaPjJ1e6GOv+hqf/AGpWY2o6SCcTyuPx/wAKVNR0o9N/1JP+FV7XEr/l4/uX+QuWj/J+LNMaLoYxu1m7/wDAFf8A45Ug0bw2Pva1f/hYp/8AHKyJNT0pFG3a31D5qI6vpoGQq/8AfLH+tP2mIf239yFy0v5PxZ0S6L4Uxl9X1Q/S0Qf+z1LHpXgpf9Zf6s3/AAGJf6mubXXdN6GCPp2Vv8aUa1pz9EiQe6n+eaHUr2+N/cFqf8i/E6lbHwJGRk6vKfQzRD+QqZU8BIebC/f/AHrn/DFcuNZ01EwDD/3wT+tOOvadsGZYgeuPKz/Ss3Ks/tyLUoLaCOoN34IjH7nQGYg5zJdSc/kaD4h8Pxf8e/hnTlbHHmB3/nXL/wBu6ZjJuF3e0OP6Ura3pjAEzwkehhGf5VHLPrKQ/ador7jo28YRp/qNC0NW7H7Fk/maF8f6zCf3MWnQj/pnagVzB1/T1OUKtj/pmB/SoH8R27k4jXHuoP8ASj2V97sTrTW2h17/ABD16bAk1Dap6hLZeP1qrP4u1K4IJ1S6K/xDYoz+tc2uvxZwsSY/65j/AAp41/5TgHI6bYx/hUPD0+w/rNT+b8zYOtK5zNeXsozzkIv+NNe/0uVQWXUSw67ZVx+YArF/t2Rj/qZW+i//AFqlTWG4PkT/AIKaXsKa6E+3n1Zq/wBpadj/AI97wfV1/wAKY2o2ZGVguvxcY/lVI6pOSN1tcDPqpHFOa8mVV/0S6CtnkqQP1pexpdh+3l3/AAHteW75KpNj0LUhniIz5cv1y3+NVzqExPFvdcHruAyPzpGurllwLac+uZv/AK9P2dNf8OT7SRYDWshwVbP1b/4qomWzk/5ZScf3ST/Wowt2zL/o8y7ugEvNTLZ3TruFtcFdpbO8ngdT9KOWC6v7yea/REYt7JjzFOfwzSvZWoGSrr+BqQafM0Hm+Q/l52+YZCFz6Zp50iYStE0DpIql2Uvg4HU80e7vdi/7dRBFa2AceaszJ32cH8yCK27aDwkoBli1nPfZJH/Vay4tGubiJ5EiZ0jBLEfwgDOTzxVaXTXjVf3mA3Iwc/yNF492Csvso6lIPAoJL2/iE/SWH/4mpo1+H4IzYeIT9Z4v6VyDaRI0UbsSiSHCyEYDYPqTiiHSfM8z98g2AkhnVc49Mnn8KtSX9INP5UdxHN8OEOJNN8Qf9/o//ihVuO9+GMRGbDXF9zKv9HrgbbRTcSIpcIspIVpWCrkdQT2+p4om0U2vliZiglXcjbwwI9eM9arnja/L+A7vokekxa38MY8BbLVc57yj/wCOVKut/C1A+dPvSWOSWf8A+zry86YFhMiqzxZAMgU7ckZxn161YtdFgnYKsqljG0hGCdpHY8fr0qeem3blX3Irnl2PTE1/4X5wNMvj/wADP9JKlXXvhiTzpl6P952/+OV5lJoS28pV3s8A4Z0uFdQcZwdueakstNguzHGjje7bAgXJJ9hn9eOtF4Xt7NX9EP2kj0H/AISb4dJfSRvosxtgB5cq3BLE98qXGPzNXo/EXwwb/mGTD3YE/wDs9eZ32mRaZOYZZ7dGU/MGZSyj1wpY4xj86YBayOkMF3FJMz7FQI3z56FeOh98U7pf8u19yGqkj1ddc+GBGfsQA9SjH+tSrr/wuyAIYh/2xevK72wNum90aCPf5eZnUZPGTgHOOvIz9aziYZLRZIVYFf8AWMeVyemBjj8aTmlvTX3D9pI9q/t34YhciKFiBnb5D0kHiD4aTZ3WiRf79ux/9BzXjPm2HKqsmS4ILSD7uOh+Xrnv+lSmfS03CQzFlG1fLJKsf72cZx+HpTU4vaC+4PayPaP7Z+GIGdtuP+3SX/4mk/t34Xgcm0/G0l/+JrxowwhooZIZRLsLs0T7yQeQSoyRx246iqT32nKjFElklI27JIiqD3zvzn2xiqU0/sIPbSPcxr/wu/6cfxs5P/iacNb+F79PsH42jj/2WvCmktnjWV/s0CgjEYl3M+c9Bk4IA74/WkvdQ0+BhBb20EkakjzVlLlunfC46dMVXNpfkX3C9tI95GsfDE8D+zfxtW/+JpRrHwxz/wAwz/wGP/xNeDx6haFGuPKsZZJEcfZcsrr156BeOvB9PpWZNqcbvuECLz/CKbdvsL7g9sz6M/tv4Zn+PTPxtz/8TTv7W+Gf/PTSv+/X/wBavn+3vL4afHLFYf6M0m1JfswJLnjAbGTVWSd7KeMXtrJApbnfEemeeDjP50uZ/wAi+4ftmfRZ1T4aD/lppH/fv/61A1X4Zk4D6QT/ANcv/rV4BLr85ae5tIUltwDH5gtBGqbsAgheOccZJ6mteGS3jtNmravp8LRjd9nQYkdsZ2vIq8frWiWtlFfcHtpHs51X4ZgFt2kEZ5Ihz/So21z4Xr1/sr8LQn/2WvG9M8UQNdSXd3Bam2nmjjxdTnaoU5+XaN3Hvnt1qjL4jtLrVNQT7NalLokLcSSsUhABJdSy7ueuMZpuOmiX3C9qz25vEPwtTqNOP0sWP/slDeIPhmEZha2jKq7jjTX4Hr9yvnQa28DMjxwTquQoOduT3ypBPT1qyxvmtzHI9pCq7X2NIoYk5wMdfXg1K5v5V9we1Z7y/ir4YLJ5ZsbUvnGP7OI5/FaePEHw4bO3SbM4O3/j2jH8zXhlnpclxfvbyX0ckUcZdpLKM3BPTICjBJ5z6cGljmiW0n+xQW15bbsGS7CxSA46Abs00pdYoXtH2PaW8W/DNOuj2/UjizjPT8aK8UttNtbiPz7jWLCwD8rbzSMXX64U4/nRT5Z/yr7he1ZQaG4JINxFt+lIYJec3KdOyGtNbe1t5i17NIqowzEUYlvbAxj8xSQQaZJITJcvHGScKELPjqOOn5muW8rXMrMyjpxc7muuvpHTv7PU9boj1+TFbM9zpzwxRxWTiUIFciL5SR3JL9foKhaK2ITbGWOPmymAPoc80SnKPX8gszPFlEvS5OPQrTGsIH63LgdOFFdVB4du5dNF9BFbPGBuKrKoZRnGSD78fXjrxUEcSXPkWtsEurtjlobePc6Dpg4XJP4n6UJ1N9R8rMD+xowiEtL8/CEIOfp61Yj8LXE8gCwXhJG4fu8DHPOSPY/lXYObuxhurKM3kqxsJDLHCzLbNgnk7dwY5z0AwOvFZNrcSXExguZl2ytktLMUjBxwWwpJ9gPU+taO8Wk27v0HYw38PNGIi0dwgmBKM+AG/HFMfQAkxhKyvJ6IVbP0IHNbksM9peiO5jnMvRVYuhI6DHQge1TzWd1Y2vn3FqoMgyEjkbzlzwANx798g9O1QpSlswsYMXhuMwmQ3CRj+68gz+QH+c1HBokTSYLFB/E7McKPU7RXQ6dDp/kPcXN1ao6sFWO4k2hQerFerAegOeKozCyFxIlpM1xApwk3QSD1A6gexpSlUUFPoFirHoZeURLGZE3FQyAtn1x6006RaLlHV849OAffn+lWSqkZIbG3GM9uuKWKd4GDxOFZfukgNt98HisVVfcVkVV0azAfKAALwd2B+OTUtro1nsZTGQR8zMpHyr+OP1Iq0dTul082hkRombc2+NWb8CR8vfpjrUKXLrEYkWNVY5Y85Ptn0q+d33uPQm/sLTyGkwUiCnb5vBkYf3TggioI9MtozFLIkEiliDHkZ49fQVKrpJGZp7xFYHCxMWLuOp28EDA9cVFJcwPKzQxyRJn5VkYMQPqAP5Upyla6CyLAtdMYFVtIA6hVGVLNIwPJGDxnp9PetG302ymsvMt9Id5QoD7YN8asBgZc9MkHIx3HPUHFW+khc+TPcROeCYTtbB7VoQXcD211aTWOsSRySBfLkk8uMtjgynGTzjvWtJuWrBWI5rZLS4SCSKBvJ4K+UBvBweTgHt1yDVy4TT5rMPZWixNGreehyExn5W5Yknk9/wAKz7nTbm0DNFcWlxCoGXtp1ZTn07nHfiq88dzFHH59s6A8oXTGc+hxz0FZtyi2n/wQ07Fz7FPHapcC0dIuSJWU7WH1PB/+vTY7YK7RubfzCMIvmbix64AXOT/KqM1xeXAZJ55ZIGYN5bv8mQABx7ADHpV6ytoJIFuL3UYbFC/lwh1LF2x7dB2zQoJu0dR3RYiurdI1EsE6yIwcPGUGDgY/h6Zz3pWW+W4aRrZU+QMFZPLyvY44J6dep9ao3DaW6yfZda86VnIijeBkLqOCTyQDnPr07VHbQKt0j3EhMLSBpSp+Yjvgnv8ApRJOOktANBdWaS88+9iiufl2hDlQO46HPr3qW7vNLGmwyk3tzcmQhrdCoEak5Jy2c+vTr3qqbvT7LWftEcSXdqgJEBl3gnb0LDGcH/JqKCE6vq/+jwSxxs3mNEgYhF6kZ64H+FUuZXUtQvYSO4iDSsYGKOP3aO3MfPcgDJq7azwWcCzLqAWSRSJLf7KJflJwM9cZ98VbU2XiLUmgkSz0mC1AMs8YILLnGAAME/X2560W+v8AhnRZ9StrNpr5TsFuwdirSAHLuvAIBIGCCKuFBqV3sMo2MyTFrK3SdpZh8gEiRhmAJJLHGAADxn39qScN5P7u0uUijcpLPvDoTnoCOOOPr1rdh1e31LSXlvLTT7ZZUWJry4tV3TORyyJx/wB9E9+KZpGiX2sRWSjWJrzw6JSjrbjb5ZByRsPOecng+vNW6Hu8qA567a2t44ms7qWR2jDfvY2XYeoGf4se3pTotRnGlMpXT2kjILSSofOkJ9MEcDB/T8em1fT9Ivv9MbVxbwWrGL7HeOzeUF6BQBkArg81yd1fm4v3m3adEIifKkhgCJgcg7cfN7AjvUyg4Sfn8xMtQas9r9mkuNPkuJC5eYyjCyDsFGOOcZPPpU16viCVRO2iLbo2GVksSPlzx+Z9etdZczSDTGvbHxHeW7yRs7XepTKi4yPuKqknOD1HTnOOK85kv7+W5NxJqNy8pOTKspyf/rdfzq5xUFZv8AZoXv2tVjj1S1aG8MhP2mWLYdmAAMADPOSTgnmtDTbO6vfDt3JDNYwJbuWeQxM0r9DjcoO0DHfg81naT4su9E8uKGzguI3lZ7h5grSN8uFILdMdela+r69oNzeXEunXmpLefJKZFKKruvTICDgE+tCgn71wRijXPIWa2iha4g+4ftyguuD8zKR0J65/PNTO0+qk315exWtoMna8/mGMDqVUncf8+lZ8k9tNC93e3xfUGk2iJl3lwBkMWGMdCMY7daZf3GmXU4eGxjt1HRd5bv7mol57B6m5FogurS7FjqrXtxagM1rbxyFSxBJUtjAOB17mludKRvCSau6wRyyS5eGJ2IiXPy98nGAT169qzrGPTW0if7br/wDZ8RkOyGOMs0hwOTgjA5Azz3rJuWt1l2pcfaIUyIpF+6RknOD06mqtFRvYG9LnS32i6HbavptrBr0d0k4HnThNqRcDPPP8uR+VMuNBXTrrzG1RvL+V0e0jMv7tiApJ4wTuAwQPwrE0ixfWtYtdNtvLE1y+1Gk4ReM5PtxXaalenSLN7fxLe3M6K2Il02+XYygcIybeAO3QY96uEIy1tYSs9TkNYgurHVJIJ4r6LHKLexlZAv0PbjtxVCJbq6uI4rZJXmdgEjRSSxPTAFXdT1KzurxpbQ3vksMj7RN5jZ9j2HTis5byaGTzLaVopBwGH3sdDWbXvku1yed72yD2T74ir4kjkTn2HPIqqzOzDd95eQQcVp6frdjpmmlLrR47+83j/SJHZiU9CCccc9q1G8f6cLSGFPC9iZVxvlNuvX6/l+tacjetylG/U5kCaTABfPT72Kc1vKHGWb86s33iWbVmy2m2lqqHI+zx7D244AyKoG5cNyHB9DmocJJ2RLVjoft1i935o04RW5iCPb277TIVXALE56nJP4VimFyGCNgjO0FuPatGxltb2CHSbXTGu9TuGwLjzWBDEcALkDA7k+5zir5+HnilpYkitYi8hI2rdRHaR1z83FU4zZW5l3qabJDCLW0uI5woErvMGDNgZIGOmc96z2t1yexPOSav6x4c13Qgr6hbBI3O0SJKsi59MqTg1TXTdR+yNdLa3DW46y7DtH4/h+lJqVxMu3a2qaFaQJNbNdFjI8awnzFBPeTPPGPlxxnrmsko+clQMdieTVvSmgh1FHurR7qFQXaNeM8dyOcd+KRkudZ1Fv7N00o0pJW2tgzkY6gDk+pqrXVwtcrSm9cIrSOUj+4NxwuPQfWoxDduhjaZynUIWJA+np/9enyieCWSKVWV1OGVjgqR1BBqNZpEBHbtk07ysFza0HwjrfiOJhprowjbcUaYJjpluSOnFZNzpU1rcSxTECVSQ43A/qOtT2OsX+msXtnKF1KFV6MPz9QPyqlLcSzSFpOTiqu2h3EhtRLKqFgobjLHpVi/tLKC7eKxvftcaHazmMxkHoeOePfNUd5U/dBP8qRcE+ZtG7uaeoyZoUGAMDHvzUbxISfn5Y96az7mzjBHvSGT5ug9jQkwVy/pkN41wYdOkfzZk2MsZA3L1OTnpxn8K1QNL0a0a21LSGvr6Qlt4usJGOQANjdfc/l682lzIgYRuU3DaSDg49M1dluNJWBEitrlZio3zGXdlyBkkY6ZPTr71STHZllf7BMKNc/2g875ZliVWCDJABJ6nA6+9FdBH4w0XRLeGCx8O29z8gE00rs7O4HJPOO/b1oqkhpeRmxySgMbo73PO5Tt/pU2nwJdXDLcahb2caqWMkwbAx24B5qSLXbS2002/wDZttcSF2LTzZDKpCjAx6YJH1pE8RQRaS+ntb8SZHmKcYBH8Q/i5/SuKNO7uzPcunTbd7xIrbU1e2Vcy3csTLGp6joCcdhnvUi+GtauB5lnZzXUJAKTRRthgeh5AOKhtfFunxR2tjJpYSHK/abiKRt5P99QSRkccEY9qmHi3TJLS9CWmpSmSTbHbm8ZVK9A24AHd7dK1+rwauxpFW4ttd0Rgq6i9k8mG/cTA5IPGdp7c8H1ohv9RjmtpnmjlaBsksMNNk5IdgcsDx9MVX8Nalo2nNqA1iJryGVRsznzA24DO7qOPSmarqWnXV80mnW8trbtx5Uj7ip+vX+dRJVIpcr0C+mhpQS61rN+Y4ZVS4nbJitFEYbGSBgdcZPWp9Z0XWdHuoptSn8yZzlJPOWQqR24PGK5uC7nt5RPBclHXO1gM9QRkVDFNJud5biWV2wSWOeg7VLvKDu9SeZGmbm9E6zHVrjzRnDs+5hn+6T0/CtjR/D+tXJiexmuDNKjtG/nhXdRgMRk5xyPaua+1gBSqfN2JFIdRuo5S8NyYeCCUcjPb+XFKHM37zYKSNfVNHm0u/NtqKZn2h9zMHznvkd+DTIdRsraaO0/sl7ppCFR0mCfMTgKBxjmsc3bqzO0rPvJYs5yc/U0i6tNEUaEgSKcqQOhoUPfva68w5lc6uTRNRFwkJtJY5ZSdkLuu8EDJBGeuM/XHFWZ/ButxrK32FpEjxnymDF/ooOTxzwOxrJ0jSwfDlxqd1rq2+rXEpe1SVzhtoIOT/CWPT6dhXO2Gt6xp9y1xDcTFnUKQWJUj6fnWn1Wnfexeh08ml3kO3fpl4CScboHH9Kn0OCOe9hlms2nswzF0iG4sVydvHIJIxjrzTfDvimQWGoJrOs39vaKw2tG4MspOcBSeABjPQ9fyyNd1uSTVLtdHml/s6Qu0LkYbDndye5B4z7ULCwi7t3CxvXOsQS6y6WGhWxaKNsQ+Qd5yCPnQ5xtOOcZzWbftMbktd20drKefLSIoMduDWVp/iDUtFe4uLEOl1PF5LytyduQSP0ouNf1PUwDqUkkuw/IG4VeOcD34pVIKUboTkrXN+91JtY1CKS4f+6gwPuqABgfl0rpbvxZ4suTcQ/8I7NeWwTCReSZF69yFwRjJyDj0rzE3Ua8lcjoRnrV/UfHOrXlrbWS3csEMCBQY85OOlVRTTbfUIyuPs9S+wTSXFjZRWd1z5ZUlxCO4UHpnpnPY+tKbzVtSnea6upbqVhu284X145H41HaeKba0gk83Q7W+ldyWlmLBgeMYwcY+927+1JpfiWbR9dTUrKLa0bPsXJAAII/KiUZyVm9GF31NeM2EETfa7mWSeNN7W9tHvKj1ZugxnnjisyWWG7IC/vUx8glXacf7vOKvW/xH1iPU4r2SRCUVgin+EkYI+nQ0yX4gXk2oQXd9bW1ykUbeSjxqcNt/iyOeen4Gk6Ebe5uVbsUkhwofyUG3ncBnaM8/TmnyMNuN+DnGAOlbmm+P7SfWReavZW+xLV40RIV/eA4OH7Y4444x71Ybx94XkMqz+HrVk8tcMI9gzzyNuD0J/yBU/Vm9bi5WckkaW+SpwScnJ6+tXLbWNQsopI9PuhbiTG8pjJ9Mn+lHiDV9FvJUTStPNmU++pkZg4PQjcT2rJW5ZuB26jFLklF36kO6ZZnLTM7TTiR5Dl2cglj3zUfmEHcvl7gOeOajEhJG7njAO7imKORgAMM8ls5pWfUi7N7/hJ9al0QaL9qH2EKFEbZIIyTj8z+GBVPT9Z1bTJi1peNArbiwRvlbdjOR3+6KzyAmXfbk+hpBKuSoYc9cDpV80r3RXMzd8SeLrvxGscUtnaoqMxWVYl8zI4+8B0x2p2m+K7LTtMhil0iO6u47gutwx2tGDj3wQME4PrWEZ4wcrI27pjFR70ebllOeOKrnbd2h87udLf+NdK1bUQLrw1YizjckKCyMwJPUqRnjpnvW7B4l8Ka3Zzwa5o0NrFb4Fq9kRCxYkggkDBGMHnNeeZjMTbkG7OMYxURMJyGYgdgo61ftLvVD59T0cav4Q1K7TSk0q3tbcQCP7VNGTIxUYLFhjBwOuOprP1G0+Hem7BFealcOc7iZEGBjPACHn/OK4dtjguCzNk5555qHy1EkbBXyDxkdarmT3Q+aL3RvaXeaNZX1zNc6cb61eMi3SSQoQSwIZtpGSADTIEtdV1LZuttMic5PmsSsfTjoT1rHBVOitj0pSzSKcA8j0qH5kX6Hpa+H/AelWCx+I7mW4uEkBMtmSvXGF5zuGe+Aa5fxLF4YFzG3hySX7MVIdZJN20j0Hofqa5kwyyuxycldpyM02OwaIllfj2NXJxcbFtx5bHY+ELDTNTvRaX0k1owIZL2CT5gfQqeNuPTnPrnjZ1Dwz4PtbSTzPEOo3F8CVjkdUAIHqOSevr+Vebnz4mCoTke/X8ahMU/lyI5OGbcoPOG7mnG1rMcbW1PT38I+G7TZAfFDXN1MMRtb2y+WD0O4luBn1xWbqvw717TUnmd7OZIlL/urhCzLjOQPp26/WvPxBKJkYH51OV9u9a0+r6nc3Mskt07ZcOI8/mB7YJocKfQHGPQi+04CnGAvtSifzGCBfnJ4HWqg3qxGQR65pWBCMrSfeHQN1rPkRFjqX8G+KoYBKNBvmhyBlYCx/Ic496wr2C80+9MF5bvbzKPmjmjZWH4GtVfG2tQ6ZZ2Udy/kwEZyc5GT1z7YrJu9Z1HUoYjf3Bn8sEIxUAqPqKpwitiuXS5s+FJr19Xjj0yxee7d1JKDpEDl+ewPGTxxXov2rXIo7ifXNDge2jJK2tvNGzY4+bKNkd+F5P8/JdJ1i60i4MtpcmNpEMR44Kn19QCAce1OTxRq5WSMXjK2d+7b97HUflz9RVw0Q47HRar8QLC/wBPntItCtzCxIVnB3IccNuPzHp61ja9421DWLFLGdl+yIkflxBQBGVAxt/LGfc1z0khkldmj5c5P1JpxSHYM7i3uOlO9mVdG/4f8c6n4ZtJEtHiY3EgaUBcMFHG0tjPrxmpU8XPBc395a5tby+QIfLPCgjJP4kKa5p1XABQEt7YppjQgbAdw9aLoLpktxfz3lw007s8rAbnI5Y4phc92/wpVjYOB3PftTmiYfMzAgcetS7Cdh1rLEt1Cbre1uJAZFGeRnnoQf1Feo3WgfDS3jSSae8TcckR3QPynHOCvvxyfxrytkUKSznBOOtRyKsxUsS2BgHPOKqLQ1Y1desNPsdYki0y4e4s8Bo3YgnB7HHH6Css42nPHp71GI9uCGYgDGKeVAA6g0mIYQDz09KULnGPyqXy+CSp4H3hzTDHGzAqzD1zzTuO4wZH/wBejPH3TShI2ZtrMSO1N8tScZPP5CnoPQM9tpH0opQgHAbiii4XNcWtwSCMbT2xStZyAkgvn/ZHSo2vbgnAYAHmk+1TFsC4XJHeuW0zGw42DH+Jjj8acLKFCWSbDdwx/wDr0wyOAC1w+e47UkiYAeNRuzgknpR73cCcW9uiENljnpmnhY1BbhcjndgkVSkibaG3lvUDgVHhlO0jjuTzRy36iL6zwpxu3Ek00Sxkks5K/WqQlVXID8j25pkrhlXG/nqRx+lNUwSL6G2/i3An3z/OnYtgnAz9RWWpCnGJOfU0OsoGcFc89afs/MfKawMBBI2juOORTJLuBE2ALj19ayo42dcb2z7GnpbIzYKuT3PpR7NLdhypbsllvEeRGMuWjPyYHA7+v1p41aXGAm7HTCjFQixB4UYxz1pRCvl7Tk88Z7VbUH5lXiMluZp8BtpB6KcGpoZplUKWCgDAAWoktSvzKwH0oEPILE5Poab5WrA2rWRKZC2fmAP40biV5IY46biab5SrweST61J9mdUygyMdSKjREaCBEbOB78npT1jBBDSKqk/e5xUbZBIKjOPTmhC5QD5eueelDAcIlBfLg+mCeaX7OjnG0bT6nmnDeYgFGPWl2yfKpjDqO/WldiuxyxQnoqhRwSaZ5FuSxaRc9s1ObVmXHlZ9e2KYLKUlQI8Z6HHNTzLuCY0x26EEZJAP4VG0UDIGKMwUYAz1H+TUht3UfNnHfim+U8eWw5HpntTT8wT8yOSUFF2w/NgDOM4A4qZbgkELEQAMkgdKPIJCsNwQ9GJwDQyuMhQfwIobTBu5GZSW3LFncODSrJKsRBjwP7x7012YSccADgZppUCNSWYNnp1p2QDgWUbsLk9ATTo5IyHLggnrz0qIKWXDN+NTm3U/xtxj6U3YHYQziNWVPlz/ABHnIpvm7iDt3AHv1FD2yqW+YuMd802KE7WJwMcke1L3bXDSwpmLMv7s4HU+lNbaJRsBXPUGnMynA24XuRTQSSSFx6Hb1FNASiQhxtB6fNgdaMvvyqq2eg9KRG2gBlxuOOKVvs8bk4Yn0xUiBPtDD5SCeuRil/eOdobc33uOAKcLmLYAVHqBihpY9o6bj+VGvYZF5cgkkLAg98Gk5KlVBK9SM1I10WULvj2t25qMTSIcgjI6U9R6kgCjGQSe5b+VRuAAS74GeABTBI8m7k5znJpHdgAXQ/TFNRdxKLuOWSOSQZ3H1xS/uVOVBJHHJqMyvt3AD04HNRFiuNy/e68VXKVylxii44UNnlqVVQAkrhiOM1TwAVA3cHPPFK7tuOct70uQOUmBcnDplRxkDpTASCArAKOtRCRwSASPfNIHx94kZPYZquUrlHMeh459Fpysww+1M9MkU3y2Bzu/OgRjzMMT0p6BoP8AOJClgpI96Uzt8vHTpzURgI6evqKaVKjK+nOTRZDsiUyFznaAfbtTleOPnaMnioELocpjPemSPI7A8Uco+UtBdwypBB7Z5pJdwITcx9CKrLvYk7T07Ub5OuSQO2afKHKTFCwwSRjqMUixx7eFB984pC7cMRuHYUpyUyMgdTjtRqGoBFUEjcBSqowSpB5HbpUeTyMk+4NKCDxtYc0APDMuWPXoKFdEPKn602QgqCAevHtTUZxxg0W0BLQXK4I24+lGAVxk49KTlshSCKj+ccEdPWnYdiRwVIwdvHSimZdgCrcehFFMdh5iZiMzdalSOPrkHHcmqnmM784qdUBXkdqTTFJO25ObwKR/ER09KDqLsvIOc5FLJaRRlNueR3pwiVUIXI4zWdo9jP3SL7RLMchG3evtTDIwJy1SiMC3dstkH1psUSsRnPXn3qtCtBYmJXOwEgZ6YoMrYB2jcOMdauWlnHI4Dl2DE8E+lWjp1tsZgmCozwevNZynFOzJbVzJRiXAIIzTh57Aqc4Hrir32eNwhK8lsGrstpGIQTk/KeoFS6i7CvcwXHIBVgamDhB8oIYjnNbENvHGUVAQD2pbn5WBAX7yjG0YOTU+1TdrAY673PyZ56kVM8MgUnczAfw7cVfj2kByoJxU5crhcAq5wQen4VDq66IVrmOI3LZDHGcc0NbSIUyCVJ6ba01LYb5iCuQCKjnZ/tIBkY4B5J9qpTYFeO0/fZ4cdAWIGKe8AikwWJXuF6Cmu5ibcnHGcZOKgeaSQEsx+g4oV2wJpYtwD7eRnk+lMjl2RD5CeTnGOlDuSIunGQPyqKMb1JPXnp9KpLTUCyBhPMkU7SQMMwwPerMYYY8pEI3cgHpVeCJFJXaGBBzuGelDzNbECLADN0xWclfRCVjR+1lSyvEqduW7+4qOW4fbhVXzB9054qgZ2mZWcKSTg8U+VFWGR1ypBxwahU0mO5MZhI2JGiDYyMEkE1XnmxIPnUEDqGyKrScgN/F0z+FRBy52EDA7962jTSDctecXba8mATkEetNd1VCjEEn0brVT+DPf1puTvAPOT3rRQQcpKR6fd9akDRbwPMbaPTPWoduN3LcH1pc7TxxTaBomIURZVgMHBqN2wiruGAe1RhBh2ySfc0O5VnjGMDpRYdhQGwSTgegPWnGfcBnOB7daQHJKdsmmTyMQAT2p7sN2SZR23LvHsTSPIflAJXHp1NIi4j6njjrUbLy3J9etCWo0rsf5gUDMrD2604Nuy+8sSeWNRLyik9c9aHGD+tOwWFd0VwC5I9BSLJvfluemKiK43ck4PepFkManaF/KnbQprQczhGKgOT6EU/I3AkMp/u4qKN28wOeS2etSRkm6AyemaTRLQM3lk4RlPbmo2nbGMHPTjipk/eyPv52jINRACSRgwBxzQvMFbqRs5B4yPxpN+GywbpUtxEqu2M8HikVQI2PtVaWL0sJ5/wAgGCR060kZKgkE4PalMatGGPU5qDHzH2ppIaSJS67g2B7007Swx+tNYAqvGM+lSqoIYY6CjYNhjOGIG3p1waCT2Y49BTCOWHtQOGFOw7DzlxuJGAOmKACzAbsfhSdAB2Y80/G233rwScUgGPG+cKc0ogDISH+YDJGaRGbf1NOfn8fSnrsF3sNVGTrn6g0hXkkH60hY/KPenBAcD3oAYSWXBBoV2Q7gGU/WnqoXd7U+BRIxDdOKGxtjULNyQcfWjJAxzj2NLtBUn0GRQyAKp5560iRCeeMk0hYk4IIHrmhxtwB6CpGH7oE896BkWAMDPTue9GQeATj0NKRhR35/KmyseDTAVXxwC350UwDryetFOw7I/9k=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04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e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&#19971;&#24425;&#19968;&#24180;&#32423;&#19978;&#35838;&#25991;&#26391;&#35835;&#35782;&#23383;3&#21475;&#32819;&#30446;&#9312;.mp4" TargetMode="External"/><Relationship Id="rId5" Type="http://schemas.openxmlformats.org/officeDocument/2006/relationships/image" Target="../media/image15.jpg"/><Relationship Id="rId4" Type="http://schemas.openxmlformats.org/officeDocument/2006/relationships/hyperlink" Target="&#36164;&#26009;&#38142;&#25509;/&#35270;&#39057;/&#35270;&#39057;&#65306;&#20247;&#29492;&#25308;&#29579;.mp4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8"/>
          <p:cNvSpPr txBox="1"/>
          <p:nvPr/>
        </p:nvSpPr>
        <p:spPr>
          <a:xfrm>
            <a:off x="2555776" y="972000"/>
            <a:ext cx="5328592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dirty="0">
                <a:ln w="0"/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6000" b="1" dirty="0">
                <a:ln w="0"/>
                <a:latin typeface="宋体" pitchFamily="2" charset="-122"/>
                <a:ea typeface="宋体" pitchFamily="2" charset="-122"/>
              </a:rPr>
              <a:t>猴王出世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99913" y="195485"/>
            <a:ext cx="245612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文 </a:t>
            </a:r>
            <a:r>
              <a:rPr lang="zh-CN" altLang="en-US" sz="2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五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</a:t>
            </a:r>
            <a:r>
              <a:rPr lang="zh-CN" altLang="en-US" sz="2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下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册</a:t>
            </a:r>
          </a:p>
        </p:txBody>
      </p:sp>
      <p:pic>
        <p:nvPicPr>
          <p:cNvPr id="1028" name="Picture 4" descr="E:\24春\图\五下题目旁的图处理后\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0"/>
          <a:stretch/>
        </p:blipFill>
        <p:spPr bwMode="auto">
          <a:xfrm>
            <a:off x="1362234" y="2449374"/>
            <a:ext cx="3564000" cy="240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125661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BJBFB01\Pictures\第二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92404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>
            <a:hlinkClick r:id="rId6" action="ppaction://hlinksldjump"/>
            <a:extLst>
              <a:ext uri="{FF2B5EF4-FFF2-40B4-BE49-F238E27FC236}">
                <a16:creationId xmlns:a16="http://schemas.microsoft.com/office/drawing/2014/main" xmlns="" id="{16858B89-BDB1-8C4A-8D9E-56121C0B06FB}"/>
              </a:ext>
            </a:extLst>
          </p:cNvPr>
          <p:cNvSpPr txBox="1"/>
          <p:nvPr/>
        </p:nvSpPr>
        <p:spPr>
          <a:xfrm>
            <a:off x="5850585" y="3882913"/>
            <a:ext cx="2604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第</a:t>
            </a:r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二课时</a:t>
            </a:r>
          </a:p>
        </p:txBody>
      </p:sp>
      <p:sp>
        <p:nvSpPr>
          <p:cNvPr id="18" name="文本框 15">
            <a:hlinkClick r:id="rId7" action="ppaction://hlinksldjump"/>
            <a:extLst>
              <a:ext uri="{FF2B5EF4-FFF2-40B4-BE49-F238E27FC236}">
                <a16:creationId xmlns:a16="http://schemas.microsoft.com/office/drawing/2014/main" xmlns="" id="{16858B89-BDB1-8C4A-8D9E-56121C0B06FB}"/>
              </a:ext>
            </a:extLst>
          </p:cNvPr>
          <p:cNvSpPr txBox="1"/>
          <p:nvPr/>
        </p:nvSpPr>
        <p:spPr>
          <a:xfrm>
            <a:off x="5850585" y="3073407"/>
            <a:ext cx="2604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第</a:t>
            </a:r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kumimoji="1" lang="zh-CN" altLang="en-US" sz="3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</a:t>
            </a:r>
          </a:p>
        </p:txBody>
      </p:sp>
      <p:sp>
        <p:nvSpPr>
          <p:cNvPr id="19" name="标题 1"/>
          <p:cNvSpPr txBox="1"/>
          <p:nvPr/>
        </p:nvSpPr>
        <p:spPr>
          <a:xfrm>
            <a:off x="2981675" y="843558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20" name="图片 19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55877"/>
            <a:ext cx="1224000" cy="1152000"/>
          </a:xfrm>
          <a:prstGeom prst="rect">
            <a:avLst/>
          </a:prstGeom>
        </p:spPr>
      </p:pic>
      <p:sp>
        <p:nvSpPr>
          <p:cNvPr id="21" name="文本框 6">
            <a:extLst>
              <a:ext uri="{FF2B5EF4-FFF2-40B4-BE49-F238E27FC236}">
                <a16:creationId xmlns:a16="http://schemas.microsoft.com/office/drawing/2014/main" xmlns="" xmlns:lc="http://schemas.openxmlformats.org/drawingml/2006/lockedCanvas" id="{D72EACE4-6DBD-7247-92D1-5B31521A4382}"/>
              </a:ext>
            </a:extLst>
          </p:cNvPr>
          <p:cNvSpPr txBox="1"/>
          <p:nvPr/>
        </p:nvSpPr>
        <p:spPr>
          <a:xfrm>
            <a:off x="2505309" y="975256"/>
            <a:ext cx="5725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000" b="1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7</a:t>
            </a:r>
            <a:endParaRPr kumimoji="1" lang="zh-CN" altLang="en-US" sz="66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2D525F2-E2FB-B226-06BE-35159AC606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76" b="17220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39552" y="1320319"/>
            <a:ext cx="49685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</a:rPr>
              <a:t>讲</a:t>
            </a:r>
            <a:r>
              <a:rPr lang="zh-CN" altLang="en-US" sz="4000" b="1" smtClean="0">
                <a:latin typeface="宋体" panose="02010600030101010101" pitchFamily="2" charset="-122"/>
                <a:ea typeface="宋体" panose="02010600030101010101" pitchFamily="2" charset="-122"/>
              </a:rPr>
              <a:t>述石猴的故事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76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00" y="17573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16858B89-BDB1-8C4A-8D9E-56121C0B06FB}"/>
              </a:ext>
            </a:extLst>
          </p:cNvPr>
          <p:cNvSpPr txBox="1"/>
          <p:nvPr/>
        </p:nvSpPr>
        <p:spPr>
          <a:xfrm>
            <a:off x="3245637" y="123478"/>
            <a:ext cx="2604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第</a:t>
            </a:r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kumimoji="1" lang="zh-CN" altLang="en-US" sz="3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</a:t>
            </a:r>
          </a:p>
        </p:txBody>
      </p:sp>
      <p:sp>
        <p:nvSpPr>
          <p:cNvPr id="7" name="文本框 16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2330671" y="1884769"/>
            <a:ext cx="46175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讲故事前准备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576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131590"/>
            <a:ext cx="5760639" cy="32085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吴承恩</a:t>
            </a:r>
            <a:r>
              <a:rPr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(1500—1582)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字汝忠，号射阳居士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明代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文学家，江苏涟水人，后徙淮安山阳（今江苏淮安）。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50</a:t>
            </a:r>
            <a:r>
              <a:rPr sz="2800" b="1" spc="-150" dirty="0">
                <a:latin typeface="楷体" panose="02010609060101010101" pitchFamily="49" charset="-122"/>
                <a:ea typeface="楷体" panose="02010609060101010101" pitchFamily="49" charset="-122"/>
              </a:rPr>
              <a:t>岁左右，他写了《西游记》的前十几回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，后来因故中断了多年，直到晚年辞官离任回到故里，他才得以完成《西游记》的创作。</a:t>
            </a:r>
          </a:p>
        </p:txBody>
      </p:sp>
      <p:pic>
        <p:nvPicPr>
          <p:cNvPr id="1026" name="Picture 2" descr="E:\24春\图\吴承恩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2" r="3513"/>
          <a:stretch/>
        </p:blipFill>
        <p:spPr bwMode="auto">
          <a:xfrm>
            <a:off x="6193871" y="1431017"/>
            <a:ext cx="2696705" cy="250888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547664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21409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" name="Picture 2" descr="E:\24春\图\包图网的图\倒挂猴子去背景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41" y="128951"/>
            <a:ext cx="1074647" cy="107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577796" y="1131590"/>
            <a:ext cx="8286918" cy="31947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《西游记》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中国古典四大名著之一，是中国古代第一部浪漫主义的长篇神魔小说。主要描写了唐朝贞观年间孙悟空、猪八戒、沙僧、白龙马四人保护唐僧西行取经，沿途历经磨难，一路降妖伏魔，化险为夷，最后到达西天，取得真经的故事。本文节选自《西游记》第一回，作者是吴承恩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550980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西游记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24725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5" name="Picture 2" descr="E:\24春\图\包图网的图\倒挂猴子去背景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41" y="128951"/>
            <a:ext cx="1074647" cy="107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1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953176" y="1355987"/>
            <a:ext cx="97362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zhī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555776" y="1396968"/>
            <a:ext cx="74981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suì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013776" y="1427425"/>
            <a:ext cx="106228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bènɡ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83568" y="2524299"/>
            <a:ext cx="157497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mí</a:t>
            </a:r>
            <a:r>
              <a:rPr lang="en-US" altLang="zh-CN" sz="2800" dirty="0">
                <a:latin typeface="汉语拼音" pitchFamily="34" charset="0"/>
                <a:ea typeface="黑体" pitchFamily="49" charset="-122"/>
                <a:cs typeface="汉语拼音" pitchFamily="34" charset="0"/>
              </a:rPr>
              <a:t> </a:t>
            </a:r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yuán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888827" y="2452695"/>
            <a:ext cx="75267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yé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406962" y="2470469"/>
            <a:ext cx="8851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qiè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96559" y="174506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芝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468063" y="174506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麻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486551" y="174506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032880" y="174506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心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159705" y="175155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迸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731209" y="175155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发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41371" y="28790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猕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372830" y="286034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猿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837508" y="284508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耶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82126" y="287884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挈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912185" y="287349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提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33997" y="172098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涧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626634" y="286665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瞑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623378" y="17160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山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225151" y="286780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目</a:t>
            </a:r>
          </a:p>
        </p:txBody>
      </p:sp>
      <p:sp>
        <p:nvSpPr>
          <p:cNvPr id="99" name="矩形 98"/>
          <p:cNvSpPr/>
          <p:nvPr/>
        </p:nvSpPr>
        <p:spPr>
          <a:xfrm>
            <a:off x="6136610" y="1427425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jiàn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5470973" y="2480405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mínɡ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224500" y="285175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窍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449631" y="175155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獐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709747" y="285122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门</a:t>
            </a:r>
          </a:p>
        </p:txBody>
      </p:sp>
      <p:sp>
        <p:nvSpPr>
          <p:cNvPr id="105" name="矩形 104"/>
          <p:cNvSpPr/>
          <p:nvPr/>
        </p:nvSpPr>
        <p:spPr>
          <a:xfrm>
            <a:off x="7246312" y="1427425"/>
            <a:ext cx="141618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zhāng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7127158" y="2456614"/>
            <a:ext cx="150470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qiào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336719" y="286152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是</a:t>
            </a:r>
          </a:p>
        </p:txBody>
      </p:sp>
      <p:sp>
        <p:nvSpPr>
          <p:cNvPr id="108" name="矩形 107"/>
          <p:cNvSpPr/>
          <p:nvPr/>
        </p:nvSpPr>
        <p:spPr>
          <a:xfrm>
            <a:off x="2267590" y="3588235"/>
            <a:ext cx="95018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kǎi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286811" y="393780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楷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768905" y="395165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模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776310" y="395165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镌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280935" y="395165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刻</a:t>
            </a:r>
          </a:p>
        </p:txBody>
      </p:sp>
      <p:sp>
        <p:nvSpPr>
          <p:cNvPr id="113" name="矩形 112"/>
          <p:cNvSpPr/>
          <p:nvPr/>
        </p:nvSpPr>
        <p:spPr>
          <a:xfrm>
            <a:off x="3704871" y="3588235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juān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6100015" y="3592154"/>
            <a:ext cx="95960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náo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7632672" y="3588235"/>
            <a:ext cx="11157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liè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217039" y="3951659"/>
            <a:ext cx="2039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抓耳  腮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524328" y="395165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劣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998715" y="395165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势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129133" y="395165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挠</a:t>
            </a:r>
          </a:p>
        </p:txBody>
      </p:sp>
      <p:sp>
        <p:nvSpPr>
          <p:cNvPr id="53" name="矩形 52"/>
          <p:cNvSpPr/>
          <p:nvPr/>
        </p:nvSpPr>
        <p:spPr>
          <a:xfrm>
            <a:off x="827430" y="3587888"/>
            <a:ext cx="95018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jié</a:t>
            </a:r>
            <a:endParaRPr lang="zh-CN" altLang="en-US" sz="2800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13567" y="395165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碣</a:t>
            </a:r>
            <a:endParaRPr lang="zh-CN" altLang="en-US" sz="3600" b="1" dirty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328745" y="395165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latin typeface="楷体" pitchFamily="49" charset="-122"/>
                <a:ea typeface="楷体" pitchFamily="49" charset="-122"/>
              </a:rPr>
              <a:t>石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7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550980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8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699542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矩形 58"/>
          <p:cNvSpPr/>
          <p:nvPr/>
        </p:nvSpPr>
        <p:spPr>
          <a:xfrm>
            <a:off x="3253833" y="825867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66" name="矩形 65"/>
          <p:cNvSpPr/>
          <p:nvPr/>
        </p:nvSpPr>
        <p:spPr>
          <a:xfrm>
            <a:off x="2424725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50" name="Picture 2" descr="E:\24春\图\包图网的图\倒挂猴子去背景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41" y="128951"/>
            <a:ext cx="1074647" cy="107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22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99" grpId="0"/>
      <p:bldP spid="99" grpId="1"/>
      <p:bldP spid="100" grpId="0"/>
      <p:bldP spid="100" grpId="1"/>
      <p:bldP spid="105" grpId="0"/>
      <p:bldP spid="105" grpId="1"/>
      <p:bldP spid="106" grpId="0"/>
      <p:bldP spid="106" grpId="1"/>
      <p:bldP spid="108" grpId="0"/>
      <p:bldP spid="108" grpId="1"/>
      <p:bldP spid="113" grpId="0"/>
      <p:bldP spid="113" grpId="1"/>
      <p:bldP spid="114" grpId="0"/>
      <p:bldP spid="114" grpId="1"/>
      <p:bldP spid="115" grpId="0"/>
      <p:bldP spid="115" grpId="1"/>
      <p:bldP spid="53" grpId="0"/>
      <p:bldP spid="5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0" y="1275606"/>
            <a:ext cx="4242187" cy="56169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他平时总是笑</a:t>
            </a: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呵呵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的。</a:t>
            </a:r>
          </a:p>
        </p:txBody>
      </p:sp>
      <p:sp>
        <p:nvSpPr>
          <p:cNvPr id="23" name="矩形 22"/>
          <p:cNvSpPr/>
          <p:nvPr/>
        </p:nvSpPr>
        <p:spPr>
          <a:xfrm>
            <a:off x="755576" y="3162186"/>
            <a:ext cx="6412214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列位</a:t>
            </a:r>
            <a:r>
              <a:rPr lang="zh-CN" altLang="en-US" sz="3200" b="1" dirty="0">
                <a:solidFill>
                  <a:srgbClr val="FFC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，“人而无信，不知其可”。</a:t>
            </a:r>
          </a:p>
        </p:txBody>
      </p:sp>
      <p:sp>
        <p:nvSpPr>
          <p:cNvPr id="5" name="矩形 4"/>
          <p:cNvSpPr/>
          <p:nvPr/>
        </p:nvSpPr>
        <p:spPr>
          <a:xfrm>
            <a:off x="808055" y="3795886"/>
            <a:ext cx="4556033" cy="390501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在文中用作语气词，同“啊”，读轻声</a:t>
            </a:r>
          </a:p>
        </p:txBody>
      </p:sp>
      <p:sp>
        <p:nvSpPr>
          <p:cNvPr id="51" name="文本框 15">
            <a:extLst>
              <a:ext uri="{FF2B5EF4-FFF2-40B4-BE49-F238E27FC236}">
                <a16:creationId xmlns="" xmlns:a16="http://schemas.microsoft.com/office/drawing/2014/main" id="{FBE3DF85-D2F7-4533-A5A0-6359757B71DC}"/>
              </a:ext>
            </a:extLst>
          </p:cNvPr>
          <p:cNvSpPr txBox="1"/>
          <p:nvPr/>
        </p:nvSpPr>
        <p:spPr>
          <a:xfrm>
            <a:off x="3275856" y="339502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52" name="任意多边形 51"/>
          <p:cNvSpPr/>
          <p:nvPr/>
        </p:nvSpPr>
        <p:spPr>
          <a:xfrm>
            <a:off x="4145156" y="1955868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呵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3" name="任意多边形 52"/>
          <p:cNvSpPr/>
          <p:nvPr/>
        </p:nvSpPr>
        <p:spPr>
          <a:xfrm rot="37530">
            <a:off x="3948304" y="2281886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2768227" y="2071049"/>
            <a:ext cx="1156278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a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5" name="任意多边形 54"/>
          <p:cNvSpPr/>
          <p:nvPr/>
        </p:nvSpPr>
        <p:spPr>
          <a:xfrm rot="21460086">
            <a:off x="5229023" y="2261773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5513310" y="1971778"/>
            <a:ext cx="1146922" cy="826852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hē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67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5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43608" y="1563638"/>
            <a:ext cx="6984776" cy="184204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课文中有一些不易理解的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词句，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你猜出它们的意思了吗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？说说你用了什么方法。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猜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词句意思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4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8" name="Picture 2" descr="E:\24春\图\包图网的图\倒挂猴子去背景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41" y="128951"/>
            <a:ext cx="1074647" cy="107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83568" y="1275606"/>
            <a:ext cx="795519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第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自然段中的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碣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”一词，联系下文“碣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上有一行楷书大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字”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知，它指的是</a:t>
            </a:r>
            <a:r>
              <a:rPr lang="zh-CN" altLang="en-US" sz="2800" b="1" dirty="0" smtClean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刻字的石碑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81115" y="494523"/>
            <a:ext cx="2697183" cy="715491"/>
            <a:chOff x="8100392" y="1962696"/>
            <a:chExt cx="2094432" cy="549508"/>
          </a:xfrm>
        </p:grpSpPr>
        <p:sp>
          <p:nvSpPr>
            <p:cNvPr id="6" name="云形 5"/>
            <p:cNvSpPr/>
            <p:nvPr/>
          </p:nvSpPr>
          <p:spPr>
            <a:xfrm>
              <a:off x="8100392" y="1962696"/>
              <a:ext cx="2094432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8268553" y="1962696"/>
              <a:ext cx="1742932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联系上下文</a:t>
              </a:r>
            </a:p>
          </p:txBody>
        </p: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83568" y="2715766"/>
            <a:ext cx="7955192" cy="16435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tx1"/>
                </a:solidFill>
              </a:rPr>
              <a:t>    第</a:t>
            </a:r>
            <a:r>
              <a:rPr lang="en-US" altLang="zh-CN" sz="2800" dirty="0" smtClean="0">
                <a:solidFill>
                  <a:schemeClr val="tx1"/>
                </a:solidFill>
              </a:rPr>
              <a:t>2</a:t>
            </a:r>
            <a:r>
              <a:rPr lang="zh-CN" altLang="en-US" sz="2800" dirty="0" smtClean="0">
                <a:solidFill>
                  <a:schemeClr val="tx1"/>
                </a:solidFill>
              </a:rPr>
              <a:t>自然段中的“</a:t>
            </a:r>
            <a:r>
              <a:rPr lang="zh-CN" altLang="en-US" sz="2800" dirty="0" smtClean="0"/>
              <a:t>我们今日赶闲无事，顺涧边往上溜头寻看源流，耍子去耶</a:t>
            </a:r>
            <a:r>
              <a:rPr lang="zh-CN" altLang="en-US" sz="2800" dirty="0" smtClean="0">
                <a:solidFill>
                  <a:schemeClr val="tx1"/>
                </a:solidFill>
              </a:rPr>
              <a:t>”一句，联系上下文可大概知道是</a:t>
            </a:r>
            <a:r>
              <a:rPr lang="zh-CN" altLang="en-US" sz="2800" dirty="0" smtClean="0">
                <a:solidFill>
                  <a:srgbClr val="00B050"/>
                </a:solidFill>
              </a:rPr>
              <a:t>讲众</a:t>
            </a:r>
            <a:r>
              <a:rPr lang="zh-CN" altLang="en-US" sz="2800" dirty="0">
                <a:solidFill>
                  <a:srgbClr val="00B050"/>
                </a:solidFill>
              </a:rPr>
              <a:t>猴去找水的源</a:t>
            </a:r>
            <a:r>
              <a:rPr lang="zh-CN" altLang="en-US" sz="2800" dirty="0" smtClean="0">
                <a:solidFill>
                  <a:srgbClr val="00B050"/>
                </a:solidFill>
              </a:rPr>
              <a:t>头</a:t>
            </a:r>
            <a:r>
              <a:rPr lang="zh-CN" altLang="en-US" sz="2800" dirty="0" smtClean="0">
                <a:solidFill>
                  <a:schemeClr val="tx1"/>
                </a:solidFill>
              </a:rPr>
              <a:t>。</a:t>
            </a:r>
            <a:endParaRPr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6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43823" y="915566"/>
            <a:ext cx="7716609" cy="16435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tx1"/>
                </a:solidFill>
              </a:rPr>
              <a:t>    第</a:t>
            </a:r>
            <a:r>
              <a:rPr lang="en-US" altLang="zh-CN" sz="2800" dirty="0" smtClean="0">
                <a:solidFill>
                  <a:schemeClr val="tx1"/>
                </a:solidFill>
              </a:rPr>
              <a:t>1</a:t>
            </a:r>
            <a:r>
              <a:rPr lang="zh-CN" altLang="en-US" sz="2800" dirty="0" smtClean="0">
                <a:solidFill>
                  <a:schemeClr val="tx1"/>
                </a:solidFill>
              </a:rPr>
              <a:t>自然段中的“</a:t>
            </a:r>
            <a:r>
              <a:rPr lang="zh-CN" altLang="en-US" sz="2800" dirty="0" smtClean="0"/>
              <a:t>内育仙胞</a:t>
            </a:r>
            <a:r>
              <a:rPr lang="zh-CN" altLang="en-US" sz="2800" dirty="0" smtClean="0">
                <a:solidFill>
                  <a:schemeClr val="tx1"/>
                </a:solidFill>
              </a:rPr>
              <a:t>”，联系下文“产一石卵”“化作一个石猴”，可大概明白这里是说</a:t>
            </a:r>
            <a:r>
              <a:rPr lang="zh-CN" altLang="en-US" sz="2800" dirty="0" smtClean="0">
                <a:solidFill>
                  <a:srgbClr val="00B050"/>
                </a:solidFill>
              </a:rPr>
              <a:t>石头里孕育出一个石猴</a:t>
            </a:r>
            <a:r>
              <a:rPr lang="zh-CN" altLang="en-US" sz="2800" dirty="0" smtClean="0">
                <a:solidFill>
                  <a:schemeClr val="tx1"/>
                </a:solidFill>
              </a:rPr>
              <a:t>。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43823" y="3003799"/>
            <a:ext cx="7716609" cy="11264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tx1"/>
                </a:solidFill>
              </a:rPr>
              <a:t>    第</a:t>
            </a:r>
            <a:r>
              <a:rPr lang="en-US" altLang="zh-CN" sz="2800" dirty="0" smtClean="0">
                <a:solidFill>
                  <a:schemeClr val="tx1"/>
                </a:solidFill>
              </a:rPr>
              <a:t>4</a:t>
            </a:r>
            <a:r>
              <a:rPr lang="zh-CN" altLang="en-US" sz="2800" dirty="0" smtClean="0">
                <a:solidFill>
                  <a:schemeClr val="tx1"/>
                </a:solidFill>
              </a:rPr>
              <a:t>自然段中“</a:t>
            </a:r>
            <a:r>
              <a:rPr lang="zh-CN" altLang="en-US" sz="2800" dirty="0" smtClean="0"/>
              <a:t>拱伏无违</a:t>
            </a:r>
            <a:r>
              <a:rPr lang="zh-CN" altLang="en-US" sz="2800" dirty="0" smtClean="0">
                <a:solidFill>
                  <a:schemeClr val="tx1"/>
                </a:solidFill>
              </a:rPr>
              <a:t>”“</a:t>
            </a:r>
            <a:r>
              <a:rPr lang="zh-CN" altLang="en-US" sz="2800" dirty="0" smtClean="0"/>
              <a:t>序齿排班</a:t>
            </a:r>
            <a:r>
              <a:rPr lang="zh-CN" altLang="en-US" sz="2800" dirty="0" smtClean="0">
                <a:solidFill>
                  <a:schemeClr val="tx1"/>
                </a:solidFill>
              </a:rPr>
              <a:t>”，联系上下文知道，这里是写</a:t>
            </a:r>
            <a:r>
              <a:rPr lang="zh-CN" altLang="en-US" sz="2800" dirty="0" smtClean="0">
                <a:solidFill>
                  <a:srgbClr val="00B050"/>
                </a:solidFill>
              </a:rPr>
              <a:t>众猴拜石猴为王</a:t>
            </a:r>
            <a:r>
              <a:rPr lang="zh-CN" altLang="en-US" sz="2800" dirty="0" smtClean="0">
                <a:solidFill>
                  <a:schemeClr val="tx1"/>
                </a:solidFill>
              </a:rPr>
              <a:t>。</a:t>
            </a:r>
            <a:endParaRPr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76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84099" y="1203598"/>
            <a:ext cx="4382122" cy="2733404"/>
            <a:chOff x="2268442" y="1017714"/>
            <a:chExt cx="4815339" cy="3140218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5520268C-3FA5-5E42-85F2-D78B59E95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68442" y="1017714"/>
              <a:ext cx="4815339" cy="3140218"/>
            </a:xfrm>
            <a:prstGeom prst="rect">
              <a:avLst/>
            </a:prstGeom>
          </p:spPr>
        </p:pic>
        <p:pic>
          <p:nvPicPr>
            <p:cNvPr id="2" name="图片 1">
              <a:hlinkClick r:id="rId4" action="ppaction://hlinkfile"/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7" r="-510"/>
            <a:stretch/>
          </p:blipFill>
          <p:spPr>
            <a:xfrm>
              <a:off x="2429012" y="1388917"/>
              <a:ext cx="4511615" cy="2449941"/>
            </a:xfrm>
            <a:prstGeom prst="roundRect">
              <a:avLst>
                <a:gd name="adj" fmla="val 14105"/>
              </a:avLst>
            </a:prstGeom>
          </p:spPr>
        </p:pic>
      </p:grpSp>
      <p:sp>
        <p:nvSpPr>
          <p:cNvPr id="3" name="文本框 14">
            <a:hlinkClick r:id="rId6" action="ppaction://hlinkfile"/>
          </p:cNvPr>
          <p:cNvSpPr txBox="1">
            <a:spLocks noChangeArrowheads="1"/>
          </p:cNvSpPr>
          <p:nvPr/>
        </p:nvSpPr>
        <p:spPr bwMode="auto">
          <a:xfrm>
            <a:off x="1212812" y="3939902"/>
            <a:ext cx="285513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2B066"/>
                </a:solidFill>
                <a:latin typeface="仿宋" panose="02010609060101010101" pitchFamily="49" charset="-122"/>
                <a:ea typeface="仿宋" panose="02010609060101010101" pitchFamily="49" charset="-122"/>
                <a:cs typeface="Kaiti SC"/>
              </a:rPr>
              <a:t>点击图片 观看视频</a:t>
            </a:r>
          </a:p>
        </p:txBody>
      </p:sp>
      <p:pic>
        <p:nvPicPr>
          <p:cNvPr id="4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8614">
            <a:off x="3530014" y="3406777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3046870" y="272083"/>
            <a:ext cx="3329515" cy="715491"/>
            <a:chOff x="8263959" y="1277236"/>
            <a:chExt cx="2585454" cy="549508"/>
          </a:xfrm>
        </p:grpSpPr>
        <p:sp>
          <p:nvSpPr>
            <p:cNvPr id="6" name="云形 5"/>
            <p:cNvSpPr/>
            <p:nvPr/>
          </p:nvSpPr>
          <p:spPr>
            <a:xfrm>
              <a:off x="8263959" y="1277236"/>
              <a:ext cx="2585454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8497689" y="1299057"/>
              <a:ext cx="2062837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结合影视作品</a:t>
              </a:r>
            </a:p>
          </p:txBody>
        </p:sp>
      </p:grpSp>
      <p:sp>
        <p:nvSpPr>
          <p:cNvPr id="10" name="AutoShape 22">
            <a:extLst>
              <a:ext uri="{FF2B5EF4-FFF2-40B4-BE49-F238E27FC236}">
                <a16:creationId xmlns="" xmlns:a16="http://schemas.microsoft.com/office/drawing/2014/main" id="{B6745D62-7866-DF5D-9E7F-2E540BA72A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04048" y="1711777"/>
            <a:ext cx="3893620" cy="198823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defTabSz="685165">
              <a:lnSpc>
                <a:spcPct val="11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结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合相关场面可知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拱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伏无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违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序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齿排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班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是</a:t>
            </a:r>
            <a:r>
              <a:rPr lang="zh-CN" altLang="en-US" sz="2800" b="1" dirty="0" smtClean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众</a:t>
            </a:r>
            <a:r>
              <a:rPr lang="zh-CN" altLang="en-US" sz="28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猴列队站</a:t>
            </a:r>
            <a:r>
              <a:rPr lang="zh-CN" altLang="en-US" sz="2800" b="1" dirty="0" smtClean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好</a:t>
            </a:r>
            <a:r>
              <a:rPr lang="zh-CN" altLang="en-US" sz="28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en-US" sz="2800" b="1" dirty="0" smtClean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拱</a:t>
            </a:r>
            <a:r>
              <a:rPr lang="zh-CN" altLang="en-US" sz="28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手跪</a:t>
            </a:r>
            <a:r>
              <a:rPr lang="zh-CN" altLang="en-US" sz="2800" b="1" dirty="0" smtClean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拜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的意思。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3971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http://img2.imgtn.bdimg.com/it/u=3556274514,1077159846&amp;fm=27&amp;gp=0.jpg"/>
          <p:cNvSpPr>
            <a:spLocks noChangeAspect="1" noChangeArrowheads="1"/>
          </p:cNvSpPr>
          <p:nvPr/>
        </p:nvSpPr>
        <p:spPr bwMode="auto">
          <a:xfrm>
            <a:off x="116696" y="-108347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55576" y="1826156"/>
            <a:ext cx="206643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伸头缩颈：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63452" y="1178084"/>
            <a:ext cx="223227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抓耳挠腮：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75917" y="1180176"/>
            <a:ext cx="588261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形容焦急而又没办法的样子。</a:t>
            </a:r>
            <a:endParaRPr lang="zh-CN" altLang="en-US" sz="1600" dirty="0"/>
          </a:p>
        </p:txBody>
      </p:sp>
      <p:grpSp>
        <p:nvGrpSpPr>
          <p:cNvPr id="15" name="组合 14"/>
          <p:cNvGrpSpPr/>
          <p:nvPr/>
        </p:nvGrpSpPr>
        <p:grpSpPr>
          <a:xfrm>
            <a:off x="1115617" y="411510"/>
            <a:ext cx="6318784" cy="715491"/>
            <a:chOff x="7673073" y="1950794"/>
            <a:chExt cx="4906700" cy="549508"/>
          </a:xfrm>
        </p:grpSpPr>
        <p:sp>
          <p:nvSpPr>
            <p:cNvPr id="16" name="云形 15"/>
            <p:cNvSpPr/>
            <p:nvPr/>
          </p:nvSpPr>
          <p:spPr>
            <a:xfrm>
              <a:off x="7673073" y="1950794"/>
              <a:ext cx="4906700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8156722" y="1973753"/>
              <a:ext cx="3982279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结合生活经验或通过做动作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757663" y="1828958"/>
            <a:ext cx="4676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形容在暗中洞察的神态。</a:t>
            </a:r>
          </a:p>
        </p:txBody>
      </p:sp>
      <p:sp>
        <p:nvSpPr>
          <p:cNvPr id="14" name="文本框 10"/>
          <p:cNvSpPr txBox="1"/>
          <p:nvPr/>
        </p:nvSpPr>
        <p:spPr>
          <a:xfrm>
            <a:off x="755576" y="3499876"/>
            <a:ext cx="206643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喜不自胜：</a:t>
            </a:r>
          </a:p>
        </p:txBody>
      </p:sp>
      <p:sp>
        <p:nvSpPr>
          <p:cNvPr id="18" name="矩形 17"/>
          <p:cNvSpPr/>
          <p:nvPr/>
        </p:nvSpPr>
        <p:spPr>
          <a:xfrm>
            <a:off x="776310" y="392459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22010" y="2534998"/>
            <a:ext cx="2267118" cy="715491"/>
            <a:chOff x="8100392" y="1962696"/>
            <a:chExt cx="1493735" cy="549508"/>
          </a:xfrm>
        </p:grpSpPr>
        <p:sp>
          <p:nvSpPr>
            <p:cNvPr id="20" name="云形 19"/>
            <p:cNvSpPr/>
            <p:nvPr/>
          </p:nvSpPr>
          <p:spPr>
            <a:xfrm>
              <a:off x="8100392" y="1962696"/>
              <a:ext cx="1448441" cy="549508"/>
            </a:xfrm>
            <a:prstGeom prst="cloud">
              <a:avLst/>
            </a:prstGeom>
            <a:solidFill>
              <a:srgbClr val="32B0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1" name="TextBox 10"/>
            <p:cNvSpPr txBox="1"/>
            <p:nvPr/>
          </p:nvSpPr>
          <p:spPr>
            <a:xfrm>
              <a:off x="8171102" y="2003886"/>
              <a:ext cx="1423025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抓关键词</a:t>
              </a:r>
            </a:p>
          </p:txBody>
        </p:sp>
      </p:grpSp>
      <p:sp>
        <p:nvSpPr>
          <p:cNvPr id="23" name="文本框 28"/>
          <p:cNvSpPr txBox="1"/>
          <p:nvPr/>
        </p:nvSpPr>
        <p:spPr>
          <a:xfrm>
            <a:off x="2812042" y="3515046"/>
            <a:ext cx="5830996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欢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喜得不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能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控制住自己。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形容非常高兴。</a:t>
            </a:r>
          </a:p>
        </p:txBody>
      </p:sp>
    </p:spTree>
    <p:extLst>
      <p:ext uri="{BB962C8B-B14F-4D97-AF65-F5344CB8AC3E}">
        <p14:creationId xmlns:p14="http://schemas.microsoft.com/office/powerpoint/2010/main" val="303765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9" grpId="0"/>
      <p:bldP spid="14" grpId="0"/>
      <p:bldP spid="18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http://img2.imgtn.bdimg.com/it/u=3556274514,1077159846&amp;fm=27&amp;gp=0.jpg"/>
          <p:cNvSpPr>
            <a:spLocks noChangeAspect="1" noChangeArrowheads="1"/>
          </p:cNvSpPr>
          <p:nvPr/>
        </p:nvSpPr>
        <p:spPr bwMode="auto">
          <a:xfrm>
            <a:off x="116696" y="-108347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27584" y="1251514"/>
            <a:ext cx="2855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瞑目蹲身：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文本框 2">
            <a:extLst>
              <a:ext uri="{FF2B5EF4-FFF2-40B4-BE49-F238E27FC236}">
                <a16:creationId xmlns="" xmlns:a16="http://schemas.microsoft.com/office/drawing/2014/main" id="{7493523A-7E6C-3D1E-9B3B-2D6A38FE1908}"/>
              </a:ext>
            </a:extLst>
          </p:cNvPr>
          <p:cNvSpPr txBox="1"/>
          <p:nvPr/>
        </p:nvSpPr>
        <p:spPr>
          <a:xfrm>
            <a:off x="2771800" y="1274002"/>
            <a:ext cx="45796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闭上眼睛，蹲下身子。</a:t>
            </a:r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2339752" y="452888"/>
            <a:ext cx="4176464" cy="715491"/>
            <a:chOff x="7844720" y="1962696"/>
            <a:chExt cx="2751745" cy="549508"/>
          </a:xfrm>
        </p:grpSpPr>
        <p:sp>
          <p:nvSpPr>
            <p:cNvPr id="16" name="云形 15"/>
            <p:cNvSpPr/>
            <p:nvPr/>
          </p:nvSpPr>
          <p:spPr>
            <a:xfrm>
              <a:off x="7844720" y="1962696"/>
              <a:ext cx="2751745" cy="549508"/>
            </a:xfrm>
            <a:prstGeom prst="cloud">
              <a:avLst/>
            </a:prstGeom>
            <a:solidFill>
              <a:srgbClr val="32B0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8046823" y="2003385"/>
              <a:ext cx="2293156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smtClean="0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想象画面、做动作</a:t>
              </a:r>
              <a:endPara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786917" y="3044217"/>
            <a:ext cx="75294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每受天真地秀，日精月华，感之既久，遂有灵通之意：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0" name="文本框 2">
            <a:extLst>
              <a:ext uri="{FF2B5EF4-FFF2-40B4-BE49-F238E27FC236}">
                <a16:creationId xmlns="" xmlns:a16="http://schemas.microsoft.com/office/drawing/2014/main" id="{7493523A-7E6C-3D1E-9B3B-2D6A38FE1908}"/>
              </a:ext>
            </a:extLst>
          </p:cNvPr>
          <p:cNvSpPr txBox="1"/>
          <p:nvPr/>
        </p:nvSpPr>
        <p:spPr>
          <a:xfrm>
            <a:off x="3202518" y="3571151"/>
            <a:ext cx="45796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仙石很有灵性。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842747" y="2139702"/>
            <a:ext cx="2953389" cy="715491"/>
            <a:chOff x="7907799" y="1962696"/>
            <a:chExt cx="1945898" cy="549508"/>
          </a:xfrm>
        </p:grpSpPr>
        <p:sp>
          <p:nvSpPr>
            <p:cNvPr id="26" name="云形 25"/>
            <p:cNvSpPr/>
            <p:nvPr/>
          </p:nvSpPr>
          <p:spPr>
            <a:xfrm>
              <a:off x="7907799" y="1962696"/>
              <a:ext cx="1945898" cy="549508"/>
            </a:xfrm>
            <a:prstGeom prst="cloud">
              <a:avLst/>
            </a:prstGeom>
            <a:solidFill>
              <a:srgbClr val="32B0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7" name="TextBox 10"/>
            <p:cNvSpPr txBox="1"/>
            <p:nvPr/>
          </p:nvSpPr>
          <p:spPr>
            <a:xfrm>
              <a:off x="8164083" y="2003385"/>
              <a:ext cx="1478849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smtClean="0">
                  <a:solidFill>
                    <a:schemeClr val="bg1"/>
                  </a:solidFill>
                  <a:latin typeface="宋体" pitchFamily="2" charset="-122"/>
                  <a:ea typeface="宋体" pitchFamily="2" charset="-122"/>
                </a:rPr>
                <a:t>从字面猜测</a:t>
              </a:r>
              <a:endPara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50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60860" y="1563638"/>
            <a:ext cx="81859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默读课文，围绕课题“猴王出世”，说说课文出现了哪些人物，写了一件什么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事？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550980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了解故事内容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24725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5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5" name="Picture 2" descr="E:\24春\图\包图网的图\倒挂猴子去背景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41" y="128951"/>
            <a:ext cx="1074647" cy="107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5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/>
          <p:cNvSpPr txBox="1"/>
          <p:nvPr/>
        </p:nvSpPr>
        <p:spPr>
          <a:xfrm>
            <a:off x="683568" y="892914"/>
            <a:ext cx="7910304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课文主要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写了花果山上的一块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孕育出一只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，这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与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玩耍的时候，因为敢于第一个跳进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，被拜为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5" name="矩形 4"/>
          <p:cNvSpPr/>
          <p:nvPr/>
        </p:nvSpPr>
        <p:spPr>
          <a:xfrm>
            <a:off x="6947767" y="1050871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仙石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61717" y="177966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11463" y="1788373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652120" y="177966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群猴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20072" y="2499742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水帘洞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87624" y="321982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猴王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8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你完成准备，下节课我们一起讲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故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事！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 descr="E:\24春\图\包图网的图\矢量手绘上课学习黑板元素\5b2a675f2e59c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9" t="14240" r="16614" b="14016"/>
          <a:stretch/>
        </p:blipFill>
        <p:spPr bwMode="auto">
          <a:xfrm>
            <a:off x="2830713" y="2067694"/>
            <a:ext cx="3541487" cy="246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37360" y="297439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讲故事</a:t>
            </a:r>
          </a:p>
        </p:txBody>
      </p:sp>
    </p:spTree>
    <p:extLst>
      <p:ext uri="{BB962C8B-B14F-4D97-AF65-F5344CB8AC3E}">
        <p14:creationId xmlns:p14="http://schemas.microsoft.com/office/powerpoint/2010/main" val="277929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"/>
          <p:cNvSpPr txBox="1"/>
          <p:nvPr/>
        </p:nvSpPr>
        <p:spPr>
          <a:xfrm>
            <a:off x="99913" y="195485"/>
            <a:ext cx="245612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文 </a:t>
            </a:r>
            <a:r>
              <a:rPr lang="zh-CN" altLang="en-US" sz="2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五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zh-CN" altLang="en-US" sz="2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下册</a:t>
            </a:r>
          </a:p>
        </p:txBody>
      </p:sp>
      <p:pic>
        <p:nvPicPr>
          <p:cNvPr id="9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92404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5">
            <a:extLst>
              <a:ext uri="{FF2B5EF4-FFF2-40B4-BE49-F238E27FC236}">
                <a16:creationId xmlns:a16="http://schemas.microsoft.com/office/drawing/2014/main" xmlns="" id="{16858B89-BDB1-8C4A-8D9E-56121C0B06FB}"/>
              </a:ext>
            </a:extLst>
          </p:cNvPr>
          <p:cNvSpPr txBox="1"/>
          <p:nvPr/>
        </p:nvSpPr>
        <p:spPr>
          <a:xfrm>
            <a:off x="5850585" y="3882913"/>
            <a:ext cx="2604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第</a:t>
            </a:r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二课时</a:t>
            </a:r>
          </a:p>
        </p:txBody>
      </p:sp>
      <p:sp>
        <p:nvSpPr>
          <p:cNvPr id="11" name="TextBox 48"/>
          <p:cNvSpPr txBox="1"/>
          <p:nvPr/>
        </p:nvSpPr>
        <p:spPr>
          <a:xfrm>
            <a:off x="2555776" y="972000"/>
            <a:ext cx="5328592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dirty="0">
                <a:ln w="0"/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6000" b="1" dirty="0">
                <a:ln w="0"/>
                <a:latin typeface="宋体" pitchFamily="2" charset="-122"/>
                <a:ea typeface="宋体" pitchFamily="2" charset="-122"/>
              </a:rPr>
              <a:t>猴王出世</a:t>
            </a:r>
          </a:p>
        </p:txBody>
      </p:sp>
      <p:pic>
        <p:nvPicPr>
          <p:cNvPr id="16" name="Picture 4" descr="E:\24春\图\五下题目旁的图处理后\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0"/>
          <a:stretch/>
        </p:blipFill>
        <p:spPr bwMode="auto">
          <a:xfrm>
            <a:off x="1362234" y="2449374"/>
            <a:ext cx="3564000" cy="240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标题 1"/>
          <p:cNvSpPr txBox="1"/>
          <p:nvPr/>
        </p:nvSpPr>
        <p:spPr>
          <a:xfrm>
            <a:off x="2981675" y="843558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18" name="图片 1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55877"/>
            <a:ext cx="1224000" cy="1152000"/>
          </a:xfrm>
          <a:prstGeom prst="rect">
            <a:avLst/>
          </a:prstGeom>
        </p:spPr>
      </p:pic>
      <p:sp>
        <p:nvSpPr>
          <p:cNvPr id="19" name="文本框 6">
            <a:extLst>
              <a:ext uri="{FF2B5EF4-FFF2-40B4-BE49-F238E27FC236}">
                <a16:creationId xmlns:a16="http://schemas.microsoft.com/office/drawing/2014/main" xmlns="" xmlns:lc="http://schemas.openxmlformats.org/drawingml/2006/lockedCanvas" id="{D72EACE4-6DBD-7247-92D1-5B31521A4382}"/>
              </a:ext>
            </a:extLst>
          </p:cNvPr>
          <p:cNvSpPr txBox="1"/>
          <p:nvPr/>
        </p:nvSpPr>
        <p:spPr>
          <a:xfrm>
            <a:off x="2505309" y="975256"/>
            <a:ext cx="5725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000" b="1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7</a:t>
            </a:r>
            <a:endParaRPr kumimoji="1" lang="zh-CN" altLang="en-US" sz="66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43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1979712" y="1851670"/>
            <a:ext cx="518457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讲述石猴的故事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164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1275606"/>
            <a:ext cx="7671162" cy="1786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边读边想，课文可以分为几部分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用自己的话说一说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石猴是怎么出世的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又是怎样成为猴王的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60594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5496" y="539985"/>
            <a:ext cx="8963829" cy="3870514"/>
            <a:chOff x="35496" y="539985"/>
            <a:chExt cx="8963829" cy="3870514"/>
          </a:xfrm>
        </p:grpSpPr>
        <p:pic>
          <p:nvPicPr>
            <p:cNvPr id="1026" name="Picture 2" descr="E:\25春\图\新建文件夹\29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"/>
            <a:stretch/>
          </p:blipFill>
          <p:spPr bwMode="auto">
            <a:xfrm>
              <a:off x="2902771" y="555526"/>
              <a:ext cx="3219849" cy="3854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5春\图\新建文件夹\28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" t="1616" r="7431" b="11217"/>
            <a:stretch/>
          </p:blipFill>
          <p:spPr bwMode="auto">
            <a:xfrm>
              <a:off x="35496" y="555526"/>
              <a:ext cx="3074424" cy="3854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7猴王出世P3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126086" y="555526"/>
              <a:ext cx="2873239" cy="33360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17612" y="1541691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1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02235" y="539985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2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52776" y="54792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3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56176" y="2024261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4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564877" y="1978833"/>
            <a:ext cx="2088232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石猴出世</a:t>
            </a:r>
          </a:p>
        </p:txBody>
      </p:sp>
      <p:sp>
        <p:nvSpPr>
          <p:cNvPr id="15" name="矩形 14"/>
          <p:cNvSpPr/>
          <p:nvPr/>
        </p:nvSpPr>
        <p:spPr>
          <a:xfrm>
            <a:off x="217612" y="1600200"/>
            <a:ext cx="2782763" cy="1403598"/>
          </a:xfrm>
          <a:prstGeom prst="rect">
            <a:avLst/>
          </a:prstGeom>
          <a:grp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102236" y="620662"/>
            <a:ext cx="1877904" cy="3751287"/>
          </a:xfrm>
          <a:prstGeom prst="rect">
            <a:avLst/>
          </a:prstGeom>
          <a:grp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171323" y="630187"/>
            <a:ext cx="2782763" cy="3285336"/>
          </a:xfrm>
          <a:prstGeom prst="rect">
            <a:avLst/>
          </a:prstGeom>
          <a:grpFill/>
          <a:ln w="19050"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589629" y="1949689"/>
            <a:ext cx="208682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92D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石猴称王</a:t>
            </a:r>
          </a:p>
        </p:txBody>
      </p:sp>
      <p:sp>
        <p:nvSpPr>
          <p:cNvPr id="18" name="矩形 17"/>
          <p:cNvSpPr/>
          <p:nvPr/>
        </p:nvSpPr>
        <p:spPr>
          <a:xfrm>
            <a:off x="3294474" y="1924317"/>
            <a:ext cx="2497937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600" b="1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发现水帘洞</a:t>
            </a:r>
            <a:endParaRPr lang="zh-CN" altLang="en-US" sz="3600" b="1" dirty="0">
              <a:solidFill>
                <a:schemeClr val="tx2">
                  <a:lumMod val="60000"/>
                  <a:lumOff val="4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495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4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718674" y="2211710"/>
            <a:ext cx="6480720" cy="578882"/>
          </a:xfrm>
          <a:prstGeom prst="wedgeRoundRectCallout">
            <a:avLst>
              <a:gd name="adj1" fmla="val -52900"/>
              <a:gd name="adj2" fmla="val 2188"/>
              <a:gd name="adj3" fmla="val 16667"/>
            </a:avLst>
          </a:prstGeom>
          <a:noFill/>
          <a:ln w="25400">
            <a:solidFill>
              <a:srgbClr val="7030A0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石猴是在花果山上的一块仙石里诞生的。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87624" y="3316342"/>
            <a:ext cx="6260580" cy="1055608"/>
          </a:xfrm>
          <a:prstGeom prst="wedgeRoundRectCallout">
            <a:avLst>
              <a:gd name="adj1" fmla="val 52533"/>
              <a:gd name="adj2" fmla="val -13098"/>
              <a:gd name="adj3" fmla="val 16667"/>
            </a:avLst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/>
              <a:t>    花果山上的仙石吸收了天地精华，有了灵气，一日迸裂，诞生了石猴。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DA79842-A40D-1325-7D17-F0643CB154DB}"/>
              </a:ext>
            </a:extLst>
          </p:cNvPr>
          <p:cNvSpPr txBox="1"/>
          <p:nvPr/>
        </p:nvSpPr>
        <p:spPr>
          <a:xfrm>
            <a:off x="720080" y="555526"/>
            <a:ext cx="8028384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读第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自然段，说说石猴是在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哪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里诞生、怎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么诞生的。</a:t>
            </a: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050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18" b="95827" l="9631" r="897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19" y="1829721"/>
            <a:ext cx="1178961" cy="156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564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877437"/>
            <a:ext cx="1201467" cy="151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5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9872" y="2093823"/>
            <a:ext cx="7568271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海外有一个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叫傲来国的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地方，附近的大海上有一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座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花果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山，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花果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山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上的一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块仙石，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因为吸收了天地精华，有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灵气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迸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裂，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产出了一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只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D83F6D92-3212-84F0-78CD-76F151188E93}"/>
              </a:ext>
            </a:extLst>
          </p:cNvPr>
          <p:cNvSpPr/>
          <p:nvPr/>
        </p:nvSpPr>
        <p:spPr>
          <a:xfrm>
            <a:off x="722721" y="627534"/>
            <a:ext cx="7842572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itchFamily="2" charset="-122"/>
                <a:ea typeface="宋体" pitchFamily="2" charset="-122"/>
                <a:sym typeface="+mn-ea"/>
              </a:rPr>
              <a:t>    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  <a:sym typeface="+mn-ea"/>
              </a:rPr>
              <a:t>抓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住关键语句想象画面，用自己的话说</a:t>
            </a:r>
            <a:r>
              <a:rPr lang="zh-CN" altLang="en-US" sz="3200" b="1">
                <a:latin typeface="宋体" pitchFamily="2" charset="-122"/>
                <a:ea typeface="宋体" pitchFamily="2" charset="-122"/>
                <a:sym typeface="+mn-ea"/>
              </a:rPr>
              <a:t>说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  <a:sym typeface="+mn-ea"/>
              </a:rPr>
              <a:t>石猴是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怎么出世的吧！</a:t>
            </a:r>
            <a:endParaRPr lang="zh-CN" altLang="en-US" sz="3200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80319" y="627534"/>
            <a:ext cx="7824129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，结合插图理解内容，梳理出事情的前因后果。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395536" y="2096095"/>
            <a:ext cx="2259746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天气炎热，群猴到山涧中洗澡</a:t>
            </a:r>
            <a:endParaRPr lang="zh-CN" altLang="en-US" sz="3200" dirty="0"/>
          </a:p>
        </p:txBody>
      </p:sp>
      <p:sp>
        <p:nvSpPr>
          <p:cNvPr id="7" name="文本框 8"/>
          <p:cNvSpPr txBox="1"/>
          <p:nvPr/>
        </p:nvSpPr>
        <p:spPr>
          <a:xfrm>
            <a:off x="3087330" y="2096095"/>
            <a:ext cx="2096714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闲来无事，前去寻找水源</a:t>
            </a:r>
            <a:endParaRPr lang="zh-CN" altLang="en-US" sz="3200" dirty="0"/>
          </a:p>
        </p:txBody>
      </p:sp>
      <p:sp>
        <p:nvSpPr>
          <p:cNvPr id="9" name="文本框 9"/>
          <p:cNvSpPr txBox="1"/>
          <p:nvPr/>
        </p:nvSpPr>
        <p:spPr>
          <a:xfrm flipH="1">
            <a:off x="5562188" y="2184407"/>
            <a:ext cx="120603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找到瀑布</a:t>
            </a:r>
            <a:endParaRPr lang="zh-CN" altLang="en-US" sz="3200" dirty="0"/>
          </a:p>
        </p:txBody>
      </p:sp>
      <p:sp>
        <p:nvSpPr>
          <p:cNvPr id="10" name="文本框 10"/>
          <p:cNvSpPr txBox="1"/>
          <p:nvPr/>
        </p:nvSpPr>
        <p:spPr>
          <a:xfrm>
            <a:off x="6912236" y="2067694"/>
            <a:ext cx="2123728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石猴率先钻进瀑布，发现水帘洞</a:t>
            </a:r>
            <a:endParaRPr lang="zh-CN" altLang="en-US" sz="3200" dirty="0"/>
          </a:p>
        </p:txBody>
      </p:sp>
      <p:sp>
        <p:nvSpPr>
          <p:cNvPr id="11" name="右箭头 10"/>
          <p:cNvSpPr/>
          <p:nvPr/>
        </p:nvSpPr>
        <p:spPr>
          <a:xfrm>
            <a:off x="2727290" y="2602014"/>
            <a:ext cx="360040" cy="27891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112036" y="2585245"/>
            <a:ext cx="360040" cy="27891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6588200" y="2602014"/>
            <a:ext cx="360040" cy="27891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74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 animBg="1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6762" y="1403445"/>
            <a:ext cx="8253710" cy="2968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天气炎热，群猴到山涧中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，闲来无事，前去寻找涧水的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，来到一处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旁。众猴说，谁能钻进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找到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，大家就</a:t>
            </a:r>
            <a:endParaRPr lang="en-US" altLang="zh-CN" sz="3200" b="1" dirty="0"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。石猴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，跳进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，竟发现了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。</a:t>
            </a:r>
            <a:endParaRPr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528" y="618823"/>
            <a:ext cx="8136903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用自己的话说说石猴发现水帘洞的经过。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95354" y="1410911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洗澡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39170" y="195981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源头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1743" y="3164504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瀑布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51423" y="2563039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瀑布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62809" y="2563039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源头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5627" y="3181438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拜他为王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70388" y="3173215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瞑目蹲身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19490" y="198146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瀑布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903015" y="3740812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水帘洞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48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04738" y="977621"/>
            <a:ext cx="7762345" cy="11957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自然段，说说这两段写了什么内容。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6491" y="2499742"/>
            <a:ext cx="7857957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石猴带领猴群进入水帘洞安家，众猴按约定拜石猴为王。</a:t>
            </a:r>
          </a:p>
        </p:txBody>
      </p:sp>
    </p:spTree>
    <p:extLst>
      <p:ext uri="{BB962C8B-B14F-4D97-AF65-F5344CB8AC3E}">
        <p14:creationId xmlns:p14="http://schemas.microsoft.com/office/powerpoint/2010/main" val="73994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755576" y="2499742"/>
            <a:ext cx="7632848" cy="12741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是石猴</a:t>
            </a:r>
            <a:r>
              <a:rPr lang="zh-CN" altLang="en-US" sz="32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发现水帘洞里设施齐全，建议众猴一起到洞中居</a:t>
            </a:r>
            <a:r>
              <a:rPr lang="zh-CN" altLang="en-US" sz="3200" b="1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住的。</a:t>
            </a:r>
            <a:endParaRPr lang="zh-CN" altLang="en-US" sz="32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704738" y="977621"/>
            <a:ext cx="7762345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然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段中石猴和众猴的对话，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说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说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你发现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了什么。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232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724128" y="832813"/>
            <a:ext cx="33123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    你能想象出群猴在洞中欢天喜地的样子，以及石猴威风、气派地端坐在石凳上，众猴俯首称臣的情景吗？</a:t>
            </a:r>
            <a:endParaRPr lang="zh-CN" altLang="en-US" sz="1600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3638"/>
            <a:ext cx="5616624" cy="397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4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7"/>
          <p:cNvSpPr txBox="1"/>
          <p:nvPr/>
        </p:nvSpPr>
        <p:spPr>
          <a:xfrm>
            <a:off x="879332" y="627534"/>
            <a:ext cx="7451204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在小组内练习用自己的话说说石猴出世和成为猴王的经过。</a:t>
            </a:r>
          </a:p>
        </p:txBody>
      </p:sp>
      <p:sp>
        <p:nvSpPr>
          <p:cNvPr id="4" name="剪去单角的矩形 3"/>
          <p:cNvSpPr/>
          <p:nvPr/>
        </p:nvSpPr>
        <p:spPr>
          <a:xfrm>
            <a:off x="1043608" y="1773165"/>
            <a:ext cx="3240359" cy="2808312"/>
          </a:xfrm>
          <a:prstGeom prst="snip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endParaRPr lang="en-US" altLang="zh-CN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）结合自己对课文的理解，用自己的话复述。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）不要遗漏关键情节，要保证故事情节的合理、连贯。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" b="12201"/>
          <a:stretch/>
        </p:blipFill>
        <p:spPr>
          <a:xfrm>
            <a:off x="4672810" y="2283717"/>
            <a:ext cx="3712414" cy="208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3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0"/>
          <p:cNvGrpSpPr/>
          <p:nvPr/>
        </p:nvGrpSpPr>
        <p:grpSpPr>
          <a:xfrm>
            <a:off x="1328172" y="915566"/>
            <a:ext cx="6628204" cy="3240360"/>
            <a:chOff x="1691680" y="1779662"/>
            <a:chExt cx="5112568" cy="2448272"/>
          </a:xfrm>
        </p:grpSpPr>
        <p:sp>
          <p:nvSpPr>
            <p:cNvPr id="6" name="矩形 5"/>
            <p:cNvSpPr/>
            <p:nvPr/>
          </p:nvSpPr>
          <p:spPr>
            <a:xfrm>
              <a:off x="1691680" y="1779662"/>
              <a:ext cx="5112568" cy="2448272"/>
            </a:xfrm>
            <a:prstGeom prst="rect">
              <a:avLst/>
            </a:pr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691680" y="3031001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691680" y="3629468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691680" y="2269316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841240" y="2269316"/>
              <a:ext cx="7913" cy="1958618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1418221" y="1563638"/>
            <a:ext cx="5314019" cy="10525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能结合自己对课文的理解复述，保证故事情节合理、连贯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8221" y="2715453"/>
            <a:ext cx="3897221" cy="50436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意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思表达得清楚，语句连贯</a:t>
            </a:r>
            <a:endParaRPr lang="zh-CN" altLang="en-US" sz="24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9234" y="915566"/>
            <a:ext cx="1266693" cy="6524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评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2573" y="3507854"/>
            <a:ext cx="4206601" cy="50436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声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音要洪亮，态度要自然大方</a:t>
            </a:r>
            <a:endParaRPr lang="zh-CN" altLang="en-US" sz="24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五角星 14"/>
          <p:cNvSpPr/>
          <p:nvPr/>
        </p:nvSpPr>
        <p:spPr>
          <a:xfrm>
            <a:off x="6869055" y="1995686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6" name="五角星 15"/>
          <p:cNvSpPr/>
          <p:nvPr/>
        </p:nvSpPr>
        <p:spPr>
          <a:xfrm>
            <a:off x="7185890" y="1995686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7" name="五角星 16"/>
          <p:cNvSpPr/>
          <p:nvPr/>
        </p:nvSpPr>
        <p:spPr>
          <a:xfrm>
            <a:off x="7502726" y="1995686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8" name="五角星 17"/>
          <p:cNvSpPr/>
          <p:nvPr/>
        </p:nvSpPr>
        <p:spPr>
          <a:xfrm>
            <a:off x="6869055" y="278777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9" name="五角星 18"/>
          <p:cNvSpPr/>
          <p:nvPr/>
        </p:nvSpPr>
        <p:spPr>
          <a:xfrm>
            <a:off x="7185890" y="278777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0" name="五角星 19"/>
          <p:cNvSpPr/>
          <p:nvPr/>
        </p:nvSpPr>
        <p:spPr>
          <a:xfrm>
            <a:off x="7502726" y="278777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1" name="五角星 20"/>
          <p:cNvSpPr/>
          <p:nvPr/>
        </p:nvSpPr>
        <p:spPr>
          <a:xfrm>
            <a:off x="6869055" y="372387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2" name="五角星 21"/>
          <p:cNvSpPr/>
          <p:nvPr/>
        </p:nvSpPr>
        <p:spPr>
          <a:xfrm>
            <a:off x="7185890" y="372387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3" name="五角星 22"/>
          <p:cNvSpPr/>
          <p:nvPr/>
        </p:nvSpPr>
        <p:spPr>
          <a:xfrm>
            <a:off x="7502726" y="372387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9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西游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4" r="8039" b="2973"/>
          <a:stretch/>
        </p:blipFill>
        <p:spPr bwMode="auto">
          <a:xfrm>
            <a:off x="5749870" y="1046554"/>
            <a:ext cx="2926586" cy="357194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267494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41681" y="459378"/>
            <a:ext cx="3406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</a:t>
            </a:r>
            <a:r>
              <a:rPr kumimoji="1"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</a:t>
            </a:r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书阅读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2665" y="1203598"/>
            <a:ext cx="47954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西游记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中国古代神魔小说的经典之作。叙述了孙悟空出世、大闹天宫的故事，以及他皈依佛门，在猪八戒和沙僧的协助下，保护唐僧去西天取经，沿途降妖伏魔的经过，成功塑造了孙悟空、猪八戒、沙和尚、牛魔王、铁扇公主等一系列兼具人性、神性和动物性特征的艺术形象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67004" y="267494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2212" y="316129"/>
            <a:ext cx="974792" cy="733774"/>
            <a:chOff x="792212" y="2620385"/>
            <a:chExt cx="974792" cy="73377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973199" y="1131590"/>
            <a:ext cx="5467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一、给下列加点的字注音。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3199" y="2149023"/>
            <a:ext cx="7268146" cy="157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迸裂（    ）  镌刻（    ）  石窍（    ）   顽劣（    ）  呵护（    ）  山涧（    ）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拖男挈女（    ）    抓耳挠腮（    ）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13563" y="2149023"/>
            <a:ext cx="108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0000FF"/>
                </a:solidFill>
                <a:latin typeface="汉语拼音" panose="000B0604020202020204" pitchFamily="34" charset="0"/>
                <a:cs typeface="汉语拼音" panose="000B0604020202020204" pitchFamily="34" charset="0"/>
              </a:rPr>
              <a:t>bèng       </a:t>
            </a:r>
            <a:endParaRPr lang="zh-CN" altLang="en-US" sz="2800">
              <a:solidFill>
                <a:srgbClr val="0000FF"/>
              </a:solidFill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86177" y="3192393"/>
            <a:ext cx="8146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>
                <a:solidFill>
                  <a:srgbClr val="0000FF"/>
                </a:solidFill>
                <a:latin typeface="汉语拼音" panose="000B0604020202020204" pitchFamily="34" charset="0"/>
                <a:cs typeface="汉语拼音" panose="000B0604020202020204" pitchFamily="34" charset="0"/>
              </a:rPr>
              <a:t>náo</a:t>
            </a:r>
            <a:endParaRPr lang="zh-CN" altLang="en-US" sz="2800">
              <a:solidFill>
                <a:srgbClr val="0000FF"/>
              </a:solidFill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17415" y="3220325"/>
            <a:ext cx="6591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0000FF"/>
                </a:solidFill>
                <a:latin typeface="汉语拼音" panose="000B0604020202020204" pitchFamily="34" charset="0"/>
                <a:cs typeface="汉语拼音" panose="000B0604020202020204" pitchFamily="34" charset="0"/>
              </a:rPr>
              <a:t>qiè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82039" y="2669173"/>
            <a:ext cx="8547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0000FF"/>
                </a:solidFill>
                <a:latin typeface="汉语拼音" panose="000B0604020202020204" pitchFamily="34" charset="0"/>
                <a:cs typeface="汉语拼音" panose="000B0604020202020204" pitchFamily="34" charset="0"/>
              </a:rPr>
              <a:t>jiàn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51707" y="2677541"/>
            <a:ext cx="580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0000FF"/>
                </a:solidFill>
                <a:latin typeface="汉语拼音" panose="000B0604020202020204" pitchFamily="34" charset="0"/>
                <a:cs typeface="汉语拼音" panose="000B0604020202020204" pitchFamily="34" charset="0"/>
              </a:rPr>
              <a:t>hē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82464" y="2706953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0000FF"/>
                </a:solidFill>
                <a:latin typeface="汉语拼音" panose="000B0604020202020204" pitchFamily="34" charset="0"/>
                <a:cs typeface="汉语拼音" panose="000B0604020202020204" pitchFamily="34" charset="0"/>
              </a:rPr>
              <a:t>liè</a:t>
            </a: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048375" y="2154321"/>
            <a:ext cx="888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0000FF"/>
                </a:solidFill>
                <a:latin typeface="汉语拼音" panose="000B0604020202020204" pitchFamily="34" charset="0"/>
                <a:cs typeface="汉语拼音" panose="000B0604020202020204" pitchFamily="34" charset="0"/>
              </a:rPr>
              <a:t>qiào</a:t>
            </a: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554538" y="2149023"/>
            <a:ext cx="974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err="1">
                <a:solidFill>
                  <a:srgbClr val="0000FF"/>
                </a:solidFill>
                <a:latin typeface="汉语拼音" panose="000B0604020202020204" pitchFamily="34" charset="0"/>
                <a:cs typeface="汉语拼音" panose="000B0604020202020204" pitchFamily="34" charset="0"/>
              </a:rPr>
              <a:t>juān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71600" y="2413275"/>
            <a:ext cx="75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11341" y="2415931"/>
            <a:ext cx="75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34200" y="2407563"/>
            <a:ext cx="75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20144" y="2928807"/>
            <a:ext cx="75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33235" y="2918211"/>
            <a:ext cx="75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83104" y="2896591"/>
            <a:ext cx="75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93279" y="3454683"/>
            <a:ext cx="75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3836" y="3455431"/>
            <a:ext cx="75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692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1" grpId="0"/>
      <p:bldP spid="12" grpId="0"/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699542"/>
            <a:ext cx="7272808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二、把下列句子中的加点文言词语换成现代汉语。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0318" y="2139702"/>
            <a:ext cx="6620074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唤为花果山。（    ）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真个好所在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。（    ）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何不拜我为王？（      ）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3661" y="2139702"/>
            <a:ext cx="108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汉语拼音" panose="000B0604020202020204" pitchFamily="34" charset="0"/>
              </a:rPr>
              <a:t>叫</a:t>
            </a:r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汉语拼音" panose="000B0604020202020204" pitchFamily="34" charset="0"/>
              </a:rPr>
              <a:t>作</a:t>
            </a:r>
            <a:r>
              <a:rPr lang="en-US" altLang="zh-CN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汉语拼音" panose="000B0604020202020204" pitchFamily="34" charset="0"/>
              </a:rPr>
              <a:t>       </a:t>
            </a:r>
            <a:endParaRPr lang="zh-CN" altLang="en-US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37975" y="2673157"/>
            <a:ext cx="108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汉语拼音" panose="000B0604020202020204" pitchFamily="34" charset="0"/>
              </a:rPr>
              <a:t>地方</a:t>
            </a:r>
            <a:r>
              <a:rPr lang="en-US" altLang="zh-CN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汉语拼音" panose="000B0604020202020204" pitchFamily="34" charset="0"/>
              </a:rPr>
              <a:t>       </a:t>
            </a:r>
            <a:endParaRPr lang="zh-CN" altLang="en-US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6016" y="3156621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汉语拼音" panose="000B0604020202020204" pitchFamily="34" charset="0"/>
              </a:rPr>
              <a:t>为什么</a:t>
            </a:r>
            <a:endParaRPr lang="zh-CN" altLang="en-US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35696" y="2388573"/>
            <a:ext cx="1047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5729" y="2898541"/>
            <a:ext cx="1047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853" y="3421761"/>
            <a:ext cx="1047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··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295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5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1880</Words>
  <Application>Microsoft Office PowerPoint</Application>
  <PresentationFormat>全屏显示(16:9)</PresentationFormat>
  <Paragraphs>196</Paragraphs>
  <Slides>33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7" baseType="lpstr">
      <vt:lpstr>Arial</vt:lpstr>
      <vt:lpstr>宋体</vt:lpstr>
      <vt:lpstr>黑体</vt:lpstr>
      <vt:lpstr>Calibri</vt:lpstr>
      <vt:lpstr>汉语拼音</vt:lpstr>
      <vt:lpstr>Kaiti SC</vt:lpstr>
      <vt:lpstr>TeamViewer15</vt:lpstr>
      <vt:lpstr>仿宋</vt:lpstr>
      <vt:lpstr>微软雅黑</vt:lpstr>
      <vt:lpstr>华文楷体</vt:lpstr>
      <vt:lpstr>楷体</vt:lpstr>
      <vt:lpstr>Times New Roman</vt:lpstr>
      <vt:lpstr>《七彩课堂》课件模板（新）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235</cp:revision>
  <dcterms:created xsi:type="dcterms:W3CDTF">2017-03-17T02:28:00Z</dcterms:created>
  <dcterms:modified xsi:type="dcterms:W3CDTF">2024-12-16T08:15:22Z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2052-11.1.0.8661</vt:lpwstr>
  </property>
</Properties>
</file>