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5" r:id="rId2"/>
  </p:sldMasterIdLst>
  <p:notesMasterIdLst>
    <p:notesMasterId r:id="rId41"/>
  </p:notesMasterIdLst>
  <p:handoutMasterIdLst>
    <p:handoutMasterId r:id="rId42"/>
  </p:handoutMasterIdLst>
  <p:sldIdLst>
    <p:sldId id="1504" r:id="rId3"/>
    <p:sldId id="523" r:id="rId4"/>
    <p:sldId id="1452" r:id="rId5"/>
    <p:sldId id="1448" r:id="rId6"/>
    <p:sldId id="1407" r:id="rId7"/>
    <p:sldId id="1397" r:id="rId8"/>
    <p:sldId id="1399" r:id="rId9"/>
    <p:sldId id="1414" r:id="rId10"/>
    <p:sldId id="1426" r:id="rId11"/>
    <p:sldId id="923" r:id="rId12"/>
    <p:sldId id="1434" r:id="rId13"/>
    <p:sldId id="1427" r:id="rId14"/>
    <p:sldId id="1433" r:id="rId15"/>
    <p:sldId id="1435" r:id="rId16"/>
    <p:sldId id="1449" r:id="rId17"/>
    <p:sldId id="1450" r:id="rId18"/>
    <p:sldId id="1418" r:id="rId19"/>
    <p:sldId id="1436" r:id="rId20"/>
    <p:sldId id="1502" r:id="rId21"/>
    <p:sldId id="1503" r:id="rId22"/>
    <p:sldId id="1419" r:id="rId23"/>
    <p:sldId id="1431" r:id="rId24"/>
    <p:sldId id="1281" r:id="rId25"/>
    <p:sldId id="1409" r:id="rId26"/>
    <p:sldId id="1420" r:id="rId27"/>
    <p:sldId id="1421" r:id="rId28"/>
    <p:sldId id="1438" r:id="rId29"/>
    <p:sldId id="1455" r:id="rId30"/>
    <p:sldId id="1456" r:id="rId31"/>
    <p:sldId id="1457" r:id="rId32"/>
    <p:sldId id="1441" r:id="rId33"/>
    <p:sldId id="1411" r:id="rId34"/>
    <p:sldId id="1432" r:id="rId35"/>
    <p:sldId id="1393" r:id="rId36"/>
    <p:sldId id="1396" r:id="rId37"/>
    <p:sldId id="1394" r:id="rId38"/>
    <p:sldId id="1445" r:id="rId39"/>
    <p:sldId id="1505" r:id="rId40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43"/>
      <p:bold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仿宋" panose="02010609060101010101" pitchFamily="49" charset="-122"/>
      <p:regular r:id="rId49"/>
    </p:embeddedFont>
    <p:embeddedFont>
      <p:font typeface="楷体" panose="02010609060101010101" pitchFamily="49" charset="-122"/>
      <p:regular r:id="rId50"/>
    </p:embeddedFont>
    <p:embeddedFont>
      <p:font typeface="汉语拼音" panose="020B0604020202020204" pitchFamily="34" charset="0"/>
      <p:regular r:id="rId51"/>
    </p:embeddedFont>
    <p:embeddedFont>
      <p:font typeface="楷体_GB2312" panose="02010609030101010101" pitchFamily="49" charset="-122"/>
      <p:regular r:id="rId52"/>
    </p:embeddedFont>
    <p:embeddedFont>
      <p:font typeface="幼圆" panose="02010509060101010101" pitchFamily="49" charset="-122"/>
      <p:regular r:id="rId53"/>
    </p:embeddedFont>
    <p:embeddedFont>
      <p:font typeface="黑体" panose="02010609060101010101" pitchFamily="49" charset="-122"/>
      <p:regular r:id="rId54"/>
    </p:embeddedFont>
    <p:embeddedFont>
      <p:font typeface="华文楷体" panose="02010600040101010101" pitchFamily="2" charset="-122"/>
      <p:regular r:id="rId55"/>
    </p:embeddedFont>
  </p:embeddedFontLst>
  <p:custDataLst>
    <p:tags r:id="rId56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84" userDrawn="1">
          <p15:clr>
            <a:srgbClr val="A4A3A4"/>
          </p15:clr>
        </p15:guide>
        <p15:guide id="2" pos="1676" userDrawn="1">
          <p15:clr>
            <a:srgbClr val="A4A3A4"/>
          </p15:clr>
        </p15:guide>
        <p15:guide id="3" orient="horz" pos="325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5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  <a:srgbClr val="FF0000"/>
    <a:srgbClr val="00B050"/>
    <a:srgbClr val="32B066"/>
    <a:srgbClr val="FFFF66"/>
    <a:srgbClr val="4325D9"/>
    <a:srgbClr val="0066CC"/>
    <a:srgbClr val="FF66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5" autoAdjust="0"/>
    <p:restoredTop sz="94660"/>
  </p:normalViewPr>
  <p:slideViewPr>
    <p:cSldViewPr showGuides="1">
      <p:cViewPr varScale="1">
        <p:scale>
          <a:sx n="120" d="100"/>
          <a:sy n="120" d="100"/>
        </p:scale>
        <p:origin x="102" y="108"/>
      </p:cViewPr>
      <p:guideLst>
        <p:guide orient="horz" pos="2684"/>
        <p:guide pos="1676"/>
        <p:guide orient="horz" pos="325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85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4.fntdata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7.fntdata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tags" Target="tags/tag1.xml"/><Relationship Id="rId8" Type="http://schemas.openxmlformats.org/officeDocument/2006/relationships/slide" Target="slides/slide6.xml"/><Relationship Id="rId51" Type="http://schemas.openxmlformats.org/officeDocument/2006/relationships/font" Target="fonts/font9.fntdata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444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173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72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97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69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0757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9175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10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144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microsoft.com/office/2007/relationships/hdphoto" Target="../media/hdphoto3.wdp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2.wdp"/><Relationship Id="rId5" Type="http://schemas.openxmlformats.org/officeDocument/2006/relationships/slideLayout" Target="../slideLayouts/slideLayout5.xml"/><Relationship Id="rId15" Type="http://schemas.microsoft.com/office/2007/relationships/hdphoto" Target="../media/hdphoto4.wdp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30275" y="4483681"/>
            <a:ext cx="1312312" cy="976439"/>
            <a:chOff x="30275" y="4483681"/>
            <a:chExt cx="1312312" cy="976439"/>
          </a:xfrm>
        </p:grpSpPr>
        <p:pic>
          <p:nvPicPr>
            <p:cNvPr id="9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>
              <a:fillRect/>
            </a:stretch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>
              <a:fillRect/>
            </a:stretch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组合 11"/>
          <p:cNvGrpSpPr/>
          <p:nvPr userDrawn="1"/>
        </p:nvGrpSpPr>
        <p:grpSpPr>
          <a:xfrm>
            <a:off x="1342587" y="4491060"/>
            <a:ext cx="1312312" cy="976439"/>
            <a:chOff x="30275" y="4483681"/>
            <a:chExt cx="1312312" cy="976439"/>
          </a:xfrm>
        </p:grpSpPr>
        <p:pic>
          <p:nvPicPr>
            <p:cNvPr id="13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>
              <a:fillRect/>
            </a:stretch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>
              <a:fillRect/>
            </a:stretch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组合 14"/>
          <p:cNvGrpSpPr/>
          <p:nvPr userDrawn="1"/>
        </p:nvGrpSpPr>
        <p:grpSpPr>
          <a:xfrm>
            <a:off x="2631167" y="4491060"/>
            <a:ext cx="1312312" cy="976439"/>
            <a:chOff x="30275" y="4483681"/>
            <a:chExt cx="1312312" cy="976439"/>
          </a:xfrm>
        </p:grpSpPr>
        <p:pic>
          <p:nvPicPr>
            <p:cNvPr id="16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>
              <a:fillRect/>
            </a:stretch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>
              <a:fillRect/>
            </a:stretch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 userDrawn="1"/>
        </p:nvGrpSpPr>
        <p:grpSpPr>
          <a:xfrm>
            <a:off x="3887849" y="4494474"/>
            <a:ext cx="1312312" cy="976439"/>
            <a:chOff x="30275" y="4483681"/>
            <a:chExt cx="1312312" cy="976439"/>
          </a:xfrm>
        </p:grpSpPr>
        <p:pic>
          <p:nvPicPr>
            <p:cNvPr id="19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>
              <a:fillRect/>
            </a:stretch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>
              <a:fillRect/>
            </a:stretch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 userDrawn="1"/>
        </p:nvGrpSpPr>
        <p:grpSpPr>
          <a:xfrm>
            <a:off x="5200161" y="4499035"/>
            <a:ext cx="1312312" cy="976439"/>
            <a:chOff x="30275" y="4483681"/>
            <a:chExt cx="1312312" cy="976439"/>
          </a:xfrm>
        </p:grpSpPr>
        <p:pic>
          <p:nvPicPr>
            <p:cNvPr id="22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>
              <a:fillRect/>
            </a:stretch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>
              <a:fillRect/>
            </a:stretch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 userDrawn="1"/>
        </p:nvGrpSpPr>
        <p:grpSpPr>
          <a:xfrm>
            <a:off x="6512473" y="4491060"/>
            <a:ext cx="1312312" cy="976439"/>
            <a:chOff x="30275" y="4483681"/>
            <a:chExt cx="1312312" cy="976439"/>
          </a:xfrm>
        </p:grpSpPr>
        <p:pic>
          <p:nvPicPr>
            <p:cNvPr id="25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>
              <a:fillRect/>
            </a:stretch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>
              <a:fillRect/>
            </a:stretch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组合 4"/>
          <p:cNvGrpSpPr/>
          <p:nvPr userDrawn="1"/>
        </p:nvGrpSpPr>
        <p:grpSpPr>
          <a:xfrm>
            <a:off x="7846462" y="4472085"/>
            <a:ext cx="1312312" cy="976439"/>
            <a:chOff x="30275" y="4483681"/>
            <a:chExt cx="1312312" cy="976439"/>
          </a:xfrm>
        </p:grpSpPr>
        <p:pic>
          <p:nvPicPr>
            <p:cNvPr id="6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03"/>
            <a:stretch>
              <a:fillRect/>
            </a:stretch>
          </p:blipFill>
          <p:spPr bwMode="auto">
            <a:xfrm>
              <a:off x="30275" y="4483681"/>
              <a:ext cx="811321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http://pic.51yuansu.com/pic/cover/00/03/54/5722c3a101128_610.jpg"/>
            <p:cNvPicPr>
              <a:picLocks noChangeAspect="1" noChangeArrowheads="1"/>
            </p:cNvPicPr>
            <p:nvPr userDrawn="1"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4103" b="100000" l="0" r="98420">
                          <a14:foregroundMark x1="1580" y1="82051" x2="48533" y2="80000"/>
                          <a14:foregroundMark x1="49887" y1="79487" x2="51919" y2="71795"/>
                          <a14:foregroundMark x1="57562" y1="24103" x2="66140" y2="25641"/>
                          <a14:foregroundMark x1="67043" y1="24103" x2="93905" y2="282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96"/>
            <a:stretch>
              <a:fillRect/>
            </a:stretch>
          </p:blipFill>
          <p:spPr bwMode="auto">
            <a:xfrm>
              <a:off x="708108" y="4826880"/>
              <a:ext cx="634479" cy="63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7" name="图片 26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14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270;&#39057;&#65306;&#29492;&#29579;&#20986;&#19990;.mp4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hyperlink" Target="&#36164;&#26009;&#38142;&#25509;/&#35270;&#39057;/&#19971;&#24425;&#20116;&#19979;&#35838;&#25991;&#26391;&#35835;7&#29492;&#29579;&#20986;&#19990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microsoft.com/office/2007/relationships/hdphoto" Target="../media/hdphoto5.wdp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270;&#39057;&#65306;&#20247;&#29492;&#25308;&#29579;.mp4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GIF"/><Relationship Id="rId5" Type="http://schemas.openxmlformats.org/officeDocument/2006/relationships/hyperlink" Target="&#19971;&#24425;&#19968;&#24180;&#32423;&#19978;&#35838;&#25991;&#26391;&#35835;&#35782;&#23383;3&#21475;&#32819;&#30446;&#9312;.mp4" TargetMode="Externa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270;&#39057;&#65306;&#29492;&#29579;&#36827;&#20986;&#27700;&#24088;&#27934;.mp4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jpeg"/><Relationship Id="rId5" Type="http://schemas.openxmlformats.org/officeDocument/2006/relationships/image" Target="../media/image12.GIF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3521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r="7476" b="17220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17" name="TextBox 48"/>
          <p:cNvSpPr txBox="1"/>
          <p:nvPr/>
        </p:nvSpPr>
        <p:spPr>
          <a:xfrm>
            <a:off x="323528" y="1491630"/>
            <a:ext cx="5328592" cy="1177245"/>
          </a:xfrm>
          <a:prstGeom prst="rect">
            <a:avLst/>
          </a:prstGeom>
          <a:solidFill>
            <a:schemeClr val="bg1">
              <a:alpha val="77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猴王出世</a:t>
            </a:r>
          </a:p>
        </p:txBody>
      </p:sp>
      <p:sp>
        <p:nvSpPr>
          <p:cNvPr id="14" name="TextBox 20"/>
          <p:cNvSpPr txBox="1"/>
          <p:nvPr/>
        </p:nvSpPr>
        <p:spPr>
          <a:xfrm>
            <a:off x="99913" y="195485"/>
            <a:ext cx="2741456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  五年级  下册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92012" y="1275493"/>
            <a:ext cx="1659708" cy="1368265"/>
            <a:chOff x="1688305" y="1657350"/>
            <a:chExt cx="1659708" cy="136826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8305" y="1950266"/>
              <a:ext cx="1083495" cy="1075349"/>
            </a:xfrm>
            <a:prstGeom prst="rect">
              <a:avLst/>
            </a:prstGeom>
          </p:spPr>
        </p:pic>
        <p:sp>
          <p:nvSpPr>
            <p:cNvPr id="13" name="文本框 6"/>
            <p:cNvSpPr txBox="1"/>
            <p:nvPr/>
          </p:nvSpPr>
          <p:spPr>
            <a:xfrm>
              <a:off x="1944711" y="1907360"/>
              <a:ext cx="611065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6600" b="1">
                  <a:solidFill>
                    <a:srgbClr val="92D050"/>
                  </a:solidFill>
                  <a:latin typeface="宋体" panose="02010600030101010101" pitchFamily="2" charset="-122"/>
                </a:rPr>
                <a:t>7</a:t>
              </a:r>
              <a:endParaRPr kumimoji="1" lang="zh-CN" altLang="en-US" sz="7200" b="1" dirty="0">
                <a:solidFill>
                  <a:srgbClr val="92D05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5" name="标题 1"/>
            <p:cNvSpPr txBox="1"/>
            <p:nvPr/>
          </p:nvSpPr>
          <p:spPr>
            <a:xfrm>
              <a:off x="2438400" y="1657350"/>
              <a:ext cx="909613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di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lang="zh-CN" altLang="en-US" sz="4000" b="1" dirty="0">
                  <a:solidFill>
                    <a:prstClr val="black"/>
                  </a:solidFill>
                  <a:latin typeface="宋体" panose="02010600030101010101" pitchFamily="2" charset="-122"/>
                </a:rPr>
                <a:t>*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699792" y="1659363"/>
            <a:ext cx="3065287" cy="3144636"/>
            <a:chOff x="2987824" y="1659363"/>
            <a:chExt cx="3065287" cy="314463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87824" y="1659363"/>
              <a:ext cx="3065287" cy="3144636"/>
            </a:xfrm>
            <a:prstGeom prst="rect">
              <a:avLst/>
            </a:prstGeom>
          </p:spPr>
        </p:pic>
        <p:pic>
          <p:nvPicPr>
            <p:cNvPr id="2" name="图片 1">
              <a:hlinkClick r:id="rId3" action="ppaction://hlinkfile"/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7131" y="1682142"/>
              <a:ext cx="2814448" cy="2730015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5940152" y="1757010"/>
            <a:ext cx="4602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点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击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图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片观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看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视</a:t>
            </a:r>
            <a:endParaRPr lang="en-US" altLang="zh-CN" sz="24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zh-CN" altLang="en-US" sz="24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频</a:t>
            </a:r>
            <a:endParaRPr lang="zh-CN" altLang="en-US" sz="1200" dirty="0">
              <a:solidFill>
                <a:srgbClr val="00B05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4" name="矩形 5"/>
          <p:cNvSpPr>
            <a:spLocks noChangeArrowheads="1"/>
          </p:cNvSpPr>
          <p:nvPr/>
        </p:nvSpPr>
        <p:spPr bwMode="auto">
          <a:xfrm>
            <a:off x="362792" y="452262"/>
            <a:ext cx="8418416" cy="1195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你知道“猴王出世”的故事吗？观看片段，说说自己的感受吧！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9628">
            <a:off x="5113755" y="3012702"/>
            <a:ext cx="1059582" cy="10595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577796" y="1232790"/>
            <a:ext cx="8286918" cy="31260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《西游记》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中国古典四大名著之一，是中国古代第一部浪漫主义的长篇神魔小说。主要描写了唐朝贞观年间孙悟空、猪八戒、沙僧、白龙马四人保护唐僧西行取经，沿途历经磨难，一路降妖伏魔，化险为夷，最后到达西天，取得真经的故事。本文节选自《西游记》第一回，作者是</a:t>
            </a:r>
            <a:r>
              <a:rPr lang="zh-CN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吴承恩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1"/>
          <p:cNvGrpSpPr/>
          <p:nvPr/>
        </p:nvGrpSpPr>
        <p:grpSpPr bwMode="auto">
          <a:xfrm>
            <a:off x="179512" y="267494"/>
            <a:ext cx="2592287" cy="846137"/>
            <a:chOff x="276564" y="307096"/>
            <a:chExt cx="2591577" cy="845775"/>
          </a:xfrm>
        </p:grpSpPr>
        <p:sp>
          <p:nvSpPr>
            <p:cNvPr id="4" name="矩形 2"/>
            <p:cNvSpPr>
              <a:spLocks noChangeArrowheads="1"/>
            </p:cNvSpPr>
            <p:nvPr/>
          </p:nvSpPr>
          <p:spPr bwMode="auto">
            <a:xfrm>
              <a:off x="755575" y="379406"/>
              <a:ext cx="2112566" cy="584525"/>
            </a:xfrm>
            <a:prstGeom prst="rect">
              <a:avLst/>
            </a:prstGeom>
            <a:solidFill>
              <a:schemeClr val="bg1">
                <a:alpha val="49019"/>
              </a:schemeClr>
            </a:solidFill>
            <a:ln w="19050">
              <a:solidFill>
                <a:srgbClr val="00B050"/>
              </a:solidFill>
              <a:prstDash val="sysDash"/>
              <a:miter lim="800000"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作品简介</a:t>
              </a:r>
              <a:endParaRPr lang="zh-CN" altLang="en-US" sz="12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5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56" t="17084" r="22710" b="19420"/>
            <a:stretch>
              <a:fillRect/>
            </a:stretch>
          </p:blipFill>
          <p:spPr bwMode="auto">
            <a:xfrm flipH="1">
              <a:off x="276564" y="307096"/>
              <a:ext cx="796351" cy="845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27" y="224061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02" y="233586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4">
            <a:hlinkClick r:id="rId4" action="ppaction://hlinkfile"/>
          </p:cNvPr>
          <p:cNvSpPr txBox="1"/>
          <p:nvPr/>
        </p:nvSpPr>
        <p:spPr>
          <a:xfrm>
            <a:off x="804714" y="195486"/>
            <a:ext cx="23341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初读课文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27584" y="2139702"/>
            <a:ext cx="7086914" cy="2808313"/>
            <a:chOff x="813769" y="1738002"/>
            <a:chExt cx="6368041" cy="2523447"/>
          </a:xfrm>
        </p:grpSpPr>
        <p:pic>
          <p:nvPicPr>
            <p:cNvPr id="1026" name="Picture 2" descr="E:\22春\资源\图片\课本图片\7猴王出世P29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4" t="5498" b="14922"/>
            <a:stretch>
              <a:fillRect/>
            </a:stretch>
          </p:blipFill>
          <p:spPr bwMode="auto">
            <a:xfrm>
              <a:off x="2915816" y="1738002"/>
              <a:ext cx="2140238" cy="2523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2春\资源\图片\课本图片\7猴王出世P30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78" r="4242" b="25782"/>
            <a:stretch>
              <a:fillRect/>
            </a:stretch>
          </p:blipFill>
          <p:spPr bwMode="auto">
            <a:xfrm>
              <a:off x="5054848" y="1738002"/>
              <a:ext cx="2126962" cy="217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:\22春\资源\图片\课本图片\7猴王出世P28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85" r="3228" b="15003"/>
            <a:stretch>
              <a:fillRect/>
            </a:stretch>
          </p:blipFill>
          <p:spPr bwMode="auto">
            <a:xfrm>
              <a:off x="813769" y="1738002"/>
              <a:ext cx="2145332" cy="2523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文本框 14"/>
          <p:cNvSpPr txBox="1"/>
          <p:nvPr/>
        </p:nvSpPr>
        <p:spPr>
          <a:xfrm>
            <a:off x="3300162" y="703954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</a:rPr>
              <a:t>点击图标，听范读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3745">
            <a:off x="2433607" y="269413"/>
            <a:ext cx="1059582" cy="105958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856548" y="1131590"/>
            <a:ext cx="75906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kern="0" dirty="0">
                <a:latin typeface="黑体" panose="02010609060101010101" pitchFamily="49" charset="-122"/>
                <a:ea typeface="黑体" panose="02010609060101010101" pitchFamily="49" charset="-122"/>
              </a:rPr>
              <a:t>    默读课文，围绕课题“猴王出世”，说说课文出现了哪些人物，写了一件什么事。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212378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文本框 15"/>
          <p:cNvSpPr txBox="1"/>
          <p:nvPr/>
        </p:nvSpPr>
        <p:spPr>
          <a:xfrm>
            <a:off x="827088" y="123478"/>
            <a:ext cx="1934125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学认字</a:t>
            </a:r>
          </a:p>
        </p:txBody>
      </p:sp>
      <p:sp>
        <p:nvSpPr>
          <p:cNvPr id="60" name="矩形 59"/>
          <p:cNvSpPr/>
          <p:nvPr/>
        </p:nvSpPr>
        <p:spPr>
          <a:xfrm>
            <a:off x="786010" y="915566"/>
            <a:ext cx="973629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zhī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211826" y="956547"/>
            <a:ext cx="74981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chemeClr val="tx2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suì</a:t>
            </a:r>
          </a:p>
        </p:txBody>
      </p:sp>
      <p:sp>
        <p:nvSpPr>
          <p:cNvPr id="62" name="矩形 61"/>
          <p:cNvSpPr/>
          <p:nvPr/>
        </p:nvSpPr>
        <p:spPr>
          <a:xfrm>
            <a:off x="3869760" y="987004"/>
            <a:ext cx="106228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chemeClr val="tx2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bènɡ</a:t>
            </a:r>
          </a:p>
        </p:txBody>
      </p:sp>
      <p:sp>
        <p:nvSpPr>
          <p:cNvPr id="63" name="矩形 62"/>
          <p:cNvSpPr/>
          <p:nvPr/>
        </p:nvSpPr>
        <p:spPr>
          <a:xfrm>
            <a:off x="539553" y="2004075"/>
            <a:ext cx="15579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mí</a:t>
            </a:r>
            <a:r>
              <a:rPr lang="en-US" altLang="zh-CN" sz="28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yuán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721661" y="2012274"/>
            <a:ext cx="75267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yé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190938" y="2030048"/>
            <a:ext cx="88511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chemeClr val="tx2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qiè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29393" y="130464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芝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300897" y="130464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麻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319385" y="130464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遂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865714" y="130464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心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992539" y="131113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迸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564043" y="131113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发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39552" y="242773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猕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205664" y="241992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猿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670342" y="240466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耶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214960" y="243842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挈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745019" y="243307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提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066831" y="131878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涧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459468" y="242623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瞑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456212" y="13138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山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057985" y="242738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目</a:t>
            </a:r>
          </a:p>
        </p:txBody>
      </p:sp>
      <p:sp>
        <p:nvSpPr>
          <p:cNvPr id="99" name="矩形 98"/>
          <p:cNvSpPr/>
          <p:nvPr/>
        </p:nvSpPr>
        <p:spPr>
          <a:xfrm>
            <a:off x="5969444" y="987004"/>
            <a:ext cx="131267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jiàn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5303807" y="2039984"/>
            <a:ext cx="131267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mínɡ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57334" y="241133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窍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282465" y="134935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獐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542581" y="241079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门</a:t>
            </a:r>
          </a:p>
        </p:txBody>
      </p:sp>
      <p:sp>
        <p:nvSpPr>
          <p:cNvPr id="105" name="矩形 104"/>
          <p:cNvSpPr/>
          <p:nvPr/>
        </p:nvSpPr>
        <p:spPr>
          <a:xfrm>
            <a:off x="7044244" y="987004"/>
            <a:ext cx="141618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zhāng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6959992" y="2016193"/>
            <a:ext cx="150470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qiào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169553" y="242110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</a:p>
        </p:txBody>
      </p:sp>
      <p:sp>
        <p:nvSpPr>
          <p:cNvPr id="108" name="矩形 107"/>
          <p:cNvSpPr/>
          <p:nvPr/>
        </p:nvSpPr>
        <p:spPr>
          <a:xfrm>
            <a:off x="2100424" y="3147814"/>
            <a:ext cx="95018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kǎi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2119645" y="355937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楷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601739" y="3573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模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609144" y="3573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镌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113769" y="3573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刻</a:t>
            </a:r>
          </a:p>
        </p:txBody>
      </p:sp>
      <p:sp>
        <p:nvSpPr>
          <p:cNvPr id="113" name="矩形 112"/>
          <p:cNvSpPr/>
          <p:nvPr/>
        </p:nvSpPr>
        <p:spPr>
          <a:xfrm>
            <a:off x="3537705" y="3147814"/>
            <a:ext cx="1312677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juān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5932849" y="3151733"/>
            <a:ext cx="95960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náo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7465506" y="3147814"/>
            <a:ext cx="11157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liè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049873" y="3573230"/>
            <a:ext cx="2039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抓耳  腮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7357162" y="3573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劣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7831549" y="3573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势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961967" y="3573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挠</a:t>
            </a:r>
          </a:p>
        </p:txBody>
      </p:sp>
      <p:sp>
        <p:nvSpPr>
          <p:cNvPr id="53" name="矩形 52"/>
          <p:cNvSpPr/>
          <p:nvPr/>
        </p:nvSpPr>
        <p:spPr>
          <a:xfrm>
            <a:off x="1147363" y="3147467"/>
            <a:ext cx="95018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jié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33500" y="35732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碣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11560" y="358125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石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0" grpId="1"/>
      <p:bldP spid="61" grpId="0"/>
      <p:bldP spid="61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5" grpId="1"/>
      <p:bldP spid="99" grpId="0"/>
      <p:bldP spid="99" grpId="1"/>
      <p:bldP spid="100" grpId="0"/>
      <p:bldP spid="100" grpId="1"/>
      <p:bldP spid="105" grpId="0"/>
      <p:bldP spid="105" grpId="1"/>
      <p:bldP spid="106" grpId="0"/>
      <p:bldP spid="106" grpId="1"/>
      <p:bldP spid="108" grpId="0"/>
      <p:bldP spid="108" grpId="1"/>
      <p:bldP spid="113" grpId="0"/>
      <p:bldP spid="113" grpId="1"/>
      <p:bldP spid="114" grpId="0"/>
      <p:bldP spid="114" grpId="1"/>
      <p:bldP spid="115" grpId="0"/>
      <p:bldP spid="115" grpId="1"/>
      <p:bldP spid="53" grpId="0"/>
      <p:bldP spid="5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99592" y="2140551"/>
            <a:ext cx="1050480" cy="136730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5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呵</a:t>
            </a:r>
          </a:p>
        </p:txBody>
      </p:sp>
      <p:sp>
        <p:nvSpPr>
          <p:cNvPr id="9" name="矩形 8"/>
          <p:cNvSpPr/>
          <p:nvPr/>
        </p:nvSpPr>
        <p:spPr>
          <a:xfrm>
            <a:off x="2051720" y="2887317"/>
            <a:ext cx="4242187" cy="5616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他平时总是笑</a:t>
            </a:r>
            <a:r>
              <a:rPr lang="zh-CN" altLang="en-US" sz="32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呵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呵的。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584605" y="195486"/>
            <a:ext cx="1974790" cy="559770"/>
            <a:chOff x="3752862" y="431959"/>
            <a:chExt cx="1974790" cy="559770"/>
          </a:xfrm>
        </p:grpSpPr>
        <p:grpSp>
          <p:nvGrpSpPr>
            <p:cNvPr id="13" name="组合 12"/>
            <p:cNvGrpSpPr/>
            <p:nvPr/>
          </p:nvGrpSpPr>
          <p:grpSpPr>
            <a:xfrm>
              <a:off x="3752862" y="526257"/>
              <a:ext cx="410581" cy="377666"/>
              <a:chOff x="631825" y="5181600"/>
              <a:chExt cx="1554163" cy="1552575"/>
            </a:xfrm>
          </p:grpSpPr>
          <p:sp>
            <p:nvSpPr>
              <p:cNvPr id="14" name="Oval 10"/>
              <p:cNvSpPr>
                <a:spLocks noChangeArrowheads="1"/>
              </p:cNvSpPr>
              <p:nvPr/>
            </p:nvSpPr>
            <p:spPr bwMode="auto">
              <a:xfrm>
                <a:off x="631825" y="5181600"/>
                <a:ext cx="1554163" cy="1552575"/>
              </a:xfrm>
              <a:prstGeom prst="ellipse">
                <a:avLst/>
              </a:prstGeom>
              <a:solidFill>
                <a:srgbClr val="FFC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" name="Freeform 11"/>
              <p:cNvSpPr/>
              <p:nvPr/>
            </p:nvSpPr>
            <p:spPr bwMode="auto">
              <a:xfrm>
                <a:off x="1468438" y="5353050"/>
                <a:ext cx="34925" cy="87313"/>
              </a:xfrm>
              <a:custGeom>
                <a:avLst/>
                <a:gdLst>
                  <a:gd name="T0" fmla="*/ 4 w 12"/>
                  <a:gd name="T1" fmla="*/ 30 h 31"/>
                  <a:gd name="T2" fmla="*/ 12 w 12"/>
                  <a:gd name="T3" fmla="*/ 3 h 31"/>
                  <a:gd name="T4" fmla="*/ 11 w 12"/>
                  <a:gd name="T5" fmla="*/ 0 h 31"/>
                  <a:gd name="T6" fmla="*/ 0 w 12"/>
                  <a:gd name="T7" fmla="*/ 31 h 31"/>
                  <a:gd name="T8" fmla="*/ 4 w 12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1">
                    <a:moveTo>
                      <a:pt x="4" y="30"/>
                    </a:moveTo>
                    <a:cubicBezTo>
                      <a:pt x="4" y="20"/>
                      <a:pt x="7" y="7"/>
                      <a:pt x="12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" y="6"/>
                      <a:pt x="0" y="21"/>
                      <a:pt x="0" y="31"/>
                    </a:cubicBez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4F2E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" name="Freeform 12"/>
              <p:cNvSpPr/>
              <p:nvPr/>
            </p:nvSpPr>
            <p:spPr bwMode="auto">
              <a:xfrm>
                <a:off x="1471613" y="5410200"/>
                <a:ext cx="204788" cy="358775"/>
              </a:xfrm>
              <a:custGeom>
                <a:avLst/>
                <a:gdLst>
                  <a:gd name="T0" fmla="*/ 0 w 72"/>
                  <a:gd name="T1" fmla="*/ 119 h 126"/>
                  <a:gd name="T2" fmla="*/ 66 w 72"/>
                  <a:gd name="T3" fmla="*/ 67 h 126"/>
                  <a:gd name="T4" fmla="*/ 45 w 72"/>
                  <a:gd name="T5" fmla="*/ 7 h 126"/>
                  <a:gd name="T6" fmla="*/ 1 w 72"/>
                  <a:gd name="T7" fmla="*/ 9 h 126"/>
                  <a:gd name="T8" fmla="*/ 0 w 72"/>
                  <a:gd name="T9" fmla="*/ 11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6">
                    <a:moveTo>
                      <a:pt x="0" y="119"/>
                    </a:moveTo>
                    <a:cubicBezTo>
                      <a:pt x="29" y="126"/>
                      <a:pt x="60" y="101"/>
                      <a:pt x="66" y="67"/>
                    </a:cubicBezTo>
                    <a:cubicBezTo>
                      <a:pt x="72" y="33"/>
                      <a:pt x="61" y="15"/>
                      <a:pt x="45" y="7"/>
                    </a:cubicBezTo>
                    <a:cubicBezTo>
                      <a:pt x="31" y="0"/>
                      <a:pt x="3" y="11"/>
                      <a:pt x="1" y="9"/>
                    </a:cubicBez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C90D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7" name="Freeform 13"/>
              <p:cNvSpPr/>
              <p:nvPr/>
            </p:nvSpPr>
            <p:spPr bwMode="auto">
              <a:xfrm>
                <a:off x="1274763" y="5410200"/>
                <a:ext cx="200025" cy="355600"/>
              </a:xfrm>
              <a:custGeom>
                <a:avLst/>
                <a:gdLst>
                  <a:gd name="T0" fmla="*/ 70 w 70"/>
                  <a:gd name="T1" fmla="*/ 9 h 125"/>
                  <a:gd name="T2" fmla="*/ 26 w 70"/>
                  <a:gd name="T3" fmla="*/ 8 h 125"/>
                  <a:gd name="T4" fmla="*/ 8 w 70"/>
                  <a:gd name="T5" fmla="*/ 69 h 125"/>
                  <a:gd name="T6" fmla="*/ 69 w 70"/>
                  <a:gd name="T7" fmla="*/ 119 h 125"/>
                  <a:gd name="T8" fmla="*/ 70 w 70"/>
                  <a:gd name="T9" fmla="*/ 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5">
                    <a:moveTo>
                      <a:pt x="70" y="9"/>
                    </a:moveTo>
                    <a:cubicBezTo>
                      <a:pt x="68" y="11"/>
                      <a:pt x="40" y="0"/>
                      <a:pt x="26" y="8"/>
                    </a:cubicBezTo>
                    <a:cubicBezTo>
                      <a:pt x="11" y="17"/>
                      <a:pt x="0" y="35"/>
                      <a:pt x="8" y="69"/>
                    </a:cubicBezTo>
                    <a:cubicBezTo>
                      <a:pt x="16" y="103"/>
                      <a:pt x="38" y="125"/>
                      <a:pt x="69" y="119"/>
                    </a:cubicBez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DB19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8" name="Freeform 14"/>
              <p:cNvSpPr/>
              <p:nvPr/>
            </p:nvSpPr>
            <p:spPr bwMode="auto">
              <a:xfrm>
                <a:off x="1374775" y="5313363"/>
                <a:ext cx="125413" cy="53975"/>
              </a:xfrm>
              <a:custGeom>
                <a:avLst/>
                <a:gdLst>
                  <a:gd name="T0" fmla="*/ 44 w 44"/>
                  <a:gd name="T1" fmla="*/ 19 h 19"/>
                  <a:gd name="T2" fmla="*/ 27 w 44"/>
                  <a:gd name="T3" fmla="*/ 4 h 19"/>
                  <a:gd name="T4" fmla="*/ 0 w 44"/>
                  <a:gd name="T5" fmla="*/ 1 h 19"/>
                  <a:gd name="T6" fmla="*/ 0 w 44"/>
                  <a:gd name="T7" fmla="*/ 2 h 19"/>
                  <a:gd name="T8" fmla="*/ 44 w 4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9">
                    <a:moveTo>
                      <a:pt x="44" y="19"/>
                    </a:moveTo>
                    <a:cubicBezTo>
                      <a:pt x="44" y="19"/>
                      <a:pt x="40" y="9"/>
                      <a:pt x="27" y="4"/>
                    </a:cubicBezTo>
                    <a:cubicBezTo>
                      <a:pt x="15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2" y="10"/>
                      <a:pt x="28" y="14"/>
                      <a:pt x="44" y="19"/>
                    </a:cubicBezTo>
                    <a:close/>
                  </a:path>
                </a:pathLst>
              </a:custGeom>
              <a:solidFill>
                <a:srgbClr val="128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9" name="Freeform 15"/>
              <p:cNvSpPr/>
              <p:nvPr/>
            </p:nvSpPr>
            <p:spPr bwMode="auto">
              <a:xfrm>
                <a:off x="1374775" y="5318125"/>
                <a:ext cx="125413" cy="103188"/>
              </a:xfrm>
              <a:custGeom>
                <a:avLst/>
                <a:gdLst>
                  <a:gd name="T0" fmla="*/ 0 w 44"/>
                  <a:gd name="T1" fmla="*/ 0 h 36"/>
                  <a:gd name="T2" fmla="*/ 6 w 44"/>
                  <a:gd name="T3" fmla="*/ 12 h 36"/>
                  <a:gd name="T4" fmla="*/ 44 w 44"/>
                  <a:gd name="T5" fmla="*/ 17 h 36"/>
                  <a:gd name="T6" fmla="*/ 0 w 44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6">
                    <a:moveTo>
                      <a:pt x="0" y="0"/>
                    </a:moveTo>
                    <a:cubicBezTo>
                      <a:pt x="0" y="2"/>
                      <a:pt x="2" y="7"/>
                      <a:pt x="6" y="12"/>
                    </a:cubicBezTo>
                    <a:cubicBezTo>
                      <a:pt x="30" y="36"/>
                      <a:pt x="43" y="18"/>
                      <a:pt x="44" y="17"/>
                    </a:cubicBezTo>
                    <a:cubicBezTo>
                      <a:pt x="28" y="12"/>
                      <a:pt x="12" y="8"/>
                      <a:pt x="0" y="0"/>
                    </a:cubicBezTo>
                    <a:close/>
                  </a:path>
                </a:pathLst>
              </a:custGeom>
              <a:solidFill>
                <a:srgbClr val="0E77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" name="Rectangle 16"/>
              <p:cNvSpPr>
                <a:spLocks noChangeArrowheads="1"/>
              </p:cNvSpPr>
              <p:nvPr/>
            </p:nvSpPr>
            <p:spPr bwMode="auto">
              <a:xfrm>
                <a:off x="908050" y="6238875"/>
                <a:ext cx="904875" cy="227013"/>
              </a:xfrm>
              <a:prstGeom prst="rect">
                <a:avLst/>
              </a:prstGeom>
              <a:solidFill>
                <a:srgbClr val="FF1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" name="Rectangle 17"/>
              <p:cNvSpPr>
                <a:spLocks noChangeArrowheads="1"/>
              </p:cNvSpPr>
              <p:nvPr/>
            </p:nvSpPr>
            <p:spPr bwMode="auto">
              <a:xfrm>
                <a:off x="1681163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" name="Rectangle 18"/>
              <p:cNvSpPr>
                <a:spLocks noChangeArrowheads="1"/>
              </p:cNvSpPr>
              <p:nvPr/>
            </p:nvSpPr>
            <p:spPr bwMode="auto">
              <a:xfrm>
                <a:off x="16510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" name="Rectangle 19"/>
              <p:cNvSpPr>
                <a:spLocks noChangeArrowheads="1"/>
              </p:cNvSpPr>
              <p:nvPr/>
            </p:nvSpPr>
            <p:spPr bwMode="auto">
              <a:xfrm>
                <a:off x="16129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" name="Rectangle 20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solidFill>
                <a:srgbClr val="F9EE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Rectangle 21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" name="Rectangle 22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" name="Rectangle 23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" name="Rectangle 24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4" name="Rectangle 25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5" name="Rectangle 26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6" name="Rectangle 27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7" name="Rectangle 28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8" name="Rectangle 29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9" name="Rectangle 30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0" name="Rectangle 31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1" name="Rectangle 32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2" name="Rectangle 33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3" name="Rectangle 34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4" name="Rectangle 35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5" name="Rectangle 36"/>
              <p:cNvSpPr>
                <a:spLocks noChangeArrowheads="1"/>
              </p:cNvSpPr>
              <p:nvPr/>
            </p:nvSpPr>
            <p:spPr bwMode="auto">
              <a:xfrm>
                <a:off x="879475" y="6118225"/>
                <a:ext cx="1058863" cy="120650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6" name="Rectangle 37"/>
              <p:cNvSpPr>
                <a:spLocks noChangeArrowheads="1"/>
              </p:cNvSpPr>
              <p:nvPr/>
            </p:nvSpPr>
            <p:spPr bwMode="auto">
              <a:xfrm>
                <a:off x="1835150" y="6118225"/>
                <a:ext cx="28575" cy="120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7" name="Rectangle 38"/>
              <p:cNvSpPr>
                <a:spLocks noChangeArrowheads="1"/>
              </p:cNvSpPr>
              <p:nvPr/>
            </p:nvSpPr>
            <p:spPr bwMode="auto">
              <a:xfrm>
                <a:off x="1101725" y="5751513"/>
                <a:ext cx="588963" cy="150813"/>
              </a:xfrm>
              <a:prstGeom prst="rect">
                <a:avLst/>
              </a:prstGeom>
              <a:solidFill>
                <a:srgbClr val="2B53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8" name="Rectangle 39"/>
              <p:cNvSpPr>
                <a:spLocks noChangeArrowheads="1"/>
              </p:cNvSpPr>
              <p:nvPr/>
            </p:nvSpPr>
            <p:spPr bwMode="auto">
              <a:xfrm>
                <a:off x="1633538" y="5751513"/>
                <a:ext cx="14288" cy="150813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9" name="Freeform 40"/>
              <p:cNvSpPr/>
              <p:nvPr/>
            </p:nvSpPr>
            <p:spPr bwMode="auto">
              <a:xfrm>
                <a:off x="1012825" y="5902325"/>
                <a:ext cx="530225" cy="215900"/>
              </a:xfrm>
              <a:custGeom>
                <a:avLst/>
                <a:gdLst>
                  <a:gd name="T0" fmla="*/ 186 w 186"/>
                  <a:gd name="T1" fmla="*/ 38 h 76"/>
                  <a:gd name="T2" fmla="*/ 183 w 186"/>
                  <a:gd name="T3" fmla="*/ 0 h 76"/>
                  <a:gd name="T4" fmla="*/ 183 w 186"/>
                  <a:gd name="T5" fmla="*/ 0 h 76"/>
                  <a:gd name="T6" fmla="*/ 182 w 186"/>
                  <a:gd name="T7" fmla="*/ 0 h 76"/>
                  <a:gd name="T8" fmla="*/ 182 w 186"/>
                  <a:gd name="T9" fmla="*/ 0 h 76"/>
                  <a:gd name="T10" fmla="*/ 182 w 186"/>
                  <a:gd name="T11" fmla="*/ 0 h 76"/>
                  <a:gd name="T12" fmla="*/ 0 w 186"/>
                  <a:gd name="T13" fmla="*/ 0 h 76"/>
                  <a:gd name="T14" fmla="*/ 0 w 186"/>
                  <a:gd name="T15" fmla="*/ 8 h 76"/>
                  <a:gd name="T16" fmla="*/ 173 w 186"/>
                  <a:gd name="T17" fmla="*/ 8 h 76"/>
                  <a:gd name="T18" fmla="*/ 173 w 186"/>
                  <a:gd name="T19" fmla="*/ 68 h 76"/>
                  <a:gd name="T20" fmla="*/ 0 w 186"/>
                  <a:gd name="T21" fmla="*/ 68 h 76"/>
                  <a:gd name="T22" fmla="*/ 0 w 186"/>
                  <a:gd name="T23" fmla="*/ 76 h 76"/>
                  <a:gd name="T24" fmla="*/ 183 w 186"/>
                  <a:gd name="T25" fmla="*/ 76 h 76"/>
                  <a:gd name="T26" fmla="*/ 183 w 186"/>
                  <a:gd name="T27" fmla="*/ 76 h 76"/>
                  <a:gd name="T28" fmla="*/ 186 w 186"/>
                  <a:gd name="T2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" h="76">
                    <a:moveTo>
                      <a:pt x="186" y="38"/>
                    </a:moveTo>
                    <a:cubicBezTo>
                      <a:pt x="186" y="19"/>
                      <a:pt x="184" y="3"/>
                      <a:pt x="183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3" y="8"/>
                      <a:pt x="173" y="8"/>
                      <a:pt x="173" y="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4" y="73"/>
                      <a:pt x="186" y="57"/>
                      <a:pt x="186" y="38"/>
                    </a:cubicBezTo>
                    <a:close/>
                  </a:path>
                </a:pathLst>
              </a:custGeom>
              <a:solidFill>
                <a:srgbClr val="5D9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0" name="Freeform 41"/>
              <p:cNvSpPr/>
              <p:nvPr/>
            </p:nvSpPr>
            <p:spPr bwMode="auto">
              <a:xfrm>
                <a:off x="1425575" y="6034088"/>
                <a:ext cx="42863" cy="122238"/>
              </a:xfrm>
              <a:custGeom>
                <a:avLst/>
                <a:gdLst>
                  <a:gd name="T0" fmla="*/ 0 w 27"/>
                  <a:gd name="T1" fmla="*/ 0 h 77"/>
                  <a:gd name="T2" fmla="*/ 0 w 27"/>
                  <a:gd name="T3" fmla="*/ 77 h 77"/>
                  <a:gd name="T4" fmla="*/ 13 w 27"/>
                  <a:gd name="T5" fmla="*/ 64 h 77"/>
                  <a:gd name="T6" fmla="*/ 27 w 27"/>
                  <a:gd name="T7" fmla="*/ 77 h 77"/>
                  <a:gd name="T8" fmla="*/ 27 w 27"/>
                  <a:gd name="T9" fmla="*/ 0 h 77"/>
                  <a:gd name="T10" fmla="*/ 0 w 27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77">
                    <a:moveTo>
                      <a:pt x="0" y="0"/>
                    </a:moveTo>
                    <a:lnTo>
                      <a:pt x="0" y="77"/>
                    </a:lnTo>
                    <a:lnTo>
                      <a:pt x="13" y="64"/>
                    </a:lnTo>
                    <a:lnTo>
                      <a:pt x="27" y="77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2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4162967" y="431959"/>
              <a:ext cx="1564685" cy="55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51435" tIns="25718" rIns="51435" bIns="25718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3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多音字</a:t>
              </a:r>
              <a:endParaRPr lang="zh-CN" altLang="en-US" sz="25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502665" y="2355726"/>
            <a:ext cx="78182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</a:rPr>
              <a:t>hē</a:t>
            </a:r>
            <a:endParaRPr lang="en-US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051720" y="1859705"/>
            <a:ext cx="6412214" cy="561692"/>
          </a:xfrm>
          <a:prstGeom prst="rect">
            <a:avLst/>
          </a:prstGeom>
          <a:solidFill>
            <a:srgbClr val="FFFF66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列位</a:t>
            </a:r>
            <a:r>
              <a:rPr lang="zh-CN" altLang="en-US" sz="32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呵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，“人而无信，不知其可”。</a:t>
            </a:r>
          </a:p>
        </p:txBody>
      </p:sp>
      <p:sp>
        <p:nvSpPr>
          <p:cNvPr id="32" name="矩形 31"/>
          <p:cNvSpPr/>
          <p:nvPr/>
        </p:nvSpPr>
        <p:spPr>
          <a:xfrm>
            <a:off x="2915816" y="1300430"/>
            <a:ext cx="571504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</a:rPr>
              <a:t>ɑ</a:t>
            </a:r>
            <a:endParaRPr lang="zh-CN" altLang="en-US" sz="4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1691680" y="2140551"/>
            <a:ext cx="258392" cy="1159314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419872" y="1338449"/>
            <a:ext cx="4556033" cy="39050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在文中用作语气词，同“啊”，读轻声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23" grpId="0" animBg="1"/>
      <p:bldP spid="32" grpId="0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 descr="http://img2.imgtn.bdimg.com/it/u=3556274514,1077159846&amp;fm=27&amp;gp=0.jpg"/>
          <p:cNvSpPr>
            <a:spLocks noChangeAspect="1" noChangeArrowheads="1"/>
          </p:cNvSpPr>
          <p:nvPr/>
        </p:nvSpPr>
        <p:spPr bwMode="auto">
          <a:xfrm>
            <a:off x="116696" y="-108347"/>
            <a:ext cx="22863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21641" y="3437587"/>
            <a:ext cx="206643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伸头缩颈：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29517" y="1552182"/>
            <a:ext cx="223227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抓耳挠腮：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349248" y="1566540"/>
            <a:ext cx="438299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形容焦急而又没办法的样子。</a:t>
            </a:r>
            <a:endParaRPr lang="zh-CN" altLang="en-US" sz="1600" dirty="0">
              <a:solidFill>
                <a:srgbClr val="0000FF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979712" y="632123"/>
            <a:ext cx="5527259" cy="715491"/>
            <a:chOff x="7924223" y="1962696"/>
            <a:chExt cx="4292060" cy="549508"/>
          </a:xfrm>
        </p:grpSpPr>
        <p:sp>
          <p:nvSpPr>
            <p:cNvPr id="16" name="云形 15"/>
            <p:cNvSpPr/>
            <p:nvPr/>
          </p:nvSpPr>
          <p:spPr>
            <a:xfrm>
              <a:off x="7924223" y="1962696"/>
              <a:ext cx="4292060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TextBox 10"/>
            <p:cNvSpPr txBox="1"/>
            <p:nvPr/>
          </p:nvSpPr>
          <p:spPr>
            <a:xfrm>
              <a:off x="8156722" y="1973753"/>
              <a:ext cx="3982279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结合生活经验或通过做动作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2343534" y="3486883"/>
            <a:ext cx="426544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形容在暗中洞察的神态。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580793"/>
            <a:ext cx="1800200" cy="2071077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2378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5"/>
          <p:cNvSpPr txBox="1"/>
          <p:nvPr/>
        </p:nvSpPr>
        <p:spPr>
          <a:xfrm>
            <a:off x="729928" y="123478"/>
            <a:ext cx="23299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 smtClean="0">
                <a:latin typeface="+mn-ea"/>
                <a:ea typeface="宋体" panose="02010600030101010101" pitchFamily="2" charset="-122"/>
              </a:rPr>
              <a:t>理解</a:t>
            </a: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词语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 descr="http://img2.imgtn.bdimg.com/it/u=3556274514,1077159846&amp;fm=27&amp;gp=0.jpg"/>
          <p:cNvSpPr>
            <a:spLocks noChangeAspect="1" noChangeArrowheads="1"/>
          </p:cNvSpPr>
          <p:nvPr/>
        </p:nvSpPr>
        <p:spPr bwMode="auto">
          <a:xfrm>
            <a:off x="116696" y="-108347"/>
            <a:ext cx="22863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23528" y="1059582"/>
            <a:ext cx="206643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喜不自胜：</a:t>
            </a:r>
          </a:p>
        </p:txBody>
      </p:sp>
      <p:sp>
        <p:nvSpPr>
          <p:cNvPr id="21" name="矩形 20"/>
          <p:cNvSpPr/>
          <p:nvPr/>
        </p:nvSpPr>
        <p:spPr>
          <a:xfrm>
            <a:off x="366060" y="147246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601026" y="296210"/>
            <a:ext cx="2267118" cy="715491"/>
            <a:chOff x="8100392" y="1962696"/>
            <a:chExt cx="1493735" cy="549508"/>
          </a:xfrm>
        </p:grpSpPr>
        <p:sp>
          <p:nvSpPr>
            <p:cNvPr id="23" name="云形 22"/>
            <p:cNvSpPr/>
            <p:nvPr/>
          </p:nvSpPr>
          <p:spPr>
            <a:xfrm>
              <a:off x="8100392" y="1962696"/>
              <a:ext cx="1448441" cy="549508"/>
            </a:xfrm>
            <a:prstGeom prst="cloud">
              <a:avLst/>
            </a:prstGeom>
            <a:solidFill>
              <a:srgbClr val="32B0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4" name="TextBox 10"/>
            <p:cNvSpPr txBox="1"/>
            <p:nvPr/>
          </p:nvSpPr>
          <p:spPr>
            <a:xfrm>
              <a:off x="8171102" y="2003886"/>
              <a:ext cx="1423025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抓关键词</a:t>
              </a:r>
            </a:p>
          </p:txBody>
        </p:sp>
      </p:grpSp>
      <p:sp>
        <p:nvSpPr>
          <p:cNvPr id="28" name="矩形 27"/>
          <p:cNvSpPr/>
          <p:nvPr/>
        </p:nvSpPr>
        <p:spPr>
          <a:xfrm>
            <a:off x="363236" y="3219822"/>
            <a:ext cx="6080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瞑目蹲身：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466793" y="1087252"/>
            <a:ext cx="3545367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欢喜得不能控制住自己。形容非常高兴。</a:t>
            </a:r>
          </a:p>
        </p:txBody>
      </p:sp>
      <p:sp>
        <p:nvSpPr>
          <p:cNvPr id="18" name="矩形 17"/>
          <p:cNvSpPr/>
          <p:nvPr/>
        </p:nvSpPr>
        <p:spPr>
          <a:xfrm>
            <a:off x="426258" y="3560698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·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91678"/>
            <a:ext cx="2836352" cy="187758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512660" y="3291830"/>
            <a:ext cx="45796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闭上眼睛，蹲下身子。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8" grpId="0"/>
      <p:bldP spid="29" grpId="0"/>
      <p:bldP spid="18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2897297" y="2167178"/>
            <a:ext cx="6126422" cy="1626752"/>
            <a:chOff x="2897297" y="2241142"/>
            <a:chExt cx="6126422" cy="162675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7297" y="2241142"/>
              <a:ext cx="6126422" cy="162675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45847" y="2336711"/>
              <a:ext cx="556308" cy="495343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2504513" y="3981303"/>
            <a:ext cx="1882247" cy="76944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石碣：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3891041" y="1275606"/>
            <a:ext cx="2697183" cy="715491"/>
            <a:chOff x="8100392" y="1962696"/>
            <a:chExt cx="2094432" cy="549508"/>
          </a:xfrm>
        </p:grpSpPr>
        <p:sp>
          <p:nvSpPr>
            <p:cNvPr id="20" name="云形 19"/>
            <p:cNvSpPr/>
            <p:nvPr/>
          </p:nvSpPr>
          <p:spPr>
            <a:xfrm>
              <a:off x="8100392" y="1962696"/>
              <a:ext cx="2094432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TextBox 10"/>
            <p:cNvSpPr txBox="1"/>
            <p:nvPr/>
          </p:nvSpPr>
          <p:spPr>
            <a:xfrm>
              <a:off x="8268553" y="1962696"/>
              <a:ext cx="1742932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联系上下文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995936" y="4082315"/>
            <a:ext cx="2964273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刻字的石碑。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552" y="411510"/>
            <a:ext cx="7848872" cy="12234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ts val="45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文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中有一些不易理解的词语，你猜出它们的意思了吗？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91829"/>
            <a:ext cx="2574048" cy="2285032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-2053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直接连接符 14"/>
          <p:cNvCxnSpPr/>
          <p:nvPr/>
        </p:nvCxnSpPr>
        <p:spPr>
          <a:xfrm>
            <a:off x="4283968" y="3217866"/>
            <a:ext cx="453650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0" y="819972"/>
            <a:ext cx="6160137" cy="3191938"/>
            <a:chOff x="0" y="819972"/>
            <a:chExt cx="6160137" cy="319193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2"/>
            <a:srcRect b="33201"/>
            <a:stretch>
              <a:fillRect/>
            </a:stretch>
          </p:blipFill>
          <p:spPr>
            <a:xfrm>
              <a:off x="0" y="819972"/>
              <a:ext cx="6160137" cy="319193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616" y="1009659"/>
              <a:ext cx="818984" cy="351497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39752" y="3642606"/>
              <a:ext cx="3456384" cy="351497"/>
            </a:xfrm>
            <a:prstGeom prst="rect">
              <a:avLst/>
            </a:prstGeom>
          </p:spPr>
        </p:pic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411760" y="4013651"/>
            <a:ext cx="3890809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dirty="0"/>
              <a:t>猴儿们</a:t>
            </a:r>
            <a:r>
              <a:rPr lang="zh-CN" dirty="0" smtClean="0"/>
              <a:t>拖儿带女</a:t>
            </a:r>
            <a:r>
              <a:rPr lang="zh-CN" altLang="en-US" dirty="0" smtClean="0"/>
              <a:t>。</a:t>
            </a:r>
            <a:endParaRPr lang="zh-CN" dirty="0"/>
          </a:p>
        </p:txBody>
      </p:sp>
      <p:pic>
        <p:nvPicPr>
          <p:cNvPr id="11" name="Picture 2" descr="https://ss0.bdstatic.com/70cFvHSh_Q1YnxGkpoWK1HF6hhy/it/u=704497776,918878208&amp;fm=26&amp;gp=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61156"/>
            <a:ext cx="3059831" cy="2275043"/>
          </a:xfrm>
          <a:prstGeom prst="roundRect">
            <a:avLst>
              <a:gd name="adj" fmla="val 366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直接连接符 1"/>
          <p:cNvCxnSpPr/>
          <p:nvPr/>
        </p:nvCxnSpPr>
        <p:spPr>
          <a:xfrm flipV="1">
            <a:off x="2517324" y="2931978"/>
            <a:ext cx="1224136" cy="85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3891041" y="195486"/>
            <a:ext cx="2697183" cy="715491"/>
            <a:chOff x="8100392" y="1962696"/>
            <a:chExt cx="2094432" cy="549508"/>
          </a:xfrm>
        </p:grpSpPr>
        <p:sp>
          <p:nvSpPr>
            <p:cNvPr id="16" name="云形 15"/>
            <p:cNvSpPr/>
            <p:nvPr/>
          </p:nvSpPr>
          <p:spPr>
            <a:xfrm>
              <a:off x="8100392" y="1962696"/>
              <a:ext cx="2094432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TextBox 10"/>
            <p:cNvSpPr txBox="1"/>
            <p:nvPr/>
          </p:nvSpPr>
          <p:spPr>
            <a:xfrm>
              <a:off x="8268553" y="1962696"/>
              <a:ext cx="1742932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联系上下文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99592" y="1491630"/>
            <a:ext cx="7621083" cy="131055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    一些很难理解的词语，只要猜出大致意思就可以继续往后读。 </a:t>
            </a:r>
            <a:endParaRPr lang="en-US" altLang="zh-CN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56" y="1112500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7937" y="1560961"/>
            <a:ext cx="9144000" cy="2234925"/>
            <a:chOff x="0" y="1454287"/>
            <a:chExt cx="9144000" cy="223492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454287"/>
              <a:ext cx="9144000" cy="2234925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968" y="1603445"/>
              <a:ext cx="662997" cy="510584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3763543" y="1718689"/>
            <a:ext cx="1322038" cy="42704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335186" y="1718689"/>
            <a:ext cx="723107" cy="42704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767" y="2258897"/>
            <a:ext cx="1408889" cy="40947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99592" y="365487"/>
            <a:ext cx="7740737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文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中还有一些难懂的句子，你猜到它们的意思了吗？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05127" y="2463634"/>
            <a:ext cx="4176464" cy="11772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不懂语</a:t>
            </a:r>
            <a:r>
              <a:rPr lang="zh-CN" altLang="en-US" sz="2400" b="1" spc="-70" dirty="0">
                <a:latin typeface="楷体" panose="02010609060101010101" pitchFamily="49" charset="-122"/>
                <a:ea typeface="楷体" panose="02010609060101010101" pitchFamily="49" charset="-122"/>
              </a:rPr>
              <a:t>句的意思，可以先往下看，通过后边的词语可以得到答案。</a:t>
            </a:r>
            <a:endParaRPr lang="en-US" altLang="zh-CN" sz="2400" b="1" spc="-7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331640" y="3929511"/>
            <a:ext cx="6480719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/>
              <a:t>内育仙胞：</a:t>
            </a:r>
            <a:r>
              <a:rPr lang="zh-CN" altLang="en-US" dirty="0">
                <a:solidFill>
                  <a:srgbClr val="0000FF"/>
                </a:solidFill>
              </a:rPr>
              <a:t>石猴从石头里孕育出来。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491880" y="1040917"/>
            <a:ext cx="4013637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defPPr>
              <a:defRPr lang="zh-CN"/>
            </a:defPPr>
            <a:lvl1pPr algn="ctr" defTabSz="685165">
              <a:lnSpc>
                <a:spcPct val="110000"/>
              </a:lnSpc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defRPr>
            </a:lvl1pPr>
          </a:lstStyle>
          <a:p>
            <a:r>
              <a:rPr lang="zh-CN" altLang="en-US" dirty="0"/>
              <a:t>石头裂开，石猴</a:t>
            </a:r>
            <a:r>
              <a:rPr lang="zh-CN" altLang="en-US"/>
              <a:t>出世</a:t>
            </a:r>
            <a:endParaRPr dirty="0"/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9" y="-38507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752160" y="1718689"/>
            <a:ext cx="1280509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bldLvl="0" animBg="1"/>
      <p:bldP spid="14" grpId="0" bldLvl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" y="555606"/>
            <a:ext cx="9144000" cy="420195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79712" y="2211155"/>
            <a:ext cx="7056784" cy="37278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7504" y="2727959"/>
            <a:ext cx="576064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AutoShape 22"/>
          <p:cNvSpPr>
            <a:spLocks noChangeArrowheads="1"/>
          </p:cNvSpPr>
          <p:nvPr/>
        </p:nvSpPr>
        <p:spPr bwMode="gray">
          <a:xfrm>
            <a:off x="3635896" y="2826719"/>
            <a:ext cx="3528895" cy="648072"/>
          </a:xfrm>
          <a:prstGeom prst="roundRect">
            <a:avLst>
              <a:gd name="adj" fmla="val 1750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685165">
              <a:lnSpc>
                <a:spcPct val="11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这块石头很有灵性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987824" y="368854"/>
            <a:ext cx="3060813" cy="715491"/>
            <a:chOff x="8100392" y="1962696"/>
            <a:chExt cx="2376801" cy="549508"/>
          </a:xfrm>
        </p:grpSpPr>
        <p:sp>
          <p:nvSpPr>
            <p:cNvPr id="16" name="云形 15"/>
            <p:cNvSpPr/>
            <p:nvPr/>
          </p:nvSpPr>
          <p:spPr>
            <a:xfrm>
              <a:off x="8100392" y="1962696"/>
              <a:ext cx="2376801" cy="549508"/>
            </a:xfrm>
            <a:prstGeom prst="cloud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TextBox 10"/>
            <p:cNvSpPr txBox="1"/>
            <p:nvPr/>
          </p:nvSpPr>
          <p:spPr>
            <a:xfrm>
              <a:off x="8268553" y="1962696"/>
              <a:ext cx="2062838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从字面上猜测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621759"/>
            <a:ext cx="9144000" cy="3263535"/>
            <a:chOff x="0" y="939982"/>
            <a:chExt cx="9144000" cy="326353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39982"/>
              <a:ext cx="9144000" cy="326353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7009" y="1001179"/>
              <a:ext cx="2911092" cy="472481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1639844" y="2887487"/>
            <a:ext cx="1311474" cy="380874"/>
          </a:xfrm>
          <a:prstGeom prst="rect">
            <a:avLst/>
          </a:pr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3733" y="2870694"/>
            <a:ext cx="340535" cy="411115"/>
          </a:xfrm>
          <a:prstGeom prst="rect">
            <a:avLst/>
          </a:pr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956376" y="2353191"/>
            <a:ext cx="1008112" cy="417840"/>
          </a:xfrm>
          <a:prstGeom prst="rect">
            <a:avLst/>
          </a:pr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AutoShape 22"/>
          <p:cNvSpPr>
            <a:spLocks noChangeArrowheads="1"/>
          </p:cNvSpPr>
          <p:nvPr/>
        </p:nvSpPr>
        <p:spPr bwMode="gray">
          <a:xfrm>
            <a:off x="251614" y="3939990"/>
            <a:ext cx="3524316" cy="648072"/>
          </a:xfrm>
          <a:prstGeom prst="roundRect">
            <a:avLst>
              <a:gd name="adj" fmla="val 1750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685165">
              <a:lnSpc>
                <a:spcPct val="110000"/>
              </a:lnSpc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众猴拜石猴为王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58838" y="2253527"/>
            <a:ext cx="880565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74654" y="2757583"/>
            <a:ext cx="562148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547664" y="1736023"/>
            <a:ext cx="741682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233963" y="411510"/>
            <a:ext cx="2697183" cy="715491"/>
            <a:chOff x="6339455" y="1413188"/>
            <a:chExt cx="2094432" cy="549508"/>
          </a:xfrm>
        </p:grpSpPr>
        <p:sp>
          <p:nvSpPr>
            <p:cNvPr id="16" name="云形 15"/>
            <p:cNvSpPr/>
            <p:nvPr/>
          </p:nvSpPr>
          <p:spPr>
            <a:xfrm>
              <a:off x="6339455" y="1413188"/>
              <a:ext cx="2094432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8" name="TextBox 10"/>
            <p:cNvSpPr txBox="1"/>
            <p:nvPr/>
          </p:nvSpPr>
          <p:spPr>
            <a:xfrm>
              <a:off x="6496783" y="1436883"/>
              <a:ext cx="1742932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联系上下文</a:t>
              </a:r>
            </a:p>
          </p:txBody>
        </p:sp>
      </p:grpSp>
      <p:sp>
        <p:nvSpPr>
          <p:cNvPr id="2" name="AutoShape 22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3491880" y="2931795"/>
            <a:ext cx="4759945" cy="709295"/>
          </a:xfrm>
          <a:prstGeom prst="roundRect">
            <a:avLst>
              <a:gd name="adj" fmla="val 1750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685165">
              <a:lnSpc>
                <a:spcPct val="11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众猴列队站好、拱手跪拜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bldLvl="0" animBg="1"/>
      <p:bldP spid="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268442" y="1017714"/>
            <a:ext cx="4815339" cy="3140218"/>
            <a:chOff x="2268442" y="1017714"/>
            <a:chExt cx="4815339" cy="314021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8442" y="1017714"/>
              <a:ext cx="4815339" cy="3140218"/>
            </a:xfrm>
            <a:prstGeom prst="rect">
              <a:avLst/>
            </a:prstGeom>
          </p:spPr>
        </p:pic>
        <p:pic>
          <p:nvPicPr>
            <p:cNvPr id="2" name="图片 1">
              <a:hlinkClick r:id="rId3" action="ppaction://hlinkfile"/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7" r="-510"/>
            <a:stretch>
              <a:fillRect/>
            </a:stretch>
          </p:blipFill>
          <p:spPr>
            <a:xfrm>
              <a:off x="2429012" y="1410996"/>
              <a:ext cx="4511615" cy="2357013"/>
            </a:xfrm>
            <a:prstGeom prst="roundRect">
              <a:avLst>
                <a:gd name="adj" fmla="val 14105"/>
              </a:avLst>
            </a:prstGeom>
          </p:spPr>
        </p:pic>
      </p:grpSp>
      <p:sp>
        <p:nvSpPr>
          <p:cNvPr id="3" name="文本框 14">
            <a:hlinkClick r:id="rId5" action="ppaction://hlinkfile"/>
          </p:cNvPr>
          <p:cNvSpPr txBox="1">
            <a:spLocks noChangeArrowheads="1"/>
          </p:cNvSpPr>
          <p:nvPr/>
        </p:nvSpPr>
        <p:spPr bwMode="auto">
          <a:xfrm>
            <a:off x="3284061" y="4299942"/>
            <a:ext cx="2855132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32B066"/>
                </a:solidFill>
                <a:latin typeface="仿宋" panose="02010609060101010101" pitchFamily="49" charset="-122"/>
                <a:ea typeface="仿宋" panose="02010609060101010101" pitchFamily="49" charset="-122"/>
                <a:cs typeface="Kaiti SC"/>
              </a:rPr>
              <a:t>点击图片 观看视频</a:t>
            </a:r>
          </a:p>
        </p:txBody>
      </p:sp>
      <p:pic>
        <p:nvPicPr>
          <p:cNvPr id="4" name="图片 1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0318614">
            <a:off x="5474928" y="3459345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3046870" y="167074"/>
            <a:ext cx="3329515" cy="715491"/>
            <a:chOff x="8263959" y="1277236"/>
            <a:chExt cx="2585454" cy="549508"/>
          </a:xfrm>
        </p:grpSpPr>
        <p:sp>
          <p:nvSpPr>
            <p:cNvPr id="6" name="云形 5"/>
            <p:cNvSpPr/>
            <p:nvPr/>
          </p:nvSpPr>
          <p:spPr>
            <a:xfrm>
              <a:off x="8263959" y="1277236"/>
              <a:ext cx="2585454" cy="549508"/>
            </a:xfrm>
            <a:prstGeom prst="cloud">
              <a:avLst/>
            </a:prstGeom>
            <a:solidFill>
              <a:srgbClr val="00B050">
                <a:alpha val="71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TextBox 10"/>
            <p:cNvSpPr txBox="1"/>
            <p:nvPr/>
          </p:nvSpPr>
          <p:spPr>
            <a:xfrm>
              <a:off x="8497689" y="1299057"/>
              <a:ext cx="2062837" cy="44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结合影视作品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" y="346281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" y="351044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755576" y="1491630"/>
            <a:ext cx="7671162" cy="1786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zh-CN" sz="3200" b="1" dirty="0">
                <a:latin typeface="宋体" pitchFamily="2" charset="-122"/>
                <a:ea typeface="宋体" pitchFamily="2" charset="-122"/>
              </a:rPr>
              <a:t>边读边想，课文可以分为几部分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？</a:t>
            </a:r>
            <a:r>
              <a:rPr lang="zh-CN" altLang="zh-CN" sz="3200" b="1" dirty="0">
                <a:latin typeface="宋体" pitchFamily="2" charset="-122"/>
                <a:ea typeface="宋体" pitchFamily="2" charset="-122"/>
              </a:rPr>
              <a:t>用自己的话说一说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：</a:t>
            </a:r>
            <a:r>
              <a:rPr lang="zh-CN" altLang="zh-CN" sz="3200" b="1" dirty="0">
                <a:latin typeface="宋体" pitchFamily="2" charset="-122"/>
                <a:ea typeface="宋体" pitchFamily="2" charset="-122"/>
              </a:rPr>
              <a:t>石猴是怎么出世的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zh-CN" sz="3200" b="1" dirty="0">
                <a:latin typeface="宋体" pitchFamily="2" charset="-122"/>
                <a:ea typeface="宋体" pitchFamily="2" charset="-122"/>
              </a:rPr>
              <a:t>又是怎样成为猴王的</a:t>
            </a:r>
            <a:r>
              <a:rPr lang="zh-CN" altLang="en-US" sz="3200" b="1" kern="0" dirty="0">
                <a:latin typeface="宋体" pitchFamily="2" charset="-122"/>
                <a:ea typeface="宋体" pitchFamily="2" charset="-122"/>
              </a:rPr>
              <a:t>？</a:t>
            </a:r>
          </a:p>
        </p:txBody>
      </p:sp>
      <p:sp>
        <p:nvSpPr>
          <p:cNvPr id="5" name="文本框 14"/>
          <p:cNvSpPr txBox="1"/>
          <p:nvPr/>
        </p:nvSpPr>
        <p:spPr>
          <a:xfrm>
            <a:off x="753874" y="321868"/>
            <a:ext cx="212549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79512" y="539985"/>
            <a:ext cx="8819813" cy="3903973"/>
            <a:chOff x="179512" y="539985"/>
            <a:chExt cx="8819813" cy="3903973"/>
          </a:xfrm>
        </p:grpSpPr>
        <p:grpSp>
          <p:nvGrpSpPr>
            <p:cNvPr id="2" name="组合 1"/>
            <p:cNvGrpSpPr/>
            <p:nvPr/>
          </p:nvGrpSpPr>
          <p:grpSpPr>
            <a:xfrm>
              <a:off x="179512" y="579444"/>
              <a:ext cx="8819813" cy="3864514"/>
              <a:chOff x="945058" y="1722106"/>
              <a:chExt cx="5759154" cy="2523447"/>
            </a:xfrm>
          </p:grpSpPr>
          <p:pic>
            <p:nvPicPr>
              <p:cNvPr id="3" name="Picture 2" descr="E:\22春\资源\图片\课本图片\7猴王出世P29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4253" y="1722106"/>
                <a:ext cx="1993794" cy="25234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" name="Picture 3" descr="E:\22春\资源\图片\课本图片\7猴王出世P30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28047" y="1722106"/>
                <a:ext cx="1876165" cy="21783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Picture 4" descr="E:\22春\资源\图片\课本图片\7猴王出世P2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5058" y="1722106"/>
                <a:ext cx="1889195" cy="25234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" name="TextBox 5"/>
            <p:cNvSpPr txBox="1"/>
            <p:nvPr/>
          </p:nvSpPr>
          <p:spPr>
            <a:xfrm>
              <a:off x="217612" y="1541691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1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02235" y="539985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2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52776" y="54792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3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156176" y="2024261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rgbClr val="FF0000"/>
                  </a:solidFill>
                </a:rPr>
                <a:t>4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564877" y="1978833"/>
            <a:ext cx="2088232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3600" b="1" dirty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石猴出世</a:t>
            </a:r>
          </a:p>
        </p:txBody>
      </p:sp>
      <p:sp>
        <p:nvSpPr>
          <p:cNvPr id="15" name="矩形 14"/>
          <p:cNvSpPr/>
          <p:nvPr/>
        </p:nvSpPr>
        <p:spPr>
          <a:xfrm>
            <a:off x="217612" y="1600200"/>
            <a:ext cx="2782763" cy="1403598"/>
          </a:xfrm>
          <a:prstGeom prst="rect">
            <a:avLst/>
          </a:prstGeom>
          <a:grp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102236" y="620662"/>
            <a:ext cx="1877904" cy="3751287"/>
          </a:xfrm>
          <a:prstGeom prst="rect">
            <a:avLst/>
          </a:prstGeom>
          <a:grp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171323" y="630187"/>
            <a:ext cx="2782763" cy="3285336"/>
          </a:xfrm>
          <a:prstGeom prst="rect">
            <a:avLst/>
          </a:prstGeom>
          <a:grpFill/>
          <a:ln w="19050"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589629" y="1949689"/>
            <a:ext cx="208682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3600" b="1" dirty="0">
                <a:solidFill>
                  <a:srgbClr val="92D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石猴称王</a:t>
            </a:r>
          </a:p>
        </p:txBody>
      </p:sp>
      <p:sp>
        <p:nvSpPr>
          <p:cNvPr id="18" name="矩形 17"/>
          <p:cNvSpPr/>
          <p:nvPr/>
        </p:nvSpPr>
        <p:spPr>
          <a:xfrm>
            <a:off x="3294474" y="1924317"/>
            <a:ext cx="2497937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3600" b="1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发现水帘洞</a:t>
            </a:r>
            <a:endParaRPr lang="zh-CN" altLang="en-US" sz="3600" b="1" dirty="0">
              <a:solidFill>
                <a:schemeClr val="tx2">
                  <a:lumMod val="60000"/>
                  <a:lumOff val="4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4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23728" y="1604700"/>
            <a:ext cx="6416675" cy="14573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海外有一个叫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的地方，附近的大海上有一座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山，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山上的一块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，因为吸收了天地精华，有了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，一日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，产出了一只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4788024" y="1688604"/>
            <a:ext cx="1512570" cy="571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傲来国</a:t>
            </a:r>
          </a:p>
        </p:txBody>
      </p:sp>
      <p:sp>
        <p:nvSpPr>
          <p:cNvPr id="11" name="文本框 1"/>
          <p:cNvSpPr txBox="1"/>
          <p:nvPr/>
        </p:nvSpPr>
        <p:spPr>
          <a:xfrm>
            <a:off x="3740438" y="2063805"/>
            <a:ext cx="1124585" cy="4400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花果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文本框 1"/>
          <p:cNvSpPr txBox="1"/>
          <p:nvPr/>
        </p:nvSpPr>
        <p:spPr>
          <a:xfrm>
            <a:off x="5148064" y="2067694"/>
            <a:ext cx="1224136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花果</a:t>
            </a:r>
          </a:p>
        </p:txBody>
      </p:sp>
      <p:sp>
        <p:nvSpPr>
          <p:cNvPr id="13" name="文本框 1"/>
          <p:cNvSpPr txBox="1"/>
          <p:nvPr/>
        </p:nvSpPr>
        <p:spPr>
          <a:xfrm>
            <a:off x="7452320" y="2063974"/>
            <a:ext cx="1224136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仙石</a:t>
            </a:r>
          </a:p>
        </p:txBody>
      </p:sp>
      <p:sp>
        <p:nvSpPr>
          <p:cNvPr id="14" name="文本框 1"/>
          <p:cNvSpPr txBox="1"/>
          <p:nvPr/>
        </p:nvSpPr>
        <p:spPr>
          <a:xfrm>
            <a:off x="5793700" y="2433589"/>
            <a:ext cx="10172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灵气</a:t>
            </a:r>
          </a:p>
        </p:txBody>
      </p:sp>
      <p:sp>
        <p:nvSpPr>
          <p:cNvPr id="15" name="文本框 1"/>
          <p:cNvSpPr txBox="1"/>
          <p:nvPr/>
        </p:nvSpPr>
        <p:spPr>
          <a:xfrm>
            <a:off x="7380312" y="2442840"/>
            <a:ext cx="1224136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迸裂</a:t>
            </a:r>
          </a:p>
        </p:txBody>
      </p:sp>
      <p:sp>
        <p:nvSpPr>
          <p:cNvPr id="16" name="文本框 1"/>
          <p:cNvSpPr txBox="1"/>
          <p:nvPr/>
        </p:nvSpPr>
        <p:spPr>
          <a:xfrm>
            <a:off x="3740616" y="2812405"/>
            <a:ext cx="1224136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</a:t>
            </a:r>
          </a:p>
        </p:txBody>
      </p:sp>
      <p:pic>
        <p:nvPicPr>
          <p:cNvPr id="11268" name="Picture 4" descr="https://timgsa.baidu.com/timg?image&amp;quality=80&amp;size=b9999_10000&amp;sec=1601457067960&amp;di=e6b1312f2e91008df21ac291a3546570&amp;imgtype=0&amp;src=http%3A%2F%2F5b0988e595225.cdn.sohucs.com%2Fimages%2F20181218%2F9dfce3fcad664885b731e1ac6740d70f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831" y="1131590"/>
            <a:ext cx="1905000" cy="266763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207119" y="530607"/>
            <a:ext cx="88408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默读第</a:t>
            </a:r>
            <a:r>
              <a:rPr lang="en-US" altLang="zh-CN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1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自然段，说说石猴是在哪里、怎么诞生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  <a:sym typeface="+mn-ea"/>
              </a:rPr>
              <a:t>的。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3582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275330" y="4443730"/>
            <a:ext cx="3888740" cy="57658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203575" y="4466590"/>
            <a:ext cx="4464685" cy="69977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126114" y="1206386"/>
            <a:ext cx="1941830" cy="4292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石猴的出世</a:t>
            </a:r>
            <a:r>
              <a:rPr lang="en-US" altLang="zh-CN" sz="2400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673589" y="2792854"/>
            <a:ext cx="3048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856298" y="3417570"/>
            <a:ext cx="7108190" cy="131381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读了</a:t>
            </a:r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盖自开辟以来，每受天真地秀</a:t>
            </a:r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……</a:t>
            </a: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化作一个石猴</a:t>
            </a:r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”</a:t>
            </a: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rPr>
              <a:t>一句，结合你看过的《西游记》影视作品，你的脑海中浮现出怎样的画面？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>
          <a:xfrm>
            <a:off x="1941095" y="589291"/>
            <a:ext cx="7001347" cy="953309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这只石猴特别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2400" b="1" u="sng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，它在山中会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，呼朋结友，就像一只真猴，过得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2400" b="1" u="sng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 flipH="1">
            <a:off x="3800241" y="555526"/>
            <a:ext cx="949538" cy="441201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神奇</a:t>
            </a:r>
          </a:p>
        </p:txBody>
      </p:sp>
      <p:sp>
        <p:nvSpPr>
          <p:cNvPr id="20" name="文本框 19"/>
          <p:cNvSpPr txBox="1"/>
          <p:nvPr>
            <p:custDataLst>
              <p:tags r:id="rId3"/>
            </p:custDataLst>
          </p:nvPr>
        </p:nvSpPr>
        <p:spPr>
          <a:xfrm>
            <a:off x="4677905" y="567907"/>
            <a:ext cx="1486998" cy="752968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sub-title"/>
              </a:ext>
            </a:extLst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有灵性</a:t>
            </a:r>
          </a:p>
        </p:txBody>
      </p:sp>
      <p:sp>
        <p:nvSpPr>
          <p:cNvPr id="21" name="文本框 20"/>
          <p:cNvSpPr txBox="1"/>
          <p:nvPr>
            <p:custDataLst>
              <p:tags r:id="rId4"/>
            </p:custDataLst>
          </p:nvPr>
        </p:nvSpPr>
        <p:spPr>
          <a:xfrm>
            <a:off x="7472215" y="573534"/>
            <a:ext cx="1669877" cy="354536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行走跳跃</a:t>
            </a: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07504" y="607300"/>
            <a:ext cx="2433341" cy="935301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rgbClr val="FF0000"/>
                </a:solidFill>
              </a:rPr>
              <a:t>石猴的生活：</a:t>
            </a:r>
          </a:p>
        </p:txBody>
      </p:sp>
      <p:sp>
        <p:nvSpPr>
          <p:cNvPr id="24" name="文本框 23"/>
          <p:cNvSpPr txBox="1"/>
          <p:nvPr>
            <p:custDataLst>
              <p:tags r:id="rId6"/>
            </p:custDataLst>
          </p:nvPr>
        </p:nvSpPr>
        <p:spPr>
          <a:xfrm>
            <a:off x="6271117" y="933699"/>
            <a:ext cx="2204142" cy="686562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逍遥自在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1460" y="1614403"/>
            <a:ext cx="8670925" cy="98440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>
            <a:defPPr>
              <a:defRPr lang="zh-CN"/>
            </a:defPPr>
            <a:lvl1pPr>
              <a:defRPr sz="2400" b="1">
                <a:solidFill>
                  <a:schemeClr val="accent6">
                    <a:lumMod val="50000"/>
                  </a:schemeClr>
                </a:solidFill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en-US" altLang="zh-CN" dirty="0"/>
              <a:t>   </a:t>
            </a:r>
            <a:r>
              <a:rPr lang="en-US" altLang="zh-CN" dirty="0" smtClean="0"/>
              <a:t> </a:t>
            </a:r>
            <a:r>
              <a:rPr lang="zh-CN" altLang="zh-CN" dirty="0" smtClean="0"/>
              <a:t>读</a:t>
            </a:r>
            <a:r>
              <a:rPr lang="zh-CN" altLang="zh-CN" dirty="0"/>
              <a:t>了</a:t>
            </a:r>
            <a:r>
              <a:rPr lang="en-US" altLang="zh-CN" dirty="0"/>
              <a:t>“</a:t>
            </a:r>
            <a:r>
              <a:rPr lang="zh-CN" altLang="en-US" dirty="0"/>
              <a:t>那猴在山中，却会行走跳跃</a:t>
            </a:r>
            <a:r>
              <a:rPr lang="en-US" altLang="zh-CN" dirty="0"/>
              <a:t>……</a:t>
            </a:r>
            <a:r>
              <a:rPr lang="zh-CN" altLang="en-US" dirty="0"/>
              <a:t>朝游峰</a:t>
            </a:r>
            <a:r>
              <a:rPr lang="zh-CN" altLang="en-US" dirty="0" smtClean="0"/>
              <a:t>洞之中</a:t>
            </a:r>
            <a:r>
              <a:rPr lang="en-US" altLang="zh-CN" dirty="0"/>
              <a:t>”</a:t>
            </a:r>
            <a:r>
              <a:rPr lang="zh-CN" altLang="en-US" dirty="0"/>
              <a:t>一句，你能想象出石猴在山中生活的画面吗？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22275" y="2698736"/>
            <a:ext cx="8110165" cy="72008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读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了这一部分，石猴给你留下了怎样的印象？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331640" y="3418815"/>
            <a:ext cx="6696744" cy="95313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en-US" altLang="zh-CN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石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猴在山林间自由自在，快活逍遥，顽皮可爱。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4" grpId="0"/>
      <p:bldP spid="5" grpId="0"/>
      <p:bldP spid="6" grpId="0"/>
      <p:bldP spid="6" grpId="1"/>
      <p:bldP spid="7" grpId="0"/>
      <p:bldP spid="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39760" y="466266"/>
            <a:ext cx="3888432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    默读第</a:t>
            </a:r>
            <a:r>
              <a:rPr lang="en-US" altLang="zh-CN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2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自然段，说说石猴是怎么发现水帘洞的。</a:t>
            </a:r>
          </a:p>
        </p:txBody>
      </p:sp>
      <p:pic>
        <p:nvPicPr>
          <p:cNvPr id="1027" name="Picture 3" descr="E:\22春\资源\图片\课本图片\7猴王出世P2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5328" b="14958"/>
          <a:stretch>
            <a:fillRect/>
          </a:stretch>
        </p:blipFill>
        <p:spPr bwMode="auto">
          <a:xfrm>
            <a:off x="4928680" y="123478"/>
            <a:ext cx="3987410" cy="490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14389" y="138164"/>
            <a:ext cx="431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2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4590" y="2865454"/>
            <a:ext cx="3987410" cy="16677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itchFamily="49" charset="-122"/>
                <a:ea typeface="楷体" pitchFamily="49" charset="-122"/>
                <a:sym typeface="+mn-ea"/>
              </a:rPr>
              <a:t>    提示：结合插图理解本段内容，用简单的语句梳理出事情的前因后果。</a:t>
            </a:r>
            <a:endParaRPr lang="zh-CN" altLang="en-US" sz="3200" b="1" dirty="0">
              <a:latin typeface="楷体" pitchFamily="49" charset="-122"/>
              <a:ea typeface="楷体" pitchFamily="49" charset="-122"/>
              <a:sym typeface="+mn-ea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123728" y="333049"/>
            <a:ext cx="4700527" cy="7934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梳理</a:t>
            </a:r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事情的前因后果</a:t>
            </a:r>
            <a:endParaRPr lang="zh-CN" altLang="en-US" sz="44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9512" y="1736055"/>
            <a:ext cx="2259746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天气炎热，群猴到山涧中洗澡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59832" y="1736055"/>
            <a:ext cx="2096714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闲来无事，前去寻找水源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 flipH="1">
            <a:off x="5598216" y="1824367"/>
            <a:ext cx="120603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找到瀑布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056784" y="1635646"/>
            <a:ext cx="2123728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石猴率先钻进瀑布，发现水帘洞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2627784" y="2241974"/>
            <a:ext cx="360040" cy="278911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5112183" y="2225205"/>
            <a:ext cx="360040" cy="278911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6624228" y="2241974"/>
            <a:ext cx="360040" cy="278911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2" grpId="0" animBg="1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55776" y="1157719"/>
            <a:ext cx="6480720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3200" b="1" dirty="0">
                <a:latin typeface="宋体" pitchFamily="2" charset="-122"/>
                <a:ea typeface="宋体" pitchFamily="2" charset="-122"/>
                <a:sym typeface="+mn-ea"/>
              </a:rPr>
              <a:t>    </a:t>
            </a:r>
            <a:r>
              <a:rPr sz="3200" b="1" dirty="0">
                <a:latin typeface="宋体" pitchFamily="2" charset="-122"/>
                <a:ea typeface="宋体" pitchFamily="2" charset="-122"/>
                <a:sym typeface="+mn-ea"/>
              </a:rPr>
              <a:t>他瞑目</a:t>
            </a:r>
            <a:r>
              <a:rPr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蹲</a:t>
            </a:r>
            <a:r>
              <a:rPr sz="3200" b="1" dirty="0">
                <a:latin typeface="宋体" pitchFamily="2" charset="-122"/>
                <a:ea typeface="宋体" pitchFamily="2" charset="-122"/>
                <a:sym typeface="+mn-ea"/>
              </a:rPr>
              <a:t>身，将身一</a:t>
            </a:r>
            <a:r>
              <a:rPr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纵</a:t>
            </a:r>
            <a:r>
              <a:rPr sz="3200" b="1" dirty="0">
                <a:latin typeface="宋体" pitchFamily="2" charset="-122"/>
                <a:ea typeface="宋体" pitchFamily="2" charset="-122"/>
                <a:sym typeface="+mn-ea"/>
              </a:rPr>
              <a:t>，径</a:t>
            </a:r>
            <a:r>
              <a:rPr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跳</a:t>
            </a:r>
            <a:r>
              <a:rPr sz="3200" b="1" dirty="0">
                <a:latin typeface="宋体" pitchFamily="2" charset="-122"/>
                <a:ea typeface="宋体" pitchFamily="2" charset="-122"/>
                <a:sym typeface="+mn-ea"/>
              </a:rPr>
              <a:t>入瀑布泉中，忽睁睛抬头观看，那里边却无水无波，明明朗朗的一架桥梁。 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686050" y="3448050"/>
            <a:ext cx="1800225" cy="973490"/>
            <a:chOff x="2777332" y="2439938"/>
            <a:chExt cx="1800225" cy="97349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47" t="7541" r="4367" b="5285"/>
            <a:stretch/>
          </p:blipFill>
          <p:spPr>
            <a:xfrm>
              <a:off x="2777332" y="2439938"/>
              <a:ext cx="1800225" cy="973490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3174970" y="2640219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机智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924424" y="3448049"/>
            <a:ext cx="1800225" cy="980779"/>
            <a:chOff x="2783458" y="2432648"/>
            <a:chExt cx="1800225" cy="98077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1" t="6889" r="4053" b="5285"/>
            <a:stretch/>
          </p:blipFill>
          <p:spPr>
            <a:xfrm>
              <a:off x="2783458" y="2432648"/>
              <a:ext cx="1800225" cy="980779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3228528" y="2656417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胆大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19924" y="3448048"/>
            <a:ext cx="1819275" cy="973491"/>
            <a:chOff x="2771452" y="2439936"/>
            <a:chExt cx="1819275" cy="973491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0" t="7541" r="3695" b="5285"/>
            <a:stretch/>
          </p:blipFill>
          <p:spPr>
            <a:xfrm>
              <a:off x="2771452" y="2439936"/>
              <a:ext cx="1819275" cy="973491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3192222" y="2657471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敏捷</a:t>
              </a:r>
            </a:p>
          </p:txBody>
        </p:sp>
      </p:grpSp>
      <p:sp>
        <p:nvSpPr>
          <p:cNvPr id="15" name="AutoShape 22"/>
          <p:cNvSpPr>
            <a:spLocks noChangeArrowheads="1"/>
          </p:cNvSpPr>
          <p:nvPr/>
        </p:nvSpPr>
        <p:spPr bwMode="gray">
          <a:xfrm>
            <a:off x="2619351" y="405213"/>
            <a:ext cx="4773488" cy="648072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165">
              <a:lnSpc>
                <a:spcPct val="11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楷体" pitchFamily="49" charset="-122"/>
                <a:sym typeface="+mn-ea"/>
              </a:rPr>
              <a:t>边读边想象画面、做动作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771933" y="-128550"/>
            <a:ext cx="3275054" cy="540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3527" y="339501"/>
            <a:ext cx="4105598" cy="4089623"/>
            <a:chOff x="323527" y="339501"/>
            <a:chExt cx="4105598" cy="4089623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527" y="339501"/>
              <a:ext cx="4105598" cy="4089623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/>
          </p:nvGrpSpPr>
          <p:grpSpPr>
            <a:xfrm>
              <a:off x="487971" y="834781"/>
              <a:ext cx="3801911" cy="3097853"/>
              <a:chOff x="326604" y="705273"/>
              <a:chExt cx="3801911" cy="3097853"/>
            </a:xfrm>
          </p:grpSpPr>
          <p:pic>
            <p:nvPicPr>
              <p:cNvPr id="16" name="图片 15">
                <a:hlinkClick r:id="rId3" action="ppaction://hlinkfile"/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524"/>
              <a:stretch>
                <a:fillRect/>
              </a:stretch>
            </p:blipFill>
            <p:spPr>
              <a:xfrm>
                <a:off x="326604" y="705273"/>
                <a:ext cx="3801911" cy="3097853"/>
              </a:xfrm>
              <a:prstGeom prst="roundRect">
                <a:avLst>
                  <a:gd name="adj" fmla="val 10866"/>
                </a:avLst>
              </a:prstGeom>
              <a:ln>
                <a:noFill/>
              </a:ln>
              <a:effectLst/>
            </p:spPr>
          </p:pic>
          <p:sp>
            <p:nvSpPr>
              <p:cNvPr id="17" name="文本框 5"/>
              <p:cNvSpPr txBox="1"/>
              <p:nvPr/>
            </p:nvSpPr>
            <p:spPr>
              <a:xfrm>
                <a:off x="355609" y="1203598"/>
                <a:ext cx="615553" cy="188769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2800" dirty="0">
                    <a:solidFill>
                      <a:srgbClr val="FFFF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花果山福地</a:t>
                </a:r>
              </a:p>
            </p:txBody>
          </p:sp>
          <p:sp>
            <p:nvSpPr>
              <p:cNvPr id="18" name="文本框 7"/>
              <p:cNvSpPr txBox="1"/>
              <p:nvPr/>
            </p:nvSpPr>
            <p:spPr>
              <a:xfrm>
                <a:off x="3509886" y="1226268"/>
                <a:ext cx="615553" cy="188769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2800" dirty="0">
                    <a:solidFill>
                      <a:srgbClr val="FFFF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水帘洞洞天</a:t>
                </a:r>
              </a:p>
            </p:txBody>
          </p:sp>
        </p:grpSp>
      </p:grpSp>
      <p:sp>
        <p:nvSpPr>
          <p:cNvPr id="9" name="文本框 8"/>
          <p:cNvSpPr txBox="1"/>
          <p:nvPr/>
        </p:nvSpPr>
        <p:spPr>
          <a:xfrm>
            <a:off x="4647939" y="664590"/>
            <a:ext cx="403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    里面且是宽阔，容得千百口老小。我们都进去住，也省得受老天之气。</a:t>
            </a:r>
          </a:p>
        </p:txBody>
      </p:sp>
      <p:sp>
        <p:nvSpPr>
          <p:cNvPr id="13" name="矩形 12"/>
          <p:cNvSpPr/>
          <p:nvPr/>
        </p:nvSpPr>
        <p:spPr>
          <a:xfrm>
            <a:off x="755576" y="4429124"/>
            <a:ext cx="3076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点击</a:t>
            </a:r>
            <a:r>
              <a:rPr lang="zh-CN" altLang="en-US" sz="2400" b="1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图片 观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看视频</a:t>
            </a:r>
            <a:endParaRPr lang="zh-CN" altLang="en-US" sz="12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38618">
            <a:off x="3079152" y="3730067"/>
            <a:ext cx="1059582" cy="1059582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581650" y="3314700"/>
            <a:ext cx="2219325" cy="956008"/>
            <a:chOff x="2773337" y="2457419"/>
            <a:chExt cx="2219325" cy="95600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2" t="9107" r="3583" b="5285"/>
            <a:stretch/>
          </p:blipFill>
          <p:spPr>
            <a:xfrm>
              <a:off x="2773337" y="2457419"/>
              <a:ext cx="2219325" cy="956008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3075153" y="2622967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大公无私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544" y="1131590"/>
            <a:ext cx="825371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    水帘洞内有一座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，桥边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还有一座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。房内有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</a:t>
            </a:r>
            <a:endParaRPr lang="en-US" altLang="zh-CN" sz="3200" b="1" u="sng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，中间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还有一块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上面写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着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9512" y="474807"/>
            <a:ext cx="8136903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联系上下文，说说水帘洞里的环境、陈设。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39952" y="1225357"/>
            <a:ext cx="1560982" cy="31813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铁板桥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588224" y="1225357"/>
            <a:ext cx="1890675" cy="31623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有花有树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080048" y="1954962"/>
            <a:ext cx="1123800" cy="39941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石房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586976" y="1995686"/>
            <a:ext cx="5745664" cy="52641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石锅、石灶、石碗、石盆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、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68360" y="2721010"/>
            <a:ext cx="1031832" cy="37655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石碑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51412" y="3420319"/>
            <a:ext cx="4884684" cy="58477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花果山福地，水帘洞洞天</a:t>
            </a:r>
          </a:p>
        </p:txBody>
      </p:sp>
      <p:sp>
        <p:nvSpPr>
          <p:cNvPr id="6" name="矩形 5"/>
          <p:cNvSpPr/>
          <p:nvPr/>
        </p:nvSpPr>
        <p:spPr>
          <a:xfrm>
            <a:off x="495723" y="2737525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石床、石凳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4647940" y="2505760"/>
            <a:ext cx="38845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6" grpId="0"/>
      <p:bldP spid="18" grpId="0"/>
      <p:bldP spid="19" grpId="0"/>
      <p:bldP spid="20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94031" y="677783"/>
            <a:ext cx="4771148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  <a:sym typeface="+mn-ea"/>
              </a:rPr>
              <a:t>    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sym typeface="+mn-ea"/>
              </a:rPr>
              <a:t>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默读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+mn-ea"/>
              </a:rPr>
              <a:t>4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自然段，同桌互相说说群猴跟随石猴进入水帘洞的情景和拜石猴为王的经过。</a:t>
            </a:r>
          </a:p>
        </p:txBody>
      </p:sp>
      <p:pic>
        <p:nvPicPr>
          <p:cNvPr id="2050" name="Picture 2" descr="E:\22春\资源\图片\课本图片\7猴王出世P30.jpg"/>
          <p:cNvPicPr>
            <a:picLocks noChangeAspect="1" noChangeArrowheads="1"/>
          </p:cNvPicPr>
          <p:nvPr/>
        </p:nvPicPr>
        <p:blipFill rotWithShape="1">
          <a:blip r:embed="rId2" cstate="print"/>
          <a:srcRect b="3290"/>
          <a:stretch>
            <a:fillRect/>
          </a:stretch>
        </p:blipFill>
        <p:spPr bwMode="auto">
          <a:xfrm>
            <a:off x="5022668" y="570089"/>
            <a:ext cx="3999819" cy="423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20072" y="530019"/>
            <a:ext cx="431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3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67031" y="2364833"/>
            <a:ext cx="431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</a:rPr>
              <a:t>4</a:t>
            </a:r>
            <a:endParaRPr lang="zh-CN" altLang="en-US" sz="2000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11" y="47237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802"/>
            <a:ext cx="9144000" cy="46291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9802" y="4474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28450" y="1065213"/>
            <a:ext cx="197418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932040" y="1065213"/>
            <a:ext cx="280831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843808" y="1571225"/>
            <a:ext cx="100811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355976" y="2113669"/>
            <a:ext cx="108012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316416" y="2103946"/>
            <a:ext cx="5760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248044" y="2614875"/>
            <a:ext cx="723556" cy="28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496414" y="4161557"/>
            <a:ext cx="246807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48044" y="4698370"/>
            <a:ext cx="220210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604448" y="561157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线形标注 1 25"/>
          <p:cNvSpPr/>
          <p:nvPr/>
        </p:nvSpPr>
        <p:spPr>
          <a:xfrm>
            <a:off x="2051720" y="2520923"/>
            <a:ext cx="5393703" cy="954107"/>
          </a:xfrm>
          <a:prstGeom prst="borderCallout1">
            <a:avLst>
              <a:gd name="adj1" fmla="val 48849"/>
              <a:gd name="adj2" fmla="val -59"/>
              <a:gd name="adj3" fmla="val 37986"/>
              <a:gd name="adj4" fmla="val 8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石猴发现水帘洞里设施齐全，建议众猴一起到洞中居住。</a:t>
            </a:r>
            <a:endParaRPr lang="zh-CN" altLang="en-US" sz="2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84" y="0"/>
            <a:ext cx="852463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4631" y="-5220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526104" y="843558"/>
            <a:ext cx="7992888" cy="1944216"/>
          </a:xfrm>
          <a:custGeom>
            <a:avLst/>
            <a:gdLst>
              <a:gd name="connsiteX0" fmla="*/ 28575 w 3829050"/>
              <a:gd name="connsiteY0" fmla="*/ 38100 h 914400"/>
              <a:gd name="connsiteX1" fmla="*/ 3829050 w 3829050"/>
              <a:gd name="connsiteY1" fmla="*/ 0 h 914400"/>
              <a:gd name="connsiteX2" fmla="*/ 3829050 w 3829050"/>
              <a:gd name="connsiteY2" fmla="*/ 714375 h 914400"/>
              <a:gd name="connsiteX3" fmla="*/ 1333500 w 3829050"/>
              <a:gd name="connsiteY3" fmla="*/ 752475 h 914400"/>
              <a:gd name="connsiteX4" fmla="*/ 1333500 w 3829050"/>
              <a:gd name="connsiteY4" fmla="*/ 914400 h 914400"/>
              <a:gd name="connsiteX5" fmla="*/ 0 w 3829050"/>
              <a:gd name="connsiteY5" fmla="*/ 895350 h 914400"/>
              <a:gd name="connsiteX6" fmla="*/ 28575 w 3829050"/>
              <a:gd name="connsiteY6" fmla="*/ 38100 h 914400"/>
              <a:gd name="connsiteX0-1" fmla="*/ 0 w 3838575"/>
              <a:gd name="connsiteY0-2" fmla="*/ 38100 h 914400"/>
              <a:gd name="connsiteX1-3" fmla="*/ 3838575 w 3838575"/>
              <a:gd name="connsiteY1-4" fmla="*/ 0 h 914400"/>
              <a:gd name="connsiteX2-5" fmla="*/ 3838575 w 3838575"/>
              <a:gd name="connsiteY2-6" fmla="*/ 714375 h 914400"/>
              <a:gd name="connsiteX3-7" fmla="*/ 1343025 w 3838575"/>
              <a:gd name="connsiteY3-8" fmla="*/ 752475 h 914400"/>
              <a:gd name="connsiteX4-9" fmla="*/ 1343025 w 3838575"/>
              <a:gd name="connsiteY4-10" fmla="*/ 914400 h 914400"/>
              <a:gd name="connsiteX5-11" fmla="*/ 9525 w 3838575"/>
              <a:gd name="connsiteY5-12" fmla="*/ 895350 h 914400"/>
              <a:gd name="connsiteX6-13" fmla="*/ 0 w 3838575"/>
              <a:gd name="connsiteY6-14" fmla="*/ 38100 h 914400"/>
              <a:gd name="connsiteX0-15" fmla="*/ 0 w 3838575"/>
              <a:gd name="connsiteY0-16" fmla="*/ 38100 h 914400"/>
              <a:gd name="connsiteX1-17" fmla="*/ 3838575 w 3838575"/>
              <a:gd name="connsiteY1-18" fmla="*/ 0 h 914400"/>
              <a:gd name="connsiteX2-19" fmla="*/ 3838575 w 3838575"/>
              <a:gd name="connsiteY2-20" fmla="*/ 714375 h 914400"/>
              <a:gd name="connsiteX3-21" fmla="*/ 1343025 w 3838575"/>
              <a:gd name="connsiteY3-22" fmla="*/ 695325 h 914400"/>
              <a:gd name="connsiteX4-23" fmla="*/ 1343025 w 3838575"/>
              <a:gd name="connsiteY4-24" fmla="*/ 914400 h 914400"/>
              <a:gd name="connsiteX5-25" fmla="*/ 9525 w 3838575"/>
              <a:gd name="connsiteY5-26" fmla="*/ 895350 h 914400"/>
              <a:gd name="connsiteX6-27" fmla="*/ 0 w 3838575"/>
              <a:gd name="connsiteY6-28" fmla="*/ 38100 h 914400"/>
              <a:gd name="connsiteX0-29" fmla="*/ 0 w 3838575"/>
              <a:gd name="connsiteY0-30" fmla="*/ 38100 h 914400"/>
              <a:gd name="connsiteX1-31" fmla="*/ 3838575 w 3838575"/>
              <a:gd name="connsiteY1-32" fmla="*/ 0 h 914400"/>
              <a:gd name="connsiteX2-33" fmla="*/ 3838575 w 3838575"/>
              <a:gd name="connsiteY2-34" fmla="*/ 685800 h 914400"/>
              <a:gd name="connsiteX3-35" fmla="*/ 1343025 w 3838575"/>
              <a:gd name="connsiteY3-36" fmla="*/ 695325 h 914400"/>
              <a:gd name="connsiteX4-37" fmla="*/ 1343025 w 3838575"/>
              <a:gd name="connsiteY4-38" fmla="*/ 914400 h 914400"/>
              <a:gd name="connsiteX5-39" fmla="*/ 9525 w 3838575"/>
              <a:gd name="connsiteY5-40" fmla="*/ 895350 h 914400"/>
              <a:gd name="connsiteX6-41" fmla="*/ 0 w 3838575"/>
              <a:gd name="connsiteY6-42" fmla="*/ 38100 h 914400"/>
              <a:gd name="connsiteX0-43" fmla="*/ 0 w 3848100"/>
              <a:gd name="connsiteY0-44" fmla="*/ 47625 h 923925"/>
              <a:gd name="connsiteX1-45" fmla="*/ 3848100 w 3848100"/>
              <a:gd name="connsiteY1-46" fmla="*/ 0 h 923925"/>
              <a:gd name="connsiteX2-47" fmla="*/ 3838575 w 3848100"/>
              <a:gd name="connsiteY2-48" fmla="*/ 695325 h 923925"/>
              <a:gd name="connsiteX3-49" fmla="*/ 1343025 w 3848100"/>
              <a:gd name="connsiteY3-50" fmla="*/ 704850 h 923925"/>
              <a:gd name="connsiteX4-51" fmla="*/ 1343025 w 3848100"/>
              <a:gd name="connsiteY4-52" fmla="*/ 923925 h 923925"/>
              <a:gd name="connsiteX5-53" fmla="*/ 9525 w 3848100"/>
              <a:gd name="connsiteY5-54" fmla="*/ 904875 h 923925"/>
              <a:gd name="connsiteX6-55" fmla="*/ 0 w 3848100"/>
              <a:gd name="connsiteY6-56" fmla="*/ 47625 h 923925"/>
              <a:gd name="connsiteX0-57" fmla="*/ 0 w 3838575"/>
              <a:gd name="connsiteY0-58" fmla="*/ 9525 h 923925"/>
              <a:gd name="connsiteX1-59" fmla="*/ 3838575 w 3838575"/>
              <a:gd name="connsiteY1-60" fmla="*/ 0 h 923925"/>
              <a:gd name="connsiteX2-61" fmla="*/ 3829050 w 3838575"/>
              <a:gd name="connsiteY2-62" fmla="*/ 695325 h 923925"/>
              <a:gd name="connsiteX3-63" fmla="*/ 1333500 w 3838575"/>
              <a:gd name="connsiteY3-64" fmla="*/ 704850 h 923925"/>
              <a:gd name="connsiteX4-65" fmla="*/ 1333500 w 3838575"/>
              <a:gd name="connsiteY4-66" fmla="*/ 923925 h 923925"/>
              <a:gd name="connsiteX5-67" fmla="*/ 0 w 3838575"/>
              <a:gd name="connsiteY5-68" fmla="*/ 904875 h 923925"/>
              <a:gd name="connsiteX6-69" fmla="*/ 0 w 3838575"/>
              <a:gd name="connsiteY6-70" fmla="*/ 9525 h 923925"/>
              <a:gd name="connsiteX0-71" fmla="*/ 0 w 3838575"/>
              <a:gd name="connsiteY0-72" fmla="*/ 9525 h 933450"/>
              <a:gd name="connsiteX1-73" fmla="*/ 3838575 w 3838575"/>
              <a:gd name="connsiteY1-74" fmla="*/ 0 h 933450"/>
              <a:gd name="connsiteX2-75" fmla="*/ 3829050 w 3838575"/>
              <a:gd name="connsiteY2-76" fmla="*/ 695325 h 933450"/>
              <a:gd name="connsiteX3-77" fmla="*/ 1333500 w 3838575"/>
              <a:gd name="connsiteY3-78" fmla="*/ 704850 h 933450"/>
              <a:gd name="connsiteX4-79" fmla="*/ 1333500 w 3838575"/>
              <a:gd name="connsiteY4-80" fmla="*/ 923925 h 933450"/>
              <a:gd name="connsiteX5-81" fmla="*/ 0 w 3838575"/>
              <a:gd name="connsiteY5-82" fmla="*/ 933450 h 933450"/>
              <a:gd name="connsiteX6-83" fmla="*/ 0 w 3838575"/>
              <a:gd name="connsiteY6-84" fmla="*/ 9525 h 933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838575" h="933450">
                <a:moveTo>
                  <a:pt x="0" y="9525"/>
                </a:moveTo>
                <a:lnTo>
                  <a:pt x="3838575" y="0"/>
                </a:lnTo>
                <a:lnTo>
                  <a:pt x="3829050" y="695325"/>
                </a:lnTo>
                <a:lnTo>
                  <a:pt x="1333500" y="704850"/>
                </a:lnTo>
                <a:lnTo>
                  <a:pt x="1333500" y="923925"/>
                </a:lnTo>
                <a:lnTo>
                  <a:pt x="0" y="933450"/>
                </a:lnTo>
                <a:lnTo>
                  <a:pt x="0" y="9525"/>
                </a:lnTo>
                <a:close/>
              </a:path>
            </a:pathLst>
          </a:cu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线形标注 1 6"/>
          <p:cNvSpPr/>
          <p:nvPr/>
        </p:nvSpPr>
        <p:spPr>
          <a:xfrm>
            <a:off x="3347864" y="2362922"/>
            <a:ext cx="5413348" cy="1384995"/>
          </a:xfrm>
          <a:prstGeom prst="borderCallout1">
            <a:avLst>
              <a:gd name="adj1" fmla="val 34852"/>
              <a:gd name="adj2" fmla="val 265"/>
              <a:gd name="adj3" fmla="val 34261"/>
              <a:gd name="adj4" fmla="val 17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众猴进入水帘洞后猴性大发，戏耍玩闹，早把先前的誓言忘在脑后。</a:t>
            </a:r>
            <a:endParaRPr lang="zh-CN" altLang="en-US" sz="2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39" y="0"/>
            <a:ext cx="852463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586" y="-5220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" name="任意多边形 4"/>
          <p:cNvSpPr/>
          <p:nvPr/>
        </p:nvSpPr>
        <p:spPr>
          <a:xfrm>
            <a:off x="499667" y="2283718"/>
            <a:ext cx="8031280" cy="1872208"/>
          </a:xfrm>
          <a:custGeom>
            <a:avLst/>
            <a:gdLst>
              <a:gd name="connsiteX0" fmla="*/ 581025 w 3771900"/>
              <a:gd name="connsiteY0" fmla="*/ 190500 h 666750"/>
              <a:gd name="connsiteX1" fmla="*/ 581025 w 3771900"/>
              <a:gd name="connsiteY1" fmla="*/ 0 h 666750"/>
              <a:gd name="connsiteX2" fmla="*/ 3771900 w 3771900"/>
              <a:gd name="connsiteY2" fmla="*/ 0 h 666750"/>
              <a:gd name="connsiteX3" fmla="*/ 3771900 w 3771900"/>
              <a:gd name="connsiteY3" fmla="*/ 438150 h 666750"/>
              <a:gd name="connsiteX4" fmla="*/ 2533650 w 3771900"/>
              <a:gd name="connsiteY4" fmla="*/ 438150 h 666750"/>
              <a:gd name="connsiteX5" fmla="*/ 2533650 w 3771900"/>
              <a:gd name="connsiteY5" fmla="*/ 666750 h 666750"/>
              <a:gd name="connsiteX6" fmla="*/ 0 w 3771900"/>
              <a:gd name="connsiteY6" fmla="*/ 666750 h 666750"/>
              <a:gd name="connsiteX7" fmla="*/ 0 w 3771900"/>
              <a:gd name="connsiteY7" fmla="*/ 209550 h 666750"/>
              <a:gd name="connsiteX8" fmla="*/ 581025 w 3771900"/>
              <a:gd name="connsiteY8" fmla="*/ 190500 h 666750"/>
              <a:gd name="connsiteX0-1" fmla="*/ 581025 w 3771900"/>
              <a:gd name="connsiteY0-2" fmla="*/ 190500 h 666750"/>
              <a:gd name="connsiteX1-3" fmla="*/ 581025 w 3771900"/>
              <a:gd name="connsiteY1-4" fmla="*/ 0 h 666750"/>
              <a:gd name="connsiteX2-5" fmla="*/ 3771900 w 3771900"/>
              <a:gd name="connsiteY2-6" fmla="*/ 0 h 666750"/>
              <a:gd name="connsiteX3-7" fmla="*/ 3771900 w 3771900"/>
              <a:gd name="connsiteY3-8" fmla="*/ 438150 h 666750"/>
              <a:gd name="connsiteX4-9" fmla="*/ 2533650 w 3771900"/>
              <a:gd name="connsiteY4-10" fmla="*/ 438150 h 666750"/>
              <a:gd name="connsiteX5-11" fmla="*/ 2533650 w 3771900"/>
              <a:gd name="connsiteY5-12" fmla="*/ 666750 h 666750"/>
              <a:gd name="connsiteX6-13" fmla="*/ 0 w 3771900"/>
              <a:gd name="connsiteY6-14" fmla="*/ 666750 h 666750"/>
              <a:gd name="connsiteX7-15" fmla="*/ 15722 w 3771900"/>
              <a:gd name="connsiteY7-16" fmla="*/ 185605 h 666750"/>
              <a:gd name="connsiteX8-17" fmla="*/ 581025 w 3771900"/>
              <a:gd name="connsiteY8-18" fmla="*/ 190500 h 666750"/>
              <a:gd name="connsiteX0-19" fmla="*/ 2323106 w 3771900"/>
              <a:gd name="connsiteY0-20" fmla="*/ 171345 h 666750"/>
              <a:gd name="connsiteX1-21" fmla="*/ 581025 w 3771900"/>
              <a:gd name="connsiteY1-22" fmla="*/ 0 h 666750"/>
              <a:gd name="connsiteX2-23" fmla="*/ 3771900 w 3771900"/>
              <a:gd name="connsiteY2-24" fmla="*/ 0 h 666750"/>
              <a:gd name="connsiteX3-25" fmla="*/ 3771900 w 3771900"/>
              <a:gd name="connsiteY3-26" fmla="*/ 438150 h 666750"/>
              <a:gd name="connsiteX4-27" fmla="*/ 2533650 w 3771900"/>
              <a:gd name="connsiteY4-28" fmla="*/ 438150 h 666750"/>
              <a:gd name="connsiteX5-29" fmla="*/ 2533650 w 3771900"/>
              <a:gd name="connsiteY5-30" fmla="*/ 666750 h 666750"/>
              <a:gd name="connsiteX6-31" fmla="*/ 0 w 3771900"/>
              <a:gd name="connsiteY6-32" fmla="*/ 666750 h 666750"/>
              <a:gd name="connsiteX7-33" fmla="*/ 15722 w 3771900"/>
              <a:gd name="connsiteY7-34" fmla="*/ 185605 h 666750"/>
              <a:gd name="connsiteX8-35" fmla="*/ 2323106 w 3771900"/>
              <a:gd name="connsiteY8-36" fmla="*/ 171345 h 666750"/>
              <a:gd name="connsiteX0-37" fmla="*/ 2323106 w 3771900"/>
              <a:gd name="connsiteY0-38" fmla="*/ 171345 h 666750"/>
              <a:gd name="connsiteX1-39" fmla="*/ 2316817 w 3771900"/>
              <a:gd name="connsiteY1-40" fmla="*/ 11972 h 666750"/>
              <a:gd name="connsiteX2-41" fmla="*/ 3771900 w 3771900"/>
              <a:gd name="connsiteY2-42" fmla="*/ 0 h 666750"/>
              <a:gd name="connsiteX3-43" fmla="*/ 3771900 w 3771900"/>
              <a:gd name="connsiteY3-44" fmla="*/ 438150 h 666750"/>
              <a:gd name="connsiteX4-45" fmla="*/ 2533650 w 3771900"/>
              <a:gd name="connsiteY4-46" fmla="*/ 438150 h 666750"/>
              <a:gd name="connsiteX5-47" fmla="*/ 2533650 w 3771900"/>
              <a:gd name="connsiteY5-48" fmla="*/ 666750 h 666750"/>
              <a:gd name="connsiteX6-49" fmla="*/ 0 w 3771900"/>
              <a:gd name="connsiteY6-50" fmla="*/ 666750 h 666750"/>
              <a:gd name="connsiteX7-51" fmla="*/ 15722 w 3771900"/>
              <a:gd name="connsiteY7-52" fmla="*/ 185605 h 666750"/>
              <a:gd name="connsiteX8-53" fmla="*/ 2323106 w 3771900"/>
              <a:gd name="connsiteY8-54" fmla="*/ 171345 h 666750"/>
              <a:gd name="connsiteX0-55" fmla="*/ 2323106 w 3771900"/>
              <a:gd name="connsiteY0-56" fmla="*/ 171345 h 666750"/>
              <a:gd name="connsiteX1-57" fmla="*/ 2316817 w 3771900"/>
              <a:gd name="connsiteY1-58" fmla="*/ 11972 h 666750"/>
              <a:gd name="connsiteX2-59" fmla="*/ 3771900 w 3771900"/>
              <a:gd name="connsiteY2-60" fmla="*/ 0 h 666750"/>
              <a:gd name="connsiteX3-61" fmla="*/ 3771900 w 3771900"/>
              <a:gd name="connsiteY3-62" fmla="*/ 438150 h 666750"/>
              <a:gd name="connsiteX4-63" fmla="*/ 2533650 w 3771900"/>
              <a:gd name="connsiteY4-64" fmla="*/ 438150 h 666750"/>
              <a:gd name="connsiteX5-65" fmla="*/ 2533650 w 3771900"/>
              <a:gd name="connsiteY5-66" fmla="*/ 666750 h 666750"/>
              <a:gd name="connsiteX6-67" fmla="*/ 0 w 3771900"/>
              <a:gd name="connsiteY6-68" fmla="*/ 666750 h 666750"/>
              <a:gd name="connsiteX7-69" fmla="*/ 15722 w 3771900"/>
              <a:gd name="connsiteY7-70" fmla="*/ 185605 h 666750"/>
              <a:gd name="connsiteX8-71" fmla="*/ 2323106 w 3771900"/>
              <a:gd name="connsiteY8-72" fmla="*/ 171345 h 666750"/>
              <a:gd name="connsiteX0-73" fmla="*/ 2304239 w 3771900"/>
              <a:gd name="connsiteY0-74" fmla="*/ 168951 h 666750"/>
              <a:gd name="connsiteX1-75" fmla="*/ 2316817 w 3771900"/>
              <a:gd name="connsiteY1-76" fmla="*/ 11972 h 666750"/>
              <a:gd name="connsiteX2-77" fmla="*/ 3771900 w 3771900"/>
              <a:gd name="connsiteY2-78" fmla="*/ 0 h 666750"/>
              <a:gd name="connsiteX3-79" fmla="*/ 3771900 w 3771900"/>
              <a:gd name="connsiteY3-80" fmla="*/ 438150 h 666750"/>
              <a:gd name="connsiteX4-81" fmla="*/ 2533650 w 3771900"/>
              <a:gd name="connsiteY4-82" fmla="*/ 438150 h 666750"/>
              <a:gd name="connsiteX5-83" fmla="*/ 2533650 w 3771900"/>
              <a:gd name="connsiteY5-84" fmla="*/ 666750 h 666750"/>
              <a:gd name="connsiteX6-85" fmla="*/ 0 w 3771900"/>
              <a:gd name="connsiteY6-86" fmla="*/ 666750 h 666750"/>
              <a:gd name="connsiteX7-87" fmla="*/ 15722 w 3771900"/>
              <a:gd name="connsiteY7-88" fmla="*/ 185605 h 666750"/>
              <a:gd name="connsiteX8-89" fmla="*/ 2304239 w 3771900"/>
              <a:gd name="connsiteY8-90" fmla="*/ 168951 h 666750"/>
              <a:gd name="connsiteX0-91" fmla="*/ 2304239 w 3771900"/>
              <a:gd name="connsiteY0-92" fmla="*/ 168951 h 666750"/>
              <a:gd name="connsiteX1-93" fmla="*/ 2316817 w 3771900"/>
              <a:gd name="connsiteY1-94" fmla="*/ 11972 h 666750"/>
              <a:gd name="connsiteX2-95" fmla="*/ 3771900 w 3771900"/>
              <a:gd name="connsiteY2-96" fmla="*/ 0 h 666750"/>
              <a:gd name="connsiteX3-97" fmla="*/ 3771900 w 3771900"/>
              <a:gd name="connsiteY3-98" fmla="*/ 438150 h 666750"/>
              <a:gd name="connsiteX4-99" fmla="*/ 2533650 w 3771900"/>
              <a:gd name="connsiteY4-100" fmla="*/ 514772 h 666750"/>
              <a:gd name="connsiteX5-101" fmla="*/ 2533650 w 3771900"/>
              <a:gd name="connsiteY5-102" fmla="*/ 666750 h 666750"/>
              <a:gd name="connsiteX6-103" fmla="*/ 0 w 3771900"/>
              <a:gd name="connsiteY6-104" fmla="*/ 666750 h 666750"/>
              <a:gd name="connsiteX7-105" fmla="*/ 15722 w 3771900"/>
              <a:gd name="connsiteY7-106" fmla="*/ 185605 h 666750"/>
              <a:gd name="connsiteX8-107" fmla="*/ 2304239 w 3771900"/>
              <a:gd name="connsiteY8-108" fmla="*/ 168951 h 666750"/>
              <a:gd name="connsiteX0-109" fmla="*/ 2304239 w 3771900"/>
              <a:gd name="connsiteY0-110" fmla="*/ 168951 h 666750"/>
              <a:gd name="connsiteX1-111" fmla="*/ 2316817 w 3771900"/>
              <a:gd name="connsiteY1-112" fmla="*/ 11972 h 666750"/>
              <a:gd name="connsiteX2-113" fmla="*/ 3771900 w 3771900"/>
              <a:gd name="connsiteY2-114" fmla="*/ 0 h 666750"/>
              <a:gd name="connsiteX3-115" fmla="*/ 3768755 w 3771900"/>
              <a:gd name="connsiteY3-116" fmla="*/ 512378 h 666750"/>
              <a:gd name="connsiteX4-117" fmla="*/ 2533650 w 3771900"/>
              <a:gd name="connsiteY4-118" fmla="*/ 514772 h 666750"/>
              <a:gd name="connsiteX5-119" fmla="*/ 2533650 w 3771900"/>
              <a:gd name="connsiteY5-120" fmla="*/ 666750 h 666750"/>
              <a:gd name="connsiteX6-121" fmla="*/ 0 w 3771900"/>
              <a:gd name="connsiteY6-122" fmla="*/ 666750 h 666750"/>
              <a:gd name="connsiteX7-123" fmla="*/ 15722 w 3771900"/>
              <a:gd name="connsiteY7-124" fmla="*/ 185605 h 666750"/>
              <a:gd name="connsiteX8-125" fmla="*/ 2304239 w 3771900"/>
              <a:gd name="connsiteY8-126" fmla="*/ 168951 h 666750"/>
              <a:gd name="connsiteX0-127" fmla="*/ 2288517 w 3756178"/>
              <a:gd name="connsiteY0-128" fmla="*/ 168951 h 666750"/>
              <a:gd name="connsiteX1-129" fmla="*/ 2301095 w 3756178"/>
              <a:gd name="connsiteY1-130" fmla="*/ 11972 h 666750"/>
              <a:gd name="connsiteX2-131" fmla="*/ 3756178 w 3756178"/>
              <a:gd name="connsiteY2-132" fmla="*/ 0 h 666750"/>
              <a:gd name="connsiteX3-133" fmla="*/ 3753033 w 3756178"/>
              <a:gd name="connsiteY3-134" fmla="*/ 512378 h 666750"/>
              <a:gd name="connsiteX4-135" fmla="*/ 2517928 w 3756178"/>
              <a:gd name="connsiteY4-136" fmla="*/ 514772 h 666750"/>
              <a:gd name="connsiteX5-137" fmla="*/ 2517928 w 3756178"/>
              <a:gd name="connsiteY5-138" fmla="*/ 666750 h 666750"/>
              <a:gd name="connsiteX6-139" fmla="*/ 9434 w 3756178"/>
              <a:gd name="connsiteY6-140" fmla="*/ 666750 h 666750"/>
              <a:gd name="connsiteX7-141" fmla="*/ 0 w 3756178"/>
              <a:gd name="connsiteY7-142" fmla="*/ 185605 h 666750"/>
              <a:gd name="connsiteX8-143" fmla="*/ 2288517 w 3756178"/>
              <a:gd name="connsiteY8-144" fmla="*/ 168951 h 666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3756178" h="666750">
                <a:moveTo>
                  <a:pt x="2288517" y="168951"/>
                </a:moveTo>
                <a:lnTo>
                  <a:pt x="2301095" y="11972"/>
                </a:lnTo>
                <a:lnTo>
                  <a:pt x="3756178" y="0"/>
                </a:lnTo>
                <a:cubicBezTo>
                  <a:pt x="3755130" y="170793"/>
                  <a:pt x="3754081" y="341585"/>
                  <a:pt x="3753033" y="512378"/>
                </a:cubicBezTo>
                <a:lnTo>
                  <a:pt x="2517928" y="514772"/>
                </a:lnTo>
                <a:lnTo>
                  <a:pt x="2517928" y="666750"/>
                </a:lnTo>
                <a:lnTo>
                  <a:pt x="9434" y="666750"/>
                </a:lnTo>
                <a:lnTo>
                  <a:pt x="0" y="185605"/>
                </a:lnTo>
                <a:lnTo>
                  <a:pt x="2288517" y="168951"/>
                </a:lnTo>
                <a:close/>
              </a:path>
            </a:pathLst>
          </a:cu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线形标注 1 5"/>
          <p:cNvSpPr/>
          <p:nvPr/>
        </p:nvSpPr>
        <p:spPr>
          <a:xfrm>
            <a:off x="558684" y="1336488"/>
            <a:ext cx="4752528" cy="1384995"/>
          </a:xfrm>
          <a:prstGeom prst="borderCallout1">
            <a:avLst>
              <a:gd name="adj1" fmla="val 45370"/>
              <a:gd name="adj2" fmla="val -52"/>
              <a:gd name="adj3" fmla="val 47967"/>
              <a:gd name="adj4" fmla="val 14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此时的石猴相当清醒，提出人要讲信用，按先前讲的拜他为王。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39" y="0"/>
            <a:ext cx="852463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586" y="-5220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5" name="任意多边形 7"/>
          <p:cNvSpPr/>
          <p:nvPr/>
        </p:nvSpPr>
        <p:spPr>
          <a:xfrm>
            <a:off x="539552" y="3723878"/>
            <a:ext cx="7992888" cy="1368152"/>
          </a:xfrm>
          <a:custGeom>
            <a:avLst/>
            <a:gdLst>
              <a:gd name="connsiteX0" fmla="*/ 2552700 w 3762375"/>
              <a:gd name="connsiteY0" fmla="*/ 152400 h 628650"/>
              <a:gd name="connsiteX1" fmla="*/ 2552700 w 3762375"/>
              <a:gd name="connsiteY1" fmla="*/ 0 h 628650"/>
              <a:gd name="connsiteX2" fmla="*/ 3762375 w 3762375"/>
              <a:gd name="connsiteY2" fmla="*/ 0 h 628650"/>
              <a:gd name="connsiteX3" fmla="*/ 3762375 w 3762375"/>
              <a:gd name="connsiteY3" fmla="*/ 409575 h 628650"/>
              <a:gd name="connsiteX4" fmla="*/ 2600325 w 3762375"/>
              <a:gd name="connsiteY4" fmla="*/ 409575 h 628650"/>
              <a:gd name="connsiteX5" fmla="*/ 2600325 w 3762375"/>
              <a:gd name="connsiteY5" fmla="*/ 628650 h 628650"/>
              <a:gd name="connsiteX6" fmla="*/ 0 w 3762375"/>
              <a:gd name="connsiteY6" fmla="*/ 628650 h 628650"/>
              <a:gd name="connsiteX7" fmla="*/ 0 w 3762375"/>
              <a:gd name="connsiteY7" fmla="*/ 209550 h 628650"/>
              <a:gd name="connsiteX8" fmla="*/ 2552700 w 3762375"/>
              <a:gd name="connsiteY8" fmla="*/ 152400 h 628650"/>
              <a:gd name="connsiteX0-1" fmla="*/ 2552700 w 3762375"/>
              <a:gd name="connsiteY0-2" fmla="*/ 200025 h 628650"/>
              <a:gd name="connsiteX1-3" fmla="*/ 2552700 w 3762375"/>
              <a:gd name="connsiteY1-4" fmla="*/ 0 h 628650"/>
              <a:gd name="connsiteX2-5" fmla="*/ 3762375 w 3762375"/>
              <a:gd name="connsiteY2-6" fmla="*/ 0 h 628650"/>
              <a:gd name="connsiteX3-7" fmla="*/ 3762375 w 3762375"/>
              <a:gd name="connsiteY3-8" fmla="*/ 409575 h 628650"/>
              <a:gd name="connsiteX4-9" fmla="*/ 2600325 w 3762375"/>
              <a:gd name="connsiteY4-10" fmla="*/ 409575 h 628650"/>
              <a:gd name="connsiteX5-11" fmla="*/ 2600325 w 3762375"/>
              <a:gd name="connsiteY5-12" fmla="*/ 628650 h 628650"/>
              <a:gd name="connsiteX6-13" fmla="*/ 0 w 3762375"/>
              <a:gd name="connsiteY6-14" fmla="*/ 628650 h 628650"/>
              <a:gd name="connsiteX7-15" fmla="*/ 0 w 3762375"/>
              <a:gd name="connsiteY7-16" fmla="*/ 209550 h 628650"/>
              <a:gd name="connsiteX8-17" fmla="*/ 2552700 w 3762375"/>
              <a:gd name="connsiteY8-18" fmla="*/ 200025 h 628650"/>
              <a:gd name="connsiteX0-19" fmla="*/ 2552700 w 3762375"/>
              <a:gd name="connsiteY0-20" fmla="*/ 200025 h 628650"/>
              <a:gd name="connsiteX1-21" fmla="*/ 2552700 w 3762375"/>
              <a:gd name="connsiteY1-22" fmla="*/ 0 h 628650"/>
              <a:gd name="connsiteX2-23" fmla="*/ 3762375 w 3762375"/>
              <a:gd name="connsiteY2-24" fmla="*/ 0 h 628650"/>
              <a:gd name="connsiteX3-25" fmla="*/ 3762375 w 3762375"/>
              <a:gd name="connsiteY3-26" fmla="*/ 409575 h 628650"/>
              <a:gd name="connsiteX4-27" fmla="*/ 2600325 w 3762375"/>
              <a:gd name="connsiteY4-28" fmla="*/ 409575 h 628650"/>
              <a:gd name="connsiteX5-29" fmla="*/ 2600325 w 3762375"/>
              <a:gd name="connsiteY5-30" fmla="*/ 628650 h 628650"/>
              <a:gd name="connsiteX6-31" fmla="*/ 0 w 3762375"/>
              <a:gd name="connsiteY6-32" fmla="*/ 628650 h 628650"/>
              <a:gd name="connsiteX7-33" fmla="*/ 9525 w 3762375"/>
              <a:gd name="connsiteY7-34" fmla="*/ 200025 h 628650"/>
              <a:gd name="connsiteX8-35" fmla="*/ 2552700 w 3762375"/>
              <a:gd name="connsiteY8-36" fmla="*/ 200025 h 6286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3762375" h="628650">
                <a:moveTo>
                  <a:pt x="2552700" y="200025"/>
                </a:moveTo>
                <a:lnTo>
                  <a:pt x="2552700" y="0"/>
                </a:lnTo>
                <a:lnTo>
                  <a:pt x="3762375" y="0"/>
                </a:lnTo>
                <a:lnTo>
                  <a:pt x="3762375" y="409575"/>
                </a:lnTo>
                <a:lnTo>
                  <a:pt x="2600325" y="409575"/>
                </a:lnTo>
                <a:lnTo>
                  <a:pt x="2600325" y="628650"/>
                </a:lnTo>
                <a:lnTo>
                  <a:pt x="0" y="628650"/>
                </a:lnTo>
                <a:lnTo>
                  <a:pt x="9525" y="200025"/>
                </a:lnTo>
                <a:lnTo>
                  <a:pt x="2552700" y="200025"/>
                </a:lnTo>
                <a:close/>
              </a:path>
            </a:pathLst>
          </a:custGeom>
          <a:grp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线形标注 1 5"/>
          <p:cNvSpPr/>
          <p:nvPr/>
        </p:nvSpPr>
        <p:spPr>
          <a:xfrm>
            <a:off x="539552" y="2715766"/>
            <a:ext cx="5367582" cy="1384995"/>
          </a:xfrm>
          <a:prstGeom prst="borderCallout1">
            <a:avLst>
              <a:gd name="adj1" fmla="val 31816"/>
              <a:gd name="adj2" fmla="val 456"/>
              <a:gd name="adj3" fmla="val 32971"/>
              <a:gd name="adj4" fmla="val 25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石猴因穿越水帘洞的壮举赢得群猴的敬仰、崇拜，最终被拥戴为王。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724128" y="771550"/>
            <a:ext cx="33123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你能想象出群猴在洞中欢天喜地的样子，以及石猴威风、气派地端坐在石凳上，众猴俯首称臣的情景吗？</a:t>
            </a:r>
            <a:endParaRPr lang="zh-CN" altLang="en-US" sz="1600" dirty="0">
              <a:solidFill>
                <a:schemeClr val="accent6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3638"/>
            <a:ext cx="5616624" cy="3974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1" b="1220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文本框 7"/>
          <p:cNvSpPr txBox="1"/>
          <p:nvPr/>
        </p:nvSpPr>
        <p:spPr>
          <a:xfrm>
            <a:off x="1116" y="1045498"/>
            <a:ext cx="9142884" cy="14542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在小组内练习用自己的话说说石猴出世和成为猴王的经过。</a:t>
            </a:r>
          </a:p>
        </p:txBody>
      </p:sp>
      <p:sp>
        <p:nvSpPr>
          <p:cNvPr id="4" name="剪去单角的矩形 3"/>
          <p:cNvSpPr/>
          <p:nvPr/>
        </p:nvSpPr>
        <p:spPr>
          <a:xfrm>
            <a:off x="2159732" y="3030720"/>
            <a:ext cx="4824536" cy="2061451"/>
          </a:xfrm>
          <a:prstGeom prst="snip1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zh-CN" altLang="en-US" sz="2400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提示：</a:t>
            </a:r>
            <a:endParaRPr lang="en-US" altLang="zh-CN" sz="2400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）结合自己对课文的理解，用自己的话复述。</a:t>
            </a:r>
            <a:endParaRPr lang="en-US" altLang="zh-CN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）不要遗漏关键情节，要保证故事情节的合理、连贯。</a:t>
            </a:r>
          </a:p>
        </p:txBody>
      </p:sp>
      <p:sp>
        <p:nvSpPr>
          <p:cNvPr id="5" name="文本框 15"/>
          <p:cNvSpPr txBox="1"/>
          <p:nvPr/>
        </p:nvSpPr>
        <p:spPr>
          <a:xfrm>
            <a:off x="3527884" y="12347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小组交流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686353" y="153442"/>
            <a:ext cx="3771295" cy="546100"/>
            <a:chOff x="2270085" y="409406"/>
            <a:chExt cx="3771295" cy="54610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0085" y="409406"/>
              <a:ext cx="749300" cy="5461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5292080" y="409406"/>
              <a:ext cx="749300" cy="5461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560" y="1347614"/>
            <a:ext cx="8253710" cy="7155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1.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意思表达得清楚，语句连贯。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83968" y="4155926"/>
            <a:ext cx="4968552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B050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复述完记得互相评价哦！</a:t>
            </a:r>
            <a:endParaRPr lang="en-US" altLang="zh-CN" sz="2800" b="1" dirty="0">
              <a:solidFill>
                <a:srgbClr val="00B050"/>
              </a:solidFill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5728" y="2322627"/>
            <a:ext cx="8136904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2.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注意表达习惯：声音要洪亮，态度要自然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大方。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文本框 15"/>
          <p:cNvSpPr txBox="1"/>
          <p:nvPr/>
        </p:nvSpPr>
        <p:spPr>
          <a:xfrm>
            <a:off x="3527884" y="197227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评价标准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686353" y="227191"/>
            <a:ext cx="3771295" cy="546100"/>
            <a:chOff x="2270085" y="409406"/>
            <a:chExt cx="3771295" cy="54610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0085" y="409406"/>
              <a:ext cx="749300" cy="5461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5292080" y="409406"/>
              <a:ext cx="749300" cy="5461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8" r="3489" b="9083"/>
          <a:stretch>
            <a:fillRect/>
          </a:stretch>
        </p:blipFill>
        <p:spPr>
          <a:xfrm>
            <a:off x="1725660" y="1563638"/>
            <a:ext cx="5692680" cy="313536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矩形 1"/>
          <p:cNvSpPr/>
          <p:nvPr/>
        </p:nvSpPr>
        <p:spPr>
          <a:xfrm>
            <a:off x="1894361" y="393696"/>
            <a:ext cx="65527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根据下面的图片和简单的文字，说说与它相关的故事。</a:t>
            </a:r>
          </a:p>
        </p:txBody>
      </p:sp>
      <p:grpSp>
        <p:nvGrpSpPr>
          <p:cNvPr id="53251" name="组合 53250"/>
          <p:cNvGrpSpPr/>
          <p:nvPr/>
        </p:nvGrpSpPr>
        <p:grpSpPr>
          <a:xfrm>
            <a:off x="138587" y="123478"/>
            <a:ext cx="1725295" cy="1485900"/>
            <a:chOff x="3107" y="709"/>
            <a:chExt cx="1087" cy="1259"/>
          </a:xfrm>
        </p:grpSpPr>
        <p:pic>
          <p:nvPicPr>
            <p:cNvPr id="61443" name="图片 53251" descr="0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07" y="709"/>
              <a:ext cx="1087" cy="125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1444" name="文本框 53252"/>
            <p:cNvSpPr txBox="1"/>
            <p:nvPr/>
          </p:nvSpPr>
          <p:spPr>
            <a:xfrm>
              <a:off x="3288" y="981"/>
              <a:ext cx="887" cy="49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3200" b="1" dirty="0">
                  <a:latin typeface="楷体_GB2312" panose="02010609030101010101" charset="-122"/>
                  <a:ea typeface="楷体_GB2312" panose="02010609030101010101" charset="-122"/>
                </a:rPr>
                <a:t>讲一讲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7613472" y="1572339"/>
            <a:ext cx="864096" cy="31700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官封弼马温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164288" y="986700"/>
            <a:ext cx="796720" cy="31700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真假美猴王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83518"/>
            <a:ext cx="5280620" cy="400237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948264" y="299196"/>
            <a:ext cx="792088" cy="31700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三打白骨精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95536" y="3723878"/>
            <a:ext cx="84969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孙悟空的各种特点在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三打白骨精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中体现得淋漓尽致，喜欢的同学可以自主阅读。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34314"/>
            <a:ext cx="5299862" cy="3582707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" y="38168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31" y="38326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4694" y="33950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  <p:sp>
        <p:nvSpPr>
          <p:cNvPr id="5" name="矩形 4"/>
          <p:cNvSpPr/>
          <p:nvPr/>
        </p:nvSpPr>
        <p:spPr>
          <a:xfrm>
            <a:off x="755576" y="1347614"/>
            <a:ext cx="7560840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自主</a:t>
            </a:r>
            <a:r>
              <a:rPr lang="zh-CN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阅读《西游记》，准备召开《西游记》故事会，看谁讲的故事最精彩。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273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jk3YmNlOTgyOWE1Y2FjZjAyMDRkMTYzMjk4YTE1ND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1199</Words>
  <Application>Microsoft Office PowerPoint</Application>
  <PresentationFormat>全屏显示(16:9)</PresentationFormat>
  <Paragraphs>191</Paragraphs>
  <Slides>38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38</vt:i4>
      </vt:variant>
    </vt:vector>
  </HeadingPairs>
  <TitlesOfParts>
    <vt:vector size="53" baseType="lpstr">
      <vt:lpstr>微软雅黑</vt:lpstr>
      <vt:lpstr>Calibri</vt:lpstr>
      <vt:lpstr>仿宋</vt:lpstr>
      <vt:lpstr>Times New Roman</vt:lpstr>
      <vt:lpstr>楷体</vt:lpstr>
      <vt:lpstr>Kaiti SC</vt:lpstr>
      <vt:lpstr>汉语拼音</vt:lpstr>
      <vt:lpstr>Arial</vt:lpstr>
      <vt:lpstr>宋体</vt:lpstr>
      <vt:lpstr>楷体_GB2312</vt:lpstr>
      <vt:lpstr>幼圆</vt:lpstr>
      <vt:lpstr>黑体</vt:lpstr>
      <vt:lpstr>华文楷体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239</cp:revision>
  <dcterms:created xsi:type="dcterms:W3CDTF">2017-03-17T02:28:00Z</dcterms:created>
  <dcterms:modified xsi:type="dcterms:W3CDTF">2024-10-28T07:47:45Z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4348E15AE91243D39B953BBEA64833A0_13</vt:lpwstr>
  </property>
</Properties>
</file>