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051" r:id="rId2"/>
    <p:sldId id="1954" r:id="rId3"/>
    <p:sldId id="2065" r:id="rId4"/>
    <p:sldId id="2066" r:id="rId5"/>
    <p:sldId id="2067" r:id="rId6"/>
    <p:sldId id="2068" r:id="rId7"/>
    <p:sldId id="2070" r:id="rId8"/>
    <p:sldId id="2071" r:id="rId9"/>
    <p:sldId id="2077" r:id="rId10"/>
    <p:sldId id="2076" r:id="rId11"/>
    <p:sldId id="2061" r:id="rId12"/>
  </p:sldIdLst>
  <p:sldSz cx="9144000" cy="5143500" type="screen16x9"/>
  <p:notesSz cx="6858000" cy="9144000"/>
  <p:embeddedFontLst>
    <p:embeddedFont>
      <p:font typeface="楷体" pitchFamily="49" charset="-122"/>
      <p:regular r:id="rId15"/>
    </p:embeddedFon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黑体" pitchFamily="49" charset="-122"/>
      <p:regular r:id="rId20"/>
    </p:embeddedFont>
  </p:embeddedFontLst>
  <p:custDataLst>
    <p:tags r:id="rId21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069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8683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835696" y="1279153"/>
            <a:ext cx="5112568" cy="1076573"/>
            <a:chOff x="2339752" y="1347614"/>
            <a:chExt cx="5112568" cy="1076573"/>
          </a:xfrm>
        </p:grpSpPr>
        <p:sp>
          <p:nvSpPr>
            <p:cNvPr id="6" name="标题 1"/>
            <p:cNvSpPr txBox="1"/>
            <p:nvPr/>
          </p:nvSpPr>
          <p:spPr>
            <a:xfrm>
              <a:off x="3313956" y="1347614"/>
              <a:ext cx="4138364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dist">
                <a:buFont typeface="Arial" panose="020B0604020202020204" pitchFamily="34" charset="0"/>
                <a:buNone/>
              </a:pPr>
              <a:r>
                <a:rPr lang="zh-CN" altLang="en-US" sz="7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红楼春趣</a:t>
              </a:r>
              <a:endPara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78121"/>
              <a:ext cx="830188" cy="841449"/>
              <a:chOff x="3021732" y="2234357"/>
              <a:chExt cx="830188" cy="841449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203848" y="2234357"/>
                <a:ext cx="464820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8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yt_shape_10243"/>
          <p:cNvSpPr txBox="1"/>
          <p:nvPr/>
        </p:nvSpPr>
        <p:spPr>
          <a:xfrm>
            <a:off x="1296000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第二遍标出下列词语。</a:t>
            </a:r>
          </a:p>
        </p:txBody>
      </p:sp>
      <p:pic>
        <p:nvPicPr>
          <p:cNvPr id="10244" name="yt_image_102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1760182"/>
            <a:ext cx="1079280" cy="107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6" name="yt_shape_10246"/>
          <p:cNvSpPr txBox="1"/>
          <p:nvPr/>
        </p:nvSpPr>
        <p:spPr>
          <a:xfrm>
            <a:off x="6965500" y="2873110"/>
            <a:ext cx="900888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8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  <p:sp>
        <p:nvSpPr>
          <p:cNvPr id="10247" name="yt_shape_10247"/>
          <p:cNvSpPr txBox="1"/>
          <p:nvPr/>
        </p:nvSpPr>
        <p:spPr>
          <a:xfrm>
            <a:off x="1301582" y="2180491"/>
            <a:ext cx="4782586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丫鬟　晦气　螃蟹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蝙蝠　稀烂　飘飘飖飖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8" name="yt_shape_10248"/>
          <p:cNvSpPr txBox="1"/>
          <p:nvPr/>
        </p:nvSpPr>
        <p:spPr>
          <a:xfrm>
            <a:off x="1187624" y="1032120"/>
            <a:ext cx="551593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”画出加点字正确的读音。</a:t>
            </a:r>
          </a:p>
        </p:txBody>
      </p:sp>
      <p:sp>
        <p:nvSpPr>
          <p:cNvPr id="10249" name="yt_shape_10249"/>
          <p:cNvSpPr txBox="1"/>
          <p:nvPr/>
        </p:nvSpPr>
        <p:spPr>
          <a:xfrm>
            <a:off x="1187624" y="1647422"/>
            <a:ext cx="6832383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88112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忌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讳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huì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wěi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袭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击（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xī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xí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250" name="yt_shape_10250"/>
          <p:cNvSpPr txBox="1"/>
          <p:nvPr/>
        </p:nvSpPr>
        <p:spPr>
          <a:xfrm>
            <a:off x="1187624" y="2270739"/>
            <a:ext cx="7374198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881120" algn="l"/>
              </a:tabLst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石</a:t>
            </a:r>
            <a:r>
              <a:rPr lang="zh-CN" altLang="zh-CN" sz="2800" b="1" i="0" u="none" spc="-196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墩</a:t>
            </a:r>
            <a:r>
              <a:rPr lang="en-US" altLang="zh-CN" sz="4200" b="1" i="0" u="none" spc="-1008" baseline="-3500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dūn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dún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0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宝</a:t>
            </a:r>
            <a:r>
              <a:rPr lang="zh-CN" altLang="zh-CN" sz="2800" b="1" i="0" u="none" spc="-196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钗</a:t>
            </a:r>
            <a:r>
              <a:rPr lang="en-US" altLang="zh-CN" sz="4200" b="1" i="0" u="none" spc="-1008" baseline="-3500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chāi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chà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251" name="yt_shape_10251"/>
          <p:cNvSpPr txBox="1"/>
          <p:nvPr/>
        </p:nvSpPr>
        <p:spPr>
          <a:xfrm>
            <a:off x="1187624" y="2894056"/>
            <a:ext cx="7193059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881120" algn="l"/>
              </a:tabLst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抽</a:t>
            </a:r>
            <a:r>
              <a:rPr lang="zh-CN" altLang="zh-CN" sz="2800" b="1" i="0" u="none" spc="-196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屉</a:t>
            </a:r>
            <a:r>
              <a:rPr lang="en-US" altLang="zh-CN" sz="4200" b="1" i="0" u="none" spc="-1008" baseline="-3500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tì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qì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0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 spc="-196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晦</a:t>
            </a:r>
            <a:r>
              <a:rPr lang="en-US" altLang="zh-CN" sz="4200" b="1" i="0" u="none" spc="-1008" baseline="-3500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气（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huì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huī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473548" y="1672624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164715" y="1675839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73561" y="2295941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91193" y="2295941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5736" y="2919258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54668" y="2919258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2" name="yt_shape_10252"/>
          <p:cNvSpPr txBox="1"/>
          <p:nvPr/>
        </p:nvSpPr>
        <p:spPr>
          <a:xfrm>
            <a:off x="1296000" y="935999"/>
            <a:ext cx="65979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”画出加点的多音字的正确读音。</a:t>
            </a:r>
          </a:p>
        </p:txBody>
      </p:sp>
      <p:sp>
        <p:nvSpPr>
          <p:cNvPr id="10253" name="yt_shape_10253"/>
          <p:cNvSpPr txBox="1"/>
          <p:nvPr/>
        </p:nvSpPr>
        <p:spPr>
          <a:xfrm>
            <a:off x="1296001" y="1551301"/>
            <a:ext cx="7307999" cy="19389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喇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叭（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lǎ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lā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哈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喇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子（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lá</a:t>
            </a:r>
            <a:r>
              <a:rPr lang="en-US" altLang="zh-CN" sz="2800" b="1" i="0" u="none" dirty="0" smtClean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en-US" altLang="zh-CN" sz="2800" b="1" dirty="0">
                <a:solidFill>
                  <a:srgbClr val="000000"/>
                </a:solidFill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lā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哇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喇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lá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lā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76701" y="1504495"/>
            <a:ext cx="3753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20587" y="2204904"/>
            <a:ext cx="3753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96651" y="2847203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4" name="yt_shape_10254"/>
          <p:cNvSpPr txBox="1"/>
          <p:nvPr/>
        </p:nvSpPr>
        <p:spPr>
          <a:xfrm>
            <a:off x="1274087" y="627534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理解词语。</a:t>
            </a:r>
          </a:p>
        </p:txBody>
      </p:sp>
      <p:pic>
        <p:nvPicPr>
          <p:cNvPr id="10255" name="yt_image_102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148958"/>
            <a:ext cx="2987280" cy="12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7" name="yt_shape_10257"/>
          <p:cNvSpPr txBox="1"/>
          <p:nvPr/>
        </p:nvSpPr>
        <p:spPr>
          <a:xfrm>
            <a:off x="1277173" y="1221116"/>
            <a:ext cx="396743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登时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立刻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马上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258" name="yt_shape_10258"/>
          <p:cNvSpPr txBox="1"/>
          <p:nvPr/>
        </p:nvSpPr>
        <p:spPr>
          <a:xfrm>
            <a:off x="1277173" y="1836418"/>
            <a:ext cx="4328108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晦气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不吉利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倒霉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259" name="yt_shape_10259"/>
          <p:cNvSpPr txBox="1"/>
          <p:nvPr/>
        </p:nvSpPr>
        <p:spPr>
          <a:xfrm>
            <a:off x="1277173" y="2451720"/>
            <a:ext cx="6852838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七手八脚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形容人多手杂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动作纷乱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15912" y="1148910"/>
            <a:ext cx="232321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立刻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马上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15912" y="1764212"/>
            <a:ext cx="268039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不吉利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倒霉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30287" y="2379514"/>
            <a:ext cx="4466336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形容人多手杂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动作纷乱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yt_shape_10260"/>
          <p:cNvSpPr txBox="1"/>
          <p:nvPr/>
        </p:nvSpPr>
        <p:spPr>
          <a:xfrm>
            <a:off x="1275253" y="3117304"/>
            <a:ext cx="5049459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飘飘飖飖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随风飘动摇摆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328367" y="3045098"/>
            <a:ext cx="268039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随风飘动摇摆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6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4" name="yt_shape_10264"/>
          <p:cNvSpPr txBox="1"/>
          <p:nvPr/>
        </p:nvSpPr>
        <p:spPr>
          <a:xfrm>
            <a:off x="1224154" y="555526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在文中用“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”画出描写丫头们听到放风筝后的举动的句子。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</a:p>
        </p:txBody>
      </p:sp>
      <p:sp>
        <p:nvSpPr>
          <p:cNvPr id="10265" name="yt_shape_10265"/>
          <p:cNvSpPr txBox="1"/>
          <p:nvPr/>
        </p:nvSpPr>
        <p:spPr>
          <a:xfrm>
            <a:off x="1224441" y="1817158"/>
            <a:ext cx="7307999" cy="2484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丫头们听见放风筝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巴不得一声儿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七手八脚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都忙着拿出来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也有美人儿的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也有沙雁儿的。丫头们搬高墩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捆剪子股儿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一面拨起籰子来。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  <p:sp>
        <p:nvSpPr>
          <p:cNvPr id="2" name="yt_shape_10265"/>
          <p:cNvSpPr txBox="1"/>
          <p:nvPr/>
        </p:nvSpPr>
        <p:spPr>
          <a:xfrm>
            <a:off x="1224441" y="1817158"/>
            <a:ext cx="7307999" cy="2484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丫头们听见放风筝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巴不得一声儿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七手八脚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都忙着拿出来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也有美人儿的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也有沙雁儿的。丫头们搬高墩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捆剪子股儿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一面拨起籰子来。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6" name="yt_shape_10266"/>
          <p:cNvSpPr txBox="1"/>
          <p:nvPr/>
        </p:nvSpPr>
        <p:spPr>
          <a:xfrm>
            <a:off x="1296000" y="555526"/>
            <a:ext cx="712214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根据课文内容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选出下列人物所放的风筝。</a:t>
            </a:r>
          </a:p>
        </p:txBody>
      </p:sp>
      <p:sp>
        <p:nvSpPr>
          <p:cNvPr id="10268" name="yt_shape_10268"/>
          <p:cNvSpPr txBox="1"/>
          <p:nvPr/>
        </p:nvSpPr>
        <p:spPr>
          <a:xfrm>
            <a:off x="1296000" y="1178396"/>
            <a:ext cx="7332457" cy="5725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2442210" algn="l"/>
                <a:tab pos="4885055" algn="l"/>
              </a:tabLst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嫣红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800" b="0" i="0" u="none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宝玉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800" b="0" i="0" u="none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探春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E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269" name="yt_shape_10269"/>
          <p:cNvSpPr txBox="1"/>
          <p:nvPr/>
        </p:nvSpPr>
        <p:spPr>
          <a:xfrm>
            <a:off x="1296000" y="1801713"/>
            <a:ext cx="4887235" cy="57252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2442210" algn="l"/>
                <a:tab pos="4885055" algn="l"/>
              </a:tabLst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宝琴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800" b="0" i="0" u="none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宝钗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270" name="yt_shape_10270"/>
          <p:cNvSpPr txBox="1"/>
          <p:nvPr/>
        </p:nvSpPr>
        <p:spPr>
          <a:xfrm>
            <a:off x="1296000" y="2544644"/>
            <a:ext cx="6809556" cy="43524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1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七个大雁风筝　　　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大蝙蝠风筝　　　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33152" y="1131590"/>
            <a:ext cx="437261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75997" y="1131590"/>
            <a:ext cx="437261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518206" y="1131590"/>
            <a:ext cx="416624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E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33152" y="1754907"/>
            <a:ext cx="416624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75997" y="1754907"/>
            <a:ext cx="437261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yt_shape_10271"/>
          <p:cNvSpPr txBox="1"/>
          <p:nvPr/>
        </p:nvSpPr>
        <p:spPr>
          <a:xfrm>
            <a:off x="1291883" y="3030679"/>
            <a:ext cx="7307999" cy="9092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1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C.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大蝴蝶风筝　　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   D.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美人儿风筝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</a:p>
          <a:p>
            <a:pPr algn="l" eaLnBrk="1" latinLnBrk="0" hangingPunct="0">
              <a:lnSpc>
                <a:spcPct val="11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E.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软翅子大凤凰风筝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uild="allAtOnce"/>
      <p:bldP spid="7" grpId="0" build="allAtOnce"/>
      <p:bldP spid="8" grpId="0" build="allAtOnce"/>
      <p:bldP spid="9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t_shape_2"/>
          <p:cNvSpPr txBox="1"/>
          <p:nvPr/>
        </p:nvSpPr>
        <p:spPr>
          <a:xfrm>
            <a:off x="1259632" y="771550"/>
            <a:ext cx="7309611" cy="3317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《红楼梦》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原名《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石头记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》。</a:t>
            </a:r>
          </a:p>
          <a:p>
            <a:pPr algn="just">
              <a:lnSpc>
                <a:spcPct val="110000"/>
              </a:lnSpc>
            </a:pP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     </a:t>
            </a:r>
            <a:r>
              <a:rPr lang="zh-CN" altLang="zh-CN" sz="2800" b="1" dirty="0" smtClean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全书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以</a:t>
            </a:r>
            <a:r>
              <a:rPr lang="zh-CN" altLang="zh-CN" sz="100" b="1" spc="-10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贾</a:t>
            </a:r>
            <a:r>
              <a:rPr lang="zh-CN" altLang="zh-CN" sz="2800" b="1" u="sng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-100" dirty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spc="-10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史</a:t>
            </a:r>
            <a:r>
              <a:rPr lang="zh-CN" altLang="zh-CN" sz="2800" b="1" u="sng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-100" dirty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spc="-10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王</a:t>
            </a:r>
            <a:r>
              <a:rPr lang="zh-CN" altLang="zh-CN" sz="2800" b="1" u="sng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-100" dirty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spc="-10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薛</a:t>
            </a:r>
            <a:r>
              <a:rPr lang="zh-CN" altLang="zh-CN" sz="2800" b="1" u="sng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-100" dirty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四大家族的兴衰为背景</a:t>
            </a:r>
            <a:r>
              <a:rPr lang="zh-CN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以贾宝玉与林黛玉、薛宝钗的恋爱经历为中心线索</a:t>
            </a:r>
            <a:r>
              <a:rPr lang="zh-CN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生动地塑造了</a:t>
            </a:r>
            <a:r>
              <a:rPr lang="zh-CN" altLang="zh-CN" sz="100" b="1" spc="-10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dirty="0" smtClean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贾宝玉</a:t>
            </a:r>
            <a:r>
              <a:rPr lang="zh-CN" altLang="zh-CN" sz="2800" b="1" u="sng" dirty="0" smtClean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-100" dirty="0" smtClean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spc="-10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林黛玉</a:t>
            </a:r>
            <a:r>
              <a:rPr lang="zh-CN" altLang="zh-CN" sz="2800" b="1" u="sng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-100" dirty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spc="-10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薛宝钗</a:t>
            </a:r>
            <a:r>
              <a:rPr lang="zh-CN" altLang="zh-CN" sz="2800" b="1" u="sng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-100" dirty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spc="-10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王熙凤</a:t>
            </a:r>
            <a:r>
              <a:rPr lang="zh-CN" altLang="zh-CN" sz="2800" b="1" u="sng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-100" dirty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spc="-10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尤三姐</a:t>
            </a:r>
            <a:r>
              <a:rPr lang="zh-CN" altLang="zh-CN" sz="2800" b="1" u="sng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-100" dirty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等许多具有鲜明个性的艺术形象。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3013277" y="1188092"/>
            <a:ext cx="90487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贾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79619" y="1188092"/>
            <a:ext cx="90487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史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45707" y="1188092"/>
            <a:ext cx="9047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王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11667" y="1188092"/>
            <a:ext cx="9047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薛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55924" y="2578704"/>
            <a:ext cx="131470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zh-CN" altLang="en-US" sz="2800" b="1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贾</a:t>
            </a:r>
            <a:r>
              <a:rPr kumimoji="0" lang="zh-CN" altLang="zh-CN" sz="2800" b="1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宝玉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11591" y="2569578"/>
            <a:ext cx="1692657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林黛玉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15847" y="2571750"/>
            <a:ext cx="1692657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薛宝钗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627784" y="3076627"/>
            <a:ext cx="915417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王熙</a:t>
            </a:r>
            <a:r>
              <a:rPr kumimoji="0" lang="zh-CN" altLang="en-US" sz="2800" b="1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凤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806416" y="3076627"/>
            <a:ext cx="1637792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尤三姐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65153" y="548027"/>
            <a:ext cx="1608837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石头记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  <p:bldP spid="6" grpId="0" build="allAtOnce"/>
      <p:bldP spid="8" grpId="0" build="allAtOnce"/>
      <p:bldP spid="9" grpId="0" build="allAtOnce"/>
      <p:bldP spid="10" grpId="0" build="allAtOnce"/>
      <p:bldP spid="11" grpId="0" build="allAtOnce"/>
      <p:bldP spid="13" grpId="0" build="allAtOnce"/>
      <p:bldP spid="14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6" name="yt_shape_10276"/>
          <p:cNvSpPr txBox="1"/>
          <p:nvPr/>
        </p:nvSpPr>
        <p:spPr>
          <a:xfrm>
            <a:off x="1109513" y="2007236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                         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425a64a-a11c-40b5-9a93-45a0c3114931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</Words>
  <Application>Microsoft Office PowerPoint</Application>
  <PresentationFormat>全屏显示(16:9)</PresentationFormat>
  <Paragraphs>62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BZ</vt:lpstr>
      <vt:lpstr>楷体</vt:lpstr>
      <vt:lpstr>Calibri</vt:lpstr>
      <vt:lpstr>黑体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2023-12-19T09:50:13Z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33294BD728F74FDCBD955476054E9AC4</vt:lpwstr>
  </property>
</Properties>
</file>