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1460" r:id="rId2"/>
    <p:sldId id="523" r:id="rId3"/>
    <p:sldId id="1459" r:id="rId4"/>
    <p:sldId id="1429" r:id="rId5"/>
    <p:sldId id="978" r:id="rId6"/>
    <p:sldId id="1428" r:id="rId7"/>
    <p:sldId id="1400" r:id="rId8"/>
    <p:sldId id="1445" r:id="rId9"/>
    <p:sldId id="1446" r:id="rId10"/>
    <p:sldId id="1430" r:id="rId11"/>
    <p:sldId id="1447" r:id="rId12"/>
    <p:sldId id="1431" r:id="rId13"/>
    <p:sldId id="632" r:id="rId14"/>
    <p:sldId id="1454" r:id="rId15"/>
    <p:sldId id="1435" r:id="rId16"/>
    <p:sldId id="1432" r:id="rId17"/>
    <p:sldId id="1433" r:id="rId18"/>
    <p:sldId id="980" r:id="rId19"/>
    <p:sldId id="1448" r:id="rId20"/>
    <p:sldId id="1410" r:id="rId21"/>
    <p:sldId id="1434" r:id="rId22"/>
    <p:sldId id="1449" r:id="rId23"/>
    <p:sldId id="928" r:id="rId24"/>
    <p:sldId id="1455" r:id="rId25"/>
    <p:sldId id="1456" r:id="rId26"/>
    <p:sldId id="1461" r:id="rId27"/>
    <p:sldId id="1440" r:id="rId28"/>
    <p:sldId id="1391" r:id="rId29"/>
    <p:sldId id="1462" r:id="rId30"/>
    <p:sldId id="1457" r:id="rId31"/>
    <p:sldId id="1443" r:id="rId32"/>
    <p:sldId id="1450" r:id="rId33"/>
    <p:sldId id="1425" r:id="rId34"/>
    <p:sldId id="1216" r:id="rId35"/>
    <p:sldId id="1377" r:id="rId36"/>
    <p:sldId id="1453" r:id="rId37"/>
    <p:sldId id="1426" r:id="rId38"/>
    <p:sldId id="1300" r:id="rId39"/>
    <p:sldId id="1007" r:id="rId40"/>
  </p:sldIdLst>
  <p:sldSz cx="9144000" cy="5143500" type="screen16x9"/>
  <p:notesSz cx="6858000" cy="9144000"/>
  <p:embeddedFontLst>
    <p:embeddedFont>
      <p:font typeface="楷体" pitchFamily="49" charset="-122"/>
      <p:regular r:id="rId43"/>
    </p:embeddedFont>
    <p:embeddedFont>
      <p:font typeface="Calibri" pitchFamily="34" charset="0"/>
      <p:regular r:id="rId44"/>
      <p:bold r:id="rId45"/>
      <p:italic r:id="rId46"/>
      <p:boldItalic r:id="rId47"/>
    </p:embeddedFont>
    <p:embeddedFont>
      <p:font typeface="黑体" pitchFamily="49" charset="-122"/>
      <p:regular r:id="rId48"/>
    </p:embeddedFont>
    <p:embeddedFont>
      <p:font typeface="仿宋" pitchFamily="49" charset="-122"/>
      <p:regular r:id="rId49"/>
    </p:embeddedFont>
    <p:embeddedFont>
      <p:font typeface="汉语拼音" pitchFamily="34" charset="0"/>
      <p:regular r:id="rId50"/>
    </p:embeddedFont>
    <p:embeddedFont>
      <p:font typeface="微软雅黑" pitchFamily="34" charset="-122"/>
      <p:regular r:id="rId51"/>
      <p:bold r:id="rId5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76">
          <p15:clr>
            <a:srgbClr val="A4A3A4"/>
          </p15:clr>
        </p15:guide>
        <p15:guide id="2" pos="1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743">
          <p15:clr>
            <a:srgbClr val="A4A3A4"/>
          </p15:clr>
        </p15:guide>
        <p15:guide id="2" pos="223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000FF"/>
    <a:srgbClr val="FF6600"/>
    <a:srgbClr val="00B050"/>
    <a:srgbClr val="0066CC"/>
    <a:srgbClr val="4325D9"/>
    <a:srgbClr val="FF0000"/>
    <a:srgbClr val="FFFFCC"/>
    <a:srgbClr val="FF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-606" y="-108"/>
      </p:cViewPr>
      <p:guideLst>
        <p:guide orient="horz" pos="2676"/>
        <p:guide pos="1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743"/>
        <p:guide pos="223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075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08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516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916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35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230" y="51470"/>
            <a:ext cx="1282378" cy="504056"/>
          </a:xfrm>
          <a:prstGeom prst="rect">
            <a:avLst/>
          </a:prstGeom>
        </p:spPr>
      </p:pic>
      <p:pic>
        <p:nvPicPr>
          <p:cNvPr id="2052" name="Picture 4" descr="http://pic.51yuansu.com/pic3/cover/01/01/53/58de6cddf22d5_610.jpg"/>
          <p:cNvPicPr>
            <a:picLocks noChangeAspect="1" noChangeArrowheads="1"/>
          </p:cNvPicPr>
          <p:nvPr userDrawn="1"/>
        </p:nvPicPr>
        <p:blipFill rotWithShape="1"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605"/>
          <a:stretch/>
        </p:blipFill>
        <p:spPr bwMode="auto">
          <a:xfrm>
            <a:off x="7324977" y="3598766"/>
            <a:ext cx="2333494" cy="163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9.gif"/><Relationship Id="rId4" Type="http://schemas.openxmlformats.org/officeDocument/2006/relationships/hyperlink" Target="&#36164;&#26009;&#38142;&#25509;/&#35270;&#39057;/&#19971;&#24425;&#20116;&#19979;&#35838;&#25991;&#26391;&#35835;8&#32418;&#27004;&#26149;&#36259;.mp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tiff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22823;&#35266;&#22253;&#25918;&#39118;&#31581;&#29255;&#27573;.mp4" TargetMode="External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gif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9177" y="916852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32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1703172" y="1613942"/>
            <a:ext cx="5760640" cy="1177245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红楼春趣 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568" y="49635"/>
            <a:ext cx="1282378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85" y="1784546"/>
            <a:ext cx="921235" cy="914308"/>
          </a:xfrm>
          <a:prstGeom prst="rect">
            <a:avLst/>
          </a:prstGeom>
        </p:spPr>
      </p:pic>
      <p:sp>
        <p:nvSpPr>
          <p:cNvPr id="9" name="文本框 6">
            <a:extLst>
              <a:ext uri="{FF2B5EF4-FFF2-40B4-BE49-F238E27FC236}">
                <a16:creationId xmlns:a16="http://schemas.microsoft.com/office/drawing/2014/main" xmlns="" id="{D72EACE4-6DBD-7247-92D1-5B31521A4382}"/>
              </a:ext>
            </a:extLst>
          </p:cNvPr>
          <p:cNvSpPr txBox="1"/>
          <p:nvPr/>
        </p:nvSpPr>
        <p:spPr>
          <a:xfrm>
            <a:off x="2146376" y="1631435"/>
            <a:ext cx="6110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600" b="1">
                <a:solidFill>
                  <a:srgbClr val="92D050"/>
                </a:solidFill>
                <a:latin typeface="宋体" panose="02010600030101010101" pitchFamily="2" charset="-122"/>
              </a:rPr>
              <a:t>8</a:t>
            </a:r>
            <a:endParaRPr kumimoji="1" lang="zh-CN" altLang="en-US" sz="7200" b="1" dirty="0">
              <a:solidFill>
                <a:srgbClr val="92D05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2465590" y="1491630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prstClr val="black"/>
                </a:solidFill>
                <a:latin typeface="宋体" pitchFamily="2" charset="-122"/>
              </a:rPr>
              <a:t>*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915566"/>
            <a:ext cx="7056784" cy="266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欣赏</a:t>
            </a: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主题曲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改编自中国古典四大名著之一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3" name="枉凝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32240" y="1092195"/>
            <a:ext cx="609600" cy="609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BA6E989-A60B-23E4-2EE7-274B39F178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2201"/>
          <a:stretch/>
        </p:blipFill>
        <p:spPr>
          <a:xfrm>
            <a:off x="683568" y="1119060"/>
            <a:ext cx="720080" cy="544373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A569B73A-5118-D5E9-1A9B-00153DCB7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163" r="99535">
                        <a14:foregroundMark x1="45814" y1="8197" x2="45814" y2="8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03798"/>
            <a:ext cx="2035379" cy="202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53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37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79512" y="339502"/>
            <a:ext cx="896448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你看过《红楼梦》这部小说吗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？对它有哪些了解？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163" r="99535">
                        <a14:foregroundMark x1="45814" y1="8197" x2="45814" y2="8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162" y="2278763"/>
            <a:ext cx="2035379" cy="202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635896" y="1059582"/>
            <a:ext cx="1213794" cy="1062594"/>
            <a:chOff x="837926" y="3342695"/>
            <a:chExt cx="1213794" cy="1062594"/>
          </a:xfrm>
        </p:grpSpPr>
        <p:sp>
          <p:nvSpPr>
            <p:cNvPr id="7" name="泪滴形 6"/>
            <p:cNvSpPr/>
            <p:nvPr/>
          </p:nvSpPr>
          <p:spPr>
            <a:xfrm rot="2721375" flipV="1">
              <a:off x="908355" y="3336046"/>
              <a:ext cx="1062594" cy="1075892"/>
            </a:xfrm>
            <a:prstGeom prst="teardrop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8" name="TextBox 10">
              <a:hlinkClick r:id="rId4" action="ppaction://hlinksldjump"/>
            </p:cNvPr>
            <p:cNvSpPr txBox="1"/>
            <p:nvPr/>
          </p:nvSpPr>
          <p:spPr>
            <a:xfrm>
              <a:off x="837926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FF6600"/>
                  </a:solidFill>
                  <a:latin typeface="楷体" pitchFamily="49" charset="-122"/>
                  <a:ea typeface="楷体" pitchFamily="49" charset="-122"/>
                </a:rPr>
                <a:t>作者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46038" y="2399177"/>
            <a:ext cx="1213794" cy="1075892"/>
            <a:chOff x="837926" y="3336046"/>
            <a:chExt cx="1213794" cy="1075892"/>
          </a:xfrm>
        </p:grpSpPr>
        <p:sp>
          <p:nvSpPr>
            <p:cNvPr id="15" name="泪滴形 14"/>
            <p:cNvSpPr/>
            <p:nvPr/>
          </p:nvSpPr>
          <p:spPr>
            <a:xfrm rot="2557595" flipV="1">
              <a:off x="908355" y="3336046"/>
              <a:ext cx="1062594" cy="1075892"/>
            </a:xfrm>
            <a:prstGeom prst="teardrop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16" name="TextBox 10">
              <a:hlinkClick r:id="rId5" action="ppaction://hlinksldjump"/>
            </p:cNvPr>
            <p:cNvSpPr txBox="1"/>
            <p:nvPr/>
          </p:nvSpPr>
          <p:spPr>
            <a:xfrm>
              <a:off x="837926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0000FF"/>
                  </a:solidFill>
                  <a:latin typeface="楷体" pitchFamily="49" charset="-122"/>
                  <a:ea typeface="楷体" pitchFamily="49" charset="-122"/>
                </a:rPr>
                <a:t>背景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59940" y="2294595"/>
            <a:ext cx="1213794" cy="1075892"/>
            <a:chOff x="817754" y="3336046"/>
            <a:chExt cx="1213794" cy="1075892"/>
          </a:xfrm>
        </p:grpSpPr>
        <p:sp>
          <p:nvSpPr>
            <p:cNvPr id="24" name="泪滴形 23"/>
            <p:cNvSpPr/>
            <p:nvPr/>
          </p:nvSpPr>
          <p:spPr>
            <a:xfrm rot="2319917" flipV="1">
              <a:off x="908355" y="3336046"/>
              <a:ext cx="1062594" cy="1075892"/>
            </a:xfrm>
            <a:prstGeom prst="teardrop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25" name="TextBox 10">
              <a:hlinkClick r:id="rId6" action="ppaction://hlinksldjump"/>
            </p:cNvPr>
            <p:cNvSpPr txBox="1"/>
            <p:nvPr/>
          </p:nvSpPr>
          <p:spPr>
            <a:xfrm>
              <a:off x="817754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CC3300"/>
                  </a:solidFill>
                  <a:latin typeface="楷体" pitchFamily="49" charset="-122"/>
                  <a:ea typeface="楷体" pitchFamily="49" charset="-122"/>
                </a:rPr>
                <a:t>简介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1495316" y="4138812"/>
            <a:ext cx="633287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你知道书中的主要人物都有谁吗？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D0D50AA-EA17-BDD6-9B04-F44F88B0DD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4324907" y="1797316"/>
            <a:ext cx="672567" cy="67256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2B6DF444-2ABB-C1CD-C202-39BF0184EA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6279129" y="3050367"/>
            <a:ext cx="672567" cy="67256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34153253-A258-B058-54B9-6F6D5C63F0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2525993" y="3155618"/>
            <a:ext cx="672567" cy="6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3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467544" y="1282811"/>
            <a:ext cx="5636719" cy="19984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sz="3600" b="1" dirty="0">
                <a:solidFill>
                  <a:srgbClr val="4325D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曹</a:t>
            </a:r>
            <a:r>
              <a:rPr lang="zh-CN" altLang="en-US" sz="3600" b="1" dirty="0">
                <a:solidFill>
                  <a:srgbClr val="4325D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雪芹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1715─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176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名霑（</a:t>
            </a:r>
            <a:r>
              <a:rPr sz="3600" b="1" dirty="0" err="1">
                <a:latin typeface="黑体" pitchFamily="49" charset="-122"/>
                <a:ea typeface="黑体" pitchFamily="49" charset="-122"/>
              </a:rPr>
              <a:t>zhān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</a:t>
            </a:r>
            <a:r>
              <a:rPr sz="3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字梦阮，号雪芹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清代小说家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https://timgsa.baidu.com/timg?image&amp;quality=80&amp;size=b9999_10000&amp;sec=1602215177829&amp;di=b6123608d13b22ecf0a4ee3ca85174ca&amp;imgtype=0&amp;src=http%3A%2F%2Fimg1.doubanio.com%2Fview%2Fnote%2Fl%2Fpublic%2Fp529554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7" r="24297" b="8504"/>
          <a:stretch/>
        </p:blipFill>
        <p:spPr bwMode="auto">
          <a:xfrm>
            <a:off x="5955553" y="771550"/>
            <a:ext cx="3186636" cy="30209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下弧形箭头 2">
            <a:hlinkClick r:id="rId3" action="ppaction://hlinksldjump"/>
          </p:cNvPr>
          <p:cNvSpPr/>
          <p:nvPr/>
        </p:nvSpPr>
        <p:spPr>
          <a:xfrm>
            <a:off x="6876256" y="4299942"/>
            <a:ext cx="648072" cy="432048"/>
          </a:xfrm>
          <a:prstGeom prst="curvedUpArrow">
            <a:avLst/>
          </a:prstGeom>
          <a:grp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71472" y="4731990"/>
            <a:ext cx="800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返回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915816" y="1139230"/>
            <a:ext cx="5184576" cy="4766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771550"/>
            <a:ext cx="8208912" cy="3328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课文节选自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第七十回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林黛玉重建桃花社  史湘云偶填柳絮词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，讲的是众人正在做诗品诗时，忽见风筝落在外面，于是开始了有趣的放风筝活动。</a:t>
            </a:r>
          </a:p>
        </p:txBody>
      </p:sp>
      <p:sp>
        <p:nvSpPr>
          <p:cNvPr id="4" name="下弧形箭头 3">
            <a:hlinkClick r:id="rId2" action="ppaction://hlinksldjump"/>
          </p:cNvPr>
          <p:cNvSpPr/>
          <p:nvPr/>
        </p:nvSpPr>
        <p:spPr>
          <a:xfrm>
            <a:off x="6876256" y="4299942"/>
            <a:ext cx="648072" cy="432048"/>
          </a:xfrm>
          <a:prstGeom prst="curvedUpArrow">
            <a:avLst/>
          </a:prstGeom>
          <a:grp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56892" y="4731990"/>
            <a:ext cx="800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286327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27534"/>
            <a:ext cx="8280920" cy="3762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sz="32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中国古代四大名著之一，章回体长篇小说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又称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石头记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风月宝鉴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金陵十二钗》等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。共一百二十回，前八十回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作者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是清代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曹雪芹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后四十回一般认为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高鹗所续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" name="下弧形箭头 2">
            <a:hlinkClick r:id="rId2" action="ppaction://hlinksldjump"/>
          </p:cNvPr>
          <p:cNvSpPr/>
          <p:nvPr/>
        </p:nvSpPr>
        <p:spPr>
          <a:xfrm>
            <a:off x="6876256" y="4299942"/>
            <a:ext cx="648072" cy="432048"/>
          </a:xfrm>
          <a:prstGeom prst="curvedUpArrow">
            <a:avLst/>
          </a:prstGeom>
          <a:grp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00182" y="4719059"/>
            <a:ext cx="800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返回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838"/>
          <a:stretch/>
        </p:blipFill>
        <p:spPr bwMode="auto">
          <a:xfrm>
            <a:off x="4719972" y="-5338"/>
            <a:ext cx="4439573" cy="5238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5849" y="-5339"/>
            <a:ext cx="4785821" cy="5238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7566613" y="-5339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林黛玉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3135796" y="-14866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贾宝玉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53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4"/>
          <a:stretch/>
        </p:blipFill>
        <p:spPr bwMode="auto">
          <a:xfrm>
            <a:off x="13128" y="-10343"/>
            <a:ext cx="4630880" cy="5153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4"/>
          <a:stretch/>
        </p:blipFill>
        <p:spPr bwMode="auto">
          <a:xfrm>
            <a:off x="4644008" y="1"/>
            <a:ext cx="4499992" cy="5149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23870" y="-2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薛宝钗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4644008" y="-9529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王熙凤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498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/>
        </p:nvSpPr>
        <p:spPr>
          <a:xfrm>
            <a:off x="915479" y="1419622"/>
            <a:ext cx="7184914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    回顾一下，本单元在学习“读懂古典名著”时，有哪些读懂课文内容的方法？</a:t>
            </a: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525" y="5147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084757F-F86C-F8AB-A4D0-6C4A574352D0}"/>
              </a:ext>
            </a:extLst>
          </p:cNvPr>
          <p:cNvSpPr txBox="1"/>
          <p:nvPr/>
        </p:nvSpPr>
        <p:spPr>
          <a:xfrm>
            <a:off x="3779912" y="434448"/>
            <a:ext cx="2016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cs"/>
                <a:sym typeface="+mn-ea"/>
              </a:rPr>
              <a:t>方法回顾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506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标注 8"/>
          <p:cNvSpPr/>
          <p:nvPr/>
        </p:nvSpPr>
        <p:spPr>
          <a:xfrm>
            <a:off x="1547664" y="915566"/>
            <a:ext cx="2952328" cy="646986"/>
          </a:xfrm>
          <a:prstGeom prst="wedgeRoundRectCallout">
            <a:avLst>
              <a:gd name="adj1" fmla="val -54727"/>
              <a:gd name="adj2" fmla="val 171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多种方法猜读</a:t>
            </a:r>
            <a:endParaRPr lang="zh-CN" altLang="en-US" sz="3200" b="1" dirty="0">
              <a:solidFill>
                <a:schemeClr val="dk1"/>
              </a:solidFill>
              <a:latin typeface="宋体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1547663" y="1923678"/>
            <a:ext cx="4950961" cy="646986"/>
          </a:xfrm>
          <a:prstGeom prst="wedgeRoundRectCallout">
            <a:avLst>
              <a:gd name="adj1" fmla="val 52521"/>
              <a:gd name="adj2" fmla="val -1083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借助资料或影视作品帮读</a:t>
            </a:r>
            <a:endParaRPr lang="zh-CN" altLang="en-US" sz="3200" b="1" dirty="0">
              <a:solidFill>
                <a:schemeClr val="dk1"/>
              </a:solidFill>
              <a:latin typeface="宋体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1547664" y="2859782"/>
            <a:ext cx="5480082" cy="646986"/>
          </a:xfrm>
          <a:prstGeom prst="wedgeRoundRectCallout">
            <a:avLst>
              <a:gd name="adj1" fmla="val -52158"/>
              <a:gd name="adj2" fmla="val -816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遇到读不懂的地方可以跳读</a:t>
            </a:r>
            <a:endParaRPr lang="zh-CN" altLang="en-US" sz="3200" b="1" dirty="0">
              <a:solidFill>
                <a:schemeClr val="dk1"/>
              </a:solidFill>
              <a:latin typeface="宋体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53398" y="3848373"/>
            <a:ext cx="1489627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 ……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95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6" y="22024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41" y="22976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755576" y="1085736"/>
            <a:ext cx="7488832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8038"/>
            <a:r>
              <a:rPr kumimoji="1" lang="zh-CN" altLang="en-US" sz="2800" spc="190">
                <a:latin typeface="黑体" panose="02010609060101010101" charset="-122"/>
                <a:ea typeface="黑体" panose="02010609060101010101" charset="-122"/>
              </a:rPr>
              <a:t>认真听范读录音，初步感知大观园众人放风筝的热闹场景。</a:t>
            </a:r>
            <a:endParaRPr kumimoji="1" lang="zh-CN" altLang="en-US" sz="28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14">
            <a:hlinkClick r:id="rId4" action="ppaction://hlinkfile"/>
          </p:cNvPr>
          <p:cNvSpPr txBox="1"/>
          <p:nvPr/>
        </p:nvSpPr>
        <p:spPr>
          <a:xfrm>
            <a:off x="819655" y="184621"/>
            <a:ext cx="2262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3348619" y="713540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点击图标，听范读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2487073" y="227687"/>
            <a:ext cx="1059582" cy="105958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850036" y="2067694"/>
            <a:ext cx="7034332" cy="2982191"/>
            <a:chOff x="827086" y="2161309"/>
            <a:chExt cx="7034332" cy="2982191"/>
          </a:xfrm>
        </p:grpSpPr>
        <p:pic>
          <p:nvPicPr>
            <p:cNvPr id="2" name="Picture 2" descr="E:\23春\教材变化\小学语文六制2456定稿信息及变化\义务教育教科书语文五年级下册2022.12.25\义务教育教科书语文五年级下册2022.12.25\10_义务教育教科书语文五年级下册_租型_pdf_p0038_Pre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5847"/>
            <a:stretch/>
          </p:blipFill>
          <p:spPr bwMode="auto">
            <a:xfrm>
              <a:off x="5508104" y="2161309"/>
              <a:ext cx="2353314" cy="2982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3春\教材变化\小学语文六制2456定稿信息及变化\义务教育教科书语文五年级下册2022.12.25\义务教育教科书语文五年级下册2022.12.25\10_义务教育教科书语文五年级下册_租型_pdf_p0036_Pr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5847"/>
            <a:stretch/>
          </p:blipFill>
          <p:spPr bwMode="auto">
            <a:xfrm>
              <a:off x="827086" y="2161309"/>
              <a:ext cx="2353314" cy="2982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3春\教材变化\小学语文六制2456定稿信息及变化\义务教育教科书语文五年级下册2022.12.25\义务教育教科书语文五年级下册2022.12.25\10_义务教育教科书语文五年级下册_租型_pdf_p0037_Pre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5847"/>
            <a:stretch/>
          </p:blipFill>
          <p:spPr bwMode="auto">
            <a:xfrm>
              <a:off x="3159550" y="2161309"/>
              <a:ext cx="2353314" cy="2982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531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868739" y="1063501"/>
            <a:ext cx="118872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tì</a:t>
            </a:r>
          </a:p>
        </p:txBody>
      </p:sp>
      <p:sp>
        <p:nvSpPr>
          <p:cNvPr id="26" name="矩形 25"/>
          <p:cNvSpPr/>
          <p:nvPr/>
        </p:nvSpPr>
        <p:spPr>
          <a:xfrm>
            <a:off x="3351489" y="1063501"/>
            <a:ext cx="12241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</a:t>
            </a:r>
            <a:r>
              <a:rPr lang="en-US" altLang="zh-CN" sz="2800" b="1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ā</a:t>
            </a:r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</a:t>
            </a:r>
            <a:endParaRPr lang="en-US" altLang="zh-CN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67601" y="1063501"/>
            <a:ext cx="119126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huì</a:t>
            </a:r>
          </a:p>
        </p:txBody>
      </p:sp>
      <p:sp>
        <p:nvSpPr>
          <p:cNvPr id="29" name="矩形 28"/>
          <p:cNvSpPr/>
          <p:nvPr/>
        </p:nvSpPr>
        <p:spPr>
          <a:xfrm>
            <a:off x="6584970" y="1062570"/>
            <a:ext cx="109029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2800" b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dài</a:t>
            </a:r>
            <a:endParaRPr lang="en-US" altLang="zh-CN" sz="2800" b="1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66965" y="1420950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窗</a:t>
            </a:r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屉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zh-CN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28716" y="1421219"/>
            <a:ext cx="1416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嫣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65493" y="1421363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讳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01158" y="14180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黛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324452" y="2209639"/>
            <a:ext cx="128714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chāi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82034" y="2645499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钗</a:t>
            </a:r>
          </a:p>
        </p:txBody>
      </p:sp>
      <p:sp>
        <p:nvSpPr>
          <p:cNvPr id="43" name="矩形 42"/>
          <p:cNvSpPr/>
          <p:nvPr/>
        </p:nvSpPr>
        <p:spPr>
          <a:xfrm>
            <a:off x="3725597" y="3544954"/>
            <a:ext cx="135045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diàn</a:t>
            </a:r>
            <a:endParaRPr lang="en-US" altLang="zh-CN" sz="2800" b="1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07208" y="3885168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垫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319719" y="2262716"/>
            <a:ext cx="109029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dūn</a:t>
            </a:r>
            <a:endParaRPr lang="en-US" altLang="zh-CN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87824" y="2645499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墩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32" name="矩形 31"/>
          <p:cNvSpPr/>
          <p:nvPr/>
        </p:nvSpPr>
        <p:spPr>
          <a:xfrm>
            <a:off x="6765445" y="2260905"/>
            <a:ext cx="118872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wén</a:t>
            </a:r>
            <a:endParaRPr lang="en-US" altLang="zh-CN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41278" y="2645499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晴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雯</a:t>
            </a:r>
            <a:endParaRPr lang="zh-CN" altLang="zh-CN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88610" y="3507854"/>
            <a:ext cx="118872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xí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01386" y="3885168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袭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姑娘</a:t>
            </a:r>
            <a:endParaRPr lang="zh-CN" altLang="zh-CN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190361" y="3529910"/>
            <a:ext cx="74421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2800" b="1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ā</a:t>
            </a:r>
            <a:endParaRPr lang="en-US" altLang="zh-CN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89818" y="3885168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豁喇喇</a:t>
            </a:r>
            <a:endParaRPr lang="zh-CN" altLang="zh-CN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44" y="23993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767893" y="195486"/>
            <a:ext cx="1800696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30" name="矩形 29"/>
          <p:cNvSpPr/>
          <p:nvPr/>
        </p:nvSpPr>
        <p:spPr>
          <a:xfrm>
            <a:off x="5413943" y="3529909"/>
            <a:ext cx="8870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huò</a:t>
            </a:r>
            <a:endParaRPr lang="en-US" altLang="zh-CN" sz="2800" b="1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12418" y="2262324"/>
            <a:ext cx="109029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huì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72566" y="2645499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晦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3" grpId="0"/>
      <p:bldP spid="43" grpId="1"/>
      <p:bldP spid="25" grpId="0"/>
      <p:bldP spid="25" grpId="1"/>
      <p:bldP spid="32" grpId="0"/>
      <p:bldP spid="32" grpId="1"/>
      <p:bldP spid="39" grpId="0"/>
      <p:bldP spid="39" grpId="1"/>
      <p:bldP spid="45" grpId="0"/>
      <p:bldP spid="45" grpId="1"/>
      <p:bldP spid="30" grpId="0"/>
      <p:bldP spid="30" grpId="1"/>
      <p:bldP spid="31" grpId="0"/>
      <p:bldP spid="3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91880" y="289784"/>
            <a:ext cx="410581" cy="377666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</p:grp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946943" y="230791"/>
            <a:ext cx="1849193" cy="4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</a:p>
        </p:txBody>
      </p:sp>
      <p:sp>
        <p:nvSpPr>
          <p:cNvPr id="36" name="矩形 35"/>
          <p:cNvSpPr/>
          <p:nvPr/>
        </p:nvSpPr>
        <p:spPr>
          <a:xfrm>
            <a:off x="1547664" y="210278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喇</a:t>
            </a:r>
            <a:endParaRPr lang="zh-CN" altLang="en-US" sz="5400">
              <a:solidFill>
                <a:srgbClr val="0000FF"/>
              </a:solidFill>
            </a:endParaRPr>
          </a:p>
        </p:txBody>
      </p:sp>
      <p:sp>
        <p:nvSpPr>
          <p:cNvPr id="37" name="左大括号 36"/>
          <p:cNvSpPr/>
          <p:nvPr/>
        </p:nvSpPr>
        <p:spPr>
          <a:xfrm>
            <a:off x="2428033" y="1710484"/>
            <a:ext cx="216024" cy="173690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693986" y="1488433"/>
            <a:ext cx="79789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200" b="1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ā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693986" y="2289379"/>
            <a:ext cx="79789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200" b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ǎ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718047" y="3139186"/>
            <a:ext cx="79789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200" b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á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50957" y="1451994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豁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喇喇</a:t>
            </a:r>
            <a:endParaRPr lang="zh-CN" altLang="zh-CN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37257" y="2275007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喇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叭</a:t>
            </a:r>
            <a:endParaRPr lang="zh-CN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15941" y="3104298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哈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44208" y="1451992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呼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喇</a:t>
            </a:r>
            <a:endParaRPr lang="zh-CN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48064" y="1463375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哇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喇</a:t>
            </a:r>
            <a:endParaRPr lang="zh-CN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384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5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491880" y="289784"/>
            <a:ext cx="410581" cy="377666"/>
            <a:chOff x="631825" y="5181600"/>
            <a:chExt cx="1554163" cy="1552575"/>
          </a:xfrm>
        </p:grpSpPr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7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8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9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0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3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4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5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6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7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9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0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5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6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7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</p:grp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3946943" y="195486"/>
            <a:ext cx="1849193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25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文本框 6"/>
          <p:cNvSpPr txBox="1"/>
          <p:nvPr/>
        </p:nvSpPr>
        <p:spPr>
          <a:xfrm>
            <a:off x="4652910" y="1526394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晦</a:t>
            </a:r>
          </a:p>
        </p:txBody>
      </p:sp>
      <p:sp>
        <p:nvSpPr>
          <p:cNvPr id="66" name="TextBox 37"/>
          <p:cNvSpPr txBox="1"/>
          <p:nvPr/>
        </p:nvSpPr>
        <p:spPr>
          <a:xfrm>
            <a:off x="1459150" y="1491630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讳</a:t>
            </a:r>
          </a:p>
        </p:txBody>
      </p:sp>
      <p:sp>
        <p:nvSpPr>
          <p:cNvPr id="67" name="文本框 6"/>
          <p:cNvSpPr txBox="1"/>
          <p:nvPr/>
        </p:nvSpPr>
        <p:spPr>
          <a:xfrm>
            <a:off x="2788879" y="1497770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违</a:t>
            </a:r>
          </a:p>
        </p:txBody>
      </p:sp>
      <p:sp>
        <p:nvSpPr>
          <p:cNvPr id="68" name="文本框 6"/>
          <p:cNvSpPr txBox="1"/>
          <p:nvPr/>
        </p:nvSpPr>
        <p:spPr>
          <a:xfrm>
            <a:off x="5848192" y="1491631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诲</a:t>
            </a:r>
          </a:p>
        </p:txBody>
      </p:sp>
      <p:sp>
        <p:nvSpPr>
          <p:cNvPr id="69" name="文本框 6"/>
          <p:cNvSpPr txBox="1"/>
          <p:nvPr/>
        </p:nvSpPr>
        <p:spPr>
          <a:xfrm>
            <a:off x="7125997" y="1491630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悔</a:t>
            </a:r>
          </a:p>
        </p:txBody>
      </p:sp>
      <p:sp>
        <p:nvSpPr>
          <p:cNvPr id="70" name="文本框 6"/>
          <p:cNvSpPr txBox="1"/>
          <p:nvPr/>
        </p:nvSpPr>
        <p:spPr>
          <a:xfrm>
            <a:off x="1455149" y="3137960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钗</a:t>
            </a:r>
          </a:p>
        </p:txBody>
      </p:sp>
      <p:sp>
        <p:nvSpPr>
          <p:cNvPr id="71" name="文本框 6"/>
          <p:cNvSpPr txBox="1"/>
          <p:nvPr/>
        </p:nvSpPr>
        <p:spPr>
          <a:xfrm>
            <a:off x="2788878" y="3144630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杈</a:t>
            </a:r>
          </a:p>
        </p:txBody>
      </p:sp>
      <p:sp>
        <p:nvSpPr>
          <p:cNvPr id="72" name="文本框 6"/>
          <p:cNvSpPr txBox="1"/>
          <p:nvPr/>
        </p:nvSpPr>
        <p:spPr>
          <a:xfrm>
            <a:off x="4652910" y="318155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敞</a:t>
            </a:r>
          </a:p>
        </p:txBody>
      </p:sp>
      <p:sp>
        <p:nvSpPr>
          <p:cNvPr id="73" name="文本框 6"/>
          <p:cNvSpPr txBox="1"/>
          <p:nvPr/>
        </p:nvSpPr>
        <p:spPr>
          <a:xfrm>
            <a:off x="5879966" y="318155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敝</a:t>
            </a:r>
          </a:p>
        </p:txBody>
      </p:sp>
      <p:sp>
        <p:nvSpPr>
          <p:cNvPr id="74" name="TextBox 56"/>
          <p:cNvSpPr txBox="1"/>
          <p:nvPr/>
        </p:nvSpPr>
        <p:spPr>
          <a:xfrm>
            <a:off x="1154797" y="2228745"/>
            <a:ext cx="2759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名讳  违反</a:t>
            </a:r>
          </a:p>
        </p:txBody>
      </p:sp>
      <p:sp>
        <p:nvSpPr>
          <p:cNvPr id="75" name="TextBox 56"/>
          <p:cNvSpPr txBox="1"/>
          <p:nvPr/>
        </p:nvSpPr>
        <p:spPr>
          <a:xfrm>
            <a:off x="1188531" y="3975627"/>
            <a:ext cx="2759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宝钗  树杈</a:t>
            </a:r>
          </a:p>
        </p:txBody>
      </p:sp>
      <p:sp>
        <p:nvSpPr>
          <p:cNvPr id="76" name="TextBox 56"/>
          <p:cNvSpPr txBox="1"/>
          <p:nvPr/>
        </p:nvSpPr>
        <p:spPr>
          <a:xfrm>
            <a:off x="4436886" y="3993262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宽敞 敝人</a:t>
            </a:r>
          </a:p>
        </p:txBody>
      </p:sp>
      <p:sp>
        <p:nvSpPr>
          <p:cNvPr id="77" name="TextBox 56"/>
          <p:cNvSpPr txBox="1"/>
          <p:nvPr/>
        </p:nvSpPr>
        <p:spPr>
          <a:xfrm>
            <a:off x="4456191" y="2258278"/>
            <a:ext cx="37882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隐晦 教诲 悔恨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72034" y="602189"/>
            <a:ext cx="1307481" cy="6145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比一比</a:t>
            </a:r>
            <a:endParaRPr lang="en-US" altLang="zh-CN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496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46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539552" y="1131590"/>
            <a:ext cx="7923212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</a:rPr>
              <a:t>　　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丫头们听见放风筝，巴不得一声儿，七手八脚，都忙着拿出来：也有美人儿的，也有沙雁儿的。丫头们搬高墩，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捆剪子股儿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，一面拨起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籰子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来。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黛玉笑道：“那是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不好。拿去叫人换好了，就好放了。再取一个来放罢。”</a:t>
            </a:r>
          </a:p>
        </p:txBody>
      </p:sp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409825" y="3476686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9" y="3576698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grpSp>
        <p:nvGrpSpPr>
          <p:cNvPr id="3" name="组合 18"/>
          <p:cNvGrpSpPr>
            <a:grpSpLocks/>
          </p:cNvGrpSpPr>
          <p:nvPr/>
        </p:nvGrpSpPr>
        <p:grpSpPr bwMode="auto">
          <a:xfrm rot="10800000">
            <a:off x="1824243" y="3977575"/>
            <a:ext cx="5700084" cy="767381"/>
            <a:chOff x="1855962" y="857891"/>
            <a:chExt cx="5143332" cy="996593"/>
          </a:xfrm>
        </p:grpSpPr>
        <p:pic>
          <p:nvPicPr>
            <p:cNvPr id="30728" name="Picture 11" descr="C:\Users\Administrator\Desktop\资源 1@4x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855962" y="857891"/>
              <a:ext cx="5143332" cy="996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9" name="矩形 23"/>
            <p:cNvSpPr>
              <a:spLocks noChangeArrowheads="1"/>
            </p:cNvSpPr>
            <p:nvPr/>
          </p:nvSpPr>
          <p:spPr bwMode="auto">
            <a:xfrm rot="10800000">
              <a:off x="2050884" y="883291"/>
              <a:ext cx="4709016" cy="759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与放</a:t>
              </a:r>
              <a:r>
                <a:rPr lang="zh-CN" altLang="en-US" sz="3200" b="1">
                  <a:solidFill>
                    <a:srgbClr val="4325D9"/>
                  </a:solidFill>
                  <a:latin typeface="宋体" panose="02010600030101010101" pitchFamily="2" charset="-122"/>
                </a:rPr>
                <a:t>风筝有</a:t>
              </a:r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关的工具或饰品</a:t>
              </a:r>
            </a:p>
          </p:txBody>
        </p:sp>
      </p:grpSp>
      <p:sp>
        <p:nvSpPr>
          <p:cNvPr id="8" name="文本框 6"/>
          <p:cNvSpPr txBox="1"/>
          <p:nvPr/>
        </p:nvSpPr>
        <p:spPr>
          <a:xfrm>
            <a:off x="251520" y="172487"/>
            <a:ext cx="8568952" cy="7894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70000"/>
              </a:lnSpc>
            </a:pP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    交流课文中难理解的语句</a:t>
            </a: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5838365" y="2512521"/>
            <a:ext cx="244169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宋体" panose="02010600030101010101" pitchFamily="2" charset="-122"/>
              </a:rPr>
              <a:t>联系上下文</a:t>
            </a:r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8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597208" y="543943"/>
            <a:ext cx="79232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</a:rPr>
              <a:t>　　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黛玉笑道：“可是呢。把咱们的拿出来，咱们也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放放晦气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</a:p>
        </p:txBody>
      </p:sp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409825" y="3392489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8" y="3492190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grpSp>
        <p:nvGrpSpPr>
          <p:cNvPr id="3" name="组合 18"/>
          <p:cNvGrpSpPr>
            <a:grpSpLocks/>
          </p:cNvGrpSpPr>
          <p:nvPr/>
        </p:nvGrpSpPr>
        <p:grpSpPr bwMode="auto">
          <a:xfrm rot="10800000">
            <a:off x="1619672" y="2094203"/>
            <a:ext cx="7348058" cy="774291"/>
            <a:chOff x="2010242" y="1095039"/>
            <a:chExt cx="5071267" cy="1005567"/>
          </a:xfrm>
        </p:grpSpPr>
        <p:pic>
          <p:nvPicPr>
            <p:cNvPr id="30728" name="Picture 11" descr="C:\Users\Administrator\Desktop\资源 1@4x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11266" y="1104013"/>
              <a:ext cx="4858447" cy="996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9" name="矩形 23"/>
            <p:cNvSpPr>
              <a:spLocks noChangeArrowheads="1"/>
            </p:cNvSpPr>
            <p:nvPr/>
          </p:nvSpPr>
          <p:spPr bwMode="auto">
            <a:xfrm rot="10800000">
              <a:off x="2010242" y="1095039"/>
              <a:ext cx="5071267" cy="759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“放晦气”就是指把不好的事情放掉。</a:t>
              </a:r>
            </a:p>
          </p:txBody>
        </p:sp>
      </p:grp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23398" y="3038449"/>
            <a:ext cx="79232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</a:rPr>
              <a:t>　　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众人都说：“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林姑娘的病根儿都放了去了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，咱们大家都放了罢。”</a:t>
            </a:r>
          </a:p>
        </p:txBody>
      </p:sp>
    </p:spTree>
    <p:extLst>
      <p:ext uri="{BB962C8B-B14F-4D97-AF65-F5344CB8AC3E}">
        <p14:creationId xmlns:p14="http://schemas.microsoft.com/office/powerpoint/2010/main" val="39112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31640" y="1001651"/>
            <a:ext cx="7416824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kern="0" dirty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r>
              <a:rPr lang="zh-CN" altLang="en-US" sz="3000" b="1" kern="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endParaRPr lang="zh-CN" altLang="en-US" sz="3000" b="1" kern="0" dirty="0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13946" y="1853097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林黛玉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1520" y="445456"/>
            <a:ext cx="60673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课文中的主要人物都有谁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?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6141995" y="3876586"/>
            <a:ext cx="2430524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+mn-ea"/>
              </a:rPr>
              <a:t>贾府的丫鬟</a:t>
            </a:r>
          </a:p>
        </p:txBody>
      </p:sp>
      <p:sp>
        <p:nvSpPr>
          <p:cNvPr id="13" name="文本框 1"/>
          <p:cNvSpPr txBox="1"/>
          <p:nvPr/>
        </p:nvSpPr>
        <p:spPr>
          <a:xfrm>
            <a:off x="4487194" y="1822319"/>
            <a:ext cx="205171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薛宝钗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1"/>
          <p:cNvSpPr txBox="1"/>
          <p:nvPr/>
        </p:nvSpPr>
        <p:spPr>
          <a:xfrm>
            <a:off x="6466394" y="1822319"/>
            <a:ext cx="123846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4283968" y="3481986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袭姑娘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485516" y="351276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晴雯姑娘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553661" y="4325177"/>
            <a:ext cx="205171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林大娘</a:t>
            </a:r>
            <a:endParaRPr lang="zh-CN" altLang="en-US" sz="32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文本框 1"/>
          <p:cNvSpPr txBox="1"/>
          <p:nvPr/>
        </p:nvSpPr>
        <p:spPr>
          <a:xfrm>
            <a:off x="2404281" y="4325176"/>
            <a:ext cx="2294373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嫣红姑娘</a:t>
            </a:r>
          </a:p>
        </p:txBody>
      </p:sp>
      <p:sp>
        <p:nvSpPr>
          <p:cNvPr id="20" name="文本框 1"/>
          <p:cNvSpPr txBox="1"/>
          <p:nvPr/>
        </p:nvSpPr>
        <p:spPr>
          <a:xfrm>
            <a:off x="4665665" y="4325176"/>
            <a:ext cx="102585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翠墨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2739078" y="3486011"/>
            <a:ext cx="111284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紫鹃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3481986"/>
            <a:ext cx="5544616" cy="650356"/>
          </a:xfrm>
          <a:prstGeom prst="rect">
            <a:avLst/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1"/>
          <p:cNvSpPr txBox="1"/>
          <p:nvPr/>
        </p:nvSpPr>
        <p:spPr>
          <a:xfrm>
            <a:off x="730596" y="189391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贾宝玉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1454249" y="2448648"/>
            <a:ext cx="5860260" cy="42110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1"/>
          <p:cNvSpPr txBox="1"/>
          <p:nvPr/>
        </p:nvSpPr>
        <p:spPr>
          <a:xfrm>
            <a:off x="3704084" y="2918109"/>
            <a:ext cx="1127135" cy="52322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兄妹</a:t>
            </a:r>
          </a:p>
        </p:txBody>
      </p:sp>
      <p:sp>
        <p:nvSpPr>
          <p:cNvPr id="38" name="任意多边形 37"/>
          <p:cNvSpPr/>
          <p:nvPr/>
        </p:nvSpPr>
        <p:spPr>
          <a:xfrm>
            <a:off x="998501" y="2448648"/>
            <a:ext cx="2373709" cy="365670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1"/>
          <p:cNvSpPr txBox="1"/>
          <p:nvPr/>
        </p:nvSpPr>
        <p:spPr>
          <a:xfrm>
            <a:off x="1409477" y="2830431"/>
            <a:ext cx="150634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表兄妹</a:t>
            </a:r>
          </a:p>
        </p:txBody>
      </p:sp>
      <p:sp>
        <p:nvSpPr>
          <p:cNvPr id="40" name="任意多边形 39"/>
          <p:cNvSpPr/>
          <p:nvPr/>
        </p:nvSpPr>
        <p:spPr>
          <a:xfrm rot="21387691" flipV="1">
            <a:off x="1631773" y="1635978"/>
            <a:ext cx="3756598" cy="445111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1"/>
          <p:cNvSpPr txBox="1"/>
          <p:nvPr/>
        </p:nvSpPr>
        <p:spPr>
          <a:xfrm>
            <a:off x="2915816" y="1059582"/>
            <a:ext cx="135535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表姐弟</a:t>
            </a:r>
          </a:p>
        </p:txBody>
      </p:sp>
      <p:sp>
        <p:nvSpPr>
          <p:cNvPr id="42" name="文本框 1"/>
          <p:cNvSpPr txBox="1"/>
          <p:nvPr/>
        </p:nvSpPr>
        <p:spPr>
          <a:xfrm>
            <a:off x="7704857" y="1813608"/>
            <a:ext cx="127737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宝琴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3" name="任意多边形 42"/>
          <p:cNvSpPr/>
          <p:nvPr/>
        </p:nvSpPr>
        <p:spPr>
          <a:xfrm rot="21308474" flipV="1">
            <a:off x="5496052" y="1520767"/>
            <a:ext cx="2874767" cy="49578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1"/>
          <p:cNvSpPr txBox="1"/>
          <p:nvPr/>
        </p:nvSpPr>
        <p:spPr>
          <a:xfrm>
            <a:off x="6209696" y="987574"/>
            <a:ext cx="131463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堂姐妹</a:t>
            </a:r>
          </a:p>
        </p:txBody>
      </p:sp>
      <p:pic>
        <p:nvPicPr>
          <p:cNvPr id="2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36" y="1396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4" grpId="0" animBg="1"/>
      <p:bldP spid="23" grpId="0"/>
      <p:bldP spid="31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 animBg="1"/>
      <p:bldP spid="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66"/>
          <a:stretch/>
        </p:blipFill>
        <p:spPr bwMode="auto">
          <a:xfrm flipH="1">
            <a:off x="4572000" y="1"/>
            <a:ext cx="4560339" cy="520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008"/>
          <a:stretch/>
        </p:blipFill>
        <p:spPr bwMode="auto">
          <a:xfrm>
            <a:off x="0" y="-1"/>
            <a:ext cx="4572000" cy="520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5"/>
          <p:cNvSpPr>
            <a:spLocks noChangeArrowheads="1"/>
          </p:cNvSpPr>
          <p:nvPr/>
        </p:nvSpPr>
        <p:spPr bwMode="auto">
          <a:xfrm>
            <a:off x="3275856" y="4478916"/>
            <a:ext cx="122413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紫鹃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5"/>
          <p:cNvSpPr>
            <a:spLocks noChangeArrowheads="1"/>
          </p:cNvSpPr>
          <p:nvPr/>
        </p:nvSpPr>
        <p:spPr bwMode="auto">
          <a:xfrm>
            <a:off x="7524328" y="4478916"/>
            <a:ext cx="1619672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探春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864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6"/>
          <a:stretch/>
        </p:blipFill>
        <p:spPr bwMode="auto">
          <a:xfrm>
            <a:off x="4499992" y="1"/>
            <a:ext cx="4644009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7" y="0"/>
            <a:ext cx="4785728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5"/>
          <p:cNvSpPr>
            <a:spLocks noChangeArrowheads="1"/>
          </p:cNvSpPr>
          <p:nvPr/>
        </p:nvSpPr>
        <p:spPr bwMode="auto">
          <a:xfrm>
            <a:off x="3563888" y="4506021"/>
            <a:ext cx="1152128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晴雯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5"/>
          <p:cNvSpPr>
            <a:spLocks noChangeArrowheads="1"/>
          </p:cNvSpPr>
          <p:nvPr/>
        </p:nvSpPr>
        <p:spPr bwMode="auto">
          <a:xfrm>
            <a:off x="7524328" y="4443958"/>
            <a:ext cx="1619672" cy="757130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袭姑娘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22444" y="1563638"/>
            <a:ext cx="7709996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运用本单元所学的方法自主默读课文，想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想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文中讲了什么</a:t>
            </a:r>
            <a:r>
              <a:rPr kumimoji="1" lang="zh-CN" altLang="en-US" sz="3200" dirty="0"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kumimoji="1" lang="zh-CN" altLang="en-US" sz="3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趣</a:t>
            </a:r>
            <a:r>
              <a:rPr kumimoji="1" lang="zh-CN" altLang="en-US" sz="3200" dirty="0">
                <a:latin typeface="黑体" panose="02010609060101010101" charset="-122"/>
                <a:ea typeface="黑体" panose="02010609060101010101" charset="-122"/>
              </a:rPr>
              <a:t>”事？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2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713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42713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768866" y="422949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  <p:extLst>
      <p:ext uri="{BB962C8B-B14F-4D97-AF65-F5344CB8AC3E}">
        <p14:creationId xmlns:p14="http://schemas.microsoft.com/office/powerpoint/2010/main" val="207049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3688" y="760313"/>
            <a:ext cx="7992888" cy="3352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全文按照事情发展的顺序来写。先写宝玉和众姐妹因拾到了大老爷院里嫣红姑娘放的大风筝，小丫头们拿出了各种放风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筝的工具。接着写宝琴放了个大</a:t>
            </a:r>
            <a:r>
              <a:rPr kumimoji="1" lang="zh-CN" altLang="en-US" sz="2800" b="1" u="sng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风筝，宝钗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放了个</a:t>
            </a:r>
            <a:r>
              <a:rPr kumimoji="1" lang="zh-CN" altLang="en-US" sz="2800" b="1" u="sng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的风筝，宝玉的</a:t>
            </a:r>
            <a:r>
              <a:rPr kumimoji="1" lang="zh-CN" altLang="en-US" sz="2800" b="1" u="sng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放不起来，</a:t>
            </a:r>
            <a:r>
              <a:rPr kumimoji="1" lang="zh-CN" altLang="en-US" sz="2800" b="1" u="sng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；黛玉放风等时，众</a:t>
            </a:r>
            <a:r>
              <a:rPr kumimoji="1" lang="zh-CN" altLang="en-US" sz="2800" b="1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人都道“林姑娘的</a:t>
            </a:r>
            <a:r>
              <a:rPr kumimoji="1" lang="zh-CN" altLang="en-US" sz="2800" b="1" u="sng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kumimoji="1" lang="zh-CN" altLang="en-US" sz="2800" b="1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都放了去了”。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最后大家放完风筝便各自散了。</a:t>
            </a:r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11853" y="214405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</a:t>
            </a:r>
          </a:p>
        </p:txBody>
      </p:sp>
      <p:sp>
        <p:nvSpPr>
          <p:cNvPr id="9" name="矩形 8"/>
          <p:cNvSpPr/>
          <p:nvPr/>
        </p:nvSpPr>
        <p:spPr>
          <a:xfrm>
            <a:off x="5952087" y="2121265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七个大雁</a:t>
            </a:r>
          </a:p>
        </p:txBody>
      </p:sp>
      <p:sp>
        <p:nvSpPr>
          <p:cNvPr id="11" name="矩形 10"/>
          <p:cNvSpPr/>
          <p:nvPr/>
        </p:nvSpPr>
        <p:spPr>
          <a:xfrm>
            <a:off x="2441211" y="260737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美人儿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56999" y="260084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恼怒不已</a:t>
            </a:r>
          </a:p>
        </p:txBody>
      </p:sp>
      <p:sp>
        <p:nvSpPr>
          <p:cNvPr id="8" name="矩形 7"/>
          <p:cNvSpPr/>
          <p:nvPr/>
        </p:nvSpPr>
        <p:spPr>
          <a:xfrm>
            <a:off x="6563163" y="3051139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病根儿</a:t>
            </a:r>
            <a:endParaRPr lang="zh-CN" altLang="en-US" sz="1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14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74" y="43944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86" y="44420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708278" y="170765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默读课文，找出描写宝玉的相关语句，结合相关语句谈谈你对宝玉的印象。</a:t>
            </a:r>
            <a:endParaRPr lang="zh-CN" altLang="en-US" sz="32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863749" y="414001"/>
            <a:ext cx="200565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35DCF99-33FF-9C8D-06DF-663D93BEF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76"/>
            <a:ext cx="9144000" cy="5004148"/>
          </a:xfrm>
          <a:prstGeom prst="rect">
            <a:avLst/>
          </a:prstGeom>
        </p:spPr>
      </p:pic>
      <p:cxnSp>
        <p:nvCxnSpPr>
          <p:cNvPr id="7" name="直接连接符 6"/>
          <p:cNvCxnSpPr>
            <a:cxnSpLocks/>
          </p:cNvCxnSpPr>
          <p:nvPr/>
        </p:nvCxnSpPr>
        <p:spPr>
          <a:xfrm>
            <a:off x="323528" y="2514982"/>
            <a:ext cx="849694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323528" y="3041898"/>
            <a:ext cx="252028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6"/>
          <p:cNvSpPr txBox="1"/>
          <p:nvPr/>
        </p:nvSpPr>
        <p:spPr>
          <a:xfrm>
            <a:off x="3157796" y="2648769"/>
            <a:ext cx="4536504" cy="1015663"/>
          </a:xfrm>
          <a:prstGeom prst="wedgeRectCallout">
            <a:avLst>
              <a:gd name="adj1" fmla="val -55258"/>
              <a:gd name="adj2" fmla="val -3253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拾到嫣红风筝时</a:t>
            </a:r>
            <a:r>
              <a:rPr kumimoji="1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马上吩咐人拿下来给送回去。</a:t>
            </a:r>
            <a:endParaRPr kumimoji="1"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11960" y="4011910"/>
            <a:ext cx="2037737" cy="646331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心肠很好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66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40FBE53-23F4-1845-E2D6-5BD5C1E35BF2}"/>
              </a:ext>
            </a:extLst>
          </p:cNvPr>
          <p:cNvGrpSpPr/>
          <p:nvPr/>
        </p:nvGrpSpPr>
        <p:grpSpPr>
          <a:xfrm>
            <a:off x="0" y="559689"/>
            <a:ext cx="9144000" cy="4105889"/>
            <a:chOff x="0" y="559689"/>
            <a:chExt cx="9144000" cy="410588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56B8AF72-5CC7-9CA3-212A-3E3D3E9F4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59689"/>
              <a:ext cx="9144000" cy="47518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C7E37A09-B152-19AF-F077-013339208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94075"/>
              <a:ext cx="9144000" cy="3671503"/>
            </a:xfrm>
            <a:prstGeom prst="rect">
              <a:avLst/>
            </a:prstGeom>
          </p:spPr>
        </p:pic>
      </p:grpSp>
      <p:cxnSp>
        <p:nvCxnSpPr>
          <p:cNvPr id="6" name="直接连接符 5"/>
          <p:cNvCxnSpPr>
            <a:cxnSpLocks/>
          </p:cNvCxnSpPr>
          <p:nvPr/>
        </p:nvCxnSpPr>
        <p:spPr>
          <a:xfrm>
            <a:off x="3491880" y="1505972"/>
            <a:ext cx="54006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236280" y="2052454"/>
            <a:ext cx="871296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236280" y="2571750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236280" y="3075806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236280" y="3618514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 flipV="1">
            <a:off x="236280" y="4083918"/>
            <a:ext cx="8656200" cy="29343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236280" y="4617928"/>
            <a:ext cx="879336" cy="955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867398" y="438376"/>
            <a:ext cx="7632848" cy="1569660"/>
          </a:xfrm>
          <a:prstGeom prst="wedgeRectCallout">
            <a:avLst>
              <a:gd name="adj1" fmla="val -9623"/>
              <a:gd name="adj2" fmla="val 64106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他的大鱼风筝自己还没放一回，就被丫头晴雯放走了，螃蟹风筝又给了三爷，但他也不气恼。</a:t>
            </a:r>
          </a:p>
        </p:txBody>
      </p:sp>
      <p:sp>
        <p:nvSpPr>
          <p:cNvPr id="17" name="矩形 16"/>
          <p:cNvSpPr/>
          <p:nvPr/>
        </p:nvSpPr>
        <p:spPr>
          <a:xfrm>
            <a:off x="2483768" y="4299537"/>
            <a:ext cx="4400108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没有贵族公子的架子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204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40FBE53-23F4-1845-E2D6-5BD5C1E35BF2}"/>
              </a:ext>
            </a:extLst>
          </p:cNvPr>
          <p:cNvGrpSpPr/>
          <p:nvPr/>
        </p:nvGrpSpPr>
        <p:grpSpPr>
          <a:xfrm>
            <a:off x="0" y="559689"/>
            <a:ext cx="9144000" cy="4105889"/>
            <a:chOff x="0" y="559689"/>
            <a:chExt cx="9144000" cy="410588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56B8AF72-5CC7-9CA3-212A-3E3D3E9F4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59689"/>
              <a:ext cx="9144000" cy="47518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C7E37A09-B152-19AF-F077-013339208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94075"/>
              <a:ext cx="9144000" cy="3671503"/>
            </a:xfrm>
            <a:prstGeom prst="rect">
              <a:avLst/>
            </a:prstGeom>
          </p:spPr>
        </p:pic>
      </p:grpSp>
      <p:cxnSp>
        <p:nvCxnSpPr>
          <p:cNvPr id="12" name="直接连接符 11"/>
          <p:cNvCxnSpPr>
            <a:cxnSpLocks/>
          </p:cNvCxnSpPr>
          <p:nvPr/>
        </p:nvCxnSpPr>
        <p:spPr>
          <a:xfrm>
            <a:off x="8500246" y="3618514"/>
            <a:ext cx="39223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 flipV="1">
            <a:off x="236280" y="4083918"/>
            <a:ext cx="8656200" cy="29343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236280" y="4617928"/>
            <a:ext cx="879336" cy="955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1547664" y="2364229"/>
            <a:ext cx="6180401" cy="1077218"/>
          </a:xfrm>
          <a:prstGeom prst="wedgeRectCallout">
            <a:avLst>
              <a:gd name="adj1" fmla="val -9623"/>
              <a:gd name="adj2" fmla="val 64106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看到美人风筝做得十分精致，马上高兴起来。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F6F1EA1-37E6-88D1-85D9-12FD62F0B05B}"/>
              </a:ext>
            </a:extLst>
          </p:cNvPr>
          <p:cNvSpPr/>
          <p:nvPr/>
        </p:nvSpPr>
        <p:spPr>
          <a:xfrm>
            <a:off x="2699792" y="1442735"/>
            <a:ext cx="3634405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811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EF09790-1BF5-2AF7-29A1-BD577F23276D}"/>
              </a:ext>
            </a:extLst>
          </p:cNvPr>
          <p:cNvGrpSpPr/>
          <p:nvPr/>
        </p:nvGrpSpPr>
        <p:grpSpPr>
          <a:xfrm>
            <a:off x="-13652" y="545573"/>
            <a:ext cx="9144000" cy="3538345"/>
            <a:chOff x="-17140" y="185533"/>
            <a:chExt cx="9144000" cy="353834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AA12B037-F36A-1896-1A0F-3401769F71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72" r="1559"/>
            <a:stretch/>
          </p:blipFill>
          <p:spPr>
            <a:xfrm>
              <a:off x="0" y="2233279"/>
              <a:ext cx="9126860" cy="1490599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2BFEF2BC-3EF9-6331-BCDB-4CAB2D4FE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140" y="185533"/>
              <a:ext cx="9144000" cy="2046973"/>
            </a:xfrm>
            <a:prstGeom prst="rect">
              <a:avLst/>
            </a:prstGeom>
          </p:spPr>
        </p:pic>
      </p:grpSp>
      <p:cxnSp>
        <p:nvCxnSpPr>
          <p:cNvPr id="10" name="直接连接符 9"/>
          <p:cNvCxnSpPr>
            <a:cxnSpLocks/>
          </p:cNvCxnSpPr>
          <p:nvPr/>
        </p:nvCxnSpPr>
        <p:spPr>
          <a:xfrm>
            <a:off x="3479322" y="2067694"/>
            <a:ext cx="541315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179512" y="3003798"/>
            <a:ext cx="8613496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179512" y="2571750"/>
            <a:ext cx="8712968" cy="20796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79512" y="3579862"/>
            <a:ext cx="39993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标注 24"/>
          <p:cNvSpPr/>
          <p:nvPr/>
        </p:nvSpPr>
        <p:spPr>
          <a:xfrm>
            <a:off x="971600" y="317855"/>
            <a:ext cx="6696744" cy="1077218"/>
          </a:xfrm>
          <a:prstGeom prst="wedgeRectCallout">
            <a:avLst>
              <a:gd name="adj1" fmla="val -11624"/>
              <a:gd name="adj2" fmla="val 74685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buFont typeface="Arial" panose="020B0604020202020204" pitchFamily="34" charset="0"/>
            </a:pPr>
            <a:r>
              <a:rPr kumimoji="1"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可放了半天还是放不起来，被众人一笑，又恨得把风筝摔在地下。</a:t>
            </a:r>
          </a:p>
        </p:txBody>
      </p:sp>
      <p:sp>
        <p:nvSpPr>
          <p:cNvPr id="26" name="矩形 25"/>
          <p:cNvSpPr/>
          <p:nvPr/>
        </p:nvSpPr>
        <p:spPr>
          <a:xfrm>
            <a:off x="2771800" y="3725618"/>
            <a:ext cx="3778421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956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7044" y="1203598"/>
            <a:ext cx="7689911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</a:rPr>
              <a:t>自主阅读“阅读链接”中的</a:t>
            </a:r>
            <a:r>
              <a:rPr lang="en-US" altLang="zh-CN" sz="3200" dirty="0">
                <a:latin typeface="黑体" panose="02010600030101010101" pitchFamily="49" charset="-122"/>
                <a:ea typeface="黑体" panose="02010600030101010101" pitchFamily="49" charset="-122"/>
              </a:rPr>
              <a:t>《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</a:rPr>
              <a:t>风筝</a:t>
            </a:r>
            <a:r>
              <a:rPr lang="en-US" altLang="zh-CN" sz="3200" dirty="0">
                <a:latin typeface="黑体" panose="02010600030101010101" pitchFamily="49" charset="-122"/>
                <a:ea typeface="黑体" panose="02010600030101010101" pitchFamily="49" charset="-122"/>
              </a:rPr>
              <a:t>》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</a:rPr>
              <a:t>，想一想：文章围绕“风筝”写了哪些内容？哪些场面给你留下了深刻的印象？</a:t>
            </a:r>
            <a:endParaRPr lang="zh-CN" altLang="en-US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7584" y="1059582"/>
            <a:ext cx="7920880" cy="245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写了作者小时候放风筝的经历、看风筝的感受及旧时北平春天放风筝的盛况。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56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1640" y="483518"/>
            <a:ext cx="597666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请你来谈谈自己的阅读体会吧！</a:t>
            </a:r>
          </a:p>
        </p:txBody>
      </p:sp>
      <p:sp>
        <p:nvSpPr>
          <p:cNvPr id="3" name="剪去单角的矩形 2"/>
          <p:cNvSpPr/>
          <p:nvPr/>
        </p:nvSpPr>
        <p:spPr>
          <a:xfrm>
            <a:off x="1043608" y="2011673"/>
            <a:ext cx="7056784" cy="1944216"/>
          </a:xfrm>
          <a:prstGeom prst="snip1Rect">
            <a:avLst/>
          </a:prstGeom>
          <a:solidFill>
            <a:schemeClr val="tx2">
              <a:lumMod val="20000"/>
              <a:lumOff val="80000"/>
              <a:alpha val="6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）可以从文中对风筝样式的描写，说说对“放风筝”又有了哪些了解。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）可以说说作者看风筝时的心情。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）可以找一找“阅读链接”和课文中有哪些一致的说法。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608" y="1510184"/>
            <a:ext cx="11079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：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099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0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39552" y="627534"/>
            <a:ext cx="8208911" cy="12840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文中写了好多种风筝的样式，有的还描绘得很细致，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特别有意思，我还见过其他许多风筝的样式。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33099"/>
            <a:ext cx="3269928" cy="2167464"/>
          </a:xfrm>
          <a:prstGeom prst="round2Diag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49148"/>
            <a:ext cx="3702043" cy="2335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233756D-1E6F-878B-95B1-A8530CBA6E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9" y="289926"/>
            <a:ext cx="787553" cy="115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627534"/>
            <a:ext cx="8496944" cy="12840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这里也写到了放风筝有放晦气的意思，和课文里提到的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一致。可见放风筝历史悠久。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88" y="2283718"/>
            <a:ext cx="3744416" cy="229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83718"/>
            <a:ext cx="3482503" cy="229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C310040-3FF5-5B74-E94A-83FBCAADA0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3478"/>
            <a:ext cx="854200" cy="118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>
            <a:spLocks noChangeArrowheads="1"/>
          </p:cNvSpPr>
          <p:nvPr/>
        </p:nvSpPr>
        <p:spPr bwMode="auto">
          <a:xfrm>
            <a:off x="2054873" y="627534"/>
            <a:ext cx="439248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大观园放风筝片段欣赏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07704" y="1373042"/>
            <a:ext cx="4644775" cy="3203687"/>
            <a:chOff x="1919927" y="1203598"/>
            <a:chExt cx="4644775" cy="3203687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19927" y="1203598"/>
              <a:ext cx="4644775" cy="3203687"/>
            </a:xfrm>
            <a:prstGeom prst="rect">
              <a:avLst/>
            </a:prstGeom>
          </p:spPr>
        </p:pic>
        <p:pic>
          <p:nvPicPr>
            <p:cNvPr id="8" name="Picture 2">
              <a:hlinkClick r:id="rId3" action="ppaction://hlinkfile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098" y="1593888"/>
              <a:ext cx="4298484" cy="2423107"/>
            </a:xfrm>
            <a:prstGeom prst="roundRect">
              <a:avLst>
                <a:gd name="adj" fmla="val 12039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文本框 9"/>
          <p:cNvSpPr txBox="1">
            <a:spLocks noChangeArrowheads="1"/>
          </p:cNvSpPr>
          <p:nvPr/>
        </p:nvSpPr>
        <p:spPr bwMode="auto">
          <a:xfrm>
            <a:off x="6660232" y="1266725"/>
            <a:ext cx="792088" cy="3416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点击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图片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播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放视频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5736274" y="3346983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4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24" y="140147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5384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397425" y="1131590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捡风筝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867937" y="1829377"/>
            <a:ext cx="1686001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风筝翩飞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群芳欢笑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趣味盎然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827584" y="1544274"/>
            <a:ext cx="841765" cy="2062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红楼春趣</a:t>
            </a:r>
            <a:r>
              <a:rPr lang="en-US" altLang="zh-CN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1604945" y="2487677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41441" y="123478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805185" y="843558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误拾跌落风筝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3801410" y="1544474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引发放风筝兴趣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9"/>
          <p:cNvSpPr txBox="1">
            <a:spLocks noChangeArrowheads="1"/>
          </p:cNvSpPr>
          <p:nvPr/>
        </p:nvSpPr>
        <p:spPr bwMode="auto">
          <a:xfrm>
            <a:off x="2433258" y="2336562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取风筝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3841018" y="1995686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纷纷取来风筝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9"/>
          <p:cNvSpPr txBox="1">
            <a:spLocks noChangeArrowheads="1"/>
          </p:cNvSpPr>
          <p:nvPr/>
        </p:nvSpPr>
        <p:spPr bwMode="auto">
          <a:xfrm>
            <a:off x="3837243" y="2696602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准备放飞天空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9"/>
          <p:cNvSpPr txBox="1">
            <a:spLocks noChangeArrowheads="1"/>
          </p:cNvSpPr>
          <p:nvPr/>
        </p:nvSpPr>
        <p:spPr bwMode="auto">
          <a:xfrm>
            <a:off x="2433258" y="3579862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放风筝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9"/>
          <p:cNvSpPr txBox="1">
            <a:spLocks noChangeArrowheads="1"/>
          </p:cNvSpPr>
          <p:nvPr/>
        </p:nvSpPr>
        <p:spPr bwMode="auto">
          <a:xfrm>
            <a:off x="3841018" y="3291830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宝玉难以放飞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9"/>
          <p:cNvSpPr txBox="1">
            <a:spLocks noChangeArrowheads="1"/>
          </p:cNvSpPr>
          <p:nvPr/>
        </p:nvSpPr>
        <p:spPr bwMode="auto">
          <a:xfrm>
            <a:off x="3837243" y="4064754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黛玉风筝飘远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3657394" y="987574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左大括号 23"/>
          <p:cNvSpPr/>
          <p:nvPr/>
        </p:nvSpPr>
        <p:spPr>
          <a:xfrm>
            <a:off x="3657394" y="2211710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左大括号 24"/>
          <p:cNvSpPr/>
          <p:nvPr/>
        </p:nvSpPr>
        <p:spPr>
          <a:xfrm>
            <a:off x="3657394" y="3507854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左大括号 25"/>
          <p:cNvSpPr/>
          <p:nvPr/>
        </p:nvSpPr>
        <p:spPr>
          <a:xfrm flipH="1">
            <a:off x="6321689" y="1177176"/>
            <a:ext cx="504056" cy="3165326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9">
            <a:extLst>
              <a:ext uri="{FF2B5EF4-FFF2-40B4-BE49-F238E27FC236}">
                <a16:creationId xmlns:a16="http://schemas.microsoft.com/office/drawing/2014/main" xmlns="" id="{C9AD242C-34BA-2140-D2D6-B0BA62703800}"/>
              </a:ext>
            </a:extLst>
          </p:cNvPr>
          <p:cNvSpPr/>
          <p:nvPr/>
        </p:nvSpPr>
        <p:spPr>
          <a:xfrm rot="19241360">
            <a:off x="1497154" y="1916497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右箭头 29">
            <a:extLst>
              <a:ext uri="{FF2B5EF4-FFF2-40B4-BE49-F238E27FC236}">
                <a16:creationId xmlns:a16="http://schemas.microsoft.com/office/drawing/2014/main" xmlns="" id="{6DCA95C6-D330-3F60-2D18-25FCA7D4A57A}"/>
              </a:ext>
            </a:extLst>
          </p:cNvPr>
          <p:cNvSpPr/>
          <p:nvPr/>
        </p:nvSpPr>
        <p:spPr>
          <a:xfrm rot="2561677">
            <a:off x="1497154" y="3121208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49" y="161578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2" y="199678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39552" y="809650"/>
            <a:ext cx="8005759" cy="38779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sz="32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本文主要讲了宝玉</a:t>
            </a:r>
            <a:r>
              <a:rPr 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与</a:t>
            </a:r>
            <a:r>
              <a:rPr sz="32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黛玉、探春、宝钗等一起放风筝的事情</a:t>
            </a:r>
            <a:r>
              <a:rPr 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描述了众人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时的言行举止，表现了他们放风筝时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的心情，以及宝玉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的形象。</a:t>
            </a:r>
            <a:endParaRPr 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614902" y="123478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2" name="矩形 1"/>
          <p:cNvSpPr/>
          <p:nvPr/>
        </p:nvSpPr>
        <p:spPr>
          <a:xfrm>
            <a:off x="6732240" y="1737043"/>
            <a:ext cx="1550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取风筝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9693" y="2451606"/>
            <a:ext cx="1550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放风筝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3608" y="3177202"/>
            <a:ext cx="2232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轻松愉悦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56176" y="3177202"/>
            <a:ext cx="208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性格单纯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1970" y="3895192"/>
            <a:ext cx="18217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率性纯真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87" y="37465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50" y="392113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910813" y="1272594"/>
            <a:ext cx="756084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38064" y="1170235"/>
            <a:ext cx="7495272" cy="2913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itchFamily="49" charset="-122"/>
                <a:ea typeface="黑体" pitchFamily="49" charset="-122"/>
                <a:sym typeface="+mn-ea"/>
              </a:rPr>
              <a:t>一、用“√”给加点字选择正确的读音。</a:t>
            </a:r>
            <a:endParaRPr lang="en-US" altLang="zh-CN" sz="2800" dirty="0">
              <a:latin typeface="黑体" pitchFamily="49" charset="-122"/>
              <a:ea typeface="黑体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2800" b="1" dirty="0">
              <a:latin typeface="黑体" pitchFamily="49" charset="-122"/>
              <a:ea typeface="黑体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抽屉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tì</a:t>
            </a:r>
            <a:r>
              <a:rPr lang="en-US" altLang="zh-CN" sz="2800" b="1" dirty="0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   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shì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）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忌讳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wěi</a:t>
            </a:r>
            <a:r>
              <a:rPr lang="en-US" altLang="zh-CN" sz="2800" b="1" dirty="0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     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huì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）</a:t>
            </a:r>
            <a:endParaRPr lang="en-US" altLang="zh-CN" sz="28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垫着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diān</a:t>
            </a:r>
            <a:r>
              <a:rPr lang="en-US" altLang="zh-CN" sz="2800" b="1" dirty="0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diàn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）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袭击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xí</a:t>
            </a:r>
            <a:r>
              <a:rPr lang="en-US" altLang="zh-CN" sz="2800" b="1" dirty="0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    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xī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）    </a:t>
            </a:r>
            <a:endParaRPr lang="en-US" altLang="zh-CN" sz="28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晦暗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huì</a:t>
            </a:r>
            <a:r>
              <a:rPr lang="en-US" altLang="zh-CN" sz="2800" b="1" dirty="0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měi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）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金钗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（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chā</a:t>
            </a:r>
            <a:r>
              <a:rPr lang="en-US" altLang="zh-CN" sz="2800" b="1" dirty="0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    </a:t>
            </a:r>
            <a:r>
              <a:rPr lang="en-US" altLang="zh-CN" sz="2800" b="1" dirty="0" err="1">
                <a:latin typeface="汉语拼音" pitchFamily="34" charset="0"/>
                <a:ea typeface="宋体" pitchFamily="2" charset="-122"/>
                <a:cs typeface="汉语拼音" pitchFamily="34" charset="0"/>
                <a:sym typeface="+mn-ea"/>
              </a:rPr>
              <a:t>chāi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）</a:t>
            </a:r>
          </a:p>
          <a:p>
            <a:pPr algn="l">
              <a:lnSpc>
                <a:spcPct val="120000"/>
              </a:lnSpc>
            </a:pPr>
            <a:r>
              <a:rPr lang="zh-CN" altLang="en-US" dirty="0"/>
              <a:t>   </a:t>
            </a:r>
            <a:endParaRPr lang="zh-CN" altLang="en-US" dirty="0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36578" y="2447215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66818" y="246848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31640" y="295127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88207" y="3527335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76056" y="297253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66818" y="349575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14248" y="224485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√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85138" y="233455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√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33010" y="269459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√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19872" y="276660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√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339752" y="335178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√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329154" y="334266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√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23" name="文本框 14"/>
          <p:cNvSpPr txBox="1"/>
          <p:nvPr/>
        </p:nvSpPr>
        <p:spPr>
          <a:xfrm>
            <a:off x="591185" y="374650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231630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21" grpId="0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0813" y="1233949"/>
            <a:ext cx="756084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1560" y="699542"/>
            <a:ext cx="8064896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dirty="0">
                <a:latin typeface="黑体" pitchFamily="49" charset="-122"/>
                <a:ea typeface="黑体" pitchFamily="49" charset="-122"/>
                <a:sym typeface="+mn-ea"/>
              </a:rPr>
              <a:t>    二、将文中的人物和他（她）放的风筝连在一起。</a:t>
            </a:r>
            <a:endParaRPr lang="en-US" altLang="zh-CN" sz="3200" dirty="0">
              <a:latin typeface="黑体" pitchFamily="49" charset="-122"/>
              <a:ea typeface="黑体" pitchFamily="49" charset="-122"/>
              <a:sym typeface="+mn-ea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1703695" y="2021815"/>
            <a:ext cx="6324689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>
                <a:latin typeface="楷体" pitchFamily="49" charset="-122"/>
                <a:ea typeface="楷体" pitchFamily="49" charset="-122"/>
                <a:sym typeface="+mn-ea"/>
              </a:rPr>
              <a:t>宝玉             软翅子大凤凰</a:t>
            </a:r>
            <a:endParaRPr lang="en-US" altLang="zh-CN" sz="3200" b="1">
              <a:latin typeface="楷体" pitchFamily="49" charset="-122"/>
              <a:ea typeface="楷体" pitchFamily="49" charset="-122"/>
              <a:sym typeface="+mn-ea"/>
            </a:endParaRPr>
          </a:p>
          <a:p>
            <a:pPr algn="l"/>
            <a:r>
              <a:rPr lang="zh-CN" altLang="en-US" sz="3200" b="1">
                <a:latin typeface="楷体" pitchFamily="49" charset="-122"/>
                <a:ea typeface="楷体" pitchFamily="49" charset="-122"/>
                <a:sym typeface="+mn-ea"/>
              </a:rPr>
              <a:t>探春             大蝙蝠</a:t>
            </a:r>
            <a:endParaRPr lang="en-US" altLang="zh-CN" sz="3200" b="1">
              <a:latin typeface="楷体" pitchFamily="49" charset="-122"/>
              <a:ea typeface="楷体" pitchFamily="49" charset="-122"/>
              <a:sym typeface="+mn-ea"/>
            </a:endParaRPr>
          </a:p>
          <a:p>
            <a:pPr algn="l"/>
            <a:r>
              <a:rPr lang="zh-CN" altLang="en-US" sz="3200" b="1">
                <a:latin typeface="楷体" pitchFamily="49" charset="-122"/>
                <a:ea typeface="楷体" pitchFamily="49" charset="-122"/>
                <a:sym typeface="+mn-ea"/>
              </a:rPr>
              <a:t>宝钗             美人儿</a:t>
            </a:r>
            <a:endParaRPr lang="en-US" altLang="zh-CN" sz="3200" b="1">
              <a:latin typeface="楷体" pitchFamily="49" charset="-122"/>
              <a:ea typeface="楷体" pitchFamily="49" charset="-122"/>
              <a:sym typeface="+mn-ea"/>
            </a:endParaRPr>
          </a:p>
          <a:p>
            <a:pPr algn="l"/>
            <a:r>
              <a:rPr lang="zh-CN" altLang="en-US" sz="3200" b="1">
                <a:latin typeface="楷体" pitchFamily="49" charset="-122"/>
                <a:ea typeface="楷体" pitchFamily="49" charset="-122"/>
                <a:sym typeface="+mn-ea"/>
              </a:rPr>
              <a:t>宝琴             七个大雁</a:t>
            </a:r>
            <a:endParaRPr lang="en-US" altLang="zh-CN" sz="32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699792" y="2355726"/>
            <a:ext cx="2592288" cy="9361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555776" y="2355726"/>
            <a:ext cx="2736304" cy="47251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555776" y="3291830"/>
            <a:ext cx="2736304" cy="54006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2571324" y="2828242"/>
            <a:ext cx="2720756" cy="100364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37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73300" y="2390775"/>
            <a:ext cx="587057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   </a:t>
            </a:r>
            <a:endParaRPr lang="zh-CN" altLang="en-US" sz="28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573881" y="1294321"/>
            <a:ext cx="5366102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1.课外阅读《红楼梦》。</a:t>
            </a:r>
          </a:p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2.重点阅读描写人物外貌、动作、神态、语言的片段。</a:t>
            </a:r>
          </a:p>
        </p:txBody>
      </p:sp>
      <p:pic>
        <p:nvPicPr>
          <p:cNvPr id="1026" name="Picture 2" descr="http://pic.51yuansu.com/pic3/cover/02/54/18/59fafc2ceae4d_61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9727"/>
            <a:ext cx="3419872" cy="49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387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42546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6133" y="376376"/>
            <a:ext cx="2040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1061</Words>
  <Application>Microsoft Office PowerPoint</Application>
  <PresentationFormat>全屏显示(16:9)</PresentationFormat>
  <Paragraphs>203</Paragraphs>
  <Slides>39</Slides>
  <Notes>3</Notes>
  <HiddenSlides>3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0" baseType="lpstr">
      <vt:lpstr>Arial</vt:lpstr>
      <vt:lpstr>宋体</vt:lpstr>
      <vt:lpstr>楷体</vt:lpstr>
      <vt:lpstr>Calibri</vt:lpstr>
      <vt:lpstr>黑体</vt:lpstr>
      <vt:lpstr>仿宋</vt:lpstr>
      <vt:lpstr>Times New Roman</vt:lpstr>
      <vt:lpstr>Wingdings</vt:lpstr>
      <vt:lpstr>汉语拼音</vt:lpstr>
      <vt:lpstr>微软雅黑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267</cp:revision>
  <dcterms:created xsi:type="dcterms:W3CDTF">2017-03-17T02:28:00Z</dcterms:created>
  <dcterms:modified xsi:type="dcterms:W3CDTF">2023-09-13T09:24:32Z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2052-11.1.0.8952</vt:lpwstr>
  </property>
</Properties>
</file>