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2"/>
  </p:sldMasterIdLst>
  <p:notesMasterIdLst>
    <p:notesMasterId r:id="rId35"/>
  </p:notesMasterIdLst>
  <p:handoutMasterIdLst>
    <p:handoutMasterId r:id="rId36"/>
  </p:handoutMasterIdLst>
  <p:sldIdLst>
    <p:sldId id="1500" r:id="rId3"/>
    <p:sldId id="523" r:id="rId4"/>
    <p:sldId id="1459" r:id="rId5"/>
    <p:sldId id="1429" r:id="rId6"/>
    <p:sldId id="1428" r:id="rId7"/>
    <p:sldId id="1445" r:id="rId8"/>
    <p:sldId id="1446" r:id="rId9"/>
    <p:sldId id="1430" r:id="rId10"/>
    <p:sldId id="1447" r:id="rId11"/>
    <p:sldId id="1431" r:id="rId12"/>
    <p:sldId id="1454" r:id="rId13"/>
    <p:sldId id="1499" r:id="rId14"/>
    <p:sldId id="1432" r:id="rId15"/>
    <p:sldId id="1433" r:id="rId16"/>
    <p:sldId id="980" r:id="rId17"/>
    <p:sldId id="1448" r:id="rId18"/>
    <p:sldId id="1410" r:id="rId19"/>
    <p:sldId id="1434" r:id="rId20"/>
    <p:sldId id="928" r:id="rId21"/>
    <p:sldId id="1455" r:id="rId22"/>
    <p:sldId id="1456" r:id="rId23"/>
    <p:sldId id="1461" r:id="rId24"/>
    <p:sldId id="1440" r:id="rId25"/>
    <p:sldId id="1391" r:id="rId26"/>
    <p:sldId id="1462" r:id="rId27"/>
    <p:sldId id="1457" r:id="rId28"/>
    <p:sldId id="1443" r:id="rId29"/>
    <p:sldId id="1450" r:id="rId30"/>
    <p:sldId id="1425" r:id="rId31"/>
    <p:sldId id="1216" r:id="rId32"/>
    <p:sldId id="1300" r:id="rId33"/>
    <p:sldId id="1501" r:id="rId34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7"/>
    </p:embeddedFont>
    <p:embeddedFont>
      <p:font typeface="汉语拼音" panose="020B0604020202020204" pitchFamily="34" charset="0"/>
      <p:regular r:id="rId38"/>
    </p:embeddedFont>
    <p:embeddedFont>
      <p:font typeface="仿宋" panose="02010609060101010101" pitchFamily="49" charset="-122"/>
      <p:regular r:id="rId39"/>
    </p:embeddedFont>
    <p:embeddedFont>
      <p:font typeface="楷体" panose="02010609060101010101" pitchFamily="49" charset="-122"/>
      <p:regular r:id="rId40"/>
    </p:embeddedFont>
    <p:embeddedFont>
      <p:font typeface="微软雅黑" panose="020B0503020204020204" pitchFamily="34" charset="-122"/>
      <p:regular r:id="rId41"/>
      <p:bold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custDataLst>
    <p:tags r:id="rId4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69" userDrawn="1">
          <p15:clr>
            <a:srgbClr val="A4A3A4"/>
          </p15:clr>
        </p15:guide>
        <p15:guide id="2" pos="17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80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3300"/>
    <a:srgbClr val="0000FF"/>
    <a:srgbClr val="FF6600"/>
    <a:srgbClr val="00B050"/>
    <a:srgbClr val="0066CC"/>
    <a:srgbClr val="4325D9"/>
    <a:srgbClr val="FFFFCC"/>
    <a:srgbClr val="FF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 showGuides="1">
      <p:cViewPr varScale="1">
        <p:scale>
          <a:sx n="117" d="100"/>
          <a:sy n="117" d="100"/>
        </p:scale>
        <p:origin x="192" y="108"/>
      </p:cViewPr>
      <p:guideLst>
        <p:guide orient="horz" pos="2669"/>
        <p:guide pos="17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680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442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187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0971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4162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56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9645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9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28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28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pic.51yuansu.com/pic3/cover/01/01/53/58de6cddf22d5_610.jpg"/>
          <p:cNvPicPr>
            <a:picLocks noChangeAspect="1" noChangeArrowheads="1"/>
          </p:cNvPicPr>
          <p:nvPr userDrawn="1"/>
        </p:nvPicPr>
        <p:blipFill rotWithShape="1">
          <a:blip r:embed="rId8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1" t="29329" r="52016" b="55605"/>
          <a:stretch/>
        </p:blipFill>
        <p:spPr bwMode="auto">
          <a:xfrm>
            <a:off x="8028384" y="4035540"/>
            <a:ext cx="1278466" cy="115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522" y="0"/>
            <a:ext cx="19907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74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1.GIF"/><Relationship Id="rId4" Type="http://schemas.openxmlformats.org/officeDocument/2006/relationships/hyperlink" Target="&#36164;&#26009;&#38142;&#25509;/&#35270;&#39057;/&#19971;&#24425;&#20116;&#19979;&#35838;&#25991;&#26391;&#35835;8&#32418;&#27004;&#26149;&#36259;.mp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tiff"/><Relationship Id="rId4" Type="http://schemas.microsoft.com/office/2007/relationships/hdphoto" Target="../media/hdphoto5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22823;&#35266;&#22253;&#25918;&#39118;&#31581;&#29255;&#27573;.mp4" TargetMode="External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1703172" y="1613942"/>
            <a:ext cx="5760640" cy="1177245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红楼春趣 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685" y="1784546"/>
            <a:ext cx="921235" cy="914308"/>
          </a:xfrm>
          <a:prstGeom prst="rect">
            <a:avLst/>
          </a:prstGeom>
        </p:spPr>
      </p:pic>
      <p:sp>
        <p:nvSpPr>
          <p:cNvPr id="9" name="文本框 6"/>
          <p:cNvSpPr txBox="1"/>
          <p:nvPr/>
        </p:nvSpPr>
        <p:spPr>
          <a:xfrm>
            <a:off x="2146376" y="1631435"/>
            <a:ext cx="6110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6600" b="1">
                <a:solidFill>
                  <a:srgbClr val="92D050"/>
                </a:solidFill>
                <a:latin typeface="宋体" panose="02010600030101010101" pitchFamily="2" charset="-122"/>
              </a:rPr>
              <a:t>8</a:t>
            </a:r>
            <a:endParaRPr kumimoji="1" lang="zh-CN" altLang="en-US" sz="7200" b="1" dirty="0">
              <a:solidFill>
                <a:srgbClr val="92D05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2465590" y="1491630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prstClr val="black"/>
                </a:solidFill>
                <a:latin typeface="宋体" panose="02010600030101010101" pitchFamily="2" charset="-122"/>
              </a:rPr>
              <a:t>*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83518"/>
            <a:ext cx="7056784" cy="266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欣赏</a:t>
            </a: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电视剧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红楼梦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主题曲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电视剧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红楼梦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改编自中国古典四大名著之一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红楼梦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3" name="枉凝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32240" y="660147"/>
            <a:ext cx="609600" cy="60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b="12201"/>
          <a:stretch>
            <a:fillRect/>
          </a:stretch>
        </p:blipFill>
        <p:spPr>
          <a:xfrm>
            <a:off x="683568" y="687012"/>
            <a:ext cx="720080" cy="544373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163" r="99535">
                        <a14:foregroundMark x1="45814" y1="8197" x2="45814" y2="8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88569"/>
            <a:ext cx="2664296" cy="2645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37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79512" y="339502"/>
            <a:ext cx="896448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你看过《红楼梦》这部小说吗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？对它有哪些了解？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163" r="99535">
                        <a14:foregroundMark x1="45814" y1="8197" x2="45814" y2="8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162" y="2278763"/>
            <a:ext cx="2035379" cy="202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635896" y="1059582"/>
            <a:ext cx="1213794" cy="1062594"/>
            <a:chOff x="837926" y="3342695"/>
            <a:chExt cx="1213794" cy="1062594"/>
          </a:xfrm>
        </p:grpSpPr>
        <p:sp>
          <p:nvSpPr>
            <p:cNvPr id="7" name="泪滴形 6"/>
            <p:cNvSpPr/>
            <p:nvPr/>
          </p:nvSpPr>
          <p:spPr>
            <a:xfrm rot="2721375" flipV="1">
              <a:off x="908355" y="3336046"/>
              <a:ext cx="1062594" cy="1075892"/>
            </a:xfrm>
            <a:prstGeom prst="teardrop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8" name="TextBox 10"/>
            <p:cNvSpPr txBox="1"/>
            <p:nvPr/>
          </p:nvSpPr>
          <p:spPr>
            <a:xfrm>
              <a:off x="837926" y="3520048"/>
              <a:ext cx="1213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FF66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作者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46038" y="2399177"/>
            <a:ext cx="1213794" cy="1075892"/>
            <a:chOff x="837926" y="3336046"/>
            <a:chExt cx="1213794" cy="1075892"/>
          </a:xfrm>
        </p:grpSpPr>
        <p:sp>
          <p:nvSpPr>
            <p:cNvPr id="15" name="泪滴形 14"/>
            <p:cNvSpPr/>
            <p:nvPr/>
          </p:nvSpPr>
          <p:spPr>
            <a:xfrm rot="2557595" flipV="1">
              <a:off x="908355" y="3336046"/>
              <a:ext cx="1062594" cy="1075892"/>
            </a:xfrm>
            <a:prstGeom prst="teardrop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16" name="TextBox 10">
              <a:hlinkClick r:id="rId4" action="ppaction://hlinksldjump"/>
            </p:cNvPr>
            <p:cNvSpPr txBox="1"/>
            <p:nvPr/>
          </p:nvSpPr>
          <p:spPr>
            <a:xfrm>
              <a:off x="837926" y="3520048"/>
              <a:ext cx="1213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背景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59940" y="2294595"/>
            <a:ext cx="1213794" cy="1075892"/>
            <a:chOff x="817754" y="3336046"/>
            <a:chExt cx="1213794" cy="1075892"/>
          </a:xfrm>
        </p:grpSpPr>
        <p:sp>
          <p:nvSpPr>
            <p:cNvPr id="24" name="泪滴形 23"/>
            <p:cNvSpPr/>
            <p:nvPr/>
          </p:nvSpPr>
          <p:spPr>
            <a:xfrm rot="2319917" flipV="1">
              <a:off x="908355" y="3336046"/>
              <a:ext cx="1062594" cy="1075892"/>
            </a:xfrm>
            <a:prstGeom prst="teardrop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25" name="TextBox 10"/>
            <p:cNvSpPr txBox="1"/>
            <p:nvPr/>
          </p:nvSpPr>
          <p:spPr>
            <a:xfrm>
              <a:off x="817754" y="3520048"/>
              <a:ext cx="12137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CC33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简介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1495316" y="4138812"/>
            <a:ext cx="633287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你知道书中的主要人物都有谁吗？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2525993" y="3155618"/>
            <a:ext cx="672567" cy="6725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915816" y="1139230"/>
            <a:ext cx="5184576" cy="4766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771550"/>
            <a:ext cx="8208912" cy="3328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课文节选自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红楼梦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第七十回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林黛玉重建桃花社  史湘云偶填柳絮词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，讲的是众人正在做诗品诗时，忽见风筝落在外面，于是开始了有趣的放风筝活动。</a:t>
            </a:r>
          </a:p>
        </p:txBody>
      </p:sp>
      <p:sp>
        <p:nvSpPr>
          <p:cNvPr id="4" name="下弧形箭头 3">
            <a:hlinkClick r:id="rId2" action="ppaction://hlinksldjump"/>
          </p:cNvPr>
          <p:cNvSpPr/>
          <p:nvPr/>
        </p:nvSpPr>
        <p:spPr>
          <a:xfrm>
            <a:off x="6876256" y="4299942"/>
            <a:ext cx="648072" cy="432048"/>
          </a:xfrm>
          <a:prstGeom prst="curvedUpArrow">
            <a:avLst/>
          </a:prstGeom>
          <a:grp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56892" y="4731990"/>
            <a:ext cx="8002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返回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838"/>
          <a:stretch>
            <a:fillRect/>
          </a:stretch>
        </p:blipFill>
        <p:spPr bwMode="auto">
          <a:xfrm>
            <a:off x="4719972" y="-5338"/>
            <a:ext cx="4439573" cy="5238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5849" y="-5339"/>
            <a:ext cx="4785821" cy="5238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7566613" y="-5339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林黛玉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3135796" y="-14866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贾宝玉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4"/>
          <a:stretch>
            <a:fillRect/>
          </a:stretch>
        </p:blipFill>
        <p:spPr bwMode="auto">
          <a:xfrm>
            <a:off x="0" y="-10343"/>
            <a:ext cx="4644008" cy="5153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4"/>
          <a:stretch>
            <a:fillRect/>
          </a:stretch>
        </p:blipFill>
        <p:spPr bwMode="auto">
          <a:xfrm>
            <a:off x="4644008" y="1"/>
            <a:ext cx="4499992" cy="5149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23870" y="-2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薛宝钗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4644008" y="-9529"/>
            <a:ext cx="158417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王熙凤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/>
        </p:nvSpPr>
        <p:spPr>
          <a:xfrm>
            <a:off x="683568" y="1506146"/>
            <a:ext cx="7544953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回顾一下，本单元在学习“读懂古典名著”时，有哪些读懂课文内容的方法？</a:t>
            </a: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525" y="5147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3779912" y="434448"/>
            <a:ext cx="2016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方法回顾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标注 8"/>
          <p:cNvSpPr/>
          <p:nvPr/>
        </p:nvSpPr>
        <p:spPr>
          <a:xfrm>
            <a:off x="1547664" y="843558"/>
            <a:ext cx="2736304" cy="646986"/>
          </a:xfrm>
          <a:prstGeom prst="wedgeRoundRectCallout">
            <a:avLst>
              <a:gd name="adj1" fmla="val -54727"/>
              <a:gd name="adj2" fmla="val 1716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多种方法猜读</a:t>
            </a:r>
            <a:endParaRPr lang="zh-CN" altLang="en-US" sz="3200" b="1" dirty="0">
              <a:solidFill>
                <a:schemeClr val="dk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1547663" y="1779662"/>
            <a:ext cx="4950961" cy="646986"/>
          </a:xfrm>
          <a:prstGeom prst="wedgeRoundRectCallout">
            <a:avLst>
              <a:gd name="adj1" fmla="val 52521"/>
              <a:gd name="adj2" fmla="val -1083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借助资料或影视作品帮读</a:t>
            </a:r>
            <a:endParaRPr lang="zh-CN" altLang="en-US" sz="3200" b="1" dirty="0">
              <a:solidFill>
                <a:schemeClr val="dk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1" name="圆角矩形标注 10"/>
          <p:cNvSpPr/>
          <p:nvPr/>
        </p:nvSpPr>
        <p:spPr>
          <a:xfrm>
            <a:off x="1547664" y="2715766"/>
            <a:ext cx="5256584" cy="646986"/>
          </a:xfrm>
          <a:prstGeom prst="wedgeRoundRectCallout">
            <a:avLst>
              <a:gd name="adj1" fmla="val -52158"/>
              <a:gd name="adj2" fmla="val -816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遇到读不懂的地方可以跳读</a:t>
            </a:r>
            <a:endParaRPr lang="zh-CN" altLang="en-US" sz="3200" b="1" dirty="0">
              <a:solidFill>
                <a:schemeClr val="dk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53398" y="3704357"/>
            <a:ext cx="1489627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 ……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6" y="22024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41" y="22976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755576" y="1085736"/>
            <a:ext cx="7488832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8355"/>
            <a:r>
              <a:rPr kumimoji="1" lang="zh-CN" altLang="en-US" sz="2800" spc="190">
                <a:latin typeface="黑体" panose="02010609060101010101" pitchFamily="49" charset="-122"/>
                <a:ea typeface="黑体" panose="02010609060101010101" pitchFamily="49" charset="-122"/>
              </a:rPr>
              <a:t>认真听范读录音，初步感知大观园众人放风筝的热闹场景。</a:t>
            </a:r>
            <a:endParaRPr kumimoji="1" lang="zh-CN" altLang="en-US" sz="2800" spc="19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14">
            <a:hlinkClick r:id="rId4" action="ppaction://hlinkfile"/>
          </p:cNvPr>
          <p:cNvSpPr txBox="1"/>
          <p:nvPr/>
        </p:nvSpPr>
        <p:spPr>
          <a:xfrm>
            <a:off x="819655" y="184621"/>
            <a:ext cx="2262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3348619" y="713540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点击图标，听范读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2487073" y="227687"/>
            <a:ext cx="1059582" cy="105958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922044" y="2067694"/>
            <a:ext cx="7034332" cy="2863229"/>
            <a:chOff x="827086" y="2161309"/>
            <a:chExt cx="7034332" cy="2863229"/>
          </a:xfrm>
        </p:grpSpPr>
        <p:pic>
          <p:nvPicPr>
            <p:cNvPr id="2" name="Picture 2" descr="E:\23春\教材变化\小学语文六制2456定稿信息及变化\义务教育教科书语文五年级下册2022.12.25\义务教育教科书语文五年级下册2022.12.25\10_义务教育教科书语文五年级下册_租型_pdf_p0038_Pre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" b="9456"/>
            <a:stretch/>
          </p:blipFill>
          <p:spPr bwMode="auto">
            <a:xfrm>
              <a:off x="5508104" y="2161309"/>
              <a:ext cx="2353314" cy="286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3春\教材变化\小学语文六制2456定稿信息及变化\义务教育教科书语文五年级下册2022.12.25\义务教育教科书语文五年级下册2022.12.25\10_义务教育教科书语文五年级下册_租型_pdf_p0036_Pre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" b="9456"/>
            <a:stretch/>
          </p:blipFill>
          <p:spPr bwMode="auto">
            <a:xfrm>
              <a:off x="827086" y="2161309"/>
              <a:ext cx="2353314" cy="286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3春\教材变化\小学语文六制2456定稿信息及变化\义务教育教科书语文五年级下册2022.12.25\义务教育教科书语文五年级下册2022.12.25\10_义务教育教科书语文五年级下册_租型_pdf_p0037_Pre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" b="9456"/>
            <a:stretch/>
          </p:blipFill>
          <p:spPr bwMode="auto">
            <a:xfrm>
              <a:off x="3159550" y="2161309"/>
              <a:ext cx="2353314" cy="286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91880" y="289784"/>
            <a:ext cx="410581" cy="377666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</p:grp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946943" y="230791"/>
            <a:ext cx="1849193" cy="4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403350" y="1452245"/>
            <a:ext cx="6049010" cy="2249170"/>
            <a:chOff x="2210" y="2287"/>
            <a:chExt cx="9526" cy="3542"/>
          </a:xfrm>
        </p:grpSpPr>
        <p:sp>
          <p:nvSpPr>
            <p:cNvPr id="36" name="矩形 35"/>
            <p:cNvSpPr/>
            <p:nvPr/>
          </p:nvSpPr>
          <p:spPr>
            <a:xfrm>
              <a:off x="2210" y="3390"/>
              <a:ext cx="1386" cy="1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endParaRPr lang="zh-CN" altLang="en-US" sz="5400" dirty="0">
                <a:solidFill>
                  <a:srgbClr val="0000FF"/>
                </a:solidFill>
              </a:endParaRPr>
            </a:p>
          </p:txBody>
        </p:sp>
        <p:sp>
          <p:nvSpPr>
            <p:cNvPr id="37" name="左大括号 36"/>
            <p:cNvSpPr/>
            <p:nvPr/>
          </p:nvSpPr>
          <p:spPr>
            <a:xfrm>
              <a:off x="3685" y="2789"/>
              <a:ext cx="340" cy="2735"/>
            </a:xfrm>
            <a:prstGeom prst="leftBrac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4242" y="2344"/>
              <a:ext cx="1257" cy="885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zh-CN" sz="3200" b="1" dirty="0" err="1"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</a:rPr>
                <a:t>l</a:t>
              </a:r>
              <a:r>
                <a:rPr lang="en-US" altLang="zh-CN" sz="3200" b="1" dirty="0" err="1">
                  <a:latin typeface="汉语拼音" panose="020B0604020202020204"/>
                  <a:ea typeface="宋体" panose="02010600030101010101" pitchFamily="2" charset="-122"/>
                  <a:cs typeface="汉语拼音" panose="020B0604020202020204" pitchFamily="34" charset="0"/>
                </a:rPr>
                <a:t>ā</a:t>
              </a:r>
              <a:endPara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242" y="3605"/>
              <a:ext cx="1257" cy="885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zh-CN" sz="3200" b="1"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</a:rPr>
                <a:t>l</a:t>
              </a:r>
              <a:r>
                <a:rPr lang="en-US" altLang="zh-CN" sz="3200" b="1">
                  <a:latin typeface="汉语拼音" panose="020B0604020202020204"/>
                  <a:ea typeface="宋体" panose="02010600030101010101" pitchFamily="2" charset="-122"/>
                  <a:cs typeface="汉语拼音" panose="020B0604020202020204" pitchFamily="34" charset="0"/>
                </a:rPr>
                <a:t>ǎ</a:t>
              </a:r>
              <a:endPara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280" y="4944"/>
              <a:ext cx="1257" cy="885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zh-CN" sz="3200" b="1"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</a:rPr>
                <a:t>l</a:t>
              </a:r>
              <a:r>
                <a:rPr lang="en-US" altLang="zh-CN" sz="3200" b="1">
                  <a:latin typeface="汉语拼音" panose="020B0604020202020204"/>
                  <a:ea typeface="宋体" panose="02010600030101010101" pitchFamily="2" charset="-122"/>
                  <a:cs typeface="汉语拼音" panose="020B0604020202020204" pitchFamily="34" charset="0"/>
                </a:rPr>
                <a:t>á</a:t>
              </a:r>
              <a:endPara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435" y="2287"/>
              <a:ext cx="2237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豁</a:t>
              </a: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喇喇</a:t>
              </a:r>
              <a:endParaRPr lang="zh-CN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86" y="3583"/>
              <a:ext cx="1588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叭</a:t>
              </a:r>
              <a:endPara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386" y="4889"/>
              <a:ext cx="2237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哈</a:t>
              </a: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子</a:t>
              </a:r>
              <a:endPara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148" y="2287"/>
              <a:ext cx="1588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呼</a:t>
              </a:r>
              <a:r>
                <a:rPr lang="zh-CN" altLang="en-US" sz="32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endPara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107" y="2305"/>
              <a:ext cx="1588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哇</a:t>
              </a:r>
              <a:r>
                <a:rPr lang="zh-CN" altLang="en-US" sz="32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喇</a:t>
              </a:r>
              <a:endPara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415990"/>
            <a:ext cx="5810885" cy="50355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kumimoji="1" lang="zh-CN" altLang="en-US" sz="1350" b="1" spc="19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交流课文中难理解的语句</a:t>
            </a:r>
            <a:endParaRPr kumimoji="1" lang="zh-CN" altLang="en-US" sz="135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zh-CN" altLang="en-US" sz="1350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0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2" y="-205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24510" y="1648460"/>
            <a:ext cx="8375015" cy="149923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一语未了，只听窗外竹子上一声响，恰似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窗屉子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倒了一般，众人吓了一跳。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884160" y="1203960"/>
            <a:ext cx="676910" cy="5886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tì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43840" y="2503170"/>
            <a:ext cx="8724265" cy="2252980"/>
            <a:chOff x="384" y="3942"/>
            <a:chExt cx="13739" cy="3548"/>
          </a:xfrm>
        </p:grpSpPr>
        <p:pic>
          <p:nvPicPr>
            <p:cNvPr id="30728" name="Picture 11" descr="C:\Users\Administrator\Desktop\资源 1@4x.pn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384" y="3942"/>
              <a:ext cx="13739" cy="3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5"/>
            <p:cNvSpPr txBox="1"/>
            <p:nvPr/>
          </p:nvSpPr>
          <p:spPr>
            <a:xfrm>
              <a:off x="849" y="4904"/>
              <a:ext cx="12870" cy="2094"/>
            </a:xfrm>
            <a:prstGeom prst="rect">
              <a:avLst/>
            </a:prstGeom>
          </p:spPr>
          <p:txBody>
            <a:bodyPr>
              <a:noAutofit/>
              <a:extLst>
                <a:ext uri="{4A0BC546-FE56-4ADE-93B0-CB8AF2F6F144}">
                  <wpsdc:textFrameExt xmlns="" xmlns:wpsdc="http://www.wps.cn/officeDocument/2022/drawingmlCustomData" type="text"/>
                </a:ext>
              </a:extLst>
            </a:bodyPr>
            <a:lstStyle/>
            <a:p>
              <a:pPr algn="l"/>
              <a:r>
                <a:rPr lang="en-US" altLang="zh-CN" sz="1350" dirty="0">
                  <a:latin typeface="Arial" panose="020B0604020202020204" pitchFamily="34" charset="0"/>
                  <a:ea typeface="微软雅黑" panose="020B0503020204020204" charset="-122"/>
                </a:rPr>
                <a:t>   </a:t>
              </a:r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</a:t>
              </a:r>
              <a:r>
                <a:rPr lang="zh-CN" altLang="en-US" sz="3200" b="1" dirty="0" smtClean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“窗屉子”指窗户</a:t>
              </a:r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上糊布或纱用的木框子，平时可以用竹竿撑起。这句话的意思是说窗外一声巨响，把大家吓了一跳。</a:t>
              </a:r>
              <a:endParaRPr lang="zh-CN" altLang="en-US" sz="1350" dirty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409825" y="3129242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9" y="3229254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grpSp>
        <p:nvGrpSpPr>
          <p:cNvPr id="3" name="组合 18"/>
          <p:cNvGrpSpPr/>
          <p:nvPr/>
        </p:nvGrpSpPr>
        <p:grpSpPr bwMode="auto">
          <a:xfrm rot="10800000">
            <a:off x="238648" y="4011910"/>
            <a:ext cx="5700084" cy="767381"/>
            <a:chOff x="1855962" y="857891"/>
            <a:chExt cx="5143332" cy="996593"/>
          </a:xfrm>
        </p:grpSpPr>
        <p:pic>
          <p:nvPicPr>
            <p:cNvPr id="30728" name="Picture 11" descr="C:\Users\Administrator\Desktop\资源 1@4x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855962" y="857891"/>
              <a:ext cx="5143332" cy="996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9" name="矩形 23"/>
            <p:cNvSpPr>
              <a:spLocks noChangeArrowheads="1"/>
            </p:cNvSpPr>
            <p:nvPr/>
          </p:nvSpPr>
          <p:spPr bwMode="auto">
            <a:xfrm rot="10800000">
              <a:off x="2050884" y="883291"/>
              <a:ext cx="4709016" cy="759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</a:rPr>
                <a:t>与放</a:t>
              </a:r>
              <a:r>
                <a:rPr lang="zh-CN" altLang="en-US" sz="3200" b="1">
                  <a:solidFill>
                    <a:srgbClr val="4325D9"/>
                  </a:solidFill>
                  <a:latin typeface="宋体" panose="02010600030101010101" pitchFamily="2" charset="-122"/>
                </a:rPr>
                <a:t>风筝有</a:t>
              </a:r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</a:rPr>
                <a:t>关的工具或饰品</a:t>
              </a:r>
            </a:p>
          </p:txBody>
        </p:sp>
      </p:grpSp>
      <p:sp>
        <p:nvSpPr>
          <p:cNvPr id="8" name="文本框 6"/>
          <p:cNvSpPr txBox="1"/>
          <p:nvPr/>
        </p:nvSpPr>
        <p:spPr>
          <a:xfrm>
            <a:off x="251520" y="172487"/>
            <a:ext cx="8568952" cy="7894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70000"/>
              </a:lnSpc>
            </a:pP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    交流课文中难理解的语句</a:t>
            </a: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5939965" y="4147215"/>
            <a:ext cx="244169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宋体" panose="02010600030101010101" pitchFamily="2" charset="-122"/>
              </a:rPr>
              <a:t>联系上下文</a:t>
            </a:r>
          </a:p>
        </p:txBody>
      </p:sp>
      <p:pic>
        <p:nvPicPr>
          <p:cNvPr id="10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2" y="-205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395536" y="555526"/>
            <a:ext cx="8064500" cy="3766820"/>
            <a:chOff x="850" y="1422"/>
            <a:chExt cx="12700" cy="5932"/>
          </a:xfrm>
        </p:grpSpPr>
        <p:sp>
          <p:nvSpPr>
            <p:cNvPr id="30722" name="Text Box 3"/>
            <p:cNvSpPr txBox="1">
              <a:spLocks noChangeArrowheads="1"/>
            </p:cNvSpPr>
            <p:nvPr/>
          </p:nvSpPr>
          <p:spPr bwMode="auto">
            <a:xfrm>
              <a:off x="850" y="1422"/>
              <a:ext cx="12700" cy="5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丫头们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搬高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墩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捆剪子股儿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，一面拨起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籰子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来。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黛玉笑道：“那是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顶线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不好。拿去叫人换好了，就好放了。再取一个来放罢。”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en-US" altLang="zh-CN" sz="2800" b="1" dirty="0">
                  <a:latin typeface="汉语拼音" panose="020B0604020202020204"/>
                  <a:cs typeface="汉语拼音" panose="020B0604020202020204" pitchFamily="34" charset="0"/>
                  <a:sym typeface="+mn-ea"/>
                </a:rPr>
                <a:t>   </a:t>
              </a:r>
              <a:r>
                <a:rPr lang="en-US" altLang="zh-CN" sz="2800" b="1" dirty="0" smtClean="0">
                  <a:latin typeface="汉语拼音" panose="020B0604020202020204"/>
                  <a:cs typeface="汉语拼音" panose="020B0604020202020204" pitchFamily="34" charset="0"/>
                  <a:sym typeface="+mn-ea"/>
                </a:rPr>
                <a:t>  </a:t>
              </a:r>
              <a:r>
                <a:rPr lang="zh-CN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黛</a:t>
              </a:r>
              <a:r>
                <a:rPr lang="zh-CN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玉见风力紧了，过去将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籰子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一松，只听见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“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豁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喇喇</a:t>
              </a:r>
              <a:r>
                <a:rPr lang="en-US" altLang="zh-CN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”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一阵响，登时线尽，风筝随风去了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。</a:t>
              </a: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4660" y="1942"/>
              <a:ext cx="1293" cy="91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r>
                <a:rPr lang="en-US" altLang="zh-CN" sz="2400" b="1" dirty="0" err="1">
                  <a:solidFill>
                    <a:srgbClr val="FF0000"/>
                  </a:solidFill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  <a:sym typeface="+mn-ea"/>
                </a:rPr>
                <a:t>dūn</a:t>
              </a:r>
            </a:p>
          </p:txBody>
        </p:sp>
        <p:sp>
          <p:nvSpPr>
            <p:cNvPr id="38" name="矩形 37"/>
            <p:cNvSpPr/>
            <p:nvPr>
              <p:custDataLst>
                <p:tags r:id="rId1"/>
              </p:custDataLst>
            </p:nvPr>
          </p:nvSpPr>
          <p:spPr>
            <a:xfrm>
              <a:off x="2088" y="5659"/>
              <a:ext cx="1257" cy="685"/>
            </a:xfrm>
            <a:prstGeom prst="rect">
              <a:avLst/>
            </a:prstGeom>
          </p:spPr>
          <p:txBody>
            <a:bodyPr wrap="square" lIns="68580" tIns="34290" rIns="68580" bIns="34290">
              <a:noAutofit/>
            </a:bodyPr>
            <a:lstStyle/>
            <a:p>
              <a:r>
                <a:rPr lang="en-US" altLang="zh-CN" sz="2400" b="1" dirty="0" err="1">
                  <a:solidFill>
                    <a:srgbClr val="FF0000"/>
                  </a:solidFill>
                  <a:latin typeface="汉语拼音" panose="020B0604020202020204" pitchFamily="34" charset="0"/>
                  <a:ea typeface="宋体" panose="02010600030101010101" pitchFamily="2" charset="-122"/>
                  <a:cs typeface="汉语拼音" panose="020B0604020202020204" pitchFamily="34" charset="0"/>
                </a:rPr>
                <a:t>l</a:t>
              </a:r>
              <a:r>
                <a:rPr lang="en-US" altLang="zh-CN" sz="2400" b="1" dirty="0" err="1">
                  <a:solidFill>
                    <a:srgbClr val="FF0000"/>
                  </a:solidFill>
                  <a:latin typeface="汉语拼音" panose="020B0604020202020204"/>
                  <a:ea typeface="宋体" panose="02010600030101010101" pitchFamily="2" charset="-122"/>
                  <a:cs typeface="汉语拼音" panose="020B0604020202020204" pitchFamily="34" charset="0"/>
                </a:rPr>
                <a:t>ā</a:t>
              </a:r>
            </a:p>
          </p:txBody>
        </p:sp>
      </p:grpSp>
      <p:sp>
        <p:nvSpPr>
          <p:cNvPr id="15" name="文本框 1"/>
          <p:cNvSpPr txBox="1"/>
          <p:nvPr/>
        </p:nvSpPr>
        <p:spPr>
          <a:xfrm>
            <a:off x="7063313" y="843558"/>
            <a:ext cx="821055" cy="5810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yuè</a:t>
            </a:r>
            <a:endParaRPr lang="en-US" altLang="zh-CN" sz="24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525727" y="555526"/>
            <a:ext cx="8151256" cy="403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</a:rPr>
              <a:t>　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探春笑道：“紫鹃也太小器，你们一般有的，这会子拾人走了的，也不嫌个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？”黛玉笑道：“可是呢。把咱们的拿出来，咱们也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放放晦气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。”</a:t>
            </a:r>
            <a:endParaRPr lang="en-US" altLang="zh-CN" sz="3200" b="1" dirty="0" err="1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3" name="矩形 15"/>
          <p:cNvSpPr>
            <a:spLocks noChangeArrowheads="1"/>
          </p:cNvSpPr>
          <p:nvPr/>
        </p:nvSpPr>
        <p:spPr bwMode="auto">
          <a:xfrm>
            <a:off x="2338344" y="3116417"/>
            <a:ext cx="369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3507" y="3216118"/>
            <a:ext cx="43005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800" b="1" dirty="0">
                <a:latin typeface="+mn-ea"/>
              </a:rPr>
              <a:t>     </a:t>
            </a:r>
          </a:p>
        </p:txBody>
      </p:sp>
      <p:grpSp>
        <p:nvGrpSpPr>
          <p:cNvPr id="3" name="组合 18"/>
          <p:cNvGrpSpPr/>
          <p:nvPr/>
        </p:nvGrpSpPr>
        <p:grpSpPr bwMode="auto">
          <a:xfrm rot="10800000">
            <a:off x="251521" y="3741674"/>
            <a:ext cx="7348058" cy="774291"/>
            <a:chOff x="2010242" y="1095039"/>
            <a:chExt cx="5071267" cy="1005567"/>
          </a:xfrm>
        </p:grpSpPr>
        <p:pic>
          <p:nvPicPr>
            <p:cNvPr id="30728" name="Picture 11" descr="C:\Users\Administrator\Desktop\资源 1@4x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11266" y="1104013"/>
              <a:ext cx="4858447" cy="996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9" name="矩形 23"/>
            <p:cNvSpPr>
              <a:spLocks noChangeArrowheads="1"/>
            </p:cNvSpPr>
            <p:nvPr/>
          </p:nvSpPr>
          <p:spPr bwMode="auto">
            <a:xfrm rot="10800000">
              <a:off x="2010242" y="1095039"/>
              <a:ext cx="5071267" cy="759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4325D9"/>
                  </a:solidFill>
                  <a:latin typeface="宋体" panose="02010600030101010101" pitchFamily="2" charset="-122"/>
                </a:rPr>
                <a:t>“放晦气”就是指把不好的事情放掉。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430230" y="1143550"/>
            <a:ext cx="814705" cy="36512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en-US" altLang="zh-CN" sz="24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huì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780297" y="2583433"/>
            <a:ext cx="5190490" cy="1131570"/>
            <a:chOff x="5866" y="2935"/>
            <a:chExt cx="8174" cy="1782"/>
          </a:xfrm>
        </p:grpSpPr>
        <p:pic>
          <p:nvPicPr>
            <p:cNvPr id="4" name="Picture 11" descr="C:\Users\Administrator\Desktop\资源 1@4x.pn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5866" y="2935"/>
              <a:ext cx="8174" cy="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4"/>
            <p:cNvSpPr txBox="1"/>
            <p:nvPr/>
          </p:nvSpPr>
          <p:spPr>
            <a:xfrm>
              <a:off x="6066" y="3338"/>
              <a:ext cx="7852" cy="1379"/>
            </a:xfrm>
            <a:prstGeom prst="rect">
              <a:avLst/>
            </a:prstGeom>
          </p:spPr>
          <p:txBody>
            <a:bodyPr>
              <a:noAutofit/>
              <a:extLst>
                <a:ext uri="{4A0BC546-FE56-4ADE-93B0-CB8AF2F6F144}">
                  <wpsdc:textFrameExt xmlns="" xmlns:wpsdc="http://www.wps.cn/officeDocument/2022/drawingmlCustomData" type="text"/>
                </a:ext>
              </a:extLst>
            </a:bodyPr>
            <a:lstStyle/>
            <a:p>
              <a:pPr algn="l"/>
              <a:r>
                <a:rPr lang="zh-CN" altLang="en-US" sz="2400" b="1" dirty="0" smtClean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放</a:t>
              </a:r>
              <a:r>
                <a:rPr lang="zh-CN" altLang="en-US" sz="2400" b="1" dirty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风筝代表“放晦气”</a:t>
              </a:r>
              <a:r>
                <a:rPr lang="zh-CN" altLang="en-US" sz="2400" b="1" dirty="0" smtClean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，而捡</a:t>
              </a:r>
              <a:r>
                <a:rPr lang="zh-CN" altLang="en-US" sz="2400" b="1" dirty="0">
                  <a:solidFill>
                    <a:srgbClr val="4325D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掉落的风筝则是“忌讳”。</a:t>
              </a:r>
            </a:p>
          </p:txBody>
        </p:sp>
      </p:grp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173646" y="2583710"/>
            <a:ext cx="814705" cy="36512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en-US" altLang="zh-CN" sz="24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huì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31640" y="1001651"/>
            <a:ext cx="7416824" cy="78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0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0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3000" b="1" kern="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13946" y="1853097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林黛玉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1520" y="445456"/>
            <a:ext cx="60673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课文中的主要人物都有谁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?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6141995" y="3876586"/>
            <a:ext cx="2430524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贾府的丫鬟</a:t>
            </a:r>
          </a:p>
        </p:txBody>
      </p:sp>
      <p:sp>
        <p:nvSpPr>
          <p:cNvPr id="13" name="文本框 1"/>
          <p:cNvSpPr txBox="1"/>
          <p:nvPr/>
        </p:nvSpPr>
        <p:spPr>
          <a:xfrm>
            <a:off x="4487194" y="1822319"/>
            <a:ext cx="205171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薛宝钗</a:t>
            </a:r>
          </a:p>
        </p:txBody>
      </p:sp>
      <p:sp>
        <p:nvSpPr>
          <p:cNvPr id="14" name="文本框 1"/>
          <p:cNvSpPr txBox="1"/>
          <p:nvPr/>
        </p:nvSpPr>
        <p:spPr>
          <a:xfrm>
            <a:off x="6466394" y="1822319"/>
            <a:ext cx="123846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探春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"/>
          <p:cNvSpPr txBox="1"/>
          <p:nvPr/>
        </p:nvSpPr>
        <p:spPr>
          <a:xfrm>
            <a:off x="4283968" y="3509595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袭姑娘</a:t>
            </a:r>
          </a:p>
        </p:txBody>
      </p:sp>
      <p:sp>
        <p:nvSpPr>
          <p:cNvPr id="16" name="文本框 1"/>
          <p:cNvSpPr txBox="1"/>
          <p:nvPr/>
        </p:nvSpPr>
        <p:spPr>
          <a:xfrm>
            <a:off x="485516" y="351276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晴雯姑娘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467544" y="4227935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林大娘</a:t>
            </a:r>
            <a:endParaRPr lang="zh-CN" altLang="en-US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9" name="文本框 1"/>
          <p:cNvSpPr txBox="1"/>
          <p:nvPr/>
        </p:nvSpPr>
        <p:spPr>
          <a:xfrm>
            <a:off x="2318164" y="4227934"/>
            <a:ext cx="2294373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嫣红姑娘</a:t>
            </a:r>
          </a:p>
        </p:txBody>
      </p:sp>
      <p:sp>
        <p:nvSpPr>
          <p:cNvPr id="20" name="文本框 1"/>
          <p:cNvSpPr txBox="1"/>
          <p:nvPr/>
        </p:nvSpPr>
        <p:spPr>
          <a:xfrm>
            <a:off x="4579548" y="4227934"/>
            <a:ext cx="136060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翠墨</a:t>
            </a:r>
          </a:p>
        </p:txBody>
      </p:sp>
      <p:sp>
        <p:nvSpPr>
          <p:cNvPr id="21" name="文本框 1"/>
          <p:cNvSpPr txBox="1"/>
          <p:nvPr/>
        </p:nvSpPr>
        <p:spPr>
          <a:xfrm>
            <a:off x="2739078" y="3509595"/>
            <a:ext cx="111284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紫鹃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3481986"/>
            <a:ext cx="5544616" cy="650356"/>
          </a:xfrm>
          <a:prstGeom prst="rect">
            <a:avLst/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1"/>
          <p:cNvSpPr txBox="1"/>
          <p:nvPr/>
        </p:nvSpPr>
        <p:spPr>
          <a:xfrm>
            <a:off x="730596" y="1893914"/>
            <a:ext cx="205171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贾宝玉</a:t>
            </a:r>
          </a:p>
        </p:txBody>
      </p:sp>
      <p:sp>
        <p:nvSpPr>
          <p:cNvPr id="31" name="任意多边形 30"/>
          <p:cNvSpPr/>
          <p:nvPr/>
        </p:nvSpPr>
        <p:spPr>
          <a:xfrm>
            <a:off x="1454249" y="2448648"/>
            <a:ext cx="5860260" cy="42110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1"/>
          <p:cNvSpPr txBox="1"/>
          <p:nvPr/>
        </p:nvSpPr>
        <p:spPr>
          <a:xfrm>
            <a:off x="3704084" y="2918109"/>
            <a:ext cx="1127135" cy="52322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兄妹</a:t>
            </a:r>
          </a:p>
        </p:txBody>
      </p:sp>
      <p:sp>
        <p:nvSpPr>
          <p:cNvPr id="38" name="任意多边形 37"/>
          <p:cNvSpPr/>
          <p:nvPr/>
        </p:nvSpPr>
        <p:spPr>
          <a:xfrm>
            <a:off x="998501" y="2448648"/>
            <a:ext cx="2373709" cy="365670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1"/>
          <p:cNvSpPr txBox="1"/>
          <p:nvPr/>
        </p:nvSpPr>
        <p:spPr>
          <a:xfrm>
            <a:off x="1409477" y="2830431"/>
            <a:ext cx="150634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表兄妹</a:t>
            </a:r>
          </a:p>
        </p:txBody>
      </p:sp>
      <p:sp>
        <p:nvSpPr>
          <p:cNvPr id="40" name="任意多边形 39"/>
          <p:cNvSpPr/>
          <p:nvPr/>
        </p:nvSpPr>
        <p:spPr>
          <a:xfrm rot="21387691" flipV="1">
            <a:off x="1631773" y="1635978"/>
            <a:ext cx="3756598" cy="445111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1"/>
          <p:cNvSpPr txBox="1"/>
          <p:nvPr/>
        </p:nvSpPr>
        <p:spPr>
          <a:xfrm>
            <a:off x="2915816" y="1059582"/>
            <a:ext cx="135535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表姐弟</a:t>
            </a:r>
          </a:p>
        </p:txBody>
      </p:sp>
      <p:sp>
        <p:nvSpPr>
          <p:cNvPr id="42" name="文本框 1"/>
          <p:cNvSpPr txBox="1"/>
          <p:nvPr/>
        </p:nvSpPr>
        <p:spPr>
          <a:xfrm>
            <a:off x="7704857" y="1813608"/>
            <a:ext cx="127737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宝琴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3" name="任意多边形 42"/>
          <p:cNvSpPr/>
          <p:nvPr/>
        </p:nvSpPr>
        <p:spPr>
          <a:xfrm rot="21308474" flipV="1">
            <a:off x="5496052" y="1520767"/>
            <a:ext cx="2874767" cy="495782"/>
          </a:xfrm>
          <a:custGeom>
            <a:avLst/>
            <a:gdLst>
              <a:gd name="connsiteX0" fmla="*/ 0 w 5860260"/>
              <a:gd name="connsiteY0" fmla="*/ 100046 h 421102"/>
              <a:gd name="connsiteX1" fmla="*/ 2826327 w 5860260"/>
              <a:gd name="connsiteY1" fmla="*/ 420679 h 421102"/>
              <a:gd name="connsiteX2" fmla="*/ 5510150 w 5860260"/>
              <a:gd name="connsiteY2" fmla="*/ 40669 h 421102"/>
              <a:gd name="connsiteX3" fmla="*/ 5747657 w 5860260"/>
              <a:gd name="connsiteY3" fmla="*/ 28794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0260" h="421102">
                <a:moveTo>
                  <a:pt x="0" y="100046"/>
                </a:moveTo>
                <a:cubicBezTo>
                  <a:pt x="953984" y="265310"/>
                  <a:pt x="1907969" y="430575"/>
                  <a:pt x="2826327" y="420679"/>
                </a:cubicBezTo>
                <a:cubicBezTo>
                  <a:pt x="3744685" y="410783"/>
                  <a:pt x="5023262" y="105983"/>
                  <a:pt x="5510150" y="40669"/>
                </a:cubicBezTo>
                <a:cubicBezTo>
                  <a:pt x="5997038" y="-24645"/>
                  <a:pt x="5872347" y="2074"/>
                  <a:pt x="5747657" y="28794"/>
                </a:cubicBez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1"/>
          <p:cNvSpPr txBox="1"/>
          <p:nvPr/>
        </p:nvSpPr>
        <p:spPr>
          <a:xfrm>
            <a:off x="6209696" y="987574"/>
            <a:ext cx="131463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堂姐妹</a:t>
            </a:r>
          </a:p>
        </p:txBody>
      </p:sp>
      <p:pic>
        <p:nvPicPr>
          <p:cNvPr id="2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36" y="1396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4" grpId="0" animBg="1"/>
      <p:bldP spid="23" grpId="0"/>
      <p:bldP spid="31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66"/>
          <a:stretch>
            <a:fillRect/>
          </a:stretch>
        </p:blipFill>
        <p:spPr bwMode="auto">
          <a:xfrm flipH="1">
            <a:off x="4572000" y="1"/>
            <a:ext cx="4560339" cy="520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008"/>
          <a:stretch>
            <a:fillRect/>
          </a:stretch>
        </p:blipFill>
        <p:spPr bwMode="auto">
          <a:xfrm>
            <a:off x="0" y="-1"/>
            <a:ext cx="4572000" cy="520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5"/>
          <p:cNvSpPr>
            <a:spLocks noChangeArrowheads="1"/>
          </p:cNvSpPr>
          <p:nvPr/>
        </p:nvSpPr>
        <p:spPr bwMode="auto">
          <a:xfrm>
            <a:off x="3275856" y="4478916"/>
            <a:ext cx="1224136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紫鹃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5"/>
          <p:cNvSpPr>
            <a:spLocks noChangeArrowheads="1"/>
          </p:cNvSpPr>
          <p:nvPr/>
        </p:nvSpPr>
        <p:spPr bwMode="auto">
          <a:xfrm>
            <a:off x="7524328" y="4478916"/>
            <a:ext cx="1619672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探春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96"/>
          <a:stretch>
            <a:fillRect/>
          </a:stretch>
        </p:blipFill>
        <p:spPr bwMode="auto">
          <a:xfrm>
            <a:off x="4499992" y="1"/>
            <a:ext cx="4644009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7" y="0"/>
            <a:ext cx="4785728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5"/>
          <p:cNvSpPr>
            <a:spLocks noChangeArrowheads="1"/>
          </p:cNvSpPr>
          <p:nvPr/>
        </p:nvSpPr>
        <p:spPr bwMode="auto">
          <a:xfrm>
            <a:off x="3563888" y="4506021"/>
            <a:ext cx="1152128" cy="668837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晴雯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5"/>
          <p:cNvSpPr>
            <a:spLocks noChangeArrowheads="1"/>
          </p:cNvSpPr>
          <p:nvPr/>
        </p:nvSpPr>
        <p:spPr bwMode="auto">
          <a:xfrm>
            <a:off x="7524328" y="4443958"/>
            <a:ext cx="1619672" cy="757130"/>
          </a:xfrm>
          <a:prstGeom prst="rect">
            <a:avLst/>
          </a:prstGeom>
          <a:solidFill>
            <a:schemeClr val="bg1">
              <a:alpha val="78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袭姑娘</a:t>
            </a:r>
            <a:endParaRPr 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22444" y="1563638"/>
            <a:ext cx="7709996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课文题目叫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红楼春趣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春趣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指的是什么？文中讲述了哪些你觉得有趣的内容</a:t>
            </a:r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713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42713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768866" y="422949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74" y="43944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86" y="44420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708278" y="1707654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默读课文，找出描写宝玉的相关语句，结合相关语句谈谈你对宝玉的印象。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863749" y="414001"/>
            <a:ext cx="200565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676"/>
            <a:ext cx="9144000" cy="5004148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323528" y="2514982"/>
            <a:ext cx="849694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23528" y="3041898"/>
            <a:ext cx="252028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6"/>
          <p:cNvSpPr txBox="1"/>
          <p:nvPr/>
        </p:nvSpPr>
        <p:spPr>
          <a:xfrm>
            <a:off x="3157796" y="2648769"/>
            <a:ext cx="4536504" cy="1015663"/>
          </a:xfrm>
          <a:prstGeom prst="wedgeRectCallout">
            <a:avLst>
              <a:gd name="adj1" fmla="val -55258"/>
              <a:gd name="adj2" fmla="val -3253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lvl="0"/>
            <a:r>
              <a:rPr kumimoji="1"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拾到嫣红风筝时</a:t>
            </a:r>
            <a:r>
              <a:rPr kumimoji="1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马上吩咐人拿下来给送回去。</a:t>
            </a:r>
            <a:endParaRPr kumimoji="1"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11960" y="4011910"/>
            <a:ext cx="2037737" cy="646331"/>
          </a:xfrm>
          <a:prstGeom prst="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心肠很好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559689"/>
            <a:ext cx="9144000" cy="4105889"/>
            <a:chOff x="0" y="559689"/>
            <a:chExt cx="9144000" cy="410588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59689"/>
              <a:ext cx="9144000" cy="47518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94075"/>
              <a:ext cx="9144000" cy="3671503"/>
            </a:xfrm>
            <a:prstGeom prst="rect">
              <a:avLst/>
            </a:prstGeom>
          </p:spPr>
        </p:pic>
      </p:grpSp>
      <p:cxnSp>
        <p:nvCxnSpPr>
          <p:cNvPr id="6" name="直接连接符 5"/>
          <p:cNvCxnSpPr/>
          <p:nvPr/>
        </p:nvCxnSpPr>
        <p:spPr>
          <a:xfrm>
            <a:off x="3491880" y="1505972"/>
            <a:ext cx="54006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36280" y="2052454"/>
            <a:ext cx="871296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36280" y="2571750"/>
            <a:ext cx="86562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36280" y="3075806"/>
            <a:ext cx="86562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36280" y="3618514"/>
            <a:ext cx="865620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236280" y="4083918"/>
            <a:ext cx="8656200" cy="29343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36280" y="4617928"/>
            <a:ext cx="879336" cy="955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867398" y="438376"/>
            <a:ext cx="7632848" cy="1569660"/>
          </a:xfrm>
          <a:prstGeom prst="wedgeRectCallout">
            <a:avLst>
              <a:gd name="adj1" fmla="val -9623"/>
              <a:gd name="adj2" fmla="val 64106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他的大鱼风筝自己还没放一回，就被丫头晴雯放走了，螃蟹风筝又给了三爷，但他也不气恼。</a:t>
            </a:r>
          </a:p>
        </p:txBody>
      </p:sp>
      <p:sp>
        <p:nvSpPr>
          <p:cNvPr id="17" name="矩形 16"/>
          <p:cNvSpPr/>
          <p:nvPr/>
        </p:nvSpPr>
        <p:spPr>
          <a:xfrm>
            <a:off x="2483768" y="4299537"/>
            <a:ext cx="4400108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rPr>
              <a:t>没有贵族公子的架子</a:t>
            </a:r>
            <a:endParaRPr lang="zh-CN" altLang="en-US" sz="3600" b="1" dirty="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559689"/>
            <a:ext cx="9144000" cy="4105889"/>
            <a:chOff x="0" y="559689"/>
            <a:chExt cx="9144000" cy="410588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59689"/>
              <a:ext cx="9144000" cy="47518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94075"/>
              <a:ext cx="9144000" cy="3671503"/>
            </a:xfrm>
            <a:prstGeom prst="rect">
              <a:avLst/>
            </a:prstGeom>
          </p:spPr>
        </p:pic>
      </p:grpSp>
      <p:cxnSp>
        <p:nvCxnSpPr>
          <p:cNvPr id="12" name="直接连接符 11"/>
          <p:cNvCxnSpPr/>
          <p:nvPr/>
        </p:nvCxnSpPr>
        <p:spPr>
          <a:xfrm>
            <a:off x="8500246" y="3618514"/>
            <a:ext cx="392234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236280" y="4083918"/>
            <a:ext cx="8656200" cy="29343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36280" y="4617928"/>
            <a:ext cx="879336" cy="955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>
            <a:spLocks noChangeArrowheads="1"/>
          </p:cNvSpPr>
          <p:nvPr/>
        </p:nvSpPr>
        <p:spPr bwMode="auto">
          <a:xfrm>
            <a:off x="1547664" y="2364229"/>
            <a:ext cx="6180401" cy="1077218"/>
          </a:xfrm>
          <a:prstGeom prst="wedgeRectCallout">
            <a:avLst>
              <a:gd name="adj1" fmla="val -9623"/>
              <a:gd name="adj2" fmla="val 64106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看到美人风筝做得十分精致，马上高兴起来。</a:t>
            </a:r>
          </a:p>
        </p:txBody>
      </p:sp>
      <p:sp>
        <p:nvSpPr>
          <p:cNvPr id="3" name="矩形 2"/>
          <p:cNvSpPr/>
          <p:nvPr/>
        </p:nvSpPr>
        <p:spPr>
          <a:xfrm>
            <a:off x="2699792" y="1442735"/>
            <a:ext cx="3634405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-13652" y="545573"/>
            <a:ext cx="9144000" cy="3538345"/>
            <a:chOff x="-17140" y="185533"/>
            <a:chExt cx="9144000" cy="353834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/>
            <a:srcRect l="1172" r="1559"/>
            <a:stretch>
              <a:fillRect/>
            </a:stretch>
          </p:blipFill>
          <p:spPr>
            <a:xfrm>
              <a:off x="0" y="2233279"/>
              <a:ext cx="9126860" cy="149059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140" y="185533"/>
              <a:ext cx="9144000" cy="2046973"/>
            </a:xfrm>
            <a:prstGeom prst="rect">
              <a:avLst/>
            </a:prstGeom>
          </p:spPr>
        </p:pic>
      </p:grpSp>
      <p:cxnSp>
        <p:nvCxnSpPr>
          <p:cNvPr id="10" name="直接连接符 9"/>
          <p:cNvCxnSpPr/>
          <p:nvPr/>
        </p:nvCxnSpPr>
        <p:spPr>
          <a:xfrm>
            <a:off x="3479322" y="2067694"/>
            <a:ext cx="5413158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79512" y="3003798"/>
            <a:ext cx="8613496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9512" y="2571750"/>
            <a:ext cx="8712968" cy="20796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79512" y="3579862"/>
            <a:ext cx="399930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标注 24"/>
          <p:cNvSpPr/>
          <p:nvPr/>
        </p:nvSpPr>
        <p:spPr>
          <a:xfrm>
            <a:off x="971600" y="317855"/>
            <a:ext cx="6696744" cy="1077218"/>
          </a:xfrm>
          <a:prstGeom prst="wedgeRectCallout">
            <a:avLst>
              <a:gd name="adj1" fmla="val -11624"/>
              <a:gd name="adj2" fmla="val 74685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>
              <a:buFont typeface="Arial" panose="020B0604020202020204" pitchFamily="34" charset="0"/>
            </a:pPr>
            <a:r>
              <a:rPr kumimoji="1"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可放了半天还是放不起来，被众人一笑，又恨得把风筝摔在地下。</a:t>
            </a:r>
          </a:p>
        </p:txBody>
      </p:sp>
      <p:sp>
        <p:nvSpPr>
          <p:cNvPr id="26" name="矩形 25"/>
          <p:cNvSpPr/>
          <p:nvPr/>
        </p:nvSpPr>
        <p:spPr>
          <a:xfrm>
            <a:off x="2771800" y="3725618"/>
            <a:ext cx="3778421" cy="646331"/>
          </a:xfrm>
          <a:prstGeom prst="rect">
            <a:avLst/>
          </a:prstGeom>
          <a:solidFill>
            <a:srgbClr val="0066CC"/>
          </a:solidFill>
          <a:ln w="19050">
            <a:solidFill>
              <a:srgbClr val="0066CC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rPr>
              <a:t>十分率直、纯真</a:t>
            </a:r>
            <a:endParaRPr lang="zh-CN" altLang="en-US" sz="3600" b="1" dirty="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7044" y="1203598"/>
            <a:ext cx="7689911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自主阅读“阅读链接”中的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风筝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，想一想：文章围绕“风筝”写了哪些内容？哪些场面给你留下了深刻的印象？</a:t>
            </a:r>
            <a:endParaRPr lang="zh-CN" altLang="en-US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7584" y="1059582"/>
            <a:ext cx="7920880" cy="245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写了作者小时候放风筝的经历、看风筝的感受及旧时北平春天放风筝的盛况。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1640" y="483518"/>
            <a:ext cx="597666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请你来谈谈自己的阅读体会吧！</a:t>
            </a:r>
          </a:p>
        </p:txBody>
      </p:sp>
      <p:sp>
        <p:nvSpPr>
          <p:cNvPr id="3" name="剪去单角的矩形 2"/>
          <p:cNvSpPr/>
          <p:nvPr/>
        </p:nvSpPr>
        <p:spPr>
          <a:xfrm>
            <a:off x="1043608" y="2011672"/>
            <a:ext cx="7056784" cy="2072245"/>
          </a:xfrm>
          <a:prstGeom prst="snip1Rect">
            <a:avLst/>
          </a:prstGeom>
          <a:solidFill>
            <a:schemeClr val="tx2">
              <a:lumMod val="20000"/>
              <a:lumOff val="80000"/>
              <a:alpha val="6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）可以从文中对风筝样式的描写，说说对“放风筝”又有了哪些了解。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）可以说说作者看风筝时的心情。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）可以找一找“阅读链接”和课文中有哪些一致的说法。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608" y="1510184"/>
            <a:ext cx="11079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：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099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39552" y="627534"/>
            <a:ext cx="8208911" cy="12840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文中写了好多种风筝的样式，有的还描绘得很细致，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特别有意思，我还见过其他许多风筝的样式。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33099"/>
            <a:ext cx="3269928" cy="2167464"/>
          </a:xfrm>
          <a:prstGeom prst="round2Diag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49148"/>
            <a:ext cx="3702043" cy="2335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9" y="289926"/>
            <a:ext cx="787553" cy="11561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627534"/>
            <a:ext cx="8496944" cy="12840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这里也写到了放风筝有放晦气的意思，和课文里提到的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一致。可见放风筝历史悠久。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88" y="2283718"/>
            <a:ext cx="3744416" cy="229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83718"/>
            <a:ext cx="3482503" cy="229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3478"/>
            <a:ext cx="854200" cy="11859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>
            <a:spLocks noChangeArrowheads="1"/>
          </p:cNvSpPr>
          <p:nvPr/>
        </p:nvSpPr>
        <p:spPr bwMode="auto">
          <a:xfrm>
            <a:off x="2054873" y="627534"/>
            <a:ext cx="439248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大观园放风筝片段欣赏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07704" y="1373042"/>
            <a:ext cx="4644775" cy="3203687"/>
            <a:chOff x="1919927" y="1203598"/>
            <a:chExt cx="4644775" cy="320368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19927" y="1203598"/>
              <a:ext cx="4644775" cy="3203687"/>
            </a:xfrm>
            <a:prstGeom prst="rect">
              <a:avLst/>
            </a:prstGeom>
          </p:spPr>
        </p:pic>
        <p:pic>
          <p:nvPicPr>
            <p:cNvPr id="8" name="Picture 2">
              <a:hlinkClick r:id="rId3" action="ppaction://hlinkfile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098" y="1593888"/>
              <a:ext cx="4298484" cy="2423107"/>
            </a:xfrm>
            <a:prstGeom prst="roundRect">
              <a:avLst>
                <a:gd name="adj" fmla="val 12039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文本框 9"/>
          <p:cNvSpPr txBox="1">
            <a:spLocks noChangeArrowheads="1"/>
          </p:cNvSpPr>
          <p:nvPr/>
        </p:nvSpPr>
        <p:spPr bwMode="auto">
          <a:xfrm>
            <a:off x="6660232" y="1266725"/>
            <a:ext cx="792088" cy="3416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点击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图片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播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放视频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5736274" y="3346983"/>
            <a:ext cx="1059582" cy="105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24" y="140147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5384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2397425" y="1131590"/>
            <a:ext cx="140398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捡风筝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867937" y="1829377"/>
            <a:ext cx="1686001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风筝翩飞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群芳欢笑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趣味盎然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827584" y="1544274"/>
            <a:ext cx="841765" cy="2062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红楼春趣</a:t>
            </a:r>
            <a:r>
              <a:rPr lang="en-US" altLang="zh-CN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1604945" y="2487677"/>
            <a:ext cx="792480" cy="2324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41441" y="123478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805185" y="843558"/>
            <a:ext cx="251650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误拾跌落风筝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3801410" y="1544474"/>
            <a:ext cx="30243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引发放风筝兴趣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9"/>
          <p:cNvSpPr txBox="1">
            <a:spLocks noChangeArrowheads="1"/>
          </p:cNvSpPr>
          <p:nvPr/>
        </p:nvSpPr>
        <p:spPr bwMode="auto">
          <a:xfrm>
            <a:off x="2433258" y="2336562"/>
            <a:ext cx="140398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取风筝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3841018" y="1995686"/>
            <a:ext cx="251650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纷纷取来风筝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9"/>
          <p:cNvSpPr txBox="1">
            <a:spLocks noChangeArrowheads="1"/>
          </p:cNvSpPr>
          <p:nvPr/>
        </p:nvSpPr>
        <p:spPr bwMode="auto">
          <a:xfrm>
            <a:off x="3837243" y="2696602"/>
            <a:ext cx="30243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准备放飞天空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9"/>
          <p:cNvSpPr txBox="1">
            <a:spLocks noChangeArrowheads="1"/>
          </p:cNvSpPr>
          <p:nvPr/>
        </p:nvSpPr>
        <p:spPr bwMode="auto">
          <a:xfrm>
            <a:off x="2433258" y="3579862"/>
            <a:ext cx="140398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放风筝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9"/>
          <p:cNvSpPr txBox="1">
            <a:spLocks noChangeArrowheads="1"/>
          </p:cNvSpPr>
          <p:nvPr/>
        </p:nvSpPr>
        <p:spPr bwMode="auto">
          <a:xfrm>
            <a:off x="3841018" y="3291830"/>
            <a:ext cx="251650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宝玉难以放飞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9"/>
          <p:cNvSpPr txBox="1">
            <a:spLocks noChangeArrowheads="1"/>
          </p:cNvSpPr>
          <p:nvPr/>
        </p:nvSpPr>
        <p:spPr bwMode="auto">
          <a:xfrm>
            <a:off x="3837243" y="4064754"/>
            <a:ext cx="30243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黛玉风筝飘远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3657394" y="987574"/>
            <a:ext cx="144016" cy="93610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左大括号 23"/>
          <p:cNvSpPr/>
          <p:nvPr/>
        </p:nvSpPr>
        <p:spPr>
          <a:xfrm>
            <a:off x="3657394" y="2211710"/>
            <a:ext cx="144016" cy="93610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左大括号 24"/>
          <p:cNvSpPr/>
          <p:nvPr/>
        </p:nvSpPr>
        <p:spPr>
          <a:xfrm>
            <a:off x="3657394" y="3507854"/>
            <a:ext cx="144016" cy="93610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左大括号 25"/>
          <p:cNvSpPr/>
          <p:nvPr/>
        </p:nvSpPr>
        <p:spPr>
          <a:xfrm flipH="1">
            <a:off x="6321689" y="1177176"/>
            <a:ext cx="504056" cy="3165326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9"/>
          <p:cNvSpPr/>
          <p:nvPr/>
        </p:nvSpPr>
        <p:spPr>
          <a:xfrm rot="19241360">
            <a:off x="1497154" y="1916497"/>
            <a:ext cx="792480" cy="2324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右箭头 29"/>
          <p:cNvSpPr/>
          <p:nvPr/>
        </p:nvSpPr>
        <p:spPr>
          <a:xfrm rot="2561677">
            <a:off x="1497154" y="3121208"/>
            <a:ext cx="792480" cy="23241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73300" y="2390775"/>
            <a:ext cx="587057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573881" y="1294321"/>
            <a:ext cx="5366102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1.课外阅读《红楼梦》。</a:t>
            </a:r>
          </a:p>
          <a:p>
            <a:pPr algn="l"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2.重点阅读描写人物外貌、动作、神态、语言的片段。</a:t>
            </a:r>
          </a:p>
        </p:txBody>
      </p:sp>
      <p:pic>
        <p:nvPicPr>
          <p:cNvPr id="1026" name="Picture 2" descr="http://pic.51yuansu.com/pic3/cover/02/54/18/59fafc2ceae4d_61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9727"/>
            <a:ext cx="3419872" cy="49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387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42546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6133" y="376376"/>
            <a:ext cx="2040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864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k3YmNlOTgyOWE1Y2FjZjAyMDRkMTYzMjk4YTE1N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871</Words>
  <Application>Microsoft Office PowerPoint</Application>
  <PresentationFormat>全屏显示(16:9)</PresentationFormat>
  <Paragraphs>126</Paragraphs>
  <Slides>32</Slides>
  <Notes>1</Notes>
  <HiddenSlides>1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4" baseType="lpstr">
      <vt:lpstr>黑体</vt:lpstr>
      <vt:lpstr>Arial</vt:lpstr>
      <vt:lpstr>汉语拼音</vt:lpstr>
      <vt:lpstr>Times New Roman</vt:lpstr>
      <vt:lpstr>仿宋</vt:lpstr>
      <vt:lpstr>宋体</vt:lpstr>
      <vt:lpstr>楷体</vt:lpstr>
      <vt:lpstr>微软雅黑</vt:lpstr>
      <vt:lpstr>Calibri</vt:lpstr>
      <vt:lpstr>Wingdings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269</cp:revision>
  <dcterms:created xsi:type="dcterms:W3CDTF">2017-03-17T02:28:00Z</dcterms:created>
  <dcterms:modified xsi:type="dcterms:W3CDTF">2024-10-28T07:48:01Z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5B604A06DBA64D1CA0A4AE4ECE667E69_13</vt:lpwstr>
  </property>
</Properties>
</file>