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051" r:id="rId2"/>
    <p:sldId id="1954" r:id="rId3"/>
    <p:sldId id="2066" r:id="rId4"/>
    <p:sldId id="2071" r:id="rId5"/>
    <p:sldId id="2069" r:id="rId6"/>
    <p:sldId id="2070" r:id="rId7"/>
    <p:sldId id="2075" r:id="rId8"/>
    <p:sldId id="2061" r:id="rId9"/>
  </p:sldIdLst>
  <p:sldSz cx="9144000" cy="5143500" type="screen16x9"/>
  <p:notesSz cx="6858000" cy="9144000"/>
  <p:embeddedFontLst>
    <p:embeddedFont>
      <p:font typeface="Calibri" pitchFamily="34" charset="0"/>
      <p:regular r:id="rId12"/>
      <p:bold r:id="rId13"/>
      <p:italic r:id="rId14"/>
      <p:boldItalic r:id="rId15"/>
    </p:embeddedFont>
    <p:embeddedFont>
      <p:font typeface="黑体" pitchFamily="49" charset="-122"/>
      <p:regular r:id="rId16"/>
    </p:embeddedFont>
    <p:embeddedFont>
      <p:font typeface="楷体" pitchFamily="49" charset="-122"/>
      <p:regular r:id="rId17"/>
    </p:embeddedFont>
  </p:embeddedFontLst>
  <p:custDataLst>
    <p:tags r:id="rId18"/>
  </p:custDataLst>
  <p:defaultTextStyle>
    <a:defPPr>
      <a:defRPr lang="zh-CN"/>
    </a:defPPr>
    <a:lvl1pPr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indent="1143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indent="2286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indent="3429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indent="4572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62" userDrawn="1">
          <p15:clr>
            <a:srgbClr val="A4A3A4"/>
          </p15:clr>
        </p15:guide>
        <p15:guide id="2" pos="55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0000FF"/>
    <a:srgbClr val="0066FF"/>
    <a:srgbClr val="A38302"/>
    <a:srgbClr val="FEFCDE"/>
    <a:srgbClr val="00B05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45" autoAdjust="0"/>
    <p:restoredTop sz="93824" autoAdjust="0"/>
  </p:normalViewPr>
  <p:slideViewPr>
    <p:cSldViewPr showGuides="1">
      <p:cViewPr varScale="1">
        <p:scale>
          <a:sx n="114" d="100"/>
          <a:sy n="114" d="100"/>
        </p:scale>
        <p:origin x="-678" y="-108"/>
      </p:cViewPr>
      <p:guideLst>
        <p:guide orient="horz" pos="3162"/>
        <p:guide pos="5532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66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2A6BDB-3A18-4CF3-BF58-21EBC8E6DA6E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72DE11B-9FA5-4892-8862-267B7CE1E6D4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6040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F968F2-4CF9-4D57-BC13-C820F5B900A8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F70D218-9244-47DF-A514-9EEE5E411F9F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0226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初读突破字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初读突破字词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再读体会感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再读体会感悟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查阅资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419622"/>
            <a:ext cx="615553" cy="16561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查阅资料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22春下册项目\图片\母版\美编画母版（通用）\14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52"/>
            <a:ext cx="9146150" cy="514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16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1662" y="124639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语文 五年级 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830643" y="2355726"/>
            <a:ext cx="3615483" cy="3035840"/>
            <a:chOff x="2665081" y="2308885"/>
            <a:chExt cx="3615483" cy="3035840"/>
          </a:xfrm>
        </p:grpSpPr>
        <p:pic>
          <p:nvPicPr>
            <p:cNvPr id="15" name="Picture 2" descr="E:\腾讯\文件\630984739\FileRecv\包图网_18140106木质指示牌设计素材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1" t="51703" r="67778" b="10133"/>
            <a:stretch>
              <a:fillRect/>
            </a:stretch>
          </p:blipFill>
          <p:spPr bwMode="auto">
            <a:xfrm>
              <a:off x="2665081" y="2308885"/>
              <a:ext cx="3615483" cy="3035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3452352" y="2990056"/>
              <a:ext cx="20409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800" b="1" dirty="0">
                  <a:solidFill>
                    <a:srgbClr val="D9F1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预习卡</a:t>
              </a:r>
            </a:p>
          </p:txBody>
        </p:sp>
      </p:grpSp>
      <p:sp>
        <p:nvSpPr>
          <p:cNvPr id="6" name="标题 1"/>
          <p:cNvSpPr txBox="1"/>
          <p:nvPr/>
        </p:nvSpPr>
        <p:spPr>
          <a:xfrm>
            <a:off x="1441957" y="1275606"/>
            <a:ext cx="6154379" cy="1076325"/>
          </a:xfrm>
          <a:prstGeom prst="rect">
            <a:avLst/>
          </a:prstGeom>
          <a:noFill/>
          <a:ln w="12700">
            <a:noFill/>
          </a:ln>
        </p:spPr>
        <p:txBody>
          <a:bodyPr anchor="t"/>
          <a:lstStyle/>
          <a:p>
            <a:pPr algn="dist">
              <a:buFont typeface="Arial" panose="020B0604020202020204" pitchFamily="34" charset="0"/>
              <a:buNone/>
            </a:pPr>
            <a:r>
              <a:rPr lang="zh-CN" altLang="en-US" sz="7200" b="1" dirty="0">
                <a:latin typeface="楷体" panose="02010609060101010101" pitchFamily="49" charset="-122"/>
                <a:ea typeface="楷体" panose="02010609060101010101" pitchFamily="49" charset="-122"/>
              </a:rPr>
              <a:t>我爱你，汉字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7" name="yt_shape_10297"/>
          <p:cNvSpPr txBox="1"/>
          <p:nvPr/>
        </p:nvSpPr>
        <p:spPr>
          <a:xfrm>
            <a:off x="1199963" y="1384821"/>
            <a:ext cx="4958089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照样子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给广告词“挑刺”。</a:t>
            </a:r>
          </a:p>
        </p:txBody>
      </p:sp>
      <p:sp>
        <p:nvSpPr>
          <p:cNvPr id="10298" name="yt_shape_10298"/>
          <p:cNvSpPr txBox="1"/>
          <p:nvPr/>
        </p:nvSpPr>
        <p:spPr>
          <a:xfrm>
            <a:off x="1199964" y="2000123"/>
            <a:ext cx="7307999" cy="5645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某补品广告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钙不能缺　 “</a:t>
            </a:r>
            <a:r>
              <a:rPr lang="zh-CN" altLang="zh-CN" sz="2800" b="1" i="0" u="sng" dirty="0">
                <a:solidFill>
                  <a:srgbClr val="000000"/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钙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”改为“</a:t>
            </a:r>
            <a:r>
              <a:rPr lang="zh-CN" altLang="zh-CN" sz="2800" b="1" i="0" u="sng" dirty="0">
                <a:solidFill>
                  <a:srgbClr val="000000"/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概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</a:p>
        </p:txBody>
      </p:sp>
      <p:sp>
        <p:nvSpPr>
          <p:cNvPr id="10299" name="yt_shape_10299"/>
          <p:cNvSpPr txBox="1"/>
          <p:nvPr/>
        </p:nvSpPr>
        <p:spPr>
          <a:xfrm>
            <a:off x="1296000" y="2575346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某服装广告词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衣衣不舍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endParaRPr lang="en-US" altLang="zh-CN" sz="2800" b="1" i="0" u="none" dirty="0" smtClean="0">
              <a:solidFill>
                <a:srgbClr val="000000"/>
              </a:solidFill>
              <a:effectLst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2"/>
                <a:cs typeface="宋体" panose="02010600030101010101" pitchFamily="2" charset="-122"/>
              </a:rPr>
              <a:t> </a:t>
            </a:r>
            <a:r>
              <a:rPr lang="en-US" altLang="zh-CN" sz="2800" b="1" dirty="0" smtClean="0">
                <a:solidFill>
                  <a:srgbClr val="000000"/>
                </a:solidFill>
                <a:latin typeface="Times New Roman" panose="02020603050405020304" pitchFamily="12"/>
                <a:cs typeface="宋体" panose="02010600030101010101" pitchFamily="2" charset="-122"/>
              </a:rPr>
              <a:t>     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衣衣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”改为“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依依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522558" y="3147814"/>
            <a:ext cx="537274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衣</a:t>
            </a:r>
            <a:r>
              <a:rPr kumimoji="0" lang="zh-CN" altLang="en-US" sz="2800" b="1" i="0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衣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408583" y="3147814"/>
            <a:ext cx="12516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依依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yt_shape_10296"/>
          <p:cNvSpPr txBox="1"/>
          <p:nvPr/>
        </p:nvSpPr>
        <p:spPr>
          <a:xfrm>
            <a:off x="1199963" y="770877"/>
            <a:ext cx="549509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这部分共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篇阅读材料。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518190" y="724071"/>
            <a:ext cx="357885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4" grpId="0" build="allAtOnce"/>
      <p:bldP spid="6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0" name="yt_shape_10300"/>
          <p:cNvSpPr txBox="1"/>
          <p:nvPr/>
        </p:nvSpPr>
        <p:spPr>
          <a:xfrm>
            <a:off x="1296001" y="935999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某蚊香广告词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默默无蚊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endParaRPr lang="en-US" altLang="zh-CN" sz="2800" b="1" i="0" u="none" dirty="0" smtClean="0">
              <a:solidFill>
                <a:srgbClr val="000000"/>
              </a:solidFill>
              <a:effectLst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2"/>
                <a:cs typeface="宋体" panose="02010600030101010101" pitchFamily="2" charset="-122"/>
              </a:rPr>
              <a:t> </a:t>
            </a:r>
            <a:r>
              <a:rPr lang="en-US" altLang="zh-CN" sz="2800" b="1" dirty="0" smtClean="0">
                <a:solidFill>
                  <a:srgbClr val="000000"/>
                </a:solidFill>
                <a:latin typeface="Times New Roman" panose="02020603050405020304" pitchFamily="12"/>
                <a:cs typeface="宋体" panose="02010600030101010101" pitchFamily="2" charset="-122"/>
              </a:rPr>
              <a:t>      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蚊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”改为“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闻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</a:p>
        </p:txBody>
      </p:sp>
      <p:sp>
        <p:nvSpPr>
          <p:cNvPr id="10301" name="yt_shape_10301"/>
          <p:cNvSpPr txBox="1"/>
          <p:nvPr/>
        </p:nvSpPr>
        <p:spPr>
          <a:xfrm>
            <a:off x="1296001" y="2197631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某洗衣机广告词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闲妻良母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endParaRPr lang="en-US" altLang="zh-CN" sz="2800" b="1" i="0" u="none" dirty="0" smtClean="0">
              <a:solidFill>
                <a:srgbClr val="000000"/>
              </a:solidFill>
              <a:effectLst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2"/>
                <a:cs typeface="宋体" panose="02010600030101010101" pitchFamily="2" charset="-122"/>
              </a:rPr>
              <a:t> </a:t>
            </a:r>
            <a:r>
              <a:rPr lang="en-US" altLang="zh-CN" sz="2800" b="1" dirty="0" smtClean="0">
                <a:solidFill>
                  <a:srgbClr val="000000"/>
                </a:solidFill>
                <a:latin typeface="Times New Roman" panose="02020603050405020304" pitchFamily="12"/>
                <a:cs typeface="宋体" panose="02010600030101010101" pitchFamily="2" charset="-122"/>
              </a:rPr>
              <a:t>     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闲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”改为“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贤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34740" y="1508408"/>
            <a:ext cx="894461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蚊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48064" y="1508408"/>
            <a:ext cx="89446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闻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55776" y="2751289"/>
            <a:ext cx="894461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闲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76056" y="2783180"/>
            <a:ext cx="89446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贤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5" name="yt_shape_10305"/>
          <p:cNvSpPr txBox="1"/>
          <p:nvPr/>
        </p:nvSpPr>
        <p:spPr>
          <a:xfrm>
            <a:off x="1296001" y="935999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人们把刻在龟甲或兽骨上的文字叫作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spc="15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spc="15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zh-CN" altLang="zh-CN" sz="2800" b="0" i="0" u="none" spc="15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。</a:t>
            </a:r>
          </a:p>
        </p:txBody>
      </p:sp>
      <p:graphicFrame>
        <p:nvGraphicFramePr>
          <p:cNvPr id="10306" name="yt_table_10306" title="H_88.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718489"/>
              </p:ext>
            </p:extLst>
          </p:nvPr>
        </p:nvGraphicFramePr>
        <p:xfrm>
          <a:off x="1475656" y="2181939"/>
          <a:ext cx="6156320" cy="1280160"/>
        </p:xfrm>
        <a:graphic>
          <a:graphicData uri="http://schemas.openxmlformats.org/drawingml/2006/table">
            <a:tbl>
              <a:tblPr/>
              <a:tblGrid>
                <a:gridCol w="3078160"/>
                <a:gridCol w="3078160"/>
              </a:tblGrid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甲骨文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B.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金文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C. 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隶书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小篆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1956878" y="1529273"/>
            <a:ext cx="45631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15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8" name="yt_shape_10308"/>
          <p:cNvSpPr txBox="1"/>
          <p:nvPr/>
        </p:nvSpPr>
        <p:spPr>
          <a:xfrm>
            <a:off x="1296000" y="571075"/>
            <a:ext cx="7307999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/>
            <a:r>
              <a:rPr lang="en-US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书写研究报告一般要包含哪四个方面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？（</a:t>
            </a:r>
            <a:r>
              <a:rPr lang="zh-CN" altLang="zh-CN" sz="2800" b="0" i="0" u="none" spc="15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spc="15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zh-CN" altLang="zh-CN" sz="2800" b="0" i="0" u="none" spc="15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10309" name="yt_shape_10309"/>
          <p:cNvSpPr txBox="1"/>
          <p:nvPr/>
        </p:nvSpPr>
        <p:spPr>
          <a:xfrm>
            <a:off x="1296000" y="1454475"/>
            <a:ext cx="6392134" cy="43088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tabLst>
                <a:tab pos="0" algn="l"/>
                <a:tab pos="4187190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有一个标题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研究的困难</a:t>
            </a:r>
          </a:p>
        </p:txBody>
      </p:sp>
      <p:sp>
        <p:nvSpPr>
          <p:cNvPr id="10310" name="yt_shape_10310"/>
          <p:cNvSpPr txBox="1"/>
          <p:nvPr/>
        </p:nvSpPr>
        <p:spPr>
          <a:xfrm>
            <a:off x="1296000" y="1905587"/>
            <a:ext cx="6392134" cy="43088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tabLst>
                <a:tab pos="0" algn="l"/>
                <a:tab pos="4187190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研究的内容和方法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研究的结果</a:t>
            </a:r>
          </a:p>
        </p:txBody>
      </p:sp>
      <p:sp>
        <p:nvSpPr>
          <p:cNvPr id="10311" name="yt_shape_10311"/>
          <p:cNvSpPr txBox="1"/>
          <p:nvPr/>
        </p:nvSpPr>
        <p:spPr>
          <a:xfrm>
            <a:off x="1296000" y="2356306"/>
            <a:ext cx="6392134" cy="43088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tabLst>
                <a:tab pos="0" algn="l"/>
                <a:tab pos="4187190" algn="l"/>
              </a:tabLst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研究的时长</a:t>
            </a:r>
            <a:r>
              <a:rPr lang="en-US" altLang="zh-CN" sz="2800" b="0" i="0" u="none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⑥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研究的目的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979712" y="948573"/>
            <a:ext cx="435674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spcBef>
                <a:spcPts val="0"/>
              </a:spcBef>
            </a:pPr>
            <a:r>
              <a:rPr kumimoji="0" lang="en-US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yt_shape_10312"/>
          <p:cNvSpPr txBox="1"/>
          <p:nvPr/>
        </p:nvSpPr>
        <p:spPr>
          <a:xfrm>
            <a:off x="1296000" y="2807025"/>
            <a:ext cx="3967433" cy="43088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tabLst>
                <a:tab pos="0" algn="l"/>
                <a:tab pos="4187190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⑦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研究投入的人力、物力</a:t>
            </a:r>
          </a:p>
        </p:txBody>
      </p:sp>
      <p:graphicFrame>
        <p:nvGraphicFramePr>
          <p:cNvPr id="4" name="yt_table_10313" title="H_88.04"/>
          <p:cNvGraphicFramePr>
            <a:graphicFrameLocks noGrp="1"/>
          </p:cNvGraphicFramePr>
          <p:nvPr/>
        </p:nvGraphicFramePr>
        <p:xfrm>
          <a:off x="1296000" y="3257744"/>
          <a:ext cx="6392134" cy="1280160"/>
        </p:xfrm>
        <a:graphic>
          <a:graphicData uri="http://schemas.openxmlformats.org/drawingml/2006/table">
            <a:tbl>
              <a:tblPr/>
              <a:tblGrid>
                <a:gridCol w="3266188"/>
                <a:gridCol w="3125946"/>
              </a:tblGrid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A. 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①②③④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①③④⑥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C.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①⑤⑥⑦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①②⑤⑥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6" name="yt_shape_10056"/>
          <p:cNvSpPr txBox="1"/>
          <p:nvPr/>
        </p:nvSpPr>
        <p:spPr>
          <a:xfrm>
            <a:off x="1109513" y="2007236"/>
            <a:ext cx="692497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我的疑问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sz="2800" b="1" i="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					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3"/>
          <p:cNvSpPr txBox="1"/>
          <p:nvPr/>
        </p:nvSpPr>
        <p:spPr>
          <a:xfrm>
            <a:off x="1043608" y="1563638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时代天华祝你学习进步！</a:t>
            </a:r>
            <a:endParaRPr kumimoji="1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d7e38247-6cc5-48b2-b1f7-83ccf55fbf6c"/>
  <p:tag name="COMMONDATA" val="eyJoZGlkIjoiZTM5NjVjNGFlOTRkOGY4YmYwZjdlOTY3YjUyNmU5NmE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3">
            <a:lumMod val="40000"/>
            <a:lumOff val="6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</Words>
  <Application>Microsoft Office PowerPoint</Application>
  <PresentationFormat>全屏显示(16:9)</PresentationFormat>
  <Paragraphs>37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6" baseType="lpstr">
      <vt:lpstr>Arial</vt:lpstr>
      <vt:lpstr>宋体</vt:lpstr>
      <vt:lpstr>Times New Roman</vt:lpstr>
      <vt:lpstr>BZ</vt:lpstr>
      <vt:lpstr>Calibri</vt:lpstr>
      <vt:lpstr>黑体</vt:lpstr>
      <vt:lpstr>楷体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/>
  <cp:revision>349</cp:revision>
  <dcterms:created xsi:type="dcterms:W3CDTF">2017-03-17T02:28:00Z</dcterms:created>
  <dcterms:modified xsi:type="dcterms:W3CDTF">2023-12-19T10:14:31Z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2052-11.1.0.12980</vt:lpwstr>
  </property>
  <property fmtid="{D5CDD505-2E9C-101B-9397-08002B2CF9AE}" pid="3" name="ICV">
    <vt:lpwstr>EB176F392CC841728FDEC331CDBE124A</vt:lpwstr>
  </property>
</Properties>
</file>