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345" r:id="rId2"/>
    <p:sldId id="257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07" r:id="rId12"/>
    <p:sldId id="308" r:id="rId13"/>
    <p:sldId id="309" r:id="rId14"/>
    <p:sldId id="310" r:id="rId15"/>
    <p:sldId id="346" r:id="rId16"/>
    <p:sldId id="279" r:id="rId17"/>
    <p:sldId id="347" r:id="rId18"/>
    <p:sldId id="280" r:id="rId19"/>
    <p:sldId id="282" r:id="rId20"/>
    <p:sldId id="348" r:id="rId21"/>
    <p:sldId id="311" r:id="rId22"/>
    <p:sldId id="283" r:id="rId23"/>
    <p:sldId id="312" r:id="rId24"/>
    <p:sldId id="313" r:id="rId25"/>
    <p:sldId id="285" r:id="rId26"/>
    <p:sldId id="286" r:id="rId27"/>
    <p:sldId id="287" r:id="rId28"/>
    <p:sldId id="315" r:id="rId29"/>
    <p:sldId id="288" r:id="rId30"/>
    <p:sldId id="320" r:id="rId31"/>
    <p:sldId id="319" r:id="rId32"/>
    <p:sldId id="321" r:id="rId33"/>
    <p:sldId id="355" r:id="rId34"/>
    <p:sldId id="296" r:id="rId35"/>
    <p:sldId id="325" r:id="rId36"/>
    <p:sldId id="326" r:id="rId37"/>
    <p:sldId id="351" r:id="rId38"/>
    <p:sldId id="328" r:id="rId39"/>
    <p:sldId id="322" r:id="rId40"/>
    <p:sldId id="323" r:id="rId41"/>
    <p:sldId id="329" r:id="rId42"/>
    <p:sldId id="301" r:id="rId43"/>
    <p:sldId id="354" r:id="rId44"/>
    <p:sldId id="337" r:id="rId45"/>
    <p:sldId id="338" r:id="rId46"/>
    <p:sldId id="335" r:id="rId47"/>
    <p:sldId id="343" r:id="rId48"/>
    <p:sldId id="341" r:id="rId49"/>
    <p:sldId id="342" r:id="rId50"/>
    <p:sldId id="352" r:id="rId51"/>
    <p:sldId id="353" r:id="rId52"/>
    <p:sldId id="344" r:id="rId53"/>
    <p:sldId id="302" r:id="rId54"/>
    <p:sldId id="306" r:id="rId55"/>
  </p:sldIdLst>
  <p:sldSz cx="9144000" cy="5143500" type="screen16x9"/>
  <p:notesSz cx="6858000" cy="9144000"/>
  <p:embeddedFontLst>
    <p:embeddedFont>
      <p:font typeface="仿宋" pitchFamily="49" charset="-122"/>
      <p:regular r:id="rId58"/>
    </p:embeddedFont>
    <p:embeddedFont>
      <p:font typeface="微软雅黑" pitchFamily="34" charset="-122"/>
      <p:regular r:id="rId59"/>
      <p:bold r:id="rId60"/>
    </p:embeddedFont>
    <p:embeddedFont>
      <p:font typeface="华文新魏" pitchFamily="2" charset="-122"/>
      <p:regular r:id="rId61"/>
    </p:embeddedFont>
    <p:embeddedFont>
      <p:font typeface="Calibri" pitchFamily="34" charset="0"/>
      <p:regular r:id="rId62"/>
      <p:bold r:id="rId63"/>
      <p:italic r:id="rId64"/>
      <p:boldItalic r:id="rId65"/>
    </p:embeddedFont>
    <p:embeddedFont>
      <p:font typeface="楷体" pitchFamily="49" charset="-122"/>
      <p:regular r:id="rId66"/>
    </p:embeddedFont>
    <p:embeddedFont>
      <p:font typeface="黑体" pitchFamily="49" charset="-122"/>
      <p:regular r:id="rId6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476">
          <p15:clr>
            <a:srgbClr val="A4A3A4"/>
          </p15:clr>
        </p15:guide>
        <p15:guide id="2" pos="2867">
          <p15:clr>
            <a:srgbClr val="A4A3A4"/>
          </p15:clr>
        </p15:guide>
        <p15:guide id="3" orient="horz" pos="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00"/>
    <a:srgbClr val="FF6600"/>
    <a:srgbClr val="EE6060"/>
    <a:srgbClr val="FF9933"/>
    <a:srgbClr val="0000FF"/>
    <a:srgbClr val="0070C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4679" autoAdjust="0"/>
  </p:normalViewPr>
  <p:slideViewPr>
    <p:cSldViewPr>
      <p:cViewPr varScale="1">
        <p:scale>
          <a:sx n="108" d="100"/>
          <a:sy n="108" d="100"/>
        </p:scale>
        <p:origin x="-756" y="-84"/>
      </p:cViewPr>
      <p:guideLst>
        <p:guide orient="horz" pos="1476"/>
        <p:guide orient="horz" pos="804"/>
        <p:guide pos="2867"/>
      </p:guideLst>
    </p:cSldViewPr>
  </p:slideViewPr>
  <p:outlineViewPr>
    <p:cViewPr>
      <p:scale>
        <a:sx n="33" d="100"/>
        <a:sy n="33" d="100"/>
      </p:scale>
      <p:origin x="0" y="292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6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7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063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206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28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33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64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64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64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25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255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25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25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453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blipFill dpi="0" rotWithShape="1">
          <a:blip r:embed="rId2">
            <a:lum/>
          </a:blip>
          <a:srcRect/>
          <a:stretch>
            <a:fillRect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7035701"/>
      </p:ext>
    </p:extLst>
  </p:cSld>
  <p:clrMapOvr>
    <a:masterClrMapping/>
  </p:clrMapOvr>
  <p:transition spd="slow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右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035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7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9600256C-C220-1A08-FF1B-62571011812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664" y="51470"/>
            <a:ext cx="1281499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4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slide" Target="slide42.xml"/><Relationship Id="rId5" Type="http://schemas.openxmlformats.org/officeDocument/2006/relationships/slide" Target="slide34.xml"/><Relationship Id="rId4" Type="http://schemas.openxmlformats.org/officeDocument/2006/relationships/slide" Target="slide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microsoft.com/office/2007/relationships/hdphoto" Target="../media/hdphoto2.wdp"/><Relationship Id="rId9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microsoft.com/office/2007/relationships/hdphoto" Target="../media/hdphoto6.wdp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B9EAE56-DB92-42D7-C6E1-5396F2BAB8FC}"/>
              </a:ext>
            </a:extLst>
          </p:cNvPr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QQ</a:t>
            </a:r>
            <a:r>
              <a:rPr lang="zh-CN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47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8"/>
          <p:cNvSpPr txBox="1"/>
          <p:nvPr/>
        </p:nvSpPr>
        <p:spPr>
          <a:xfrm>
            <a:off x="1187624" y="1075578"/>
            <a:ext cx="7244069" cy="1423467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8800" b="1">
                <a:ln w="0"/>
                <a:solidFill>
                  <a:srgbClr val="009900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r>
              <a:rPr lang="zh-CN" altLang="en-US" dirty="0"/>
              <a:t>我爱你，汉字</a:t>
            </a:r>
          </a:p>
        </p:txBody>
      </p:sp>
      <p:sp>
        <p:nvSpPr>
          <p:cNvPr id="16" name="文本框 15">
            <a:hlinkClick r:id="rId3" action="ppaction://hlinksldjump"/>
          </p:cNvPr>
          <p:cNvSpPr txBox="1"/>
          <p:nvPr/>
        </p:nvSpPr>
        <p:spPr>
          <a:xfrm>
            <a:off x="958761" y="3011392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7" name="文本框 14">
            <a:hlinkClick r:id="rId4" action="ppaction://hlinksldjump"/>
          </p:cNvPr>
          <p:cNvSpPr txBox="1"/>
          <p:nvPr/>
        </p:nvSpPr>
        <p:spPr>
          <a:xfrm>
            <a:off x="3479041" y="3038308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0" name="文本框 15">
            <a:hlinkClick r:id="rId5" action="ppaction://hlinksldjump"/>
          </p:cNvPr>
          <p:cNvSpPr txBox="1"/>
          <p:nvPr/>
        </p:nvSpPr>
        <p:spPr>
          <a:xfrm>
            <a:off x="5970746" y="3023525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</a:p>
        </p:txBody>
      </p:sp>
      <p:sp>
        <p:nvSpPr>
          <p:cNvPr id="21" name="文本框 14">
            <a:hlinkClick r:id="rId6" action="ppaction://hlinksldjump"/>
          </p:cNvPr>
          <p:cNvSpPr txBox="1"/>
          <p:nvPr/>
        </p:nvSpPr>
        <p:spPr>
          <a:xfrm>
            <a:off x="2182897" y="3902955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第四课时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文本框 1"/>
          <p:cNvSpPr txBox="1"/>
          <p:nvPr/>
        </p:nvSpPr>
        <p:spPr>
          <a:xfrm>
            <a:off x="186090" y="1202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24" name="文本框 14">
            <a:hlinkClick r:id="rId7" action="ppaction://hlinksldjump"/>
          </p:cNvPr>
          <p:cNvSpPr txBox="1"/>
          <p:nvPr/>
        </p:nvSpPr>
        <p:spPr>
          <a:xfrm>
            <a:off x="4775187" y="3894783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第五课时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iconfont-1191-870150">
            <a:extLst>
              <a:ext uri="{FF2B5EF4-FFF2-40B4-BE49-F238E27FC236}">
                <a16:creationId xmlns="" xmlns:a16="http://schemas.microsoft.com/office/drawing/2014/main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2710984" y="3120269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6" name="iconfont-1191-870150">
            <a:extLst>
              <a:ext uri="{FF2B5EF4-FFF2-40B4-BE49-F238E27FC236}">
                <a16:creationId xmlns="" xmlns:a16="http://schemas.microsoft.com/office/drawing/2014/main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899592" y="3120269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7" name="iconfont-1191-870150">
            <a:extLst>
              <a:ext uri="{FF2B5EF4-FFF2-40B4-BE49-F238E27FC236}">
                <a16:creationId xmlns="" xmlns:a16="http://schemas.microsoft.com/office/drawing/2014/main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5231264" y="3128998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8" name="iconfont-1191-870150">
            <a:extLst>
              <a:ext uri="{FF2B5EF4-FFF2-40B4-BE49-F238E27FC236}">
                <a16:creationId xmlns="" xmlns:a16="http://schemas.microsoft.com/office/drawing/2014/main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3419872" y="3128998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9" name="iconfont-1191-870150">
            <a:extLst>
              <a:ext uri="{FF2B5EF4-FFF2-40B4-BE49-F238E27FC236}">
                <a16:creationId xmlns="" xmlns:a16="http://schemas.microsoft.com/office/drawing/2014/main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5911578" y="3108693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0" name="iconfont-1191-870150">
            <a:extLst>
              <a:ext uri="{FF2B5EF4-FFF2-40B4-BE49-F238E27FC236}">
                <a16:creationId xmlns="" xmlns:a16="http://schemas.microsoft.com/office/drawing/2014/main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3935120" y="3998405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1" name="iconfont-1191-870150">
            <a:extLst>
              <a:ext uri="{FF2B5EF4-FFF2-40B4-BE49-F238E27FC236}">
                <a16:creationId xmlns="" xmlns:a16="http://schemas.microsoft.com/office/drawing/2014/main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2123729" y="3998405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2" name="iconfont-1191-870150">
            <a:extLst>
              <a:ext uri="{FF2B5EF4-FFF2-40B4-BE49-F238E27FC236}">
                <a16:creationId xmlns="" xmlns:a16="http://schemas.microsoft.com/office/drawing/2014/main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4716019" y="3976889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3" name="iconfont-1191-870150">
            <a:extLst>
              <a:ext uri="{FF2B5EF4-FFF2-40B4-BE49-F238E27FC236}">
                <a16:creationId xmlns="" xmlns:a16="http://schemas.microsoft.com/office/drawing/2014/main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6527410" y="3976889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4" name="iconfont-1191-870150">
            <a:extLst>
              <a:ext uri="{FF2B5EF4-FFF2-40B4-BE49-F238E27FC236}">
                <a16:creationId xmlns="" xmlns:a16="http://schemas.microsoft.com/office/drawing/2014/main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 flipH="1">
            <a:off x="7722969" y="3108693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83831412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1560" y="925145"/>
            <a:ext cx="8136904" cy="329320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</a:rPr>
              <a:t>    汉字不光神奇、有趣，还有着悠久的历史，蕴含着丰富的文化。我们在前面“汉字真有趣”的学习中，分小组搜集整理资料，开展了猜字谜活动和汉字交流会。今天，让我们继续走近汉字，了解汉字。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5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6" name="iconfont-1191-870150">
              <a:extLst>
                <a:ext uri="{FF2B5EF4-FFF2-40B4-BE49-F238E27FC236}">
                  <a16:creationId xmlns="" xmlns:a16="http://schemas.microsoft.com/office/drawing/2014/main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7" name="iconfont-1191-870150">
              <a:extLst>
                <a:ext uri="{FF2B5EF4-FFF2-40B4-BE49-F238E27FC236}">
                  <a16:creationId xmlns="" xmlns:a16="http://schemas.microsoft.com/office/drawing/2014/main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1881116507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414281" y="987574"/>
            <a:ext cx="8413749" cy="119571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阅读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“活动建</a:t>
            </a: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议”，了解本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次综合性学习活动的</a:t>
            </a: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内容和任务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8" name="矩形 7"/>
          <p:cNvSpPr/>
          <p:nvPr/>
        </p:nvSpPr>
        <p:spPr>
          <a:xfrm>
            <a:off x="3095476" y="2183286"/>
            <a:ext cx="56529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围绕汉字历史、汉字书法或其他感兴趣的与汉字有关的内容，开展简单的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研究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95476" y="3622286"/>
            <a:ext cx="56529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围绕生活中用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字不规范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的情况，开展简单的研究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424985" y="2783568"/>
            <a:ext cx="2356687" cy="119181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lg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>
                <a:solidFill>
                  <a:schemeClr val="tx1"/>
                </a:solidFill>
              </a:defRPr>
            </a:lvl2pPr>
            <a:lvl3pPr marL="685800" defTabSz="685800">
              <a:defRPr sz="1400">
                <a:solidFill>
                  <a:schemeClr val="tx1"/>
                </a:solidFill>
              </a:defRPr>
            </a:lvl3pPr>
            <a:lvl4pPr marL="1028700" defTabSz="685800">
              <a:defRPr sz="1400">
                <a:solidFill>
                  <a:schemeClr val="tx1"/>
                </a:solidFill>
              </a:defRPr>
            </a:lvl4pPr>
            <a:lvl5pPr marL="1371600" defTabSz="685800">
              <a:defRPr sz="1400">
                <a:solidFill>
                  <a:schemeClr val="tx1"/>
                </a:solidFill>
              </a:defRPr>
            </a:lvl5pPr>
            <a:lvl6pPr marL="1714500" defTabSz="685800">
              <a:defRPr sz="1400">
                <a:solidFill>
                  <a:schemeClr val="tx1"/>
                </a:solidFill>
              </a:defRPr>
            </a:lvl6pPr>
            <a:lvl7pPr marL="2057400" defTabSz="685800">
              <a:defRPr sz="1400">
                <a:solidFill>
                  <a:schemeClr val="tx1"/>
                </a:solidFill>
              </a:defRPr>
            </a:lvl7pPr>
            <a:lvl8pPr marL="2400300" defTabSz="685800">
              <a:defRPr sz="1400">
                <a:solidFill>
                  <a:schemeClr val="tx1"/>
                </a:solidFill>
              </a:defRPr>
            </a:lvl8pPr>
            <a:lvl9pPr marL="2743200" defTabSz="685800">
              <a:defRPr sz="1400"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写一份简单的研究报告</a:t>
            </a:r>
          </a:p>
        </p:txBody>
      </p:sp>
      <p:sp>
        <p:nvSpPr>
          <p:cNvPr id="14" name="左大括号 13"/>
          <p:cNvSpPr/>
          <p:nvPr/>
        </p:nvSpPr>
        <p:spPr>
          <a:xfrm>
            <a:off x="2781672" y="2470591"/>
            <a:ext cx="313804" cy="1817770"/>
          </a:xfrm>
          <a:prstGeom prst="leftBrac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616967" y="290888"/>
            <a:ext cx="3210323" cy="696686"/>
            <a:chOff x="645691" y="266133"/>
            <a:chExt cx="3210323" cy="696686"/>
          </a:xfrm>
        </p:grpSpPr>
        <p:pic>
          <p:nvPicPr>
            <p:cNvPr id="18" name="图片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129"/>
            <a:stretch/>
          </p:blipFill>
          <p:spPr bwMode="auto">
            <a:xfrm>
              <a:off x="645691" y="267494"/>
              <a:ext cx="1722365" cy="69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图片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16"/>
            <a:stretch/>
          </p:blipFill>
          <p:spPr bwMode="auto">
            <a:xfrm>
              <a:off x="2335398" y="266133"/>
              <a:ext cx="1520616" cy="69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42" y="301774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754736" y="241032"/>
            <a:ext cx="316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了解活动任务</a:t>
            </a:r>
          </a:p>
        </p:txBody>
      </p:sp>
    </p:spTree>
    <p:extLst>
      <p:ext uri="{BB962C8B-B14F-4D97-AF65-F5344CB8AC3E}">
        <p14:creationId xmlns:p14="http://schemas.microsoft.com/office/powerpoint/2010/main" val="12228882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61082" y="1170486"/>
            <a:ext cx="797112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默读“阅读材料”，边读边思考：材料介绍了汉字哪些方面的历史？通过什么方式呈现了汉字书法艺术？为什么要调查不规范汉字的使用情况？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561082" y="408919"/>
            <a:ext cx="3170312" cy="692727"/>
            <a:chOff x="647700" y="1231323"/>
            <a:chExt cx="3170312" cy="692727"/>
          </a:xfrm>
        </p:grpSpPr>
        <p:pic>
          <p:nvPicPr>
            <p:cNvPr id="12" name="图片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362"/>
            <a:stretch/>
          </p:blipFill>
          <p:spPr bwMode="auto">
            <a:xfrm>
              <a:off x="647700" y="1231900"/>
              <a:ext cx="1647825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图片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28"/>
            <a:stretch/>
          </p:blipFill>
          <p:spPr bwMode="auto">
            <a:xfrm>
              <a:off x="2219325" y="1231323"/>
              <a:ext cx="1598687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949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12614" y="339502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选择研究内容</a:t>
            </a:r>
          </a:p>
        </p:txBody>
      </p:sp>
    </p:spTree>
    <p:extLst>
      <p:ext uri="{BB962C8B-B14F-4D97-AF65-F5344CB8AC3E}">
        <p14:creationId xmlns:p14="http://schemas.microsoft.com/office/powerpoint/2010/main" val="420733207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>
            <a:extLst>
              <a:ext uri="{FF2B5EF4-FFF2-40B4-BE49-F238E27FC236}">
                <a16:creationId xmlns="" xmlns:a16="http://schemas.microsoft.com/office/drawing/2014/main" id="{2D1C409F-B07F-CEE6-8D26-B4C1F3A17E6F}"/>
              </a:ext>
            </a:extLst>
          </p:cNvPr>
          <p:cNvSpPr/>
          <p:nvPr/>
        </p:nvSpPr>
        <p:spPr>
          <a:xfrm>
            <a:off x="2620696" y="151830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2116501" y="51470"/>
            <a:ext cx="4910998" cy="648072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汉字字体的演变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79" y="799902"/>
            <a:ext cx="4945129" cy="317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圆角矩形 17"/>
          <p:cNvSpPr/>
          <p:nvPr/>
        </p:nvSpPr>
        <p:spPr>
          <a:xfrm>
            <a:off x="177838" y="4007551"/>
            <a:ext cx="8860923" cy="105560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82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汉字有悠久的</a:t>
            </a:r>
            <a:r>
              <a:rPr lang="zh-CN" altLang="en-US" sz="2800" b="1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历史，</a:t>
            </a:r>
            <a:r>
              <a:rPr lang="zh-CN" altLang="en-US" sz="2800" b="1">
                <a:latin typeface="宋体" pitchFamily="2" charset="-122"/>
                <a:ea typeface="宋体" pitchFamily="2" charset="-122"/>
              </a:rPr>
              <a:t>汉字字形的总体发展趋势是由繁到简，同时，汉字不断趋于定型化、规范化。                                                                                                                                                                    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292080" y="1022251"/>
            <a:ext cx="3708412" cy="2125563"/>
            <a:chOff x="5687140" y="967248"/>
            <a:chExt cx="3456385" cy="2373630"/>
          </a:xfrm>
        </p:grpSpPr>
        <p:sp>
          <p:nvSpPr>
            <p:cNvPr id="22" name="云形标注 21"/>
            <p:cNvSpPr/>
            <p:nvPr/>
          </p:nvSpPr>
          <p:spPr>
            <a:xfrm>
              <a:off x="5687140" y="967248"/>
              <a:ext cx="3456385" cy="2373630"/>
            </a:xfrm>
            <a:prstGeom prst="cloudCallout">
              <a:avLst>
                <a:gd name="adj1" fmla="val -50668"/>
                <a:gd name="adj2" fmla="val 47112"/>
              </a:avLst>
            </a:prstGeom>
            <a:noFill/>
            <a:ln>
              <a:solidFill>
                <a:schemeClr val="accent3">
                  <a:lumMod val="75000"/>
                </a:schemeClr>
              </a:solidFill>
              <a:prstDash val="solid"/>
            </a:ln>
          </p:spPr>
          <p:txBody>
            <a:bodyPr wrap="square" rtlCol="0">
              <a:spAutoFit/>
            </a:bodyPr>
            <a:lstStyle/>
            <a:p>
              <a:pPr defTabSz="685800"/>
              <a:endPara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816964" y="1380745"/>
              <a:ext cx="3248118" cy="15466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/>
              <a:r>
                <a:rPr lang="zh-CN" altLang="en-US" sz="2800" b="1">
                  <a:latin typeface="宋体" pitchFamily="2" charset="-122"/>
                  <a:ea typeface="宋体" pitchFamily="2" charset="-122"/>
                </a:rPr>
                <a:t>    从汉字字体的演变的历史中，你感受到了什么？</a:t>
              </a:r>
              <a:endParaRPr lang="zh-CN" altLang="en-US" sz="2800" b="1" dirty="0">
                <a:latin typeface="宋体" pitchFamily="2" charset="-122"/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448608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>
            <a:extLst>
              <a:ext uri="{FF2B5EF4-FFF2-40B4-BE49-F238E27FC236}">
                <a16:creationId xmlns="" xmlns:a16="http://schemas.microsoft.com/office/drawing/2014/main" id="{56E4B181-01EF-E4B8-A6E8-CCD3524D2BEB}"/>
              </a:ext>
            </a:extLst>
          </p:cNvPr>
          <p:cNvSpPr/>
          <p:nvPr/>
        </p:nvSpPr>
        <p:spPr>
          <a:xfrm>
            <a:off x="2822544" y="248714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2701090" y="123478"/>
            <a:ext cx="3741821" cy="712001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甲骨文的发现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/>
          <a:stretch/>
        </p:blipFill>
        <p:spPr bwMode="auto">
          <a:xfrm>
            <a:off x="332509" y="1056758"/>
            <a:ext cx="4985710" cy="3128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5690664" y="1985813"/>
            <a:ext cx="3335634" cy="1270014"/>
            <a:chOff x="5949969" y="1332538"/>
            <a:chExt cx="3108201" cy="1038291"/>
          </a:xfrm>
        </p:grpSpPr>
        <p:sp>
          <p:nvSpPr>
            <p:cNvPr id="9" name="圆角矩形标注 8"/>
            <p:cNvSpPr/>
            <p:nvPr/>
          </p:nvSpPr>
          <p:spPr>
            <a:xfrm>
              <a:off x="5949969" y="1332538"/>
              <a:ext cx="3108201" cy="1038291"/>
            </a:xfrm>
            <a:prstGeom prst="wedgeRoundRectCallout">
              <a:avLst>
                <a:gd name="adj1" fmla="val -58926"/>
                <a:gd name="adj2" fmla="val -5876"/>
                <a:gd name="adj3" fmla="val 16667"/>
              </a:avLst>
            </a:prstGeom>
            <a:noFill/>
            <a:ln>
              <a:solidFill>
                <a:schemeClr val="accent3">
                  <a:lumMod val="75000"/>
                </a:schemeClr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pPr defTabSz="685800"/>
              <a:endPara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080258" y="1383721"/>
              <a:ext cx="2952327" cy="765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/>
              <a:r>
                <a:rPr lang="zh-CN" altLang="en-US" sz="3200" b="1" dirty="0">
                  <a:latin typeface="宋体" pitchFamily="2" charset="-122"/>
                  <a:ea typeface="宋体" pitchFamily="2" charset="-122"/>
                </a:rPr>
                <a:t>    甲</a:t>
              </a:r>
              <a:r>
                <a:rPr lang="zh-CN" altLang="en-US" sz="3200" b="1">
                  <a:latin typeface="宋体" pitchFamily="2" charset="-122"/>
                  <a:ea typeface="宋体" pitchFamily="2" charset="-122"/>
                </a:rPr>
                <a:t>骨</a:t>
              </a:r>
              <a:r>
                <a:rPr lang="zh-CN" altLang="en-US" sz="3200" b="1" smtClean="0">
                  <a:latin typeface="宋体" pitchFamily="2" charset="-122"/>
                  <a:ea typeface="宋体" pitchFamily="2" charset="-122"/>
                </a:rPr>
                <a:t>文的形状真有趣！</a:t>
              </a:r>
              <a:endParaRPr lang="zh-CN" altLang="en-US" sz="3200" b="1" dirty="0">
                <a:latin typeface="宋体" pitchFamily="2" charset="-122"/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26223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>
            <a:extLst>
              <a:ext uri="{FF2B5EF4-FFF2-40B4-BE49-F238E27FC236}">
                <a16:creationId xmlns="" xmlns:a16="http://schemas.microsoft.com/office/drawing/2014/main" id="{E535DFBE-768C-A737-91C5-465191BBF5B7}"/>
              </a:ext>
            </a:extLst>
          </p:cNvPr>
          <p:cNvSpPr/>
          <p:nvPr/>
        </p:nvSpPr>
        <p:spPr>
          <a:xfrm>
            <a:off x="3671616" y="195486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9820" y="209458"/>
            <a:ext cx="5112568" cy="4902428"/>
            <a:chOff x="-501852" y="300506"/>
            <a:chExt cx="5112568" cy="4902428"/>
          </a:xfrm>
        </p:grpSpPr>
        <p:pic>
          <p:nvPicPr>
            <p:cNvPr id="9" name="Picture 2" descr="C:\Users\zhangye\AppData\Local\Temp\WeChat Files\5e9868294fbc60325e05d2e02a295e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30" b="2452"/>
            <a:stretch/>
          </p:blipFill>
          <p:spPr bwMode="auto">
            <a:xfrm>
              <a:off x="151896" y="300506"/>
              <a:ext cx="2502012" cy="440181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-501852" y="4741269"/>
              <a:ext cx="51125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南朝智永楷书</a:t>
              </a:r>
              <a:r>
                <a:rPr lang="en-US" altLang="zh-CN" sz="24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《</a:t>
              </a:r>
              <a:r>
                <a:rPr lang="zh-CN" altLang="en-US" sz="24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千字文</a:t>
              </a:r>
              <a:r>
                <a:rPr lang="en-US" altLang="zh-CN" sz="24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》</a:t>
              </a:r>
              <a:r>
                <a:rPr lang="zh-CN" altLang="en-US" sz="24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（局部）</a:t>
              </a:r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3491880" y="160809"/>
            <a:ext cx="3024336" cy="538733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书法欣赏</a:t>
            </a:r>
          </a:p>
        </p:txBody>
      </p:sp>
      <p:sp>
        <p:nvSpPr>
          <p:cNvPr id="3" name="矩形 2"/>
          <p:cNvSpPr/>
          <p:nvPr/>
        </p:nvSpPr>
        <p:spPr>
          <a:xfrm>
            <a:off x="4843996" y="2289815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笔画平直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843996" y="3376032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端庄雄伟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43996" y="1203598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形体方正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809603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00489" y="2001783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笔画连绵</a:t>
            </a:r>
          </a:p>
        </p:txBody>
      </p:sp>
      <p:sp>
        <p:nvSpPr>
          <p:cNvPr id="4" name="矩形 3"/>
          <p:cNvSpPr/>
          <p:nvPr/>
        </p:nvSpPr>
        <p:spPr>
          <a:xfrm>
            <a:off x="4800489" y="3088000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飞动自然</a:t>
            </a:r>
          </a:p>
        </p:txBody>
      </p:sp>
      <p:sp>
        <p:nvSpPr>
          <p:cNvPr id="5" name="矩形 4"/>
          <p:cNvSpPr/>
          <p:nvPr/>
        </p:nvSpPr>
        <p:spPr>
          <a:xfrm>
            <a:off x="4800489" y="915566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结构简省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9627" y="123478"/>
            <a:ext cx="4770862" cy="4955963"/>
            <a:chOff x="2553885" y="367790"/>
            <a:chExt cx="4770862" cy="4955963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19" t="2332" b="2292"/>
            <a:stretch/>
          </p:blipFill>
          <p:spPr bwMode="auto">
            <a:xfrm>
              <a:off x="3138082" y="367790"/>
              <a:ext cx="3094080" cy="440894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553885" y="4862088"/>
              <a:ext cx="47708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 b="1">
                  <a:latin typeface="仿宋" panose="02010609060101010101" pitchFamily="49" charset="-122"/>
                  <a:ea typeface="仿宋" panose="02010609060101010101" pitchFamily="49" charset="-122"/>
                </a:defRPr>
              </a:lvl1pPr>
            </a:lstStyle>
            <a:p>
              <a:r>
                <a:rPr lang="zh-CN" altLang="en-US" dirty="0"/>
                <a:t>唐代怀素草书</a:t>
              </a:r>
              <a:r>
                <a:rPr lang="en-US" altLang="zh-CN" dirty="0"/>
                <a:t>《</a:t>
              </a:r>
              <a:r>
                <a:rPr lang="zh-CN" altLang="en-US" dirty="0"/>
                <a:t>千字文</a:t>
              </a:r>
              <a:r>
                <a:rPr lang="en-US" altLang="zh-CN" dirty="0"/>
                <a:t>》</a:t>
              </a:r>
              <a:r>
                <a:rPr lang="zh-CN" altLang="en-US" dirty="0"/>
                <a:t>（局部）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63489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39402" y="2001783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舒展有型</a:t>
            </a:r>
          </a:p>
        </p:txBody>
      </p:sp>
      <p:sp>
        <p:nvSpPr>
          <p:cNvPr id="4" name="矩形 3"/>
          <p:cNvSpPr/>
          <p:nvPr/>
        </p:nvSpPr>
        <p:spPr>
          <a:xfrm>
            <a:off x="4539402" y="3088000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挥洒自如</a:t>
            </a:r>
          </a:p>
        </p:txBody>
      </p:sp>
      <p:sp>
        <p:nvSpPr>
          <p:cNvPr id="5" name="矩形 4"/>
          <p:cNvSpPr/>
          <p:nvPr/>
        </p:nvSpPr>
        <p:spPr>
          <a:xfrm>
            <a:off x="4539402" y="915566"/>
            <a:ext cx="2989835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行云流水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5496" y="123478"/>
            <a:ext cx="5001962" cy="4896544"/>
            <a:chOff x="5756726" y="651941"/>
            <a:chExt cx="5001962" cy="4896544"/>
          </a:xfrm>
        </p:grpSpPr>
        <p:sp>
          <p:nvSpPr>
            <p:cNvPr id="10" name="TextBox 9"/>
            <p:cNvSpPr txBox="1"/>
            <p:nvPr/>
          </p:nvSpPr>
          <p:spPr>
            <a:xfrm>
              <a:off x="5756726" y="5086820"/>
              <a:ext cx="5001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 b="1">
                  <a:latin typeface="仿宋" panose="02010609060101010101" pitchFamily="49" charset="-122"/>
                  <a:ea typeface="仿宋" panose="02010609060101010101" pitchFamily="49" charset="-122"/>
                </a:defRPr>
              </a:lvl1pPr>
            </a:lstStyle>
            <a:p>
              <a:r>
                <a:rPr lang="zh-CN" altLang="en-US" dirty="0"/>
                <a:t>明代文征明行草</a:t>
              </a:r>
              <a:r>
                <a:rPr lang="en-US" altLang="zh-CN" dirty="0"/>
                <a:t>《</a:t>
              </a:r>
              <a:r>
                <a:rPr lang="zh-CN" altLang="en-US" dirty="0"/>
                <a:t>千字文</a:t>
              </a:r>
              <a:r>
                <a:rPr lang="en-US" altLang="zh-CN" dirty="0"/>
                <a:t>》</a:t>
              </a:r>
              <a:r>
                <a:rPr lang="zh-CN" altLang="en-US" dirty="0"/>
                <a:t>（局部）</a:t>
              </a:r>
            </a:p>
          </p:txBody>
        </p:sp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5429" y="651941"/>
              <a:ext cx="2127641" cy="436934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170898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>
            <a:extLst>
              <a:ext uri="{FF2B5EF4-FFF2-40B4-BE49-F238E27FC236}">
                <a16:creationId xmlns="" xmlns:a16="http://schemas.microsoft.com/office/drawing/2014/main" id="{16A5B6A1-B61F-90E0-862B-C64C13B62F5A}"/>
              </a:ext>
            </a:extLst>
          </p:cNvPr>
          <p:cNvSpPr/>
          <p:nvPr/>
        </p:nvSpPr>
        <p:spPr>
          <a:xfrm>
            <a:off x="1008168" y="475644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9532" y="1275606"/>
            <a:ext cx="83529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</a:rPr>
              <a:t>    我国是一个多民族、多语言、多文种的国家，</a:t>
            </a:r>
            <a:r>
              <a:rPr lang="en-US" altLang="zh-CN" sz="3200" dirty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</a:rPr>
              <a:t>制定国家通用语言文字法，用法律的形式确定普通话和规范汉字作为国家通用语言文字的地位，规定国家通用语言文字的使用范围，有利于语言文字的社会应用，有利于各民族之间的交往，有利于促进民族团结，维护国家统一。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747687" y="411067"/>
            <a:ext cx="7648626" cy="576507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  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制定国家通用语言文字法的必要性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cxnSp>
        <p:nvCxnSpPr>
          <p:cNvPr id="3" name="直接连接符 2"/>
          <p:cNvCxnSpPr>
            <a:cxnSpLocks/>
          </p:cNvCxnSpPr>
          <p:nvPr/>
        </p:nvCxnSpPr>
        <p:spPr>
          <a:xfrm>
            <a:off x="1259632" y="3756536"/>
            <a:ext cx="734481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cxnSpLocks/>
          </p:cNvCxnSpPr>
          <p:nvPr/>
        </p:nvCxnSpPr>
        <p:spPr>
          <a:xfrm>
            <a:off x="467544" y="4227934"/>
            <a:ext cx="813690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>
            <a:off x="467544" y="4731990"/>
            <a:ext cx="129614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6391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>
            <a:extLst>
              <a:ext uri="{FF2B5EF4-FFF2-40B4-BE49-F238E27FC236}">
                <a16:creationId xmlns="" xmlns:a16="http://schemas.microsoft.com/office/drawing/2014/main" id="{7470D0D3-DE8B-7BA4-FB27-473FEFF089DE}"/>
              </a:ext>
            </a:extLst>
          </p:cNvPr>
          <p:cNvSpPr/>
          <p:nvPr/>
        </p:nvSpPr>
        <p:spPr>
          <a:xfrm>
            <a:off x="576120" y="706630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359532" y="555526"/>
            <a:ext cx="8424936" cy="792088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关于“李”姓的历史和现状的研究报告</a:t>
            </a:r>
          </a:p>
        </p:txBody>
      </p:sp>
      <p:sp>
        <p:nvSpPr>
          <p:cNvPr id="4" name="矩形 3"/>
          <p:cNvSpPr/>
          <p:nvPr/>
        </p:nvSpPr>
        <p:spPr>
          <a:xfrm>
            <a:off x="4543057" y="2258564"/>
            <a:ext cx="2989835" cy="646331"/>
          </a:xfrm>
          <a:prstGeom prst="rect">
            <a:avLst/>
          </a:prstGeom>
          <a:noFill/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研究方法</a:t>
            </a:r>
          </a:p>
        </p:txBody>
      </p:sp>
      <p:sp>
        <p:nvSpPr>
          <p:cNvPr id="5" name="矩形 4"/>
          <p:cNvSpPr/>
          <p:nvPr/>
        </p:nvSpPr>
        <p:spPr>
          <a:xfrm>
            <a:off x="4543057" y="3098657"/>
            <a:ext cx="2989835" cy="646331"/>
          </a:xfrm>
          <a:prstGeom prst="rect">
            <a:avLst/>
          </a:prstGeom>
          <a:noFill/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资料整理</a:t>
            </a:r>
          </a:p>
        </p:txBody>
      </p:sp>
      <p:sp>
        <p:nvSpPr>
          <p:cNvPr id="7" name="矩形 6"/>
          <p:cNvSpPr/>
          <p:nvPr/>
        </p:nvSpPr>
        <p:spPr>
          <a:xfrm>
            <a:off x="4543057" y="1418471"/>
            <a:ext cx="2989835" cy="646331"/>
          </a:xfrm>
          <a:prstGeom prst="rect">
            <a:avLst/>
          </a:prstGeom>
          <a:noFill/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问题的提出</a:t>
            </a:r>
          </a:p>
        </p:txBody>
      </p:sp>
      <p:sp>
        <p:nvSpPr>
          <p:cNvPr id="8" name="矩形 7"/>
          <p:cNvSpPr/>
          <p:nvPr/>
        </p:nvSpPr>
        <p:spPr>
          <a:xfrm>
            <a:off x="4543057" y="3938751"/>
            <a:ext cx="2989835" cy="646331"/>
          </a:xfrm>
          <a:prstGeom prst="rect">
            <a:avLst/>
          </a:prstGeom>
          <a:noFill/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研究结论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95858" y="2347107"/>
            <a:ext cx="3728442" cy="1638955"/>
            <a:chOff x="5580113" y="890456"/>
            <a:chExt cx="3728442" cy="1894562"/>
          </a:xfrm>
        </p:grpSpPr>
        <p:sp>
          <p:nvSpPr>
            <p:cNvPr id="10" name="云形标注 9"/>
            <p:cNvSpPr/>
            <p:nvPr/>
          </p:nvSpPr>
          <p:spPr>
            <a:xfrm>
              <a:off x="5580113" y="890456"/>
              <a:ext cx="3728442" cy="1894562"/>
            </a:xfrm>
            <a:prstGeom prst="cloudCallout">
              <a:avLst>
                <a:gd name="adj1" fmla="val 46004"/>
                <a:gd name="adj2" fmla="val -78576"/>
              </a:avLst>
            </a:prstGeom>
            <a:noFill/>
            <a:ln>
              <a:solidFill>
                <a:srgbClr val="92D050"/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pPr defTabSz="685800"/>
              <a:endPara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940153" y="1194487"/>
              <a:ext cx="3152700" cy="124521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defTabSz="685800"/>
              <a:r>
                <a:rPr lang="zh-CN" altLang="en-US" sz="3200" b="1">
                  <a:latin typeface="宋体" pitchFamily="2" charset="-122"/>
                  <a:ea typeface="宋体" pitchFamily="2" charset="-122"/>
                </a:rPr>
                <a:t>    报告包含几部分内容？</a:t>
              </a:r>
              <a:endParaRPr lang="zh-CN" altLang="en-US" sz="3200" b="1" dirty="0">
                <a:latin typeface="宋体" pitchFamily="2" charset="-122"/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6048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71600" y="1203598"/>
            <a:ext cx="73076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读完材料后，你是不是已经打开了本次活动的思路呢？快来选一选研究的内容吧！</a:t>
            </a:r>
          </a:p>
        </p:txBody>
      </p:sp>
    </p:spTree>
    <p:extLst>
      <p:ext uri="{BB962C8B-B14F-4D97-AF65-F5344CB8AC3E}">
        <p14:creationId xmlns:p14="http://schemas.microsoft.com/office/powerpoint/2010/main" val="3771821345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5536" y="3563019"/>
            <a:ext cx="8424936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宋体" pitchFamily="2" charset="-122"/>
                <a:ea typeface="宋体" pitchFamily="2" charset="-122"/>
                <a:sym typeface="+mn-ea"/>
              </a:rPr>
              <a:t>围绕其他自己感兴趣的内容展开研究，如汉字造字的规律、汉字简化的历史、汉字与色彩的关系、汉字中体现的传统文化。</a:t>
            </a:r>
          </a:p>
        </p:txBody>
      </p:sp>
      <p:sp>
        <p:nvSpPr>
          <p:cNvPr id="4" name="矩形 3"/>
          <p:cNvSpPr/>
          <p:nvPr/>
        </p:nvSpPr>
        <p:spPr>
          <a:xfrm>
            <a:off x="395536" y="2167285"/>
            <a:ext cx="8424936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宋体" pitchFamily="2" charset="-122"/>
                <a:ea typeface="宋体" pitchFamily="2" charset="-122"/>
                <a:sym typeface="+mn-ea"/>
              </a:rPr>
              <a:t>由插图、“阅读材料”延伸出去，围绕汉字篆刻艺术、汉字剪纸艺术、汉字字体的演变等方面内容展开研究。</a:t>
            </a:r>
          </a:p>
        </p:txBody>
      </p:sp>
      <p:sp>
        <p:nvSpPr>
          <p:cNvPr id="7" name="矩形 6"/>
          <p:cNvSpPr/>
          <p:nvPr/>
        </p:nvSpPr>
        <p:spPr>
          <a:xfrm>
            <a:off x="395536" y="771550"/>
            <a:ext cx="8424936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宋体" pitchFamily="2" charset="-122"/>
                <a:ea typeface="宋体" pitchFamily="2" charset="-122"/>
                <a:sym typeface="+mn-ea"/>
              </a:rPr>
              <a:t>就“汉字真有趣”活动中感兴趣的内容、不明白的问题继续开展研究，如形声字的演变过程、字谜的由来。</a:t>
            </a:r>
          </a:p>
        </p:txBody>
      </p:sp>
      <p:sp>
        <p:nvSpPr>
          <p:cNvPr id="12" name="矩形 11"/>
          <p:cNvSpPr/>
          <p:nvPr/>
        </p:nvSpPr>
        <p:spPr>
          <a:xfrm>
            <a:off x="3635896" y="0"/>
            <a:ext cx="2736304" cy="760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华文新魏" panose="02010800040101010101" pitchFamily="2" charset="-122"/>
                <a:ea typeface="华文新魏" panose="02010800040101010101" pitchFamily="2" charset="-122"/>
                <a:cs typeface="微软雅黑" panose="020B0503020204020204" charset="-122"/>
              </a:rPr>
              <a:t>可选内容一</a:t>
            </a:r>
          </a:p>
        </p:txBody>
      </p:sp>
      <p:pic>
        <p:nvPicPr>
          <p:cNvPr id="1026" name="Picture 2" descr="E:\23春\课件\首页图背景图\毛笔2.web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069" b="72901" l="18800" r="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50" t="7873" r="13465" b="23373"/>
          <a:stretch/>
        </p:blipFill>
        <p:spPr bwMode="auto">
          <a:xfrm>
            <a:off x="2997349" y="51470"/>
            <a:ext cx="756000" cy="72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6877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2907" y="1563638"/>
            <a:ext cx="8424936" cy="157485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宋体" pitchFamily="2" charset="-122"/>
                <a:ea typeface="宋体" pitchFamily="2" charset="-122"/>
                <a:sym typeface="+mn-ea"/>
              </a:rPr>
              <a:t>结合“活动建议”，调查同学的作业本、街头招牌、书籍报刊，或是调查校园公告栏，街头的各类电子屏，乡村的横幅、标语或宣传栏。</a:t>
            </a:r>
          </a:p>
        </p:txBody>
      </p:sp>
      <p:sp>
        <p:nvSpPr>
          <p:cNvPr id="12" name="矩形 11"/>
          <p:cNvSpPr/>
          <p:nvPr/>
        </p:nvSpPr>
        <p:spPr>
          <a:xfrm>
            <a:off x="3635896" y="0"/>
            <a:ext cx="2592288" cy="760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华文新魏" panose="02010800040101010101" pitchFamily="2" charset="-122"/>
                <a:ea typeface="华文新魏" panose="02010800040101010101" pitchFamily="2" charset="-122"/>
                <a:cs typeface="微软雅黑" panose="020B0503020204020204" charset="-122"/>
              </a:rPr>
              <a:t>可选内容二</a:t>
            </a:r>
          </a:p>
        </p:txBody>
      </p:sp>
      <p:pic>
        <p:nvPicPr>
          <p:cNvPr id="1026" name="Picture 2" descr="E:\23春\课件\首页图背景图\毛笔2.web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069" b="72901" l="18800" r="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50" t="7873" r="13465" b="23373"/>
          <a:stretch/>
        </p:blipFill>
        <p:spPr bwMode="auto">
          <a:xfrm>
            <a:off x="2997349" y="51470"/>
            <a:ext cx="756000" cy="72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393587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419622"/>
            <a:ext cx="78488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根据自己初步确定的研究内容，与同学组成四人小组，为后面的研究作准备。</a:t>
            </a:r>
          </a:p>
        </p:txBody>
      </p:sp>
    </p:spTree>
    <p:extLst>
      <p:ext uri="{BB962C8B-B14F-4D97-AF65-F5344CB8AC3E}">
        <p14:creationId xmlns:p14="http://schemas.microsoft.com/office/powerpoint/2010/main" val="3701513647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3895" y="1707654"/>
            <a:ext cx="7488832" cy="1624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请大家自由讨论一下：应如何开展研究？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84213" y="560517"/>
            <a:ext cx="3148658" cy="692150"/>
            <a:chOff x="684213" y="1203598"/>
            <a:chExt cx="3148658" cy="692150"/>
          </a:xfrm>
        </p:grpSpPr>
        <p:pic>
          <p:nvPicPr>
            <p:cNvPr id="6" name="图片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283"/>
            <a:stretch/>
          </p:blipFill>
          <p:spPr bwMode="auto">
            <a:xfrm>
              <a:off x="684213" y="1203598"/>
              <a:ext cx="1535111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82"/>
            <a:stretch/>
          </p:blipFill>
          <p:spPr bwMode="auto">
            <a:xfrm>
              <a:off x="2200275" y="1203598"/>
              <a:ext cx="1632596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56528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3676" y="498034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制订活动计划</a:t>
            </a:r>
          </a:p>
        </p:txBody>
      </p:sp>
    </p:spTree>
    <p:extLst>
      <p:ext uri="{BB962C8B-B14F-4D97-AF65-F5344CB8AC3E}">
        <p14:creationId xmlns:p14="http://schemas.microsoft.com/office/powerpoint/2010/main" val="295033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1"/>
          <p:cNvSpPr/>
          <p:nvPr/>
        </p:nvSpPr>
        <p:spPr>
          <a:xfrm>
            <a:off x="3244684" y="411510"/>
            <a:ext cx="2551452" cy="9292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788" y="1475296"/>
            <a:ext cx="867645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读一读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关于“李”姓的历史和现状的研究报告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，下面我们以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这篇研究报告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为例，看看要如何开展研究吧！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3848" y="516094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了解研究方法</a:t>
            </a:r>
          </a:p>
        </p:txBody>
      </p:sp>
    </p:spTree>
    <p:extLst>
      <p:ext uri="{BB962C8B-B14F-4D97-AF65-F5344CB8AC3E}">
        <p14:creationId xmlns:p14="http://schemas.microsoft.com/office/powerpoint/2010/main" val="1585907429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1314" y="432495"/>
            <a:ext cx="403244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完成研究报告的流程</a:t>
            </a:r>
          </a:p>
        </p:txBody>
      </p:sp>
      <p:sp>
        <p:nvSpPr>
          <p:cNvPr id="4" name="五边形 3"/>
          <p:cNvSpPr/>
          <p:nvPr/>
        </p:nvSpPr>
        <p:spPr>
          <a:xfrm>
            <a:off x="683568" y="1897816"/>
            <a:ext cx="2291317" cy="584775"/>
          </a:xfrm>
          <a:prstGeom prst="homePlat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发现问题</a:t>
            </a:r>
          </a:p>
        </p:txBody>
      </p:sp>
      <p:sp>
        <p:nvSpPr>
          <p:cNvPr id="7" name="五边形 6"/>
          <p:cNvSpPr/>
          <p:nvPr/>
        </p:nvSpPr>
        <p:spPr>
          <a:xfrm>
            <a:off x="3491880" y="1897816"/>
            <a:ext cx="2291317" cy="584775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调查研究</a:t>
            </a:r>
          </a:p>
        </p:txBody>
      </p:sp>
      <p:sp>
        <p:nvSpPr>
          <p:cNvPr id="9" name="五边形 8"/>
          <p:cNvSpPr/>
          <p:nvPr/>
        </p:nvSpPr>
        <p:spPr>
          <a:xfrm flipH="1">
            <a:off x="6218600" y="3148901"/>
            <a:ext cx="2291317" cy="584775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搜集资料</a:t>
            </a:r>
          </a:p>
        </p:txBody>
      </p:sp>
      <p:sp>
        <p:nvSpPr>
          <p:cNvPr id="23" name="下箭头标注 22"/>
          <p:cNvSpPr/>
          <p:nvPr/>
        </p:nvSpPr>
        <p:spPr>
          <a:xfrm>
            <a:off x="6300192" y="1907851"/>
            <a:ext cx="2291317" cy="895826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分析问题</a:t>
            </a:r>
          </a:p>
        </p:txBody>
      </p:sp>
      <p:sp>
        <p:nvSpPr>
          <p:cNvPr id="24" name="流程图: 可选过程 23"/>
          <p:cNvSpPr/>
          <p:nvPr/>
        </p:nvSpPr>
        <p:spPr>
          <a:xfrm>
            <a:off x="3419872" y="3148900"/>
            <a:ext cx="2232247" cy="64698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解决问题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84267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00528" y="432495"/>
            <a:ext cx="474294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完成研究报告的注意事项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755576" y="1347614"/>
            <a:ext cx="7848872" cy="12466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3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对搜集到的资料要进行整理、分析，形成结论。</a:t>
            </a:r>
            <a:endParaRPr lang="zh-CN" altLang="en-US" sz="3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55576" y="2827462"/>
            <a:ext cx="7848872" cy="124665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3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研究结论应在认真分析相关材料的基础上形成，不能有想象和夸张的成分。</a:t>
            </a:r>
            <a:endParaRPr lang="zh-CN" altLang="en-US" sz="3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569957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483518"/>
            <a:ext cx="835292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知道了完成研究报告需要经历的大致流程后，各小组一起来制订活动计划吧！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B2E1D9CA-D2E0-53A7-3E46-F59880596E32}"/>
              </a:ext>
            </a:extLst>
          </p:cNvPr>
          <p:cNvGrpSpPr/>
          <p:nvPr/>
        </p:nvGrpSpPr>
        <p:grpSpPr>
          <a:xfrm>
            <a:off x="2483768" y="2181688"/>
            <a:ext cx="4208192" cy="2478294"/>
            <a:chOff x="2483768" y="2181688"/>
            <a:chExt cx="4208192" cy="2478294"/>
          </a:xfrm>
        </p:grpSpPr>
        <p:sp>
          <p:nvSpPr>
            <p:cNvPr id="5" name="剪去对角的矩形 4"/>
            <p:cNvSpPr/>
            <p:nvPr/>
          </p:nvSpPr>
          <p:spPr>
            <a:xfrm>
              <a:off x="2483768" y="2469145"/>
              <a:ext cx="4208192" cy="2167116"/>
            </a:xfrm>
            <a:prstGeom prst="snip2DiagRect">
              <a:avLst/>
            </a:prstGeom>
            <a:noFill/>
            <a:ln>
              <a:noFill/>
              <a:prstDash val="solid"/>
            </a:ln>
          </p:spPr>
          <p:txBody>
            <a:bodyPr wrap="square" rtlCol="0" anchor="ctr">
              <a:spAutoFit/>
            </a:bodyPr>
            <a:lstStyle/>
            <a:p>
              <a:pPr defTabSz="685800"/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提示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活动计划包括活动时间、活动内容、活动过程、参与人员及分工等要点。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15A50619-8AAF-F902-5DD7-953071997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3768" y="2181688"/>
              <a:ext cx="4208192" cy="24782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60817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83568" y="1131590"/>
            <a:ext cx="8038889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在“汉字真有趣”学习活动中，大家已经制订过活动计划，有了一定的经验。这次学习活动，请各小组先商议确定活动计划的各项内容，再把活动计划写下来。</a:t>
            </a:r>
          </a:p>
        </p:txBody>
      </p:sp>
    </p:spTree>
    <p:extLst>
      <p:ext uri="{BB962C8B-B14F-4D97-AF65-F5344CB8AC3E}">
        <p14:creationId xmlns:p14="http://schemas.microsoft.com/office/powerpoint/2010/main" val="1531557629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88032" y="915566"/>
            <a:ext cx="8820472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调查学校社会用字不规范情况：</a:t>
            </a:r>
            <a:endParaRPr lang="en-US" altLang="zh-CN" sz="2800" b="1" dirty="0">
              <a:solidFill>
                <a:srgbClr val="00B050"/>
              </a:solidFill>
              <a:latin typeface="宋体" pitchFamily="2" charset="-122"/>
              <a:ea typeface="宋体" pitchFamily="2" charset="-122"/>
            </a:endParaRPr>
          </a:p>
          <a:p>
            <a:pPr defTabSz="685800"/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要组成小组开展活动，活动前充分考虑可能出现的问题，做好相应的预案。</a:t>
            </a:r>
          </a:p>
        </p:txBody>
      </p:sp>
      <p:sp>
        <p:nvSpPr>
          <p:cNvPr id="3" name="矩形 2"/>
          <p:cNvSpPr/>
          <p:nvPr/>
        </p:nvSpPr>
        <p:spPr>
          <a:xfrm>
            <a:off x="2555776" y="195486"/>
            <a:ext cx="45385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注意活动过程中的细节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2802" y="2307035"/>
            <a:ext cx="8820472" cy="26776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调查同学作业本上不规范用字的情况：</a:t>
            </a:r>
            <a:endParaRPr lang="en-US" altLang="zh-CN" sz="2800" b="1" dirty="0">
              <a:solidFill>
                <a:srgbClr val="00B050"/>
              </a:solidFill>
              <a:latin typeface="宋体" pitchFamily="2" charset="-122"/>
              <a:ea typeface="宋体" pitchFamily="2" charset="-122"/>
            </a:endParaRPr>
          </a:p>
          <a:p>
            <a:pPr defTabSz="685800"/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调查前要想好调查哪些人、哪些学科的作业本；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作业本上的哪些字属于不规范用字；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调查结果怎样记录；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如何应付不同意调查的情况；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09494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1347614"/>
            <a:ext cx="7992888" cy="1624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请各小组根据以上内容，将小组内的活动计划表写下来。</a:t>
            </a:r>
          </a:p>
        </p:txBody>
      </p:sp>
    </p:spTree>
    <p:extLst>
      <p:ext uri="{BB962C8B-B14F-4D97-AF65-F5344CB8AC3E}">
        <p14:creationId xmlns:p14="http://schemas.microsoft.com/office/powerpoint/2010/main" val="1987684912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611560" y="1048256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上节课我们确定了研究内容，并制订了活动计划，这节课我们一起来看看如何进行资料的研究、调查并试着整理研究或调查成果吧！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7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8" name="iconfont-1191-870150">
              <a:extLst>
                <a:ext uri="{FF2B5EF4-FFF2-40B4-BE49-F238E27FC236}">
                  <a16:creationId xmlns="" xmlns:a16="http://schemas.microsoft.com/office/drawing/2014/main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9" name="iconfont-1191-870150">
              <a:extLst>
                <a:ext uri="{FF2B5EF4-FFF2-40B4-BE49-F238E27FC236}">
                  <a16:creationId xmlns="" xmlns:a16="http://schemas.microsoft.com/office/drawing/2014/main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461726621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17265" y="265753"/>
            <a:ext cx="3126929" cy="693737"/>
            <a:chOff x="617265" y="411510"/>
            <a:chExt cx="3126929" cy="693737"/>
          </a:xfrm>
        </p:grpSpPr>
        <p:pic>
          <p:nvPicPr>
            <p:cNvPr id="13" name="图片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899"/>
            <a:stretch/>
          </p:blipFill>
          <p:spPr bwMode="auto">
            <a:xfrm>
              <a:off x="617265" y="411510"/>
              <a:ext cx="1544910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图片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93"/>
            <a:stretch/>
          </p:blipFill>
          <p:spPr bwMode="auto">
            <a:xfrm>
              <a:off x="2051720" y="411510"/>
              <a:ext cx="1692474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/>
        </p:nvSpPr>
        <p:spPr>
          <a:xfrm>
            <a:off x="617266" y="1144365"/>
            <a:ext cx="8059190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上次的活动，我们都用过什么方法搜集资料？搜集资料的步骤是什么？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84168" y="3712521"/>
            <a:ext cx="2100639" cy="7155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</a:t>
            </a:r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……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663105" y="2862540"/>
            <a:ext cx="2489254" cy="715581"/>
            <a:chOff x="1663105" y="2571750"/>
            <a:chExt cx="2489254" cy="715581"/>
          </a:xfrm>
        </p:grpSpPr>
        <p:sp>
          <p:nvSpPr>
            <p:cNvPr id="8" name="文本框 7"/>
            <p:cNvSpPr txBox="1"/>
            <p:nvPr/>
          </p:nvSpPr>
          <p:spPr>
            <a:xfrm>
              <a:off x="2051720" y="2571750"/>
              <a:ext cx="2100639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查找图书</a:t>
              </a:r>
              <a:endPara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67355" y1="69690" x2="84615" y2="902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63105" y="2830033"/>
              <a:ext cx="432000" cy="366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4834823" y="2862539"/>
            <a:ext cx="2588553" cy="715581"/>
            <a:chOff x="4834823" y="2571749"/>
            <a:chExt cx="2588553" cy="715581"/>
          </a:xfrm>
        </p:grpSpPr>
        <p:sp>
          <p:nvSpPr>
            <p:cNvPr id="12" name="文本框 11"/>
            <p:cNvSpPr txBox="1"/>
            <p:nvPr/>
          </p:nvSpPr>
          <p:spPr>
            <a:xfrm>
              <a:off x="5322737" y="2571749"/>
              <a:ext cx="2100639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网络搜索</a:t>
              </a:r>
              <a:endPara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97856">
                          <a14:foregroundMark x1="49903" y1="38596" x2="49903" y2="38596"/>
                          <a14:foregroundMark x1="49318" y1="63743" x2="49318" y2="63743"/>
                          <a14:foregroundMark x1="48148" y1="86550" x2="48148" y2="865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4823" y="2837869"/>
              <a:ext cx="526014" cy="350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3014706" y="3726636"/>
            <a:ext cx="2489596" cy="715581"/>
            <a:chOff x="3014706" y="3651870"/>
            <a:chExt cx="2489596" cy="715581"/>
          </a:xfrm>
        </p:grpSpPr>
        <p:sp>
          <p:nvSpPr>
            <p:cNvPr id="15" name="文本框 14"/>
            <p:cNvSpPr txBox="1"/>
            <p:nvPr/>
          </p:nvSpPr>
          <p:spPr>
            <a:xfrm>
              <a:off x="3403663" y="3651870"/>
              <a:ext cx="2100639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请教别人</a:t>
              </a:r>
              <a:endPara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21" name="Picture 5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24570" y1="16146" x2="26290" y2="52604"/>
                          <a14:foregroundMark x1="76413" y1="19792" x2="74693" y2="570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4706" y="3917195"/>
              <a:ext cx="426170" cy="4020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4" name="图片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53" y="260990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195486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学习搜集资料</a:t>
            </a:r>
          </a:p>
        </p:txBody>
      </p:sp>
    </p:spTree>
    <p:extLst>
      <p:ext uri="{BB962C8B-B14F-4D97-AF65-F5344CB8AC3E}">
        <p14:creationId xmlns:p14="http://schemas.microsoft.com/office/powerpoint/2010/main" val="41930691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1519" y="42004"/>
            <a:ext cx="77768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汉字历史和汉字书法包含的内容很多，我们可以选择一个方面搜集资料。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09366" y="2020051"/>
            <a:ext cx="1168874" cy="646986"/>
          </a:xfrm>
          <a:prstGeom prst="round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pPr algn="ctr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隶书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2809366" y="1275606"/>
            <a:ext cx="1152128" cy="646986"/>
          </a:xfrm>
          <a:prstGeom prst="round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pPr algn="ctr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草书</a:t>
            </a:r>
          </a:p>
        </p:txBody>
      </p:sp>
      <p:sp>
        <p:nvSpPr>
          <p:cNvPr id="6" name="文本框 3"/>
          <p:cNvSpPr txBox="1"/>
          <p:nvPr/>
        </p:nvSpPr>
        <p:spPr>
          <a:xfrm>
            <a:off x="2809366" y="2764496"/>
            <a:ext cx="1186570" cy="646986"/>
          </a:xfrm>
          <a:prstGeom prst="round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pPr algn="ctr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楷书</a:t>
            </a:r>
          </a:p>
        </p:txBody>
      </p:sp>
      <p:sp>
        <p:nvSpPr>
          <p:cNvPr id="7" name="文本框 3"/>
          <p:cNvSpPr txBox="1"/>
          <p:nvPr/>
        </p:nvSpPr>
        <p:spPr>
          <a:xfrm>
            <a:off x="2809366" y="3508940"/>
            <a:ext cx="1152128" cy="646986"/>
          </a:xfrm>
          <a:prstGeom prst="round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pPr algn="ctr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行书</a:t>
            </a:r>
          </a:p>
        </p:txBody>
      </p:sp>
      <p:sp>
        <p:nvSpPr>
          <p:cNvPr id="8" name="文本框 3"/>
          <p:cNvSpPr txBox="1"/>
          <p:nvPr/>
        </p:nvSpPr>
        <p:spPr>
          <a:xfrm>
            <a:off x="395536" y="2219666"/>
            <a:ext cx="1981782" cy="1191816"/>
          </a:xfrm>
          <a:prstGeom prst="round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pPr algn="ctr"/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字体产生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的过程</a:t>
            </a:r>
          </a:p>
        </p:txBody>
      </p:sp>
      <p:grpSp>
        <p:nvGrpSpPr>
          <p:cNvPr id="2" name="组合 1"/>
          <p:cNvGrpSpPr/>
          <p:nvPr/>
        </p:nvGrpSpPr>
        <p:grpSpPr>
          <a:xfrm flipH="1">
            <a:off x="2483768" y="1514842"/>
            <a:ext cx="209774" cy="2418448"/>
            <a:chOff x="1550647" y="1451003"/>
            <a:chExt cx="209774" cy="2418448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749797" y="1451003"/>
              <a:ext cx="10624" cy="2418448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559588" y="3866401"/>
              <a:ext cx="190209" cy="0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550647" y="1468418"/>
              <a:ext cx="190209" cy="0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3"/>
          <p:cNvSpPr txBox="1"/>
          <p:nvPr/>
        </p:nvSpPr>
        <p:spPr>
          <a:xfrm>
            <a:off x="6876256" y="1779662"/>
            <a:ext cx="1728192" cy="646986"/>
          </a:xfrm>
          <a:prstGeom prst="round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pPr algn="ctr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书法家</a:t>
            </a:r>
          </a:p>
        </p:txBody>
      </p:sp>
      <p:sp>
        <p:nvSpPr>
          <p:cNvPr id="18" name="文本框 3"/>
          <p:cNvSpPr txBox="1"/>
          <p:nvPr/>
        </p:nvSpPr>
        <p:spPr>
          <a:xfrm>
            <a:off x="6876256" y="3004884"/>
            <a:ext cx="2016224" cy="646986"/>
          </a:xfrm>
          <a:prstGeom prst="round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pPr algn="ctr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书法作品</a:t>
            </a:r>
          </a:p>
        </p:txBody>
      </p:sp>
      <p:grpSp>
        <p:nvGrpSpPr>
          <p:cNvPr id="10" name="组合 9"/>
          <p:cNvGrpSpPr/>
          <p:nvPr/>
        </p:nvGrpSpPr>
        <p:grpSpPr>
          <a:xfrm flipH="1">
            <a:off x="6588224" y="2283718"/>
            <a:ext cx="190209" cy="1167669"/>
            <a:chOff x="6686047" y="1613843"/>
            <a:chExt cx="190209" cy="1167669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6876256" y="1613843"/>
              <a:ext cx="0" cy="1167669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686047" y="1613843"/>
              <a:ext cx="190209" cy="0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6686047" y="2781512"/>
              <a:ext cx="190209" cy="0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3"/>
          <p:cNvSpPr txBox="1"/>
          <p:nvPr/>
        </p:nvSpPr>
        <p:spPr>
          <a:xfrm>
            <a:off x="4499992" y="2233985"/>
            <a:ext cx="2005527" cy="1191816"/>
          </a:xfrm>
          <a:prstGeom prst="round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pPr algn="ctr"/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书法相关资料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3"/>
          <p:cNvSpPr txBox="1"/>
          <p:nvPr/>
        </p:nvSpPr>
        <p:spPr>
          <a:xfrm>
            <a:off x="179512" y="4225116"/>
            <a:ext cx="4464496" cy="578882"/>
          </a:xfrm>
          <a:prstGeom prst="round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pPr algn="ctr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书法艺术在生活中的应用</a:t>
            </a:r>
          </a:p>
        </p:txBody>
      </p:sp>
      <p:sp>
        <p:nvSpPr>
          <p:cNvPr id="26" name="文本框 3"/>
          <p:cNvSpPr txBox="1"/>
          <p:nvPr/>
        </p:nvSpPr>
        <p:spPr>
          <a:xfrm>
            <a:off x="4971468" y="4225116"/>
            <a:ext cx="3921011" cy="578882"/>
          </a:xfrm>
          <a:prstGeom prst="round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pPr algn="ctr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名人学习书法的故事</a:t>
            </a:r>
          </a:p>
        </p:txBody>
      </p:sp>
    </p:spTree>
    <p:extLst>
      <p:ext uri="{BB962C8B-B14F-4D97-AF65-F5344CB8AC3E}">
        <p14:creationId xmlns:p14="http://schemas.microsoft.com/office/powerpoint/2010/main" val="5784490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7" grpId="0" animBg="1"/>
      <p:bldP spid="18" grpId="0" animBg="1"/>
      <p:bldP spid="23" grpId="0" animBg="1"/>
      <p:bldP spid="24" grpId="0" animBg="1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3881" y="497483"/>
            <a:ext cx="2800747" cy="692150"/>
            <a:chOff x="573881" y="497483"/>
            <a:chExt cx="2800747" cy="692150"/>
          </a:xfrm>
        </p:grpSpPr>
        <p:pic>
          <p:nvPicPr>
            <p:cNvPr id="4" name="图片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582"/>
            <a:stretch/>
          </p:blipFill>
          <p:spPr bwMode="auto">
            <a:xfrm>
              <a:off x="573881" y="497483"/>
              <a:ext cx="1302543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37"/>
            <a:stretch/>
          </p:blipFill>
          <p:spPr bwMode="auto">
            <a:xfrm>
              <a:off x="1866899" y="497483"/>
              <a:ext cx="1507729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/>
        </p:nvSpPr>
        <p:spPr>
          <a:xfrm>
            <a:off x="827584" y="1347614"/>
            <a:ext cx="7704854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下面我们一起来交流：在对学校、社会用字不规范情况进行调查时，遇到困难该如何处理？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432301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学习作调查</a:t>
            </a:r>
          </a:p>
        </p:txBody>
      </p:sp>
      <p:pic>
        <p:nvPicPr>
          <p:cNvPr id="5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31" y="49907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113610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3608" y="376933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你知道生活中哪些字属于不规范用字吗？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30539"/>
            <a:ext cx="2467789" cy="31294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313" y="1530539"/>
            <a:ext cx="1937859" cy="31043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55"/>
          <a:stretch/>
        </p:blipFill>
        <p:spPr bwMode="auto">
          <a:xfrm>
            <a:off x="6002557" y="1530539"/>
            <a:ext cx="2616896" cy="31294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/>
          <p:cNvSpPr/>
          <p:nvPr/>
        </p:nvSpPr>
        <p:spPr>
          <a:xfrm>
            <a:off x="4355976" y="2759385"/>
            <a:ext cx="341443" cy="504056"/>
          </a:xfrm>
          <a:prstGeom prst="ellipse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259632" y="2747950"/>
            <a:ext cx="576064" cy="504056"/>
          </a:xfrm>
          <a:prstGeom prst="ellipse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00971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63688" y="51470"/>
            <a:ext cx="59394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下面这些字属于不规范用字吗？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02416"/>
            <a:ext cx="3447649" cy="22560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20446"/>
            <a:ext cx="3192959" cy="22918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" t="3523" r="1"/>
          <a:stretch/>
        </p:blipFill>
        <p:spPr bwMode="auto">
          <a:xfrm>
            <a:off x="2479400" y="3179136"/>
            <a:ext cx="4062515" cy="16968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6804248" y="3612072"/>
            <a:ext cx="2160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>
                <a:latin typeface="黑体" pitchFamily="49" charset="-122"/>
                <a:ea typeface="黑体" pitchFamily="49" charset="-122"/>
              </a:rPr>
              <a:t>艺术字</a:t>
            </a:r>
            <a:endParaRPr lang="zh-CN" altLang="en-US" sz="4800" dirty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7736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93743" y="555526"/>
            <a:ext cx="737963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我们可以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到哪里去查找不规范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用字呢？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3" r="9519"/>
          <a:stretch/>
        </p:blipFill>
        <p:spPr bwMode="auto">
          <a:xfrm>
            <a:off x="2627784" y="1619861"/>
            <a:ext cx="2806995" cy="2336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2"/>
          <a:stretch/>
        </p:blipFill>
        <p:spPr bwMode="auto">
          <a:xfrm>
            <a:off x="179512" y="1632727"/>
            <a:ext cx="2283011" cy="23237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331362" y="4045009"/>
            <a:ext cx="247491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学校宣传栏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31840" y="4045008"/>
            <a:ext cx="195134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街头公告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247" y="1632727"/>
            <a:ext cx="3377249" cy="23237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6372199" y="4045009"/>
            <a:ext cx="195134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路边横幅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50247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52810" y="483518"/>
            <a:ext cx="737963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准备外出调查的小组需要注意什么呢？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55576" y="1851670"/>
            <a:ext cx="7416823" cy="584775"/>
          </a:xfrm>
          <a:prstGeom prst="rect">
            <a:avLst/>
          </a:prstGeom>
          <a:solidFill>
            <a:schemeClr val="bg1">
              <a:alpha val="3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注意安全，在家长的带领下结伴外出。</a:t>
            </a:r>
          </a:p>
        </p:txBody>
      </p:sp>
      <p:sp>
        <p:nvSpPr>
          <p:cNvPr id="10" name="矩形 9"/>
          <p:cNvSpPr/>
          <p:nvPr/>
        </p:nvSpPr>
        <p:spPr>
          <a:xfrm>
            <a:off x="755576" y="2874298"/>
            <a:ext cx="7416824" cy="1077218"/>
          </a:xfrm>
          <a:prstGeom prst="rect">
            <a:avLst/>
          </a:prstGeom>
          <a:solidFill>
            <a:schemeClr val="bg1">
              <a:alpha val="3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分工合作，带上手机、照相机等设备拍照记录。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39629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2887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31" y="546334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683568" y="1563638"/>
            <a:ext cx="7801470" cy="1624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课下，大家根据小组的活动计划，开始搜集资料或者作调查吧！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4083" y="483518"/>
            <a:ext cx="2725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378762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827584" y="1275606"/>
            <a:ext cx="76681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上节课我们学习了如何搜集资料及如何进行研究、调查。这节课，我们就一起来利用这些资料写研究报告吧！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7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第三课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8" name="iconfont-1191-870150">
              <a:extLst>
                <a:ext uri="{FF2B5EF4-FFF2-40B4-BE49-F238E27FC236}">
                  <a16:creationId xmlns="" xmlns:a16="http://schemas.microsoft.com/office/drawing/2014/main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9" name="iconfont-1191-870150">
              <a:extLst>
                <a:ext uri="{FF2B5EF4-FFF2-40B4-BE49-F238E27FC236}">
                  <a16:creationId xmlns="" xmlns:a16="http://schemas.microsoft.com/office/drawing/2014/main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656237869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83568" y="483518"/>
            <a:ext cx="3283793" cy="693738"/>
            <a:chOff x="683568" y="483518"/>
            <a:chExt cx="3283793" cy="693738"/>
          </a:xfrm>
        </p:grpSpPr>
        <p:pic>
          <p:nvPicPr>
            <p:cNvPr id="8" name="图片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821"/>
            <a:stretch/>
          </p:blipFill>
          <p:spPr bwMode="auto">
            <a:xfrm>
              <a:off x="683568" y="483518"/>
              <a:ext cx="1478607" cy="693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5" r="-1"/>
            <a:stretch/>
          </p:blipFill>
          <p:spPr bwMode="auto">
            <a:xfrm>
              <a:off x="2133600" y="483518"/>
              <a:ext cx="1833761" cy="693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/>
        </p:nvSpPr>
        <p:spPr>
          <a:xfrm>
            <a:off x="913756" y="1419622"/>
            <a:ext cx="734481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以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关于“李”姓的历史和现状的研究报告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为例，交流研究报告的内容和格式。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9592" y="456684"/>
            <a:ext cx="361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学习撰写报告</a:t>
            </a:r>
          </a:p>
        </p:txBody>
      </p:sp>
      <p:pic>
        <p:nvPicPr>
          <p:cNvPr id="9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81" y="521618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690397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83735" y="444091"/>
            <a:ext cx="3484210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研究报告包括：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7585" y="1923519"/>
            <a:ext cx="3240360" cy="646986"/>
          </a:xfrm>
          <a:prstGeom prst="round2DiagRect">
            <a:avLst>
              <a:gd name="adj1" fmla="val 17612"/>
              <a:gd name="adj2" fmla="val 1417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研究问题的提出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52120" y="1923519"/>
            <a:ext cx="2099733" cy="64698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研究方法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47664" y="3148900"/>
            <a:ext cx="2168910" cy="646986"/>
          </a:xfrm>
          <a:prstGeom prst="round2Diag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资料整理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30990" y="3148900"/>
            <a:ext cx="1941992" cy="646986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研究结论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03647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5" grpId="0" animBg="1"/>
      <p:bldP spid="1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827585" y="1923519"/>
            <a:ext cx="3240360" cy="646986"/>
          </a:xfrm>
          <a:prstGeom prst="round2DiagRect">
            <a:avLst>
              <a:gd name="adj1" fmla="val 17612"/>
              <a:gd name="adj2" fmla="val 1417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研究问题的提出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52120" y="1923519"/>
            <a:ext cx="2099733" cy="64698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研究方法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944" y="268654"/>
            <a:ext cx="4176464" cy="1384995"/>
          </a:xfrm>
          <a:prstGeom prst="borderCallout1">
            <a:avLst>
              <a:gd name="adj1" fmla="val 99902"/>
              <a:gd name="adj2" fmla="val 40473"/>
              <a:gd name="adj3" fmla="val 116626"/>
              <a:gd name="adj4" fmla="val 34648"/>
            </a:avLst>
          </a:prstGeom>
          <a:noFill/>
          <a:ln w="190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描述自己想要研究的问题，以及研究这个问题的目的、意义等。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9778" y="699542"/>
            <a:ext cx="3744416" cy="954107"/>
          </a:xfrm>
          <a:prstGeom prst="borderCallout1">
            <a:avLst>
              <a:gd name="adj1" fmla="val 102609"/>
              <a:gd name="adj2" fmla="val 46867"/>
              <a:gd name="adj3" fmla="val 126476"/>
              <a:gd name="adj4" fmla="val 54770"/>
            </a:avLst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描述此项研究用到的主要方法。</a:t>
            </a:r>
          </a:p>
        </p:txBody>
      </p:sp>
      <p:sp>
        <p:nvSpPr>
          <p:cNvPr id="10" name="文本框 17"/>
          <p:cNvSpPr txBox="1"/>
          <p:nvPr/>
        </p:nvSpPr>
        <p:spPr>
          <a:xfrm>
            <a:off x="5730990" y="3148900"/>
            <a:ext cx="1941992" cy="646986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研究结论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2040" y="4083918"/>
            <a:ext cx="3744416" cy="954107"/>
          </a:xfrm>
          <a:prstGeom prst="borderCallout1">
            <a:avLst>
              <a:gd name="adj1" fmla="val -3213"/>
              <a:gd name="adj2" fmla="val 42034"/>
              <a:gd name="adj3" fmla="val -29261"/>
              <a:gd name="adj4" fmla="val 44849"/>
            </a:avLst>
          </a:prstGeom>
          <a:noFill/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描述经过分析后得出的结论。</a:t>
            </a:r>
          </a:p>
        </p:txBody>
      </p:sp>
      <p:sp>
        <p:nvSpPr>
          <p:cNvPr id="13" name="文本框 14"/>
          <p:cNvSpPr txBox="1"/>
          <p:nvPr/>
        </p:nvSpPr>
        <p:spPr>
          <a:xfrm>
            <a:off x="1547664" y="3148900"/>
            <a:ext cx="2168910" cy="646986"/>
          </a:xfrm>
          <a:prstGeom prst="round2Diag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资料整理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7108" y="4083918"/>
            <a:ext cx="3744416" cy="954107"/>
          </a:xfrm>
          <a:prstGeom prst="borderCallout1">
            <a:avLst>
              <a:gd name="adj1" fmla="val -3213"/>
              <a:gd name="adj2" fmla="val 42034"/>
              <a:gd name="adj3" fmla="val -29261"/>
              <a:gd name="adj4" fmla="val 44849"/>
            </a:avLst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呈现经过筛选、梳理后的资料。</a:t>
            </a:r>
          </a:p>
        </p:txBody>
      </p:sp>
    </p:spTree>
    <p:extLst>
      <p:ext uri="{BB962C8B-B14F-4D97-AF65-F5344CB8AC3E}">
        <p14:creationId xmlns:p14="http://schemas.microsoft.com/office/powerpoint/2010/main" val="31472875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7" grpId="0" animBg="1"/>
      <p:bldP spid="9" grpId="0" animBg="1"/>
      <p:bldP spid="10" grpId="0" animBg="1"/>
      <p:bldP spid="11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40842" y="186775"/>
            <a:ext cx="65875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写研究报告有哪些需要注意的呢？</a:t>
            </a:r>
          </a:p>
        </p:txBody>
      </p:sp>
      <p:sp>
        <p:nvSpPr>
          <p:cNvPr id="3" name="矩形 2"/>
          <p:cNvSpPr/>
          <p:nvPr/>
        </p:nvSpPr>
        <p:spPr>
          <a:xfrm>
            <a:off x="107504" y="2383020"/>
            <a:ext cx="8208912" cy="52322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一般用说明性的文字来陈述，语言比较平实。</a:t>
            </a:r>
          </a:p>
        </p:txBody>
      </p:sp>
      <p:sp>
        <p:nvSpPr>
          <p:cNvPr id="7" name="矩形 6"/>
          <p:cNvSpPr/>
          <p:nvPr/>
        </p:nvSpPr>
        <p:spPr>
          <a:xfrm>
            <a:off x="107504" y="3007863"/>
            <a:ext cx="8208912" cy="52322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写的时候，对资料要加以分析和概括。</a:t>
            </a:r>
          </a:p>
        </p:txBody>
      </p:sp>
      <p:sp>
        <p:nvSpPr>
          <p:cNvPr id="4" name="矩形 3"/>
          <p:cNvSpPr/>
          <p:nvPr/>
        </p:nvSpPr>
        <p:spPr>
          <a:xfrm>
            <a:off x="107504" y="3632706"/>
            <a:ext cx="9073008" cy="52322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要注意“问题的提出”和“结论”两部分的紧密关联。</a:t>
            </a:r>
          </a:p>
        </p:txBody>
      </p:sp>
      <p:sp>
        <p:nvSpPr>
          <p:cNvPr id="8" name="矩形 7"/>
          <p:cNvSpPr/>
          <p:nvPr/>
        </p:nvSpPr>
        <p:spPr>
          <a:xfrm>
            <a:off x="107504" y="896402"/>
            <a:ext cx="9073008" cy="1384995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注意研究报告的呈现方式，在描述方法、结论时，可以梳理出若干个点，还可以根据需要插入表格、图示，令读者一目了然。</a:t>
            </a:r>
          </a:p>
        </p:txBody>
      </p:sp>
    </p:spTree>
    <p:extLst>
      <p:ext uri="{BB962C8B-B14F-4D97-AF65-F5344CB8AC3E}">
        <p14:creationId xmlns:p14="http://schemas.microsoft.com/office/powerpoint/2010/main" val="9928246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07" y="369353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82" y="378878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683568" y="1573725"/>
            <a:ext cx="7776864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请同学们交流资料搜集和不规范用字调查的情况。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64283" y="339502"/>
            <a:ext cx="3031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整理资料</a:t>
            </a:r>
          </a:p>
        </p:txBody>
      </p:sp>
    </p:spTree>
    <p:extLst>
      <p:ext uri="{BB962C8B-B14F-4D97-AF65-F5344CB8AC3E}">
        <p14:creationId xmlns:p14="http://schemas.microsoft.com/office/powerpoint/2010/main" val="2350992980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67530" y="317800"/>
            <a:ext cx="859695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按照研究报告的框架，整理搜集到的资料和调查到的情况。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F41CC34F-1859-BF0C-9438-3DD107F2DF11}"/>
              </a:ext>
            </a:extLst>
          </p:cNvPr>
          <p:cNvGrpSpPr/>
          <p:nvPr/>
        </p:nvGrpSpPr>
        <p:grpSpPr>
          <a:xfrm>
            <a:off x="2267744" y="1772044"/>
            <a:ext cx="5049961" cy="2887938"/>
            <a:chOff x="2267744" y="1772044"/>
            <a:chExt cx="5049961" cy="2887938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901CAFB4-D84B-4EAA-55AC-3040A2A46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744" y="1772044"/>
              <a:ext cx="5049961" cy="2887938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2370895" y="2715766"/>
              <a:ext cx="4946810" cy="954107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2800" b="1" dirty="0">
                  <a:solidFill>
                    <a:srgbClr val="0070C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注意筛选：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资料以专业书籍或正规网站为准。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3244282" y="2183885"/>
              <a:ext cx="30968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00B050"/>
                  </a:solidFill>
                  <a:latin typeface="黑体" pitchFamily="49" charset="-122"/>
                  <a:ea typeface="黑体" pitchFamily="49" charset="-122"/>
                </a:rPr>
                <a:t>整理资料注意事项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2370895" y="3575927"/>
              <a:ext cx="4946810" cy="954107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2800" b="1" dirty="0">
                  <a:solidFill>
                    <a:srgbClr val="0070C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注意归类：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对于同一类型的资料，可根据需要进行归类。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48589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11" y="690017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49" y="690017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755576" y="1635646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下面，请同学们根据自己搜集的资料或调查的情况，写简单的研究性报告吧！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9592" y="62753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撰写报告</a:t>
            </a:r>
          </a:p>
        </p:txBody>
      </p:sp>
    </p:spTree>
    <p:extLst>
      <p:ext uri="{BB962C8B-B14F-4D97-AF65-F5344CB8AC3E}">
        <p14:creationId xmlns:p14="http://schemas.microsoft.com/office/powerpoint/2010/main" val="677073400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39552" y="1347614"/>
            <a:ext cx="8208912" cy="1624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你的研究报告写得怎么样？这节课，我们就来展示一下自己的报告吧！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7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第四课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8" name="iconfont-1191-870150">
              <a:extLst>
                <a:ext uri="{FF2B5EF4-FFF2-40B4-BE49-F238E27FC236}">
                  <a16:creationId xmlns="" xmlns:a16="http://schemas.microsoft.com/office/drawing/2014/main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9" name="iconfont-1191-870150">
              <a:extLst>
                <a:ext uri="{FF2B5EF4-FFF2-40B4-BE49-F238E27FC236}">
                  <a16:creationId xmlns="" xmlns:a16="http://schemas.microsoft.com/office/drawing/2014/main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986968909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16" y="49239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9716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1417588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展示的时候，听众可以对展示的内容作补充或发表不同的意见；展示者也要适当解答一下听众的疑问。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8513" y="43748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展示报告</a:t>
            </a:r>
          </a:p>
        </p:txBody>
      </p:sp>
    </p:spTree>
    <p:extLst>
      <p:ext uri="{BB962C8B-B14F-4D97-AF65-F5344CB8AC3E}">
        <p14:creationId xmlns:p14="http://schemas.microsoft.com/office/powerpoint/2010/main" val="103054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1"/>
          <p:cNvSpPr/>
          <p:nvPr/>
        </p:nvSpPr>
        <p:spPr>
          <a:xfrm>
            <a:off x="2813974" y="483518"/>
            <a:ext cx="3384376" cy="9292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637756" y="552641"/>
            <a:ext cx="3744416" cy="646986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spc="-60">
                <a:latin typeface="楷体" panose="02010609060101010101" pitchFamily="49" charset="-122"/>
                <a:ea typeface="楷体" panose="02010609060101010101" pitchFamily="49" charset="-122"/>
              </a:rPr>
              <a:t>开展研究报告展览</a:t>
            </a:r>
            <a:endParaRPr lang="zh-CN" altLang="en-US" sz="3200" b="1" spc="-6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8" y="1635646"/>
            <a:ext cx="7920880" cy="2377574"/>
          </a:xfrm>
          <a:prstGeom prst="rect">
            <a:avLst/>
          </a:prstGeom>
          <a:ln w="12700">
            <a:noFill/>
            <a:prstDash val="sysDash"/>
          </a:ln>
        </p:spPr>
        <p:txBody>
          <a:bodyPr wrap="square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3200" b="1" spc="-6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选择一个集中的时间，每个小组一个展台，展出所有同学的研究报告及重要的文献资料、调查记录，还有活动期间的一些照片等。</a:t>
            </a:r>
          </a:p>
        </p:txBody>
      </p:sp>
    </p:spTree>
    <p:extLst>
      <p:ext uri="{BB962C8B-B14F-4D97-AF65-F5344CB8AC3E}">
        <p14:creationId xmlns:p14="http://schemas.microsoft.com/office/powerpoint/2010/main" val="3800751315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1"/>
          <p:cNvSpPr/>
          <p:nvPr/>
        </p:nvSpPr>
        <p:spPr>
          <a:xfrm>
            <a:off x="2627784" y="339502"/>
            <a:ext cx="3888432" cy="9292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11560" y="1268750"/>
            <a:ext cx="8100900" cy="283481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30000"/>
              </a:lnSpc>
            </a:pPr>
            <a:r>
              <a:rPr lang="zh-CN" altLang="en-US" sz="3200" b="1" spc="-60" dirty="0">
                <a:latin typeface="宋体" pitchFamily="2" charset="-122"/>
                <a:ea typeface="宋体" pitchFamily="2" charset="-122"/>
              </a:rPr>
              <a:t>    小组或小组推选出一位同学进行现场汇报，报告就某一个问题研究的结论，研究类似问题的小组或个人可以针对报告的内容发表观点、评价互动。</a:t>
            </a:r>
            <a:endParaRPr lang="zh-CN" altLang="en-US" sz="3200" b="1" spc="-6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513943" y="445172"/>
            <a:ext cx="4116114" cy="646986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spc="-60">
                <a:latin typeface="楷体" panose="02010609060101010101" pitchFamily="49" charset="-122"/>
                <a:ea typeface="楷体" panose="02010609060101010101" pitchFamily="49" charset="-122"/>
              </a:rPr>
              <a:t>举办研究报告汇报会</a:t>
            </a:r>
            <a:endParaRPr lang="zh-CN" altLang="en-US" sz="3200" b="1" spc="-6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1886707"/>
      </p:ext>
    </p:extLst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10171" y="600909"/>
            <a:ext cx="3725423" cy="693737"/>
            <a:chOff x="610171" y="1085925"/>
            <a:chExt cx="3725423" cy="693737"/>
          </a:xfrm>
        </p:grpSpPr>
        <p:pic>
          <p:nvPicPr>
            <p:cNvPr id="7" name="图片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989"/>
            <a:stretch/>
          </p:blipFill>
          <p:spPr bwMode="auto">
            <a:xfrm>
              <a:off x="610171" y="1085925"/>
              <a:ext cx="1837754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1"/>
            <a:stretch/>
          </p:blipFill>
          <p:spPr bwMode="auto">
            <a:xfrm>
              <a:off x="2418687" y="1085925"/>
              <a:ext cx="1916907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/>
        </p:nvSpPr>
        <p:spPr>
          <a:xfrm>
            <a:off x="619201" y="1635646"/>
            <a:ext cx="8141467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展示完成了，请大家从研究报告的内容、体例、语言等方面展开自评、互评，然后完善自己的研究报告。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1743" y="555526"/>
            <a:ext cx="4125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交流、完善报告</a:t>
            </a:r>
          </a:p>
        </p:txBody>
      </p:sp>
      <p:pic>
        <p:nvPicPr>
          <p:cNvPr id="8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59" y="596146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361210"/>
      </p:ext>
    </p:extLst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827584" y="1203598"/>
            <a:ext cx="76681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这节课，我们先来交流完善后的研究报告，然后总结、评价本次综合性学习活动，大家要踊跃发言哦！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7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第五课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8" name="iconfont-1191-870150">
              <a:extLst>
                <a:ext uri="{FF2B5EF4-FFF2-40B4-BE49-F238E27FC236}">
                  <a16:creationId xmlns="" xmlns:a16="http://schemas.microsoft.com/office/drawing/2014/main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9" name="iconfont-1191-870150">
              <a:extLst>
                <a:ext uri="{FF2B5EF4-FFF2-40B4-BE49-F238E27FC236}">
                  <a16:creationId xmlns="" xmlns:a16="http://schemas.microsoft.com/office/drawing/2014/main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234702060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78" y="264535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28" y="266122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808534" y="225801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交流报告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08534" y="1275606"/>
            <a:ext cx="7678377" cy="2456057"/>
          </a:xfrm>
          <a:prstGeom prst="rect">
            <a:avLst/>
          </a:prstGeom>
          <a:ln w="12700">
            <a:noFill/>
            <a:prstDash val="sysDash"/>
          </a:ln>
        </p:spPr>
        <p:txBody>
          <a:bodyPr wrap="square">
            <a:spAutoFit/>
          </a:bodyPr>
          <a:lstStyle/>
          <a:p>
            <a:pPr lvl="0" defTabSz="685800">
              <a:lnSpc>
                <a:spcPct val="120000"/>
              </a:lnSpc>
            </a:pPr>
            <a:r>
              <a:rPr lang="zh-CN" altLang="en-US" sz="3200" b="1" spc="-6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上节课，通过交流和评价，大家都完善了自己的报告，下面</a:t>
            </a: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在组内评议，推</a:t>
            </a:r>
            <a:r>
              <a:rPr lang="zh-CN" altLang="en-US" sz="3200" b="1" spc="-6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选出一篇优秀的研究报告，以备课下把它们张贴在教室宣传栏进行展示。</a:t>
            </a:r>
          </a:p>
        </p:txBody>
      </p:sp>
    </p:spTree>
    <p:extLst>
      <p:ext uri="{BB962C8B-B14F-4D97-AF65-F5344CB8AC3E}">
        <p14:creationId xmlns:p14="http://schemas.microsoft.com/office/powerpoint/2010/main" val="4176197420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21" y="465137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34" y="503237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899592" y="1491630"/>
            <a:ext cx="7774586" cy="1624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回顾这一阶段开展活动的过程，我们一起来交流自己的收获吧！</a:t>
            </a:r>
          </a:p>
        </p:txBody>
      </p:sp>
      <p:sp>
        <p:nvSpPr>
          <p:cNvPr id="5" name="矩形 4"/>
          <p:cNvSpPr/>
          <p:nvPr/>
        </p:nvSpPr>
        <p:spPr>
          <a:xfrm>
            <a:off x="789484" y="411510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总结评价</a:t>
            </a:r>
          </a:p>
        </p:txBody>
      </p:sp>
    </p:spTree>
    <p:extLst>
      <p:ext uri="{BB962C8B-B14F-4D97-AF65-F5344CB8AC3E}">
        <p14:creationId xmlns:p14="http://schemas.microsoft.com/office/powerpoint/2010/main" val="821732201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27534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综合性学习活动的能力方面</a:t>
            </a:r>
          </a:p>
        </p:txBody>
      </p:sp>
      <p:sp>
        <p:nvSpPr>
          <p:cNvPr id="3" name="矩形 2"/>
          <p:cNvSpPr/>
          <p:nvPr/>
        </p:nvSpPr>
        <p:spPr>
          <a:xfrm>
            <a:off x="862211" y="1419622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学到了哪些搜集资料、调查的方法？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掌握了哪些开展研究、转写报告的要领？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有哪些小组活动的心得？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学到了哪些展示交流的方式？</a:t>
            </a:r>
          </a:p>
        </p:txBody>
      </p:sp>
    </p:spTree>
    <p:extLst>
      <p:ext uri="{BB962C8B-B14F-4D97-AF65-F5344CB8AC3E}">
        <p14:creationId xmlns:p14="http://schemas.microsoft.com/office/powerpoint/2010/main" val="407352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771550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汉字方面</a:t>
            </a:r>
          </a:p>
        </p:txBody>
      </p:sp>
      <p:sp>
        <p:nvSpPr>
          <p:cNvPr id="3" name="矩形 2"/>
          <p:cNvSpPr/>
          <p:nvPr/>
        </p:nvSpPr>
        <p:spPr>
          <a:xfrm>
            <a:off x="971600" y="1696328"/>
            <a:ext cx="68517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了解到了哪些汉字的历史和文化？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感受到了汉字哪些方面的趣味？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了解到了哪些用字不规范的情况？</a:t>
            </a:r>
          </a:p>
        </p:txBody>
      </p:sp>
    </p:spTree>
    <p:extLst>
      <p:ext uri="{BB962C8B-B14F-4D97-AF65-F5344CB8AC3E}">
        <p14:creationId xmlns:p14="http://schemas.microsoft.com/office/powerpoint/2010/main" val="273770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43608" y="1275606"/>
            <a:ext cx="7488832" cy="1624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下面请大家结合“活动参与互评表”来进行互评吧！</a:t>
            </a:r>
          </a:p>
        </p:txBody>
      </p:sp>
    </p:spTree>
    <p:extLst>
      <p:ext uri="{BB962C8B-B14F-4D97-AF65-F5344CB8AC3E}">
        <p14:creationId xmlns:p14="http://schemas.microsoft.com/office/powerpoint/2010/main" val="671137915"/>
      </p:ext>
    </p:extLst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356843"/>
              </p:ext>
            </p:extLst>
          </p:nvPr>
        </p:nvGraphicFramePr>
        <p:xfrm>
          <a:off x="0" y="915566"/>
          <a:ext cx="9144000" cy="348575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23728">
                  <a:extLst>
                    <a:ext uri="{9D8B030D-6E8A-4147-A177-3AD203B41FA5}">
                      <a16:colId xmlns="" xmlns:a16="http://schemas.microsoft.com/office/drawing/2014/main" val="3735679087"/>
                    </a:ext>
                  </a:extLst>
                </a:gridCol>
                <a:gridCol w="5040560">
                  <a:extLst>
                    <a:ext uri="{9D8B030D-6E8A-4147-A177-3AD203B41FA5}">
                      <a16:colId xmlns="" xmlns:a16="http://schemas.microsoft.com/office/drawing/2014/main" val="938419505"/>
                    </a:ext>
                  </a:extLst>
                </a:gridCol>
                <a:gridCol w="1979712">
                  <a:extLst>
                    <a:ext uri="{9D8B030D-6E8A-4147-A177-3AD203B41FA5}">
                      <a16:colId xmlns="" xmlns:a16="http://schemas.microsoft.com/office/drawing/2014/main" val="1139714309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同学评价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5671504"/>
                  </a:ext>
                </a:extLst>
              </a:tr>
              <a:tr h="622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宋体" pitchFamily="2" charset="-122"/>
                          <a:ea typeface="宋体" pitchFamily="2" charset="-122"/>
                        </a:rPr>
                        <a:t>小组活动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积极参与小组活动，和同学密切配合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858319093"/>
                  </a:ext>
                </a:extLst>
              </a:tr>
              <a:tr h="9741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宋体" pitchFamily="2" charset="-122"/>
                          <a:ea typeface="宋体" pitchFamily="2" charset="-122"/>
                        </a:rPr>
                        <a:t>搜集、撰写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乐于使用学到的方法搜集资料、撰写研究报告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00605432"/>
                  </a:ext>
                </a:extLst>
              </a:tr>
              <a:tr h="10485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宋体" pitchFamily="2" charset="-122"/>
                          <a:ea typeface="宋体" pitchFamily="2" charset="-122"/>
                        </a:rPr>
                        <a:t>展示交流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积极进行展示交流，与其他同学互动良好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203111903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2699792" y="46355"/>
            <a:ext cx="3960440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活动参与互评表</a:t>
            </a:r>
          </a:p>
        </p:txBody>
      </p:sp>
    </p:spTree>
    <p:extLst>
      <p:ext uri="{BB962C8B-B14F-4D97-AF65-F5344CB8AC3E}">
        <p14:creationId xmlns:p14="http://schemas.microsoft.com/office/powerpoint/2010/main" val="213051260"/>
      </p:ext>
    </p:extLst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3"/>
          <p:cNvSpPr txBox="1"/>
          <p:nvPr/>
        </p:nvSpPr>
        <p:spPr>
          <a:xfrm>
            <a:off x="651126" y="1419622"/>
            <a:ext cx="7834197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14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1724405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3">
              <a:lumMod val="75000"/>
            </a:schemeClr>
          </a:solidFill>
          <a:prstDash val="solid"/>
        </a:ln>
      </a:spPr>
      <a:bodyPr wrap="square" rtlCol="0">
        <a:spAutoFit/>
      </a:bodyPr>
      <a:lstStyle>
        <a:defPPr defTabSz="685800">
          <a:defRPr sz="3200" b="1">
            <a:solidFill>
              <a:schemeClr val="tx1"/>
            </a:solidFill>
            <a:latin typeface="宋体" pitchFamily="2" charset="-122"/>
            <a:ea typeface="宋体" pitchFamily="2" charset="-122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1864</Words>
  <Application>Microsoft Office PowerPoint</Application>
  <PresentationFormat>全屏显示(16:9)</PresentationFormat>
  <Paragraphs>194</Paragraphs>
  <Slides>54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5" baseType="lpstr">
      <vt:lpstr>Arial</vt:lpstr>
      <vt:lpstr>宋体</vt:lpstr>
      <vt:lpstr>Times New Roman</vt:lpstr>
      <vt:lpstr>Wingdings</vt:lpstr>
      <vt:lpstr>仿宋</vt:lpstr>
      <vt:lpstr>微软雅黑</vt:lpstr>
      <vt:lpstr>华文新魏</vt:lpstr>
      <vt:lpstr>Calibri</vt:lpstr>
      <vt:lpstr>楷体</vt:lpstr>
      <vt:lpstr>黑体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132</cp:revision>
  <dcterms:created xsi:type="dcterms:W3CDTF">2017-03-17T02:28:00Z</dcterms:created>
  <dcterms:modified xsi:type="dcterms:W3CDTF">2023-11-01T05:01:47Z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2052-11.1.0.8986</vt:lpwstr>
  </property>
</Properties>
</file>