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257" r:id="rId2"/>
    <p:sldId id="358" r:id="rId3"/>
    <p:sldId id="256" r:id="rId4"/>
    <p:sldId id="259" r:id="rId5"/>
    <p:sldId id="260" r:id="rId6"/>
    <p:sldId id="261" r:id="rId7"/>
    <p:sldId id="262" r:id="rId8"/>
    <p:sldId id="263" r:id="rId9"/>
    <p:sldId id="307" r:id="rId10"/>
    <p:sldId id="310" r:id="rId11"/>
    <p:sldId id="346" r:id="rId12"/>
    <p:sldId id="280" r:id="rId13"/>
    <p:sldId id="365" r:id="rId14"/>
    <p:sldId id="361" r:id="rId15"/>
    <p:sldId id="311" r:id="rId16"/>
    <p:sldId id="312" r:id="rId17"/>
    <p:sldId id="363" r:id="rId18"/>
    <p:sldId id="286" r:id="rId19"/>
    <p:sldId id="287" r:id="rId20"/>
    <p:sldId id="362" r:id="rId21"/>
    <p:sldId id="315" r:id="rId22"/>
    <p:sldId id="321" r:id="rId23"/>
    <p:sldId id="364" r:id="rId24"/>
    <p:sldId id="367" r:id="rId25"/>
    <p:sldId id="370" r:id="rId26"/>
    <p:sldId id="325" r:id="rId27"/>
    <p:sldId id="326" r:id="rId28"/>
    <p:sldId id="376" r:id="rId29"/>
    <p:sldId id="328" r:id="rId30"/>
    <p:sldId id="377" r:id="rId31"/>
    <p:sldId id="323" r:id="rId32"/>
    <p:sldId id="329" r:id="rId33"/>
    <p:sldId id="368" r:id="rId34"/>
    <p:sldId id="373" r:id="rId35"/>
    <p:sldId id="337" r:id="rId36"/>
    <p:sldId id="338" r:id="rId37"/>
    <p:sldId id="354" r:id="rId38"/>
    <p:sldId id="335" r:id="rId39"/>
    <p:sldId id="369" r:id="rId40"/>
    <p:sldId id="360" r:id="rId41"/>
    <p:sldId id="342" r:id="rId42"/>
    <p:sldId id="352" r:id="rId43"/>
    <p:sldId id="353" r:id="rId44"/>
    <p:sldId id="344" r:id="rId45"/>
    <p:sldId id="302" r:id="rId46"/>
    <p:sldId id="375" r:id="rId47"/>
    <p:sldId id="374" r:id="rId48"/>
    <p:sldId id="359" r:id="rId4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52"/>
      <p:bold r:id="rId53"/>
      <p:italic r:id="rId54"/>
      <p:boldItalic r:id="rId55"/>
    </p:embeddedFont>
    <p:embeddedFont>
      <p:font typeface="微软雅黑" panose="020B0503020204020204" pitchFamily="34" charset="-122"/>
      <p:regular r:id="rId56"/>
      <p:bold r:id="rId57"/>
    </p:embeddedFont>
    <p:embeddedFont>
      <p:font typeface="楷体" panose="02010609060101010101" pitchFamily="49" charset="-122"/>
      <p:regular r:id="rId58"/>
    </p:embeddedFont>
    <p:embeddedFont>
      <p:font typeface="黑体" panose="02010609060101010101" pitchFamily="49" charset="-122"/>
      <p:regular r:id="rId5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476">
          <p15:clr>
            <a:srgbClr val="A4A3A4"/>
          </p15:clr>
        </p15:guide>
        <p15:guide id="2" pos="2867">
          <p15:clr>
            <a:srgbClr val="A4A3A4"/>
          </p15:clr>
        </p15:guide>
        <p15:guide id="3" orient="horz" pos="8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2D3"/>
    <a:srgbClr val="BDD7EE"/>
    <a:srgbClr val="009900"/>
    <a:srgbClr val="FF0000"/>
    <a:srgbClr val="FF6600"/>
    <a:srgbClr val="EE6060"/>
    <a:srgbClr val="FF9933"/>
    <a:srgbClr val="0000FF"/>
    <a:srgbClr val="0070C0"/>
    <a:srgbClr val="FF9F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中度样式 3 - 强调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中度样式 3 - 强调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8" autoAdjust="0"/>
    <p:restoredTop sz="94497" autoAdjust="0"/>
  </p:normalViewPr>
  <p:slideViewPr>
    <p:cSldViewPr>
      <p:cViewPr varScale="1">
        <p:scale>
          <a:sx n="52" d="100"/>
          <a:sy n="52" d="100"/>
        </p:scale>
        <p:origin x="-82" y="-817"/>
      </p:cViewPr>
      <p:guideLst>
        <p:guide orient="horz" pos="1476"/>
        <p:guide orient="horz" pos="804"/>
        <p:guide pos="2867"/>
      </p:guideLst>
    </p:cSldViewPr>
  </p:slideViewPr>
  <p:outlineViewPr>
    <p:cViewPr>
      <p:scale>
        <a:sx n="33" d="100"/>
        <a:sy n="33" d="100"/>
      </p:scale>
      <p:origin x="0" y="2923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3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4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3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6.fntdata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063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56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1206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457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728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933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4728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0642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0642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0642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40843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9255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62666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9255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1874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1874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9255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94539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1178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1178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3933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" y="3939902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  <p:sp>
        <p:nvSpPr>
          <p:cNvPr id="4" name="圆角矩形 3">
            <a:extLst>
              <a:ext uri="{FF2B5EF4-FFF2-40B4-BE49-F238E27FC236}">
                <a16:creationId xmlns="" xmlns:a16="http://schemas.microsoft.com/office/drawing/2014/main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035701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71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4000" cy="514502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3" r:id="rId2"/>
    <p:sldLayoutId id="2147483655" r:id="rId3"/>
  </p:sldLayoutIdLst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3" Type="http://schemas.openxmlformats.org/officeDocument/2006/relationships/image" Target="../media/image6.png"/><Relationship Id="rId7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slide" Target="slide39.xml"/><Relationship Id="rId4" Type="http://schemas.openxmlformats.org/officeDocument/2006/relationships/image" Target="../media/image7.png"/><Relationship Id="rId9" Type="http://schemas.openxmlformats.org/officeDocument/2006/relationships/slide" Target="slide3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029" y="3703343"/>
            <a:ext cx="2822215" cy="585168"/>
          </a:xfrm>
          <a:prstGeom prst="rect">
            <a:avLst/>
          </a:prstGeom>
        </p:spPr>
      </p:pic>
      <p:pic>
        <p:nvPicPr>
          <p:cNvPr id="35" name="Picture 3" descr="C:\Users\BJBFB01\Pictures\绿色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173" y="3702724"/>
            <a:ext cx="2816225" cy="585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" descr="C:\Users\BJBFB01\Pictures\第二课时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669" y="2837380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C:\Users\BJBFB01\Pictures\第一课时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823" y="2837380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48"/>
          <p:cNvSpPr txBox="1"/>
          <p:nvPr/>
        </p:nvSpPr>
        <p:spPr>
          <a:xfrm>
            <a:off x="1676383" y="1075578"/>
            <a:ext cx="5791234" cy="992579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defRPr sz="8800" b="1">
                <a:ln w="0"/>
                <a:solidFill>
                  <a:srgbClr val="009900"/>
                </a:solidFill>
                <a:effectLst>
                  <a:glow rad="101600">
                    <a:schemeClr val="accent6">
                      <a:lumMod val="20000"/>
                      <a:lumOff val="80000"/>
                      <a:alpha val="60000"/>
                    </a:schemeClr>
                  </a:glow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defRPr>
            </a:lvl1pPr>
          </a:lstStyle>
          <a:p>
            <a:pPr algn="ctr"/>
            <a:r>
              <a:rPr lang="zh-CN" altLang="en-US" sz="6000" dirty="0">
                <a:solidFill>
                  <a:schemeClr val="tx1"/>
                </a:solidFill>
                <a:effectLst>
                  <a:glow rad="101600">
                    <a:schemeClr val="accent6">
                      <a:lumMod val="20000"/>
                      <a:lumOff val="80000"/>
                      <a:alpha val="60000"/>
                    </a:schemeClr>
                  </a:glow>
                </a:effectLst>
              </a:rPr>
              <a:t>我爱你，汉字</a:t>
            </a:r>
          </a:p>
        </p:txBody>
      </p:sp>
      <p:sp>
        <p:nvSpPr>
          <p:cNvPr id="16" name="文本框 15">
            <a:hlinkClick r:id="rId7" action="ppaction://hlinksldjump"/>
          </p:cNvPr>
          <p:cNvSpPr txBox="1"/>
          <p:nvPr/>
        </p:nvSpPr>
        <p:spPr>
          <a:xfrm>
            <a:off x="1789866" y="2787684"/>
            <a:ext cx="2692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17" name="文本框 14">
            <a:hlinkClick r:id="rId8" action="ppaction://hlinksldjump"/>
          </p:cNvPr>
          <p:cNvSpPr txBox="1"/>
          <p:nvPr/>
        </p:nvSpPr>
        <p:spPr>
          <a:xfrm>
            <a:off x="5208125" y="2787684"/>
            <a:ext cx="2692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0" name="文本框 15">
            <a:hlinkClick r:id="rId9" action="ppaction://hlinksldjump"/>
          </p:cNvPr>
          <p:cNvSpPr txBox="1"/>
          <p:nvPr/>
        </p:nvSpPr>
        <p:spPr>
          <a:xfrm>
            <a:off x="1778789" y="3651870"/>
            <a:ext cx="2692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第三课时</a:t>
            </a:r>
          </a:p>
        </p:txBody>
      </p:sp>
      <p:sp>
        <p:nvSpPr>
          <p:cNvPr id="21" name="文本框 14">
            <a:hlinkClick r:id="rId10" action="ppaction://hlinksldjump"/>
          </p:cNvPr>
          <p:cNvSpPr txBox="1"/>
          <p:nvPr/>
        </p:nvSpPr>
        <p:spPr>
          <a:xfrm>
            <a:off x="5207980" y="3651870"/>
            <a:ext cx="2692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第四课时</a:t>
            </a:r>
            <a:endParaRPr kumimoji="1" lang="zh-CN" altLang="en-US" sz="36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文本框 1"/>
          <p:cNvSpPr txBox="1"/>
          <p:nvPr/>
        </p:nvSpPr>
        <p:spPr>
          <a:xfrm>
            <a:off x="186090" y="120211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</a:p>
        </p:txBody>
      </p:sp>
    </p:spTree>
    <p:extLst>
      <p:ext uri="{BB962C8B-B14F-4D97-AF65-F5344CB8AC3E}">
        <p14:creationId xmlns:p14="http://schemas.microsoft.com/office/powerpoint/2010/main" val="148383141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E:\24春\图\包图网的图\诗经1小 白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95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4474564" y="123478"/>
            <a:ext cx="46805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任务：</a:t>
            </a:r>
            <a:endParaRPr lang="en-US" altLang="zh-CN" sz="40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4000" b="1" smtClean="0">
                <a:latin typeface="宋体" panose="02010600030101010101" pitchFamily="2" charset="-122"/>
                <a:ea typeface="宋体" panose="02010600030101010101" pitchFamily="2" charset="-122"/>
              </a:rPr>
              <a:t>我是汉字研究员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2161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BJBFB01\Pictures\第一课时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754" y="173174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15"/>
          <p:cNvSpPr txBox="1"/>
          <p:nvPr/>
        </p:nvSpPr>
        <p:spPr>
          <a:xfrm>
            <a:off x="3333797" y="123478"/>
            <a:ext cx="2692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6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1699651" y="1956781"/>
            <a:ext cx="5134731" cy="830993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开展汉字研究活动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</a:t>
            </a:r>
            <a:r>
              <a:rPr lang="en-US" altLang="zh-CN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111650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1187624" y="339502"/>
            <a:ext cx="3169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了解活动任务</a:t>
            </a:r>
          </a:p>
        </p:txBody>
      </p:sp>
      <p:pic>
        <p:nvPicPr>
          <p:cNvPr id="3075" name="Picture 3" descr="E:\24春\图\包图网的图\包图网_18172371国学竹简学习形象元素小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33" y="339502"/>
            <a:ext cx="1005055" cy="70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>
            <a:off x="1035186" y="1935595"/>
            <a:ext cx="69799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围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绕汉字历史、汉字书法或其他感兴趣的与汉字有关的内容，开展简单的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研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究。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35186" y="3312960"/>
            <a:ext cx="69799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围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绕生活中用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字不规范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的情况，开展简单的研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究。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483768" y="1107875"/>
            <a:ext cx="4625416" cy="646986"/>
          </a:xfrm>
          <a:prstGeom prst="roundRect">
            <a:avLst/>
          </a:prstGeom>
          <a:noFill/>
          <a:ln w="19050">
            <a:noFill/>
            <a:prstDash val="lg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defTabSz="685800">
              <a:defRPr sz="36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defRPr>
            </a:lvl1pPr>
            <a:lvl2pPr marL="342900" defTabSz="685800">
              <a:defRPr sz="1400">
                <a:solidFill>
                  <a:schemeClr val="tx1"/>
                </a:solidFill>
              </a:defRPr>
            </a:lvl2pPr>
            <a:lvl3pPr marL="685800" defTabSz="685800">
              <a:defRPr sz="1400">
                <a:solidFill>
                  <a:schemeClr val="tx1"/>
                </a:solidFill>
              </a:defRPr>
            </a:lvl3pPr>
            <a:lvl4pPr marL="1028700" defTabSz="685800">
              <a:defRPr sz="1400">
                <a:solidFill>
                  <a:schemeClr val="tx1"/>
                </a:solidFill>
              </a:defRPr>
            </a:lvl4pPr>
            <a:lvl5pPr marL="1371600" defTabSz="685800">
              <a:defRPr sz="1400">
                <a:solidFill>
                  <a:schemeClr val="tx1"/>
                </a:solidFill>
              </a:defRPr>
            </a:lvl5pPr>
            <a:lvl6pPr marL="1714500" defTabSz="685800">
              <a:defRPr sz="1400">
                <a:solidFill>
                  <a:schemeClr val="tx1"/>
                </a:solidFill>
              </a:defRPr>
            </a:lvl6pPr>
            <a:lvl7pPr marL="2057400" defTabSz="685800">
              <a:defRPr sz="1400">
                <a:solidFill>
                  <a:schemeClr val="tx1"/>
                </a:solidFill>
              </a:defRPr>
            </a:lvl7pPr>
            <a:lvl8pPr marL="2400300" defTabSz="685800">
              <a:defRPr sz="1400">
                <a:solidFill>
                  <a:schemeClr val="tx1"/>
                </a:solidFill>
              </a:defRPr>
            </a:lvl8pPr>
            <a:lvl9pPr marL="2743200" defTabSz="685800">
              <a:defRPr sz="1400">
                <a:solidFill>
                  <a:schemeClr val="tx1"/>
                </a:solidFill>
              </a:defRPr>
            </a:lvl9pPr>
          </a:lstStyle>
          <a:p>
            <a:r>
              <a:rPr lang="zh-CN" altLang="en-US" sz="3200" dirty="0"/>
              <a:t>写一份简单的研究报告</a:t>
            </a:r>
          </a:p>
        </p:txBody>
      </p:sp>
    </p:spTree>
    <p:extLst>
      <p:ext uri="{BB962C8B-B14F-4D97-AF65-F5344CB8AC3E}">
        <p14:creationId xmlns:p14="http://schemas.microsoft.com/office/powerpoint/2010/main" val="122288825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61082" y="1390967"/>
            <a:ext cx="7971123" cy="2377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默读“阅读材料”，边读边思考：材料介绍了汉字哪些方面的历史？通过什么方式呈现了汉字书法艺术？为什么要调查不规范汉字的使用情况？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87624" y="339502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选择研究内容</a:t>
            </a:r>
          </a:p>
        </p:txBody>
      </p:sp>
      <p:pic>
        <p:nvPicPr>
          <p:cNvPr id="5" name="Picture 3" descr="E:\24春\图\包图网的图\包图网_18172371国学竹简学习形象元素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33" y="339502"/>
            <a:ext cx="1005055" cy="70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73320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4春\图\教材图\P-4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6" t="5402" r="8480" b="13457"/>
          <a:stretch/>
        </p:blipFill>
        <p:spPr bwMode="auto">
          <a:xfrm>
            <a:off x="368968" y="180025"/>
            <a:ext cx="3621095" cy="476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圆角矩形标注 17"/>
          <p:cNvSpPr/>
          <p:nvPr/>
        </p:nvSpPr>
        <p:spPr>
          <a:xfrm>
            <a:off x="4427984" y="1797853"/>
            <a:ext cx="4104456" cy="1532334"/>
          </a:xfrm>
          <a:prstGeom prst="wedgeRoundRectCallout">
            <a:avLst>
              <a:gd name="adj1" fmla="val -57429"/>
              <a:gd name="adj2" fmla="val -9737"/>
              <a:gd name="adj3" fmla="val 16667"/>
            </a:avLst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宋体" pitchFamily="2" charset="-122"/>
                <a:ea typeface="宋体" pitchFamily="2" charset="-122"/>
                <a:cs typeface="微软雅黑" panose="020B0503020204020204" charset="-122"/>
              </a:rPr>
              <a:t>    </a:t>
            </a:r>
            <a:r>
              <a:rPr lang="zh-CN" altLang="en-US" sz="2800" b="1" smtClean="0">
                <a:latin typeface="宋体" pitchFamily="2" charset="-122"/>
                <a:ea typeface="宋体" pitchFamily="2" charset="-122"/>
              </a:rPr>
              <a:t>既可以研究某些字的演变过程，也可以研究某一种字的特点。                                                                                                                                                                    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448608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24春\图\教材图\P4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5" t="27184" r="5523" b="18248"/>
          <a:stretch/>
        </p:blipFill>
        <p:spPr bwMode="auto">
          <a:xfrm>
            <a:off x="323528" y="149118"/>
            <a:ext cx="5184576" cy="4735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7"/>
          <p:cNvGrpSpPr/>
          <p:nvPr/>
        </p:nvGrpSpPr>
        <p:grpSpPr>
          <a:xfrm>
            <a:off x="5555541" y="2162359"/>
            <a:ext cx="3335634" cy="1270014"/>
            <a:chOff x="5818242" y="1337409"/>
            <a:chExt cx="3108201" cy="1038291"/>
          </a:xfrm>
        </p:grpSpPr>
        <p:sp>
          <p:nvSpPr>
            <p:cNvPr id="9" name="圆角矩形标注 8"/>
            <p:cNvSpPr/>
            <p:nvPr/>
          </p:nvSpPr>
          <p:spPr>
            <a:xfrm>
              <a:off x="5818242" y="1337409"/>
              <a:ext cx="3108201" cy="1038291"/>
            </a:xfrm>
            <a:prstGeom prst="wedgeRoundRectCallout">
              <a:avLst>
                <a:gd name="adj1" fmla="val -58926"/>
                <a:gd name="adj2" fmla="val -5876"/>
                <a:gd name="adj3" fmla="val 16667"/>
              </a:avLst>
            </a:prstGeom>
            <a:noFill/>
            <a:ln w="28575">
              <a:solidFill>
                <a:schemeClr val="accent3">
                  <a:lumMod val="75000"/>
                </a:schemeClr>
              </a:solidFill>
              <a:prstDash val="solid"/>
            </a:ln>
          </p:spPr>
          <p:txBody>
            <a:bodyPr wrap="square" rtlCol="0">
              <a:noAutofit/>
            </a:bodyPr>
            <a:lstStyle/>
            <a:p>
              <a:pPr defTabSz="685800"/>
              <a:endParaRPr lang="zh-CN" altLang="en-US" sz="32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974116" y="1461672"/>
              <a:ext cx="2952327" cy="7800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/>
              <a:r>
                <a:rPr lang="zh-CN" altLang="en-US" sz="2800" b="1">
                  <a:latin typeface="宋体" pitchFamily="2" charset="-122"/>
                  <a:ea typeface="宋体" pitchFamily="2" charset="-122"/>
                </a:rPr>
                <a:t>    </a:t>
              </a:r>
              <a:r>
                <a:rPr lang="zh-CN" altLang="en-US" sz="2800" b="1" smtClean="0">
                  <a:latin typeface="宋体" pitchFamily="2" charset="-122"/>
                  <a:ea typeface="宋体" pitchFamily="2" charset="-122"/>
                </a:rPr>
                <a:t>可以研究甲</a:t>
              </a:r>
              <a:r>
                <a:rPr lang="zh-CN" altLang="en-US" sz="2800" b="1">
                  <a:latin typeface="宋体" pitchFamily="2" charset="-122"/>
                  <a:ea typeface="宋体" pitchFamily="2" charset="-122"/>
                </a:rPr>
                <a:t>骨</a:t>
              </a:r>
              <a:r>
                <a:rPr lang="zh-CN" altLang="en-US" sz="2800" b="1" smtClean="0">
                  <a:latin typeface="宋体" pitchFamily="2" charset="-122"/>
                  <a:ea typeface="宋体" pitchFamily="2" charset="-122"/>
                </a:rPr>
                <a:t>文的造字特点。</a:t>
              </a:r>
              <a:endParaRPr lang="zh-CN" altLang="en-US" sz="2800" b="1" dirty="0">
                <a:latin typeface="宋体" pitchFamily="2" charset="-122"/>
                <a:ea typeface="宋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262237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24春\图\教材图\P5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69" b="35587"/>
          <a:stretch/>
        </p:blipFill>
        <p:spPr bwMode="auto">
          <a:xfrm>
            <a:off x="695981" y="339502"/>
            <a:ext cx="5316179" cy="4360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圆角矩形标注 4"/>
          <p:cNvSpPr/>
          <p:nvPr/>
        </p:nvSpPr>
        <p:spPr>
          <a:xfrm>
            <a:off x="5987770" y="1851670"/>
            <a:ext cx="2880320" cy="2009061"/>
          </a:xfrm>
          <a:prstGeom prst="wedgeRoundRectCallout">
            <a:avLst>
              <a:gd name="adj1" fmla="val -62516"/>
              <a:gd name="adj2" fmla="val 27049"/>
              <a:gd name="adj3" fmla="val 16667"/>
            </a:avLst>
          </a:prstGeom>
          <a:solidFill>
            <a:schemeClr val="bg1">
              <a:alpha val="85000"/>
            </a:schemeClr>
          </a:solidFill>
          <a:ln w="28575">
            <a:solidFill>
              <a:schemeClr val="accent3">
                <a:lumMod val="75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可以研究不同风格的书法艺术或某种字体的书法艺术。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8096038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24春\图\教材图\P5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8" t="67207" r="11260" b="14992"/>
          <a:stretch/>
        </p:blipFill>
        <p:spPr bwMode="auto">
          <a:xfrm>
            <a:off x="611559" y="699542"/>
            <a:ext cx="8151347" cy="2457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13100" y="3291830"/>
            <a:ext cx="69482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可以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调查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同学的作业本、班级图书角的书籍报刊、学校的宣传栏、街头的招牌广告等。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163914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83568" y="3099613"/>
            <a:ext cx="8136904" cy="120032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3.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围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绕其他自己感兴趣的内容展开研究，如汉字造字的规律、汉字简化的历史、汉字与色彩的关系、汉字中体现的传统文化。</a:t>
            </a:r>
          </a:p>
        </p:txBody>
      </p:sp>
      <p:sp>
        <p:nvSpPr>
          <p:cNvPr id="4" name="矩形 3"/>
          <p:cNvSpPr/>
          <p:nvPr/>
        </p:nvSpPr>
        <p:spPr>
          <a:xfrm>
            <a:off x="683568" y="2151606"/>
            <a:ext cx="8136904" cy="83099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2.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由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插图、“阅读材料”延伸出去，围绕汉字篆刻艺术、汉字剪纸艺术、汉字字体的演变等方面内容展开研究。</a:t>
            </a:r>
          </a:p>
        </p:txBody>
      </p:sp>
      <p:sp>
        <p:nvSpPr>
          <p:cNvPr id="7" name="矩形 6"/>
          <p:cNvSpPr/>
          <p:nvPr/>
        </p:nvSpPr>
        <p:spPr>
          <a:xfrm>
            <a:off x="683568" y="1203598"/>
            <a:ext cx="8136904" cy="83099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1.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就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“汉字真有趣”活动中感兴趣的内容、不明白的问题继续开展研究，如形声字的演变过程、字谜的由来。</a:t>
            </a:r>
          </a:p>
        </p:txBody>
      </p:sp>
      <p:sp>
        <p:nvSpPr>
          <p:cNvPr id="12" name="矩形 11"/>
          <p:cNvSpPr/>
          <p:nvPr/>
        </p:nvSpPr>
        <p:spPr>
          <a:xfrm>
            <a:off x="3347864" y="267494"/>
            <a:ext cx="2736304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可选内容一</a:t>
            </a:r>
          </a:p>
        </p:txBody>
      </p:sp>
    </p:spTree>
    <p:extLst>
      <p:ext uri="{BB962C8B-B14F-4D97-AF65-F5344CB8AC3E}">
        <p14:creationId xmlns:p14="http://schemas.microsoft.com/office/powerpoint/2010/main" val="8526877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83568" y="1275606"/>
            <a:ext cx="8139533" cy="142192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结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合“活动建议”，调查同学的作业本、街头招牌、书籍报刊，或是调查校园公告栏，街头的各类电子屏，乡村的横幅、标语或宣传栏。</a:t>
            </a:r>
          </a:p>
        </p:txBody>
      </p:sp>
      <p:sp>
        <p:nvSpPr>
          <p:cNvPr id="12" name="矩形 11"/>
          <p:cNvSpPr/>
          <p:nvPr/>
        </p:nvSpPr>
        <p:spPr>
          <a:xfrm>
            <a:off x="3419872" y="357790"/>
            <a:ext cx="259228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可选内容二</a:t>
            </a:r>
          </a:p>
        </p:txBody>
      </p:sp>
      <p:sp>
        <p:nvSpPr>
          <p:cNvPr id="4" name="矩形 3"/>
          <p:cNvSpPr/>
          <p:nvPr/>
        </p:nvSpPr>
        <p:spPr>
          <a:xfrm>
            <a:off x="755576" y="3075806"/>
            <a:ext cx="7848872" cy="1195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根据自己初步确定的研究内容，与同学组成四人小组，为后面的研究作准备。</a:t>
            </a:r>
          </a:p>
        </p:txBody>
      </p:sp>
    </p:spTree>
    <p:extLst>
      <p:ext uri="{BB962C8B-B14F-4D97-AF65-F5344CB8AC3E}">
        <p14:creationId xmlns:p14="http://schemas.microsoft.com/office/powerpoint/2010/main" val="174239358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77788" y="1475296"/>
            <a:ext cx="8676456" cy="1786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读一读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《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关于“李”姓的历史和现状的研究报告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》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，下面我们以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这篇研究报告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为例，看看要如何开展研究吧！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29276" y="394257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学习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研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究方法</a:t>
            </a:r>
          </a:p>
        </p:txBody>
      </p:sp>
      <p:pic>
        <p:nvPicPr>
          <p:cNvPr id="5" name="Picture 3" descr="E:\24春\图\包图网的图\包图网_18172371国学竹简学习形象元素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33" y="339502"/>
            <a:ext cx="1005055" cy="70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90742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24春\图\教材图\P5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3" t="5782" r="5262" b="8713"/>
          <a:stretch/>
        </p:blipFill>
        <p:spPr bwMode="auto">
          <a:xfrm>
            <a:off x="4694530" y="241313"/>
            <a:ext cx="3604436" cy="4862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24春\图\教材图\P5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90" b="14921"/>
          <a:stretch/>
        </p:blipFill>
        <p:spPr bwMode="auto">
          <a:xfrm>
            <a:off x="411718" y="277312"/>
            <a:ext cx="4111434" cy="417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标注 3"/>
          <p:cNvSpPr/>
          <p:nvPr/>
        </p:nvSpPr>
        <p:spPr>
          <a:xfrm>
            <a:off x="2447401" y="1419622"/>
            <a:ext cx="2247130" cy="646331"/>
          </a:xfrm>
          <a:prstGeom prst="wedgeRectCallout">
            <a:avLst>
              <a:gd name="adj1" fmla="val -59465"/>
              <a:gd name="adj2" fmla="val -21889"/>
            </a:avLst>
          </a:prstGeom>
          <a:solidFill>
            <a:schemeClr val="bg1"/>
          </a:solidFill>
          <a:ln w="28575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研</a:t>
            </a:r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究问题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7" name="矩形标注 6"/>
          <p:cNvSpPr/>
          <p:nvPr/>
        </p:nvSpPr>
        <p:spPr>
          <a:xfrm>
            <a:off x="2494584" y="411510"/>
            <a:ext cx="2199947" cy="646331"/>
          </a:xfrm>
          <a:prstGeom prst="wedgeRectCallout">
            <a:avLst>
              <a:gd name="adj1" fmla="val -63757"/>
              <a:gd name="adj2" fmla="val -2033"/>
            </a:avLst>
          </a:prstGeom>
          <a:solidFill>
            <a:schemeClr val="bg1"/>
          </a:solidFill>
          <a:ln w="28575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发现</a:t>
            </a:r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问题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8" name="矩形标注 7"/>
          <p:cNvSpPr/>
          <p:nvPr/>
        </p:nvSpPr>
        <p:spPr>
          <a:xfrm>
            <a:off x="5796136" y="1419622"/>
            <a:ext cx="2160240" cy="646331"/>
          </a:xfrm>
          <a:prstGeom prst="wedgeRectCallout">
            <a:avLst/>
          </a:prstGeom>
          <a:solidFill>
            <a:schemeClr val="bg1"/>
          </a:solidFill>
          <a:ln w="28575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形成结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论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976" y="3236249"/>
            <a:ext cx="1676400" cy="171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361309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9065" y="1203598"/>
            <a:ext cx="6395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u"/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确定一个需要研究的问题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91426" y="491358"/>
            <a:ext cx="53767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开展研究的基本步</a:t>
            </a:r>
            <a:r>
              <a:rPr lang="zh-CN" altLang="en-US" sz="2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骤及注意事项：</a:t>
            </a:r>
            <a:endParaRPr lang="en-US" altLang="zh-CN" sz="2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44077" y="1804052"/>
            <a:ext cx="6591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itchFamily="2" charset="2"/>
              <a:buChar char="u"/>
            </a:pP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根据研究的需要搜集资料或作调查</a:t>
            </a:r>
            <a:endParaRPr lang="en-US" altLang="zh-CN" sz="28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03184" y="2404506"/>
            <a:ext cx="82012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itchFamily="2" charset="2"/>
              <a:buChar char="u"/>
            </a:pP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对搜集到的资料或调查到的情况进行整理、分析</a:t>
            </a:r>
            <a:endParaRPr lang="en-US" altLang="zh-CN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3075806"/>
            <a:ext cx="85022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itchFamily="2" charset="2"/>
              <a:buChar char="u"/>
            </a:pP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形成关于这个问题的结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论，研究结论应在认真分析相关材料的基础上形成，不能有想象和夸张的成分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7426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1560" y="1419622"/>
            <a:ext cx="8136904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知道了完成研究报告需要经历的大致流程后，各小组一起来制订活动计划吧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！（包括活动时间、活动内容、活动过程、参与人员及分工等要点）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7134" y="339502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制订活动计划</a:t>
            </a:r>
          </a:p>
        </p:txBody>
      </p:sp>
      <p:pic>
        <p:nvPicPr>
          <p:cNvPr id="7" name="Picture 3" descr="E:\24春\图\包图网的图\包图网_18172371国学竹简学习形象元素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33" y="339502"/>
            <a:ext cx="1005055" cy="70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08176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71419" y="2208544"/>
            <a:ext cx="8249053" cy="105779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en-US" altLang="zh-CN" sz="2800" b="1" smtClean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要组成小组开展活动，活动前充分考虑可能出现的问题，做好相应的预案。</a:t>
            </a:r>
          </a:p>
        </p:txBody>
      </p:sp>
      <p:sp>
        <p:nvSpPr>
          <p:cNvPr id="3" name="矩形 2"/>
          <p:cNvSpPr/>
          <p:nvPr/>
        </p:nvSpPr>
        <p:spPr>
          <a:xfrm>
            <a:off x="3563888" y="485773"/>
            <a:ext cx="25230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注意事项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1419" y="1419622"/>
            <a:ext cx="64087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/>
            <a:r>
              <a:rPr lang="zh-CN" altLang="en-US" sz="2800" b="1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调查学</a:t>
            </a:r>
            <a:r>
              <a:rPr lang="zh-CN" altLang="en-US" sz="2800" b="1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校、社</a:t>
            </a:r>
            <a:r>
              <a:rPr lang="zh-CN" altLang="en-US" sz="2800" b="1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会用字不规</a:t>
            </a:r>
            <a:r>
              <a:rPr lang="zh-CN" altLang="en-US" sz="2800" b="1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范的情况：</a:t>
            </a:r>
            <a:endParaRPr lang="en-US" altLang="zh-CN" sz="2800" b="1" dirty="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094948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16024" y="1491630"/>
            <a:ext cx="8820472" cy="260898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en-US" altLang="zh-CN" sz="2800" b="1" smtClean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调查前要想好调查哪些人、哪些学科的作业本；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defTabSz="685800"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作业本上的哪些字属于不规范用字；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defTabSz="685800"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调查结果怎样记录；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defTabSz="685800"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如何应付不同意调查的情况；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defTabSz="685800"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……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7544" y="771550"/>
            <a:ext cx="73398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/>
            <a:r>
              <a:rPr lang="zh-CN" altLang="en-US" sz="2800" b="1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调查同学作业本上不规范用字的情</a:t>
            </a:r>
            <a:r>
              <a:rPr lang="zh-CN" altLang="en-US" sz="2800" b="1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况：</a:t>
            </a:r>
            <a:endParaRPr lang="en-US" altLang="zh-CN" sz="2800" b="1" dirty="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666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7266" y="1144365"/>
            <a:ext cx="8059190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围绕汉字历史等内容展开的研究，主要活动方式是搜集资料，在上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次的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活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动中我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们都用过什么方法搜集资料？搜集资料的步骤是什么？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052089" y="2859783"/>
            <a:ext cx="2489254" cy="715581"/>
            <a:chOff x="1663105" y="2571750"/>
            <a:chExt cx="2489254" cy="715581"/>
          </a:xfrm>
        </p:grpSpPr>
        <p:sp>
          <p:nvSpPr>
            <p:cNvPr id="8" name="文本框 7"/>
            <p:cNvSpPr txBox="1"/>
            <p:nvPr/>
          </p:nvSpPr>
          <p:spPr>
            <a:xfrm>
              <a:off x="2051720" y="2571750"/>
              <a:ext cx="2100639" cy="7155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微软雅黑" panose="020B0503020204020204" charset="-122"/>
                </a:rPr>
                <a:t>查找图书</a:t>
              </a:r>
              <a:endPara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endParaRPr>
            </a:p>
          </p:txBody>
        </p:sp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67355" y1="69690" x2="84615" y2="902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663105" y="2830033"/>
              <a:ext cx="432000" cy="366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" name="组合 2"/>
          <p:cNvGrpSpPr/>
          <p:nvPr/>
        </p:nvGrpSpPr>
        <p:grpSpPr>
          <a:xfrm>
            <a:off x="5223807" y="2859782"/>
            <a:ext cx="2588553" cy="715581"/>
            <a:chOff x="4834823" y="2571749"/>
            <a:chExt cx="2588553" cy="715581"/>
          </a:xfrm>
        </p:grpSpPr>
        <p:sp>
          <p:nvSpPr>
            <p:cNvPr id="12" name="文本框 11"/>
            <p:cNvSpPr txBox="1"/>
            <p:nvPr/>
          </p:nvSpPr>
          <p:spPr>
            <a:xfrm>
              <a:off x="5322737" y="2571749"/>
              <a:ext cx="2100639" cy="7155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微软雅黑" panose="020B0503020204020204" charset="-122"/>
                </a:rPr>
                <a:t>网络搜索</a:t>
              </a:r>
              <a:endPara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endParaRPr>
            </a:p>
          </p:txBody>
        </p:sp>
        <p:pic>
          <p:nvPicPr>
            <p:cNvPr id="20" name="Picture 4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7856">
                          <a14:foregroundMark x1="49903" y1="38596" x2="49903" y2="38596"/>
                          <a14:foregroundMark x1="49318" y1="63743" x2="49318" y2="63743"/>
                          <a14:foregroundMark x1="48148" y1="86550" x2="48148" y2="865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4823" y="2837869"/>
              <a:ext cx="526014" cy="3506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" name="组合 3"/>
          <p:cNvGrpSpPr/>
          <p:nvPr/>
        </p:nvGrpSpPr>
        <p:grpSpPr>
          <a:xfrm>
            <a:off x="3583993" y="3795886"/>
            <a:ext cx="2489596" cy="715581"/>
            <a:chOff x="3014706" y="3651870"/>
            <a:chExt cx="2489596" cy="715581"/>
          </a:xfrm>
        </p:grpSpPr>
        <p:sp>
          <p:nvSpPr>
            <p:cNvPr id="15" name="文本框 14"/>
            <p:cNvSpPr txBox="1"/>
            <p:nvPr/>
          </p:nvSpPr>
          <p:spPr>
            <a:xfrm>
              <a:off x="3403663" y="3651870"/>
              <a:ext cx="2100639" cy="7155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微软雅黑" panose="020B0503020204020204" charset="-122"/>
                </a:rPr>
                <a:t>请教别人</a:t>
              </a:r>
              <a:endPara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endParaRPr>
            </a:p>
          </p:txBody>
        </p:sp>
        <p:pic>
          <p:nvPicPr>
            <p:cNvPr id="21" name="Picture 5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24570" y1="16146" x2="26290" y2="52604"/>
                          <a14:foregroundMark x1="76413" y1="19792" x2="74693" y2="570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4706" y="3917195"/>
              <a:ext cx="426170" cy="4020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1235750" y="319253"/>
            <a:ext cx="324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学习搜集资料</a:t>
            </a:r>
          </a:p>
        </p:txBody>
      </p:sp>
      <p:pic>
        <p:nvPicPr>
          <p:cNvPr id="16" name="Picture 3" descr="E:\24春\图\包图网的图\包图网_18172371国学竹简学习形象元素小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33" y="339502"/>
            <a:ext cx="1005055" cy="70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306914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26974" y="1563638"/>
            <a:ext cx="7776865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    汉字历史和汉字书法包含的内容很多，我们可以选择一个方面搜集资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料；可以查找一些专业书籍，从中获得所需资料；也可以到政府相关部门的官方网站，查找相关的权威数据。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563888" y="690831"/>
            <a:ext cx="25230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注意事项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844906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08638" y="1275606"/>
            <a:ext cx="7704854" cy="2377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围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绕汉字的规范使用进行研究，主要的活动方式是实践调查。下面我们一起来交流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：在调查同学作业本时，怎样发现不规范用字？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07873" y="346036"/>
            <a:ext cx="324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学习作调查</a:t>
            </a:r>
          </a:p>
        </p:txBody>
      </p:sp>
      <p:pic>
        <p:nvPicPr>
          <p:cNvPr id="5" name="Picture 3" descr="E:\24春\图\包图网的图\包图网_18172371国学竹简学习形象元素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33" y="339502"/>
            <a:ext cx="1005055" cy="70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522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27584" y="1275606"/>
            <a:ext cx="7704854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下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面我们一起来交流：在对学校、社会用字不规范情况进行调查时，遇到困难该如何处理？</a:t>
            </a:r>
          </a:p>
        </p:txBody>
      </p:sp>
    </p:spTree>
    <p:extLst>
      <p:ext uri="{BB962C8B-B14F-4D97-AF65-F5344CB8AC3E}">
        <p14:creationId xmlns:p14="http://schemas.microsoft.com/office/powerpoint/2010/main" val="88011361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55576" y="876657"/>
            <a:ext cx="73796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准备外出调查的小组需要注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意：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43608" y="1851670"/>
            <a:ext cx="7416823" cy="523220"/>
          </a:xfrm>
          <a:prstGeom prst="rect">
            <a:avLst/>
          </a:prstGeom>
          <a:solidFill>
            <a:schemeClr val="bg1">
              <a:alpha val="30000"/>
            </a:schemeClr>
          </a:solidFill>
          <a:ln w="6350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注意安全，在家长的带领下结伴外出。</a:t>
            </a:r>
          </a:p>
        </p:txBody>
      </p:sp>
      <p:sp>
        <p:nvSpPr>
          <p:cNvPr id="10" name="矩形 9"/>
          <p:cNvSpPr/>
          <p:nvPr/>
        </p:nvSpPr>
        <p:spPr>
          <a:xfrm>
            <a:off x="1043608" y="2715766"/>
            <a:ext cx="8136904" cy="523220"/>
          </a:xfrm>
          <a:prstGeom prst="rect">
            <a:avLst/>
          </a:prstGeom>
          <a:solidFill>
            <a:schemeClr val="bg1">
              <a:alpha val="30000"/>
            </a:schemeClr>
          </a:solidFill>
          <a:ln w="6350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分工合作，带上手机、照相机等设备拍照记录。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396297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950984" y="699542"/>
            <a:ext cx="7581455" cy="1421924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685749">
              <a:lnSpc>
                <a:spcPct val="120000"/>
              </a:lnSpc>
            </a:pP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恭</a:t>
            </a: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喜</a:t>
            </a: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你完成准备，课下大家</a:t>
            </a: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根</a:t>
            </a: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据准备展开研究活动吧！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074" name="Picture 2" descr="E:\24春\图\待办事项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503" y="1774053"/>
            <a:ext cx="3440995" cy="3440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00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30" y="2375414"/>
            <a:ext cx="4307174" cy="2284569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3" name="Picture 3" descr="C:\Users\BJBFB01\Pictures\第二课时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000" y="3744000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48"/>
          <p:cNvSpPr txBox="1"/>
          <p:nvPr/>
        </p:nvSpPr>
        <p:spPr>
          <a:xfrm>
            <a:off x="1676383" y="1075578"/>
            <a:ext cx="5791234" cy="992579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defRPr sz="8800" b="1">
                <a:ln w="0"/>
                <a:solidFill>
                  <a:srgbClr val="009900"/>
                </a:solidFill>
                <a:effectLst>
                  <a:glow rad="101600">
                    <a:schemeClr val="accent6">
                      <a:lumMod val="20000"/>
                      <a:lumOff val="80000"/>
                      <a:alpha val="60000"/>
                    </a:schemeClr>
                  </a:glow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defRPr>
            </a:lvl1pPr>
          </a:lstStyle>
          <a:p>
            <a:pPr algn="ctr"/>
            <a:r>
              <a:rPr lang="zh-CN" altLang="en-US" sz="6000" dirty="0">
                <a:solidFill>
                  <a:schemeClr val="tx1"/>
                </a:solidFill>
                <a:effectLst>
                  <a:glow rad="101600">
                    <a:schemeClr val="accent6">
                      <a:lumMod val="20000"/>
                      <a:lumOff val="80000"/>
                      <a:alpha val="60000"/>
                    </a:schemeClr>
                  </a:glow>
                </a:effectLst>
              </a:rPr>
              <a:t>我爱你，汉字</a:t>
            </a:r>
          </a:p>
        </p:txBody>
      </p:sp>
      <p:sp>
        <p:nvSpPr>
          <p:cNvPr id="18" name="文本框 14"/>
          <p:cNvSpPr txBox="1"/>
          <p:nvPr/>
        </p:nvSpPr>
        <p:spPr>
          <a:xfrm>
            <a:off x="5895976" y="3683954"/>
            <a:ext cx="2692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1" name="文本框 1"/>
          <p:cNvSpPr txBox="1"/>
          <p:nvPr/>
        </p:nvSpPr>
        <p:spPr>
          <a:xfrm>
            <a:off x="186090" y="120211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</a:p>
        </p:txBody>
      </p:sp>
      <p:pic>
        <p:nvPicPr>
          <p:cNvPr id="1028" name="Picture 4" descr="E:\24春\图\五下题目旁的图处理后\我爱你，汉字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11" b="10211"/>
          <a:stretch/>
        </p:blipFill>
        <p:spPr bwMode="auto">
          <a:xfrm>
            <a:off x="1115616" y="2501348"/>
            <a:ext cx="4284000" cy="24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697844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1699650" y="1956781"/>
            <a:ext cx="5134731" cy="830993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撰写汉字研究报告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</a:t>
            </a:r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992521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13756" y="1570720"/>
            <a:ext cx="7344816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以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关于“李”姓的历史和现状的研究报告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为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例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，说一说：研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究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报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告包括哪些内容？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06076" y="339502"/>
            <a:ext cx="3619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学习撰写报告</a:t>
            </a:r>
          </a:p>
        </p:txBody>
      </p:sp>
      <p:pic>
        <p:nvPicPr>
          <p:cNvPr id="5" name="Picture 3" descr="E:\24春\图\包图网的图\包图网_18172371国学竹简学习形象元素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33" y="339502"/>
            <a:ext cx="1005055" cy="70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369039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827584" y="699542"/>
            <a:ext cx="2520280" cy="646986"/>
          </a:xfrm>
          <a:prstGeom prst="round2DiagRect">
            <a:avLst>
              <a:gd name="adj1" fmla="val 17612"/>
              <a:gd name="adj2" fmla="val 1417"/>
            </a:avLst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32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问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题的提出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27584" y="1779662"/>
            <a:ext cx="2099733" cy="646986"/>
          </a:xfrm>
          <a:prstGeom prst="round2Diag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研究方法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27584" y="2859782"/>
            <a:ext cx="2168910" cy="646986"/>
          </a:xfrm>
          <a:prstGeom prst="round2Diag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资料整理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27584" y="3939902"/>
            <a:ext cx="1941992" cy="646986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研究结论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47864" y="627534"/>
            <a:ext cx="5796136" cy="95410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描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述自己想要研究的问题，以及研究这个问题的目的、意义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等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5856" y="1837519"/>
            <a:ext cx="554461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描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述此项研究用到的主要方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法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41838" y="2904786"/>
            <a:ext cx="5334617" cy="52322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呈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现经过筛选、梳理后的资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料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31840" y="4011910"/>
            <a:ext cx="5256584" cy="52322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描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述经过分析后得出的结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论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036477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827584" y="699542"/>
            <a:ext cx="2520280" cy="646986"/>
          </a:xfrm>
          <a:prstGeom prst="round2DiagRect">
            <a:avLst>
              <a:gd name="adj1" fmla="val 17612"/>
              <a:gd name="adj2" fmla="val 1417"/>
            </a:avLst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32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问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题的提出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27584" y="1779662"/>
            <a:ext cx="2099733" cy="646986"/>
          </a:xfrm>
          <a:prstGeom prst="round2Diag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研究方法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27584" y="2859782"/>
            <a:ext cx="2168910" cy="646986"/>
          </a:xfrm>
          <a:prstGeom prst="round2Diag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资料整理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27584" y="3939902"/>
            <a:ext cx="1941992" cy="646986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研究结论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3968" y="699542"/>
            <a:ext cx="41044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必不可少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83968" y="1837519"/>
            <a:ext cx="4320480" cy="52322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必不可少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83968" y="2904786"/>
            <a:ext cx="3534418" cy="52322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视情况而定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3968" y="4011910"/>
            <a:ext cx="3744417" cy="52322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必不可少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333762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456471" y="311627"/>
            <a:ext cx="22310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注意事项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66186" y="3012975"/>
            <a:ext cx="8280920" cy="954107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研究报告的语言特点：一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般用说明性的文字来陈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述，避免用抒情性的文字。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9552" y="1059582"/>
            <a:ext cx="8280920" cy="1643527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注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意研究报告的呈现方式，在描述方法、结论时，可以梳理出若干个点，还可以根据需要插入表格、图示，令读者一目了然。</a:t>
            </a:r>
          </a:p>
        </p:txBody>
      </p:sp>
    </p:spTree>
    <p:extLst>
      <p:ext uri="{BB962C8B-B14F-4D97-AF65-F5344CB8AC3E}">
        <p14:creationId xmlns:p14="http://schemas.microsoft.com/office/powerpoint/2010/main" val="99282463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935596" y="555526"/>
            <a:ext cx="7560840" cy="52322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整理资料时，要特别注意筛选和归类。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35596" y="3587702"/>
            <a:ext cx="7740860" cy="1126462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要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注意“问题的提出”和“结论”两部分的紧密关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联，在语言表述上尽量做到前后呼应。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45587" y="1219278"/>
            <a:ext cx="7740860" cy="1363065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筛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选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对于内容赏有冲突的资料，可根据出处的权威性进行筛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选，一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般来说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，专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业书籍或正规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网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站上的资料更加权威。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69395" y="2627911"/>
            <a:ext cx="7610999" cy="919867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归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类：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对于同一类型的资料，可根据需要进行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归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类，如按照时间先后的顺序归类。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165091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27584" y="1563638"/>
            <a:ext cx="7632848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按照研究报告的框架，整理搜集到的资料和调查到的情况。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9485896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55576" y="1347614"/>
            <a:ext cx="78488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下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面请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同学们根据自己搜集的资料或调查的情况，写简单的研究性报告吧！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25126" y="342498"/>
            <a:ext cx="2880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撰写报告</a:t>
            </a:r>
          </a:p>
        </p:txBody>
      </p:sp>
      <p:pic>
        <p:nvPicPr>
          <p:cNvPr id="6" name="Picture 3" descr="E:\24春\图\包图网的图\包图网_18172371国学竹简学习形象元素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33" y="339502"/>
            <a:ext cx="1005055" cy="70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707340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C:\Users\BJBFB01\Pictures\绿色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000" y="3744000"/>
            <a:ext cx="2816225" cy="585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48"/>
          <p:cNvSpPr txBox="1"/>
          <p:nvPr/>
        </p:nvSpPr>
        <p:spPr>
          <a:xfrm>
            <a:off x="1676383" y="1075578"/>
            <a:ext cx="5791234" cy="992579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defRPr sz="8800" b="1">
                <a:ln w="0"/>
                <a:solidFill>
                  <a:srgbClr val="009900"/>
                </a:solidFill>
                <a:effectLst>
                  <a:glow rad="101600">
                    <a:schemeClr val="accent6">
                      <a:lumMod val="20000"/>
                      <a:lumOff val="80000"/>
                      <a:alpha val="60000"/>
                    </a:schemeClr>
                  </a:glow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defRPr>
            </a:lvl1pPr>
          </a:lstStyle>
          <a:p>
            <a:pPr algn="ctr"/>
            <a:r>
              <a:rPr lang="zh-CN" altLang="en-US" sz="6000" dirty="0">
                <a:solidFill>
                  <a:schemeClr val="tx1"/>
                </a:solidFill>
                <a:effectLst>
                  <a:glow rad="101600">
                    <a:schemeClr val="accent6">
                      <a:lumMod val="20000"/>
                      <a:lumOff val="80000"/>
                      <a:alpha val="60000"/>
                    </a:schemeClr>
                  </a:glow>
                </a:effectLst>
              </a:rPr>
              <a:t>我爱你，汉字</a:t>
            </a:r>
          </a:p>
        </p:txBody>
      </p:sp>
      <p:sp>
        <p:nvSpPr>
          <p:cNvPr id="19" name="文本框 15"/>
          <p:cNvSpPr txBox="1"/>
          <p:nvPr/>
        </p:nvSpPr>
        <p:spPr>
          <a:xfrm>
            <a:off x="5915945" y="3693535"/>
            <a:ext cx="2692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第三课时</a:t>
            </a:r>
          </a:p>
        </p:txBody>
      </p:sp>
      <p:sp>
        <p:nvSpPr>
          <p:cNvPr id="21" name="文本框 1"/>
          <p:cNvSpPr txBox="1"/>
          <p:nvPr/>
        </p:nvSpPr>
        <p:spPr>
          <a:xfrm>
            <a:off x="186090" y="120211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</a:p>
        </p:txBody>
      </p:sp>
      <p:pic>
        <p:nvPicPr>
          <p:cNvPr id="7" name="Picture 4" descr="E:\24春\图\五下题目旁的图处理后\我爱你，汉字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11" b="10211"/>
          <a:stretch/>
        </p:blipFill>
        <p:spPr bwMode="auto">
          <a:xfrm>
            <a:off x="1115616" y="2501348"/>
            <a:ext cx="4284000" cy="24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68516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131590"/>
            <a:ext cx="770485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为了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了解其他同学研究的问题、开展的活动，学习其他同学研究报告的写法，我们现在需要进行展示活动。展示的形式可以多样化，如布置一个展览或举办一场汇报会。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42379" y="356755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展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示报告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Picture 3" descr="E:\24春\图\包图网的图\包图网_18172371国学竹简学习形象元素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33" y="339502"/>
            <a:ext cx="1005055" cy="70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512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2637756" y="844644"/>
            <a:ext cx="3744416" cy="646986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200" b="1" spc="-60">
                <a:latin typeface="宋体" panose="02010600030101010101" pitchFamily="2" charset="-122"/>
                <a:ea typeface="宋体" panose="02010600030101010101" pitchFamily="2" charset="-122"/>
              </a:rPr>
              <a:t>开展研究报告展览</a:t>
            </a:r>
            <a:endParaRPr lang="zh-CN" altLang="en-US" sz="3200" b="1" spc="-6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8" y="1707654"/>
            <a:ext cx="7920880" cy="1643527"/>
          </a:xfrm>
          <a:prstGeom prst="rect">
            <a:avLst/>
          </a:prstGeom>
          <a:ln w="12700">
            <a:noFill/>
            <a:prstDash val="sysDash"/>
          </a:ln>
        </p:spPr>
        <p:txBody>
          <a:bodyPr wrap="square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800" b="1" spc="-6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选择一个集中的时间，每个小组一个展台，展出所有同学的研究报</a:t>
            </a:r>
            <a:r>
              <a:rPr lang="zh-CN" altLang="en-US" sz="2800" b="1" spc="-6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告，以及</a:t>
            </a:r>
            <a:r>
              <a:rPr lang="zh-CN" altLang="en-US" sz="2800" b="1" spc="-6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重要的文献资料、调查记录，还有活动期间的一些照</a:t>
            </a:r>
            <a:r>
              <a:rPr lang="zh-CN" altLang="en-US" sz="2800" b="1" spc="-6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片。</a:t>
            </a:r>
            <a:endParaRPr lang="zh-CN" altLang="en-US" sz="2800" b="1" spc="-6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075131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539552" y="1707654"/>
            <a:ext cx="8100900" cy="1742392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800" b="1" spc="-60" dirty="0">
                <a:latin typeface="楷体" panose="02010609060101010101" pitchFamily="49" charset="-122"/>
                <a:ea typeface="楷体" panose="02010609060101010101" pitchFamily="49" charset="-122"/>
              </a:rPr>
              <a:t>    小组或小组推选出一位同学进行现场汇报，报告就某一个问题研究的结论，研究类似问题的小组或个人可以针对报告的内容发表观点、评价互动。</a:t>
            </a:r>
            <a:endParaRPr lang="zh-CN" altLang="en-US" sz="2800" b="1" spc="-6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2513943" y="988660"/>
            <a:ext cx="4116114" cy="646986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200" b="1" spc="-60">
                <a:latin typeface="宋体" panose="02010600030101010101" pitchFamily="2" charset="-122"/>
                <a:ea typeface="宋体" panose="02010600030101010101" pitchFamily="2" charset="-122"/>
              </a:rPr>
              <a:t>举办研究报告汇报会</a:t>
            </a:r>
            <a:endParaRPr lang="zh-CN" altLang="en-US" sz="3200" b="1" spc="-6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188670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059582"/>
            <a:ext cx="76328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展示的时候，听众可以对展示的内容作补充或发表不同的意见；展示者也要适当解答一下听众的疑问。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054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39552" y="1419622"/>
            <a:ext cx="8141467" cy="201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展示完成了，请大家从研究报告的内容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、格式、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语言等方面展开自评、互评，然后完善自己的研究报告。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21817" y="377004"/>
            <a:ext cx="41250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交流、完善报告</a:t>
            </a:r>
          </a:p>
        </p:txBody>
      </p:sp>
      <p:pic>
        <p:nvPicPr>
          <p:cNvPr id="5" name="Picture 3" descr="E:\24春\图\包图网的图\包图网_18172371国学竹简学习形象元素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33" y="339502"/>
            <a:ext cx="1005055" cy="70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136121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000" y="3744000"/>
            <a:ext cx="2822215" cy="585168"/>
          </a:xfrm>
          <a:prstGeom prst="rect">
            <a:avLst/>
          </a:prstGeom>
        </p:spPr>
      </p:pic>
      <p:sp>
        <p:nvSpPr>
          <p:cNvPr id="15" name="TextBox 48"/>
          <p:cNvSpPr txBox="1"/>
          <p:nvPr/>
        </p:nvSpPr>
        <p:spPr>
          <a:xfrm>
            <a:off x="1676383" y="1075578"/>
            <a:ext cx="5791234" cy="992579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defRPr sz="8800" b="1">
                <a:ln w="0"/>
                <a:solidFill>
                  <a:srgbClr val="009900"/>
                </a:solidFill>
                <a:effectLst>
                  <a:glow rad="101600">
                    <a:schemeClr val="accent6">
                      <a:lumMod val="20000"/>
                      <a:lumOff val="80000"/>
                      <a:alpha val="60000"/>
                    </a:schemeClr>
                  </a:glow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defRPr>
            </a:lvl1pPr>
          </a:lstStyle>
          <a:p>
            <a:pPr algn="ctr"/>
            <a:r>
              <a:rPr lang="zh-CN" altLang="en-US" sz="6000" dirty="0">
                <a:solidFill>
                  <a:schemeClr val="tx1"/>
                </a:solidFill>
                <a:effectLst>
                  <a:glow rad="101600">
                    <a:schemeClr val="accent6">
                      <a:lumMod val="20000"/>
                      <a:lumOff val="80000"/>
                      <a:alpha val="60000"/>
                    </a:schemeClr>
                  </a:glow>
                </a:effectLst>
              </a:rPr>
              <a:t>我爱你，汉字</a:t>
            </a:r>
          </a:p>
        </p:txBody>
      </p:sp>
      <p:sp>
        <p:nvSpPr>
          <p:cNvPr id="20" name="文本框 14"/>
          <p:cNvSpPr txBox="1"/>
          <p:nvPr/>
        </p:nvSpPr>
        <p:spPr>
          <a:xfrm>
            <a:off x="5912018" y="3683954"/>
            <a:ext cx="2692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第四课时</a:t>
            </a:r>
            <a:endParaRPr kumimoji="1" lang="zh-CN" altLang="en-US" sz="36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" name="文本框 1"/>
          <p:cNvSpPr txBox="1"/>
          <p:nvPr/>
        </p:nvSpPr>
        <p:spPr>
          <a:xfrm>
            <a:off x="186090" y="120211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</a:p>
        </p:txBody>
      </p:sp>
      <p:pic>
        <p:nvPicPr>
          <p:cNvPr id="7" name="Picture 4" descr="E:\24春\图\五下题目旁的图处理后\我爱你，汉字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11" b="10211"/>
          <a:stretch/>
        </p:blipFill>
        <p:spPr bwMode="auto">
          <a:xfrm>
            <a:off x="1115616" y="2501348"/>
            <a:ext cx="4284000" cy="24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83539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1275606"/>
            <a:ext cx="7920880" cy="2456057"/>
          </a:xfrm>
          <a:prstGeom prst="rect">
            <a:avLst/>
          </a:prstGeom>
          <a:ln w="12700">
            <a:noFill/>
            <a:prstDash val="sysDash"/>
          </a:ln>
        </p:spPr>
        <p:txBody>
          <a:bodyPr wrap="square">
            <a:spAutoFit/>
          </a:bodyPr>
          <a:lstStyle/>
          <a:p>
            <a:pPr lvl="0" defTabSz="685800">
              <a:lnSpc>
                <a:spcPct val="120000"/>
              </a:lnSpc>
            </a:pPr>
            <a:r>
              <a:rPr lang="zh-CN" altLang="en-US" sz="3200" b="1" spc="-60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    上节课，通过交流和评价，大家都完善了自己的报告，下面</a:t>
            </a:r>
            <a:r>
              <a:rPr lang="zh-CN" altLang="en-US" sz="32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在组内评议，推</a:t>
            </a:r>
            <a:r>
              <a:rPr lang="zh-CN" altLang="en-US" sz="3200" b="1" spc="-60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选出一篇优秀的研究报告，以备课下把它们张贴在教室宣传栏进行展示。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21817" y="377004"/>
            <a:ext cx="41250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推选优秀报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告</a:t>
            </a:r>
          </a:p>
        </p:txBody>
      </p:sp>
      <p:pic>
        <p:nvPicPr>
          <p:cNvPr id="4" name="Picture 3" descr="E:\24春\图\包图网的图\包图网_18172371国学竹简学习形象元素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33" y="339502"/>
            <a:ext cx="1005055" cy="70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96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83568" y="1563638"/>
            <a:ext cx="7774586" cy="1195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回顾这一阶段开展活动的过程，我们一起来交流自己的收获吧！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21817" y="377004"/>
            <a:ext cx="41250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总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结评价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Picture 3" descr="E:\24春\图\包图网的图\包图网_18172371国学竹简学习形象元素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33" y="339502"/>
            <a:ext cx="1005055" cy="70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7322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627534"/>
            <a:ext cx="6624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综合性学习活动的能力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方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面：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62211" y="1419622"/>
            <a:ext cx="75608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学到了哪些搜集资料、调查的方法？</a:t>
            </a:r>
            <a:endParaRPr lang="en-US" altLang="zh-CN" sz="28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掌握了哪些开展研究、转写报告的要领？</a:t>
            </a:r>
            <a:endParaRPr lang="en-US" altLang="zh-CN" sz="28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有哪些小组活动的心得？</a:t>
            </a:r>
            <a:endParaRPr lang="en-US" altLang="zh-CN" sz="28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学到了哪些展示交流的方式？</a:t>
            </a:r>
          </a:p>
        </p:txBody>
      </p:sp>
    </p:spTree>
    <p:extLst>
      <p:ext uri="{BB962C8B-B14F-4D97-AF65-F5344CB8AC3E}">
        <p14:creationId xmlns:p14="http://schemas.microsoft.com/office/powerpoint/2010/main" val="407352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771550"/>
            <a:ext cx="6624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汉字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方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面：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71600" y="1696328"/>
            <a:ext cx="685174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了解到了哪些汉字的历史和文化？</a:t>
            </a:r>
            <a:endParaRPr lang="en-US" altLang="zh-CN" sz="28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感受到了汉字哪些方面的趣味？</a:t>
            </a:r>
            <a:endParaRPr lang="en-US" altLang="zh-CN" sz="28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了解到了哪些用字不规范的情况？</a:t>
            </a:r>
          </a:p>
        </p:txBody>
      </p:sp>
    </p:spTree>
    <p:extLst>
      <p:ext uri="{BB962C8B-B14F-4D97-AF65-F5344CB8AC3E}">
        <p14:creationId xmlns:p14="http://schemas.microsoft.com/office/powerpoint/2010/main" val="2737708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99592" y="1563638"/>
            <a:ext cx="7488832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下面请大家结合“活动参与互评表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”互评在活动中参与的情况。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113791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5957752"/>
              </p:ext>
            </p:extLst>
          </p:nvPr>
        </p:nvGraphicFramePr>
        <p:xfrm>
          <a:off x="355612" y="1059582"/>
          <a:ext cx="8568952" cy="3363835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123728">
                  <a:extLst>
                    <a:ext uri="{9D8B030D-6E8A-4147-A177-3AD203B41FA5}">
                      <a16:colId xmlns="" xmlns:a16="http://schemas.microsoft.com/office/drawing/2014/main" val="3735679087"/>
                    </a:ext>
                  </a:extLst>
                </a:gridCol>
                <a:gridCol w="4032448">
                  <a:extLst>
                    <a:ext uri="{9D8B030D-6E8A-4147-A177-3AD203B41FA5}">
                      <a16:colId xmlns="" xmlns:a16="http://schemas.microsoft.com/office/drawing/2014/main" val="938419505"/>
                    </a:ext>
                  </a:extLst>
                </a:gridCol>
                <a:gridCol w="2412776">
                  <a:extLst>
                    <a:ext uri="{9D8B030D-6E8A-4147-A177-3AD203B41FA5}">
                      <a16:colId xmlns="" xmlns:a16="http://schemas.microsoft.com/office/drawing/2014/main" val="1139714309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项目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评价标准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同学评价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5671504"/>
                  </a:ext>
                </a:extLst>
              </a:tr>
              <a:tr h="62292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小组活动</a:t>
                      </a:r>
                      <a:endParaRPr lang="zh-CN" altLang="en-US" sz="28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积极参与小组活动，和同学密切配合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smtClean="0"/>
                        <a:t>☆☆☆</a:t>
                      </a:r>
                      <a:endParaRPr lang="zh-CN" altLang="en-US" sz="3200" smtClean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858319093"/>
                  </a:ext>
                </a:extLst>
              </a:tr>
              <a:tr h="974184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搜集、撰写</a:t>
                      </a:r>
                      <a:endParaRPr lang="zh-CN" altLang="en-US" sz="28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乐于使用学到的方法搜集资料、撰写研究报告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smtClean="0"/>
                        <a:t>☆☆☆</a:t>
                      </a:r>
                      <a:endParaRPr lang="zh-CN" altLang="en-US" sz="3200" smtClean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4000605432"/>
                  </a:ext>
                </a:extLst>
              </a:tr>
              <a:tr h="1048531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展示交流</a:t>
                      </a:r>
                      <a:endParaRPr lang="zh-CN" altLang="en-US" sz="28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积极进行展示交流，与其他同学互动良好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dirty="0" smtClean="0"/>
                        <a:t>☆☆☆</a:t>
                      </a:r>
                      <a:endParaRPr lang="zh-CN" altLang="en-US" sz="3200" dirty="0" smtClean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203111903"/>
                  </a:ext>
                </a:extLst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2699792" y="271993"/>
            <a:ext cx="396044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活动参与互评表</a:t>
            </a:r>
          </a:p>
        </p:txBody>
      </p:sp>
    </p:spTree>
    <p:extLst>
      <p:ext uri="{BB962C8B-B14F-4D97-AF65-F5344CB8AC3E}">
        <p14:creationId xmlns:p14="http://schemas.microsoft.com/office/powerpoint/2010/main" val="21305126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7584" y="1491630"/>
            <a:ext cx="7776864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老师结合“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成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长记录评价表”评价同学们在活动中参与的情况。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6200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394413"/>
              </p:ext>
            </p:extLst>
          </p:nvPr>
        </p:nvGraphicFramePr>
        <p:xfrm>
          <a:off x="355612" y="1059582"/>
          <a:ext cx="8568952" cy="3578371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123728">
                  <a:extLst>
                    <a:ext uri="{9D8B030D-6E8A-4147-A177-3AD203B41FA5}">
                      <a16:colId xmlns="" xmlns:a16="http://schemas.microsoft.com/office/drawing/2014/main" val="3735679087"/>
                    </a:ext>
                  </a:extLst>
                </a:gridCol>
                <a:gridCol w="4032448">
                  <a:extLst>
                    <a:ext uri="{9D8B030D-6E8A-4147-A177-3AD203B41FA5}">
                      <a16:colId xmlns="" xmlns:a16="http://schemas.microsoft.com/office/drawing/2014/main" val="938419505"/>
                    </a:ext>
                  </a:extLst>
                </a:gridCol>
                <a:gridCol w="2412776">
                  <a:extLst>
                    <a:ext uri="{9D8B030D-6E8A-4147-A177-3AD203B41FA5}">
                      <a16:colId xmlns="" xmlns:a16="http://schemas.microsoft.com/office/drawing/2014/main" val="1139714309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项目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评价标准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教师评</a:t>
                      </a:r>
                      <a:r>
                        <a:rPr lang="zh-CN" altLang="en-US" sz="28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5671504"/>
                  </a:ext>
                </a:extLst>
              </a:tr>
              <a:tr h="62292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800" b="1" smtClean="0">
                          <a:latin typeface="宋体" pitchFamily="2" charset="-122"/>
                          <a:ea typeface="宋体" pitchFamily="2" charset="-122"/>
                        </a:rPr>
                        <a:t>活动计划</a:t>
                      </a:r>
                      <a:endParaRPr lang="zh-CN" altLang="en-US" sz="28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要点齐全，时间、分工安排明确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smtClean="0"/>
                        <a:t>☆☆☆</a:t>
                      </a:r>
                      <a:endParaRPr lang="zh-CN" altLang="en-US" sz="3200" smtClean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858319093"/>
                  </a:ext>
                </a:extLst>
              </a:tr>
              <a:tr h="974184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搜</a:t>
                      </a:r>
                      <a:r>
                        <a:rPr lang="zh-CN" altLang="en-US" sz="2800" b="1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集资料、调查的结果</a:t>
                      </a:r>
                      <a:endParaRPr lang="zh-CN" altLang="en-US" sz="28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资料丰富，与研究内容关系密切；调查记录清晰，内容翔实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smtClean="0"/>
                        <a:t>☆☆☆</a:t>
                      </a:r>
                      <a:endParaRPr lang="zh-CN" altLang="en-US" sz="3200" smtClean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4000605432"/>
                  </a:ext>
                </a:extLst>
              </a:tr>
              <a:tr h="1048531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800" b="1" smtClean="0">
                          <a:latin typeface="宋体" pitchFamily="2" charset="-122"/>
                          <a:ea typeface="宋体" pitchFamily="2" charset="-122"/>
                        </a:rPr>
                        <a:t>研究报告</a:t>
                      </a:r>
                      <a:endParaRPr lang="zh-CN" altLang="en-US" sz="28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格式正确，阐述清楚，分析得当，语言严谨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dirty="0" smtClean="0"/>
                        <a:t>☆☆☆</a:t>
                      </a:r>
                      <a:endParaRPr lang="zh-CN" altLang="en-US" sz="3200" dirty="0" smtClean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203111903"/>
                  </a:ext>
                </a:extLst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2699792" y="271993"/>
            <a:ext cx="396044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成长记录评价表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3400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28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accent3">
              <a:lumMod val="75000"/>
            </a:schemeClr>
          </a:solidFill>
          <a:prstDash val="solid"/>
        </a:ln>
      </a:spPr>
      <a:bodyPr wrap="square" rtlCol="0">
        <a:spAutoFit/>
      </a:bodyPr>
      <a:lstStyle>
        <a:defPPr defTabSz="685800">
          <a:defRPr sz="3200" b="1">
            <a:solidFill>
              <a:schemeClr val="tx1"/>
            </a:solidFill>
            <a:latin typeface="宋体" pitchFamily="2" charset="-122"/>
            <a:ea typeface="宋体" pitchFamily="2" charset="-122"/>
          </a:defRPr>
        </a:defPPr>
      </a:lst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2623</Words>
  <Application>Microsoft Office PowerPoint</Application>
  <PresentationFormat>全屏显示(16:9)</PresentationFormat>
  <Paragraphs>171</Paragraphs>
  <Slides>48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48</vt:i4>
      </vt:variant>
    </vt:vector>
  </HeadingPairs>
  <TitlesOfParts>
    <vt:vector size="57" baseType="lpstr">
      <vt:lpstr>Arial</vt:lpstr>
      <vt:lpstr>宋体</vt:lpstr>
      <vt:lpstr>Calibri</vt:lpstr>
      <vt:lpstr>Wingdings</vt:lpstr>
      <vt:lpstr>微软雅黑</vt:lpstr>
      <vt:lpstr>楷体</vt:lpstr>
      <vt:lpstr>Times New Roman</vt:lpstr>
      <vt:lpstr>黑体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132</cp:revision>
  <dcterms:created xsi:type="dcterms:W3CDTF">2017-03-17T02:28:00Z</dcterms:created>
  <dcterms:modified xsi:type="dcterms:W3CDTF">2024-12-16T07:55:25Z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2052-11.1.0.8986</vt:lpwstr>
  </property>
</Properties>
</file>