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  <p:sldMasterId id="2147483662" r:id="rId3"/>
  </p:sldMasterIdLst>
  <p:notesMasterIdLst>
    <p:notesMasterId r:id="rId66"/>
  </p:notesMasterIdLst>
  <p:handoutMasterIdLst>
    <p:handoutMasterId r:id="rId67"/>
  </p:handoutMasterIdLst>
  <p:sldIdLst>
    <p:sldId id="1007" r:id="rId4"/>
    <p:sldId id="912" r:id="rId5"/>
    <p:sldId id="858" r:id="rId6"/>
    <p:sldId id="917" r:id="rId7"/>
    <p:sldId id="891" r:id="rId8"/>
    <p:sldId id="916" r:id="rId9"/>
    <p:sldId id="997" r:id="rId10"/>
    <p:sldId id="998" r:id="rId11"/>
    <p:sldId id="999" r:id="rId12"/>
    <p:sldId id="863" r:id="rId13"/>
    <p:sldId id="847" r:id="rId14"/>
    <p:sldId id="845" r:id="rId15"/>
    <p:sldId id="846" r:id="rId16"/>
    <p:sldId id="919" r:id="rId17"/>
    <p:sldId id="848" r:id="rId18"/>
    <p:sldId id="854" r:id="rId19"/>
    <p:sldId id="855" r:id="rId20"/>
    <p:sldId id="876" r:id="rId21"/>
    <p:sldId id="1000" r:id="rId22"/>
    <p:sldId id="930" r:id="rId23"/>
    <p:sldId id="931" r:id="rId24"/>
    <p:sldId id="894" r:id="rId25"/>
    <p:sldId id="932" r:id="rId26"/>
    <p:sldId id="933" r:id="rId27"/>
    <p:sldId id="895" r:id="rId28"/>
    <p:sldId id="896" r:id="rId29"/>
    <p:sldId id="911" r:id="rId30"/>
    <p:sldId id="934" r:id="rId31"/>
    <p:sldId id="899" r:id="rId32"/>
    <p:sldId id="935" r:id="rId33"/>
    <p:sldId id="781" r:id="rId34"/>
    <p:sldId id="900" r:id="rId35"/>
    <p:sldId id="963" r:id="rId36"/>
    <p:sldId id="964" r:id="rId37"/>
    <p:sldId id="965" r:id="rId38"/>
    <p:sldId id="966" r:id="rId39"/>
    <p:sldId id="936" r:id="rId40"/>
    <p:sldId id="914" r:id="rId41"/>
    <p:sldId id="985" r:id="rId42"/>
    <p:sldId id="983" r:id="rId43"/>
    <p:sldId id="984" r:id="rId44"/>
    <p:sldId id="967" r:id="rId45"/>
    <p:sldId id="940" r:id="rId46"/>
    <p:sldId id="970" r:id="rId47"/>
    <p:sldId id="969" r:id="rId48"/>
    <p:sldId id="902" r:id="rId49"/>
    <p:sldId id="971" r:id="rId50"/>
    <p:sldId id="1006" r:id="rId51"/>
    <p:sldId id="945" r:id="rId52"/>
    <p:sldId id="950" r:id="rId53"/>
    <p:sldId id="957" r:id="rId54"/>
    <p:sldId id="993" r:id="rId55"/>
    <p:sldId id="994" r:id="rId56"/>
    <p:sldId id="1004" r:id="rId57"/>
    <p:sldId id="1005" r:id="rId58"/>
    <p:sldId id="982" r:id="rId59"/>
    <p:sldId id="955" r:id="rId60"/>
    <p:sldId id="961" r:id="rId61"/>
    <p:sldId id="962" r:id="rId62"/>
    <p:sldId id="910" r:id="rId63"/>
    <p:sldId id="1001" r:id="rId64"/>
    <p:sldId id="1008" r:id="rId65"/>
  </p:sldIdLst>
  <p:sldSz cx="9144000" cy="5143500" type="screen16x9"/>
  <p:notesSz cx="6858000" cy="9144000"/>
  <p:embeddedFontLst>
    <p:embeddedFont>
      <p:font typeface="华文新魏" panose="02010800040101010101" pitchFamily="2" charset="-122"/>
      <p:regular r:id="rId68"/>
    </p:embeddedFont>
    <p:embeddedFont>
      <p:font typeface="微软雅黑" panose="020B0503020204020204" pitchFamily="34" charset="-122"/>
      <p:regular r:id="rId69"/>
      <p:bold r:id="rId70"/>
    </p:embeddedFont>
    <p:embeddedFont>
      <p:font typeface="楷体" panose="02010609060101010101" pitchFamily="49" charset="-122"/>
      <p:regular r:id="rId71"/>
    </p:embeddedFont>
    <p:embeddedFont>
      <p:font typeface="仿宋" panose="02010609060101010101" pitchFamily="49" charset="-122"/>
      <p:regular r:id="rId72"/>
    </p:embeddedFont>
    <p:embeddedFont>
      <p:font typeface="黑体" panose="02010609060101010101" pitchFamily="49" charset="-122"/>
      <p:regular r:id="rId73"/>
    </p:embeddedFont>
    <p:embeddedFont>
      <p:font typeface="Calibri" panose="020F0502020204030204" pitchFamily="34" charset="0"/>
      <p:regular r:id="rId74"/>
      <p:bold r:id="rId75"/>
      <p:italic r:id="rId76"/>
      <p:boldItalic r:id="rId7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CC99"/>
    <a:srgbClr val="009900"/>
    <a:srgbClr val="FF9933"/>
    <a:srgbClr val="EE6060"/>
    <a:srgbClr val="00CC66"/>
    <a:srgbClr val="FF0000"/>
    <a:srgbClr val="0000FF"/>
    <a:srgbClr val="B71C12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93" autoAdjust="0"/>
    <p:restoredTop sz="94074" autoAdjust="0"/>
  </p:normalViewPr>
  <p:slideViewPr>
    <p:cSldViewPr>
      <p:cViewPr varScale="1">
        <p:scale>
          <a:sx n="100" d="100"/>
          <a:sy n="100" d="100"/>
        </p:scale>
        <p:origin x="90" y="306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font" Target="fonts/font1.fntdata"/><Relationship Id="rId76" Type="http://schemas.openxmlformats.org/officeDocument/2006/relationships/font" Target="fonts/font9.fntdata"/><Relationship Id="rId7" Type="http://schemas.openxmlformats.org/officeDocument/2006/relationships/slide" Target="slides/slide4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7.fntdata"/><Relationship Id="rId79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6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5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86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50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2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442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277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356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493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 你的资料整理好了吗？你觉得自己搜集、整理资料的任务做得怎么样？填一填自评表吧！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193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资料已经整理好了，这节课我们一起来开展猜字谜活动吧！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宋体" panose="02010600030101010101" pitchFamily="2" charset="-122"/>
                <a:ea typeface="宋体" panose="02010600030101010101" pitchFamily="2" charset="-122"/>
              </a:rPr>
              <a:t>资料已经整理好了，这节课我们一起来开展猜字谜活动吧！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585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16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8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blipFill dpi="0" rotWithShape="1">
          <a:blip r:embed="rId2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66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257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73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342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637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87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67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629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279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70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49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566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88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402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8" r:id="rId3"/>
    <p:sldLayoutId id="2147483659" r:id="rId4"/>
    <p:sldLayoutId id="2147483660" r:id="rId5"/>
    <p:sldLayoutId id="2147483661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126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5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47.xml"/><Relationship Id="rId5" Type="http://schemas.openxmlformats.org/officeDocument/2006/relationships/slide" Target="slide38.xml"/><Relationship Id="rId4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5.wdp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8.png"/><Relationship Id="rId4" Type="http://schemas.microsoft.com/office/2007/relationships/hdphoto" Target="../media/hdphoto4.wdp"/><Relationship Id="rId9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862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4">
            <a:hlinkClick r:id="rId3" action="ppaction://hlinksldjump"/>
          </p:cNvPr>
          <p:cNvSpPr txBox="1"/>
          <p:nvPr/>
        </p:nvSpPr>
        <p:spPr>
          <a:xfrm>
            <a:off x="905721" y="2942923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8" name="文本框 1"/>
          <p:cNvSpPr txBox="1"/>
          <p:nvPr/>
        </p:nvSpPr>
        <p:spPr>
          <a:xfrm>
            <a:off x="243670" y="123478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0" name="TextBox 48"/>
          <p:cNvSpPr txBox="1"/>
          <p:nvPr/>
        </p:nvSpPr>
        <p:spPr>
          <a:xfrm>
            <a:off x="1043608" y="1059582"/>
            <a:ext cx="6912768" cy="1423467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8800" b="1" dirty="0">
                <a:ln w="0"/>
                <a:solidFill>
                  <a:srgbClr val="009900"/>
                </a:solidFill>
                <a:effectLst>
                  <a:glow rad="101600">
                    <a:schemeClr val="accent6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汉字真有趣 </a:t>
            </a:r>
          </a:p>
        </p:txBody>
      </p:sp>
      <p:sp>
        <p:nvSpPr>
          <p:cNvPr id="14" name="文本框 14">
            <a:hlinkClick r:id="rId4" action="ppaction://hlinksldjump"/>
          </p:cNvPr>
          <p:cNvSpPr txBox="1"/>
          <p:nvPr/>
        </p:nvSpPr>
        <p:spPr>
          <a:xfrm>
            <a:off x="3529388" y="2942923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7" name="文本框 15">
            <a:hlinkClick r:id="rId5" action="ppaction://hlinksldjump"/>
          </p:cNvPr>
          <p:cNvSpPr txBox="1"/>
          <p:nvPr/>
        </p:nvSpPr>
        <p:spPr>
          <a:xfrm>
            <a:off x="6153055" y="2917081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4">
            <a:hlinkClick r:id="rId6" action="ppaction://hlinksldjump"/>
          </p:cNvPr>
          <p:cNvSpPr txBox="1"/>
          <p:nvPr/>
        </p:nvSpPr>
        <p:spPr>
          <a:xfrm>
            <a:off x="2123728" y="3926017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第四课时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框 14">
            <a:hlinkClick r:id="rId7" action="ppaction://hlinksldjump"/>
          </p:cNvPr>
          <p:cNvSpPr txBox="1"/>
          <p:nvPr/>
        </p:nvSpPr>
        <p:spPr>
          <a:xfrm>
            <a:off x="5004048" y="3926017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第五课时</a:t>
            </a:r>
            <a:endParaRPr kumimoji="1"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iconfont-1191-870150">
            <a:extLst>
              <a:ext uri="{FF2B5EF4-FFF2-40B4-BE49-F238E27FC236}">
                <a16:creationId xmlns:a16="http://schemas.microsoft.com/office/drawing/2014/main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2710984" y="301802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3" name="iconfont-1191-870150">
            <a:extLst>
              <a:ext uri="{FF2B5EF4-FFF2-40B4-BE49-F238E27FC236}">
                <a16:creationId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899592" y="3018029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4" name="iconfont-1191-870150">
            <a:extLst>
              <a:ext uri="{FF2B5EF4-FFF2-40B4-BE49-F238E27FC236}">
                <a16:creationId xmlns:a16="http://schemas.microsoft.com/office/drawing/2014/main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5334651" y="3018273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5" name="iconfont-1191-870150">
            <a:extLst>
              <a:ext uri="{FF2B5EF4-FFF2-40B4-BE49-F238E27FC236}">
                <a16:creationId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3523259" y="3018273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6" name="iconfont-1191-870150">
            <a:extLst>
              <a:ext uri="{FF2B5EF4-FFF2-40B4-BE49-F238E27FC236}">
                <a16:creationId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6146927" y="3002441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29" name="iconfont-1191-870150">
            <a:extLst>
              <a:ext uri="{FF2B5EF4-FFF2-40B4-BE49-F238E27FC236}">
                <a16:creationId xmlns:a16="http://schemas.microsoft.com/office/drawing/2014/main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3928991" y="3993814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0" name="iconfont-1191-870150">
            <a:extLst>
              <a:ext uri="{FF2B5EF4-FFF2-40B4-BE49-F238E27FC236}">
                <a16:creationId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2117600" y="3993814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1" name="iconfont-1191-870150">
            <a:extLst>
              <a:ext uri="{FF2B5EF4-FFF2-40B4-BE49-F238E27FC236}">
                <a16:creationId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>
            <a:off x="4997920" y="4024751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2" name="iconfont-1191-870150">
            <a:extLst>
              <a:ext uri="{FF2B5EF4-FFF2-40B4-BE49-F238E27FC236}">
                <a16:creationId xmlns:a16="http://schemas.microsoft.com/office/drawing/2014/main" id="{C8C09073-AA8C-4144-88FE-B260358CA63E}"/>
              </a:ext>
            </a:extLst>
          </p:cNvPr>
          <p:cNvSpPr>
            <a:spLocks noChangeAspect="1"/>
          </p:cNvSpPr>
          <p:nvPr/>
        </p:nvSpPr>
        <p:spPr bwMode="auto">
          <a:xfrm>
            <a:off x="6809311" y="4024751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  <p:sp>
        <p:nvSpPr>
          <p:cNvPr id="33" name="iconfont-1191-870150">
            <a:extLst>
              <a:ext uri="{FF2B5EF4-FFF2-40B4-BE49-F238E27FC236}">
                <a16:creationId xmlns:a16="http://schemas.microsoft.com/office/drawing/2014/main" id="{7F5D856B-4E91-7743-BDEC-A4F2EDEE17CC}"/>
              </a:ext>
            </a:extLst>
          </p:cNvPr>
          <p:cNvSpPr>
            <a:spLocks noChangeAspect="1"/>
          </p:cNvSpPr>
          <p:nvPr/>
        </p:nvSpPr>
        <p:spPr bwMode="auto">
          <a:xfrm rot="10800000" flipH="1">
            <a:off x="7958318" y="3002441"/>
            <a:ext cx="264001" cy="396000"/>
          </a:xfrm>
          <a:custGeom>
            <a:avLst/>
            <a:gdLst>
              <a:gd name="T0" fmla="*/ 2486 w 2486"/>
              <a:gd name="T1" fmla="*/ 1865 h 3729"/>
              <a:gd name="T2" fmla="*/ 0 w 2486"/>
              <a:gd name="T3" fmla="*/ 0 h 3729"/>
              <a:gd name="T4" fmla="*/ 0 w 2486"/>
              <a:gd name="T5" fmla="*/ 3729 h 3729"/>
              <a:gd name="T6" fmla="*/ 2486 w 2486"/>
              <a:gd name="T7" fmla="*/ 1865 h 3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08875996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926828"/>
            <a:ext cx="8352928" cy="265303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在日常学习和生活中，哪些时候会用到汉字？汉字的发展经历了哪些过程？汉字对世界上其他国家产生过什么影响？对于汉字书法艺术，你了解多少？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536" y="3526344"/>
            <a:ext cx="8352928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让我们走进汉字王国，感受汉字的神奇和有趣。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</a:p>
          </p:txBody>
        </p:sp>
        <p:sp>
          <p:nvSpPr>
            <p:cNvPr id="5" name="iconfont-1191-870150">
              <a:extLst>
                <a:ext uri="{FF2B5EF4-FFF2-40B4-BE49-F238E27FC236}">
                  <a16:creationId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6" name="iconfont-1191-870150">
              <a:extLst>
                <a:ext uri="{FF2B5EF4-FFF2-40B4-BE49-F238E27FC236}">
                  <a16:creationId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13961376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814711"/>
            <a:ext cx="763284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快速浏览整个单元的内容，本单元由哪两部分内容组成？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0" r="1957" b="11423"/>
          <a:stretch/>
        </p:blipFill>
        <p:spPr bwMode="auto">
          <a:xfrm>
            <a:off x="1978872" y="2427734"/>
            <a:ext cx="50414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536746" y="4083918"/>
            <a:ext cx="1962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36746" y="4659982"/>
            <a:ext cx="1962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01783" y="222054"/>
            <a:ext cx="3210323" cy="696686"/>
            <a:chOff x="645691" y="266133"/>
            <a:chExt cx="3210323" cy="696686"/>
          </a:xfrm>
        </p:grpSpPr>
        <p:pic>
          <p:nvPicPr>
            <p:cNvPr id="7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129"/>
            <a:stretch/>
          </p:blipFill>
          <p:spPr bwMode="auto">
            <a:xfrm>
              <a:off x="645691" y="267494"/>
              <a:ext cx="1722365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16"/>
            <a:stretch/>
          </p:blipFill>
          <p:spPr bwMode="auto">
            <a:xfrm>
              <a:off x="2335398" y="266133"/>
              <a:ext cx="1520616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58" y="232940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172198"/>
            <a:ext cx="31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了解活动任务</a:t>
            </a:r>
          </a:p>
        </p:txBody>
      </p:sp>
    </p:spTree>
    <p:extLst>
      <p:ext uri="{BB962C8B-B14F-4D97-AF65-F5344CB8AC3E}">
        <p14:creationId xmlns:p14="http://schemas.microsoft.com/office/powerpoint/2010/main" val="1068890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77155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仔细阅读“活动建议”，看看本次学习活动的大致步骤是什么。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4932039" y="3321301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en-US" altLang="zh-CN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具体开展活动</a:t>
            </a:r>
            <a:endParaRPr lang="en-US" altLang="zh-CN" sz="3200" dirty="0">
              <a:solidFill>
                <a:srgbClr val="0099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259632" y="2427734"/>
            <a:ext cx="3096344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/>
            <a:r>
              <a:rPr lang="en-US" altLang="zh-CN" sz="3200" dirty="0">
                <a:solidFill>
                  <a:srgbClr val="009900"/>
                </a:solidFill>
              </a:rPr>
              <a:t>1.</a:t>
            </a:r>
            <a:r>
              <a:rPr lang="zh-CN" altLang="en-US" sz="3200" dirty="0">
                <a:solidFill>
                  <a:srgbClr val="009900"/>
                </a:solidFill>
              </a:rPr>
              <a:t>组成活动小组</a:t>
            </a:r>
            <a:endParaRPr lang="en-US" altLang="zh-CN" sz="3200" dirty="0">
              <a:solidFill>
                <a:srgbClr val="009900"/>
              </a:solidFill>
            </a:endParaRPr>
          </a:p>
        </p:txBody>
      </p:sp>
      <p:sp>
        <p:nvSpPr>
          <p:cNvPr id="22" name="文本框 12"/>
          <p:cNvSpPr txBox="1"/>
          <p:nvPr/>
        </p:nvSpPr>
        <p:spPr>
          <a:xfrm>
            <a:off x="1282898" y="3321301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en-US" altLang="zh-CN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讨论活动内容</a:t>
            </a:r>
            <a:endParaRPr lang="en-US" altLang="zh-CN" sz="3200" dirty="0">
              <a:solidFill>
                <a:srgbClr val="0099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4932039" y="2427734"/>
            <a:ext cx="3096345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600" b="1">
                <a:latin typeface="宋体" pitchFamily="2" charset="-122"/>
                <a:ea typeface="宋体" pitchFamily="2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r>
              <a:rPr lang="en-US" altLang="zh-CN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制订活动计划</a:t>
            </a:r>
            <a:endParaRPr lang="en-US" altLang="zh-CN" sz="3200" dirty="0">
              <a:solidFill>
                <a:srgbClr val="0099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76520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39552" y="1707654"/>
            <a:ext cx="716360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hlinkClick r:id="rId2" action="ppaction://hlinksldjump"/>
              </a:rPr>
              <a:t>字谜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，开展猜字谜活动。</a:t>
            </a:r>
          </a:p>
        </p:txBody>
      </p:sp>
      <p:sp>
        <p:nvSpPr>
          <p:cNvPr id="8" name="矩形 7"/>
          <p:cNvSpPr/>
          <p:nvPr/>
        </p:nvSpPr>
        <p:spPr>
          <a:xfrm>
            <a:off x="539552" y="2420526"/>
            <a:ext cx="8280920" cy="14542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hlinkClick r:id="rId3" action="ppaction://hlinksldjump"/>
              </a:rPr>
              <a:t>体现汉字特点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的古诗、歇后语、对联、故事等资料，办一次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hlinkClick r:id="rId4" action="ppaction://hlinksldjump"/>
              </a:rPr>
              <a:t>趣味汉字交流会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592963" y="627534"/>
            <a:ext cx="5563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课本提供了哪两项活动内容？</a:t>
            </a:r>
          </a:p>
        </p:txBody>
      </p:sp>
      <p:pic>
        <p:nvPicPr>
          <p:cNvPr id="2" name="图片 17">
            <a:extLst>
              <a:ext uri="{FF2B5EF4-FFF2-40B4-BE49-F238E27FC236}">
                <a16:creationId xmlns:a16="http://schemas.microsoft.com/office/drawing/2014/main" id="{19628498-78B0-CBF3-284F-CD86580FDB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2627929" y="1923664"/>
            <a:ext cx="479064" cy="4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7">
            <a:extLst>
              <a:ext uri="{FF2B5EF4-FFF2-40B4-BE49-F238E27FC236}">
                <a16:creationId xmlns:a16="http://schemas.microsoft.com/office/drawing/2014/main" id="{30AF7B2A-0FE5-473B-90FE-04856F3832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4284113" y="2849878"/>
            <a:ext cx="479064" cy="4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7">
            <a:extLst>
              <a:ext uri="{FF2B5EF4-FFF2-40B4-BE49-F238E27FC236}">
                <a16:creationId xmlns:a16="http://schemas.microsoft.com/office/drawing/2014/main" id="{6AA7ACBE-F7CD-8F0D-996C-32AC8A04AC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959">
            <a:off x="7463626" y="3579847"/>
            <a:ext cx="479064" cy="4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2645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987574"/>
            <a:ext cx="7128792" cy="245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600" b="1" dirty="0">
                <a:solidFill>
                  <a:srgbClr val="00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字谜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由谜面、谜底组成，一般只呈现谜面，不呈现谜底；搜集字谜，就是要通过图书、网络等渠道，有目的地查找并记录字谜。</a:t>
            </a:r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7236296" y="3868638"/>
            <a:ext cx="1152128" cy="52322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173242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131590"/>
            <a:ext cx="7056784" cy="245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3600" b="1" dirty="0">
                <a:solidFill>
                  <a:srgbClr val="00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体现汉字特点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”，是指能体现汉字字音、字形、字义等方面的特点，或是能体现汉字历史悠久、影响广泛等方面的特点。</a:t>
            </a:r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7236296" y="3868638"/>
            <a:ext cx="1152128" cy="52322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33107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275606"/>
            <a:ext cx="7195070" cy="186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“</a:t>
            </a:r>
            <a:r>
              <a:rPr lang="zh-CN" altLang="en-US" sz="3600" b="1" dirty="0">
                <a:solidFill>
                  <a:srgbClr val="00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趣味汉字交流会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”，是指用来交流的材料是具体有趣味性的，不是单纯介绍汉字知识的材料。</a:t>
            </a:r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7236296" y="3868638"/>
            <a:ext cx="1152128" cy="52322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</a:p>
        </p:txBody>
      </p:sp>
    </p:spTree>
    <p:extLst>
      <p:ext uri="{BB962C8B-B14F-4D97-AF65-F5344CB8AC3E}">
        <p14:creationId xmlns:p14="http://schemas.microsoft.com/office/powerpoint/2010/main" val="209043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7700" y="539750"/>
            <a:ext cx="3152993" cy="692150"/>
            <a:chOff x="647700" y="539750"/>
            <a:chExt cx="3152993" cy="692150"/>
          </a:xfrm>
        </p:grpSpPr>
        <p:pic>
          <p:nvPicPr>
            <p:cNvPr id="3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980"/>
            <a:stretch/>
          </p:blipFill>
          <p:spPr bwMode="auto">
            <a:xfrm>
              <a:off x="647700" y="539750"/>
              <a:ext cx="1543050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08"/>
            <a:stretch/>
          </p:blipFill>
          <p:spPr bwMode="auto">
            <a:xfrm>
              <a:off x="2153911" y="539750"/>
              <a:ext cx="1646782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/>
        </p:nvSpPr>
        <p:spPr>
          <a:xfrm>
            <a:off x="1043608" y="1475296"/>
            <a:ext cx="6794887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认真阅读“阅读材料”中的五份材料，感受汉字的趣味，丰富对汉字特点的认识。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53975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74626" y="485259"/>
            <a:ext cx="31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选定活动内容</a:t>
            </a:r>
          </a:p>
        </p:txBody>
      </p:sp>
    </p:spTree>
    <p:extLst>
      <p:ext uri="{BB962C8B-B14F-4D97-AF65-F5344CB8AC3E}">
        <p14:creationId xmlns:p14="http://schemas.microsoft.com/office/powerpoint/2010/main" val="197085520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准备 3">
            <a:extLst>
              <a:ext uri="{FF2B5EF4-FFF2-40B4-BE49-F238E27FC236}">
                <a16:creationId xmlns:a16="http://schemas.microsoft.com/office/drawing/2014/main" id="{642BB69F-505A-0F83-D2E5-ABDC8076AE4C}"/>
              </a:ext>
            </a:extLst>
          </p:cNvPr>
          <p:cNvSpPr/>
          <p:nvPr/>
        </p:nvSpPr>
        <p:spPr>
          <a:xfrm>
            <a:off x="3239568" y="195486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795032" y="166539"/>
            <a:ext cx="3553936" cy="466725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字谜七则</a:t>
            </a:r>
          </a:p>
        </p:txBody>
      </p:sp>
      <p:sp>
        <p:nvSpPr>
          <p:cNvPr id="2" name="矩形 1"/>
          <p:cNvSpPr/>
          <p:nvPr/>
        </p:nvSpPr>
        <p:spPr>
          <a:xfrm>
            <a:off x="93395" y="1700340"/>
            <a:ext cx="8957210" cy="3126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①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画时圆，写时方。冬时短，夏时长。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②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一块土，两人站，中间隔条线，两人看不见。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③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有人不是我，有马飞跑过，有水能养鱼，有土庄稼活。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④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右边有，左边无。后面有，前面无。哥哥有，弟弟无。周家有，李家无。</a:t>
            </a:r>
          </a:p>
        </p:txBody>
      </p:sp>
      <p:sp>
        <p:nvSpPr>
          <p:cNvPr id="14" name="文本框 7"/>
          <p:cNvSpPr txBox="1"/>
          <p:nvPr/>
        </p:nvSpPr>
        <p:spPr>
          <a:xfrm>
            <a:off x="6982449" y="1648099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日</a:t>
            </a:r>
          </a:p>
        </p:txBody>
      </p:sp>
      <p:sp>
        <p:nvSpPr>
          <p:cNvPr id="15" name="文本框 7"/>
          <p:cNvSpPr txBox="1"/>
          <p:nvPr/>
        </p:nvSpPr>
        <p:spPr>
          <a:xfrm>
            <a:off x="8367655" y="2150958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坐</a:t>
            </a:r>
          </a:p>
        </p:txBody>
      </p:sp>
      <p:sp>
        <p:nvSpPr>
          <p:cNvPr id="16" name="文本框 7"/>
          <p:cNvSpPr txBox="1"/>
          <p:nvPr/>
        </p:nvSpPr>
        <p:spPr>
          <a:xfrm>
            <a:off x="1391298" y="3189550"/>
            <a:ext cx="67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也</a:t>
            </a:r>
          </a:p>
        </p:txBody>
      </p:sp>
      <p:sp>
        <p:nvSpPr>
          <p:cNvPr id="17" name="文本框 7"/>
          <p:cNvSpPr txBox="1"/>
          <p:nvPr/>
        </p:nvSpPr>
        <p:spPr>
          <a:xfrm>
            <a:off x="4211960" y="4195189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口</a:t>
            </a:r>
          </a:p>
        </p:txBody>
      </p:sp>
      <p:sp>
        <p:nvSpPr>
          <p:cNvPr id="19" name="文本框 7"/>
          <p:cNvSpPr txBox="1"/>
          <p:nvPr/>
        </p:nvSpPr>
        <p:spPr>
          <a:xfrm>
            <a:off x="8390907" y="478941"/>
            <a:ext cx="648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文字谜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E4C3412-E9D3-61B5-B59E-1156E65AC7CE}"/>
              </a:ext>
            </a:extLst>
          </p:cNvPr>
          <p:cNvGrpSpPr/>
          <p:nvPr/>
        </p:nvGrpSpPr>
        <p:grpSpPr>
          <a:xfrm>
            <a:off x="1619672" y="783261"/>
            <a:ext cx="5926656" cy="917079"/>
            <a:chOff x="1619672" y="783261"/>
            <a:chExt cx="5926656" cy="917079"/>
          </a:xfrm>
        </p:grpSpPr>
        <p:sp>
          <p:nvSpPr>
            <p:cNvPr id="3" name="折角形 2"/>
            <p:cNvSpPr/>
            <p:nvPr/>
          </p:nvSpPr>
          <p:spPr>
            <a:xfrm>
              <a:off x="1619672" y="783261"/>
              <a:ext cx="5819368" cy="917079"/>
            </a:xfrm>
            <a:prstGeom prst="foldedCorner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endParaRPr lang="zh-CN" altLang="en-US" sz="240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618FBD5-BAA3-0E9A-BBDB-942DC7208EFB}"/>
                </a:ext>
              </a:extLst>
            </p:cNvPr>
            <p:cNvSpPr txBox="1"/>
            <p:nvPr/>
          </p:nvSpPr>
          <p:spPr>
            <a:xfrm>
              <a:off x="1726960" y="804693"/>
              <a:ext cx="581936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    边读边猜，利用以往猜字谜的经验，发现谜面内容和字形、字义的关联。</a:t>
              </a:r>
              <a:endParaRPr lang="zh-CN" altLang="en-US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6424" y="803669"/>
            <a:ext cx="434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⑤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50800" y="771550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ym typeface="+mn-ea"/>
              </a:rPr>
              <a:t>⑥</a:t>
            </a:r>
            <a:endParaRPr lang="zh-CN" altLang="en-US" dirty="0"/>
          </a:p>
        </p:txBody>
      </p:sp>
      <p:sp>
        <p:nvSpPr>
          <p:cNvPr id="7" name="文本框 7"/>
          <p:cNvSpPr txBox="1"/>
          <p:nvPr/>
        </p:nvSpPr>
        <p:spPr>
          <a:xfrm>
            <a:off x="7884368" y="1628848"/>
            <a:ext cx="67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031940" y="123478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画谜</a:t>
            </a:r>
          </a:p>
        </p:txBody>
      </p:sp>
      <p:sp>
        <p:nvSpPr>
          <p:cNvPr id="9" name="文本框 7"/>
          <p:cNvSpPr txBox="1"/>
          <p:nvPr/>
        </p:nvSpPr>
        <p:spPr>
          <a:xfrm>
            <a:off x="420057" y="3000513"/>
            <a:ext cx="33352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字形：左边“人”，右边“木”。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字义：人靠在树上就是“休息”。</a:t>
            </a:r>
          </a:p>
        </p:txBody>
      </p:sp>
      <p:sp>
        <p:nvSpPr>
          <p:cNvPr id="10" name="文本框 7"/>
          <p:cNvSpPr txBox="1"/>
          <p:nvPr/>
        </p:nvSpPr>
        <p:spPr>
          <a:xfrm>
            <a:off x="4944323" y="3270951"/>
            <a:ext cx="37932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钟面显示十二点整。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“十”加“两个点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8923" y1="52950" x2="38923" y2="52950"/>
                        <a14:foregroundMark x1="45692" y1="57080" x2="45692" y2="57080"/>
                        <a14:foregroundMark x1="46154" y1="51622" x2="46154" y2="51622"/>
                        <a14:foregroundMark x1="46154" y1="47935" x2="46154" y2="47935"/>
                        <a14:foregroundMark x1="45692" y1="54425" x2="45692" y2="54425"/>
                        <a14:foregroundMark x1="44308" y1="56195" x2="44308" y2="56195"/>
                        <a14:foregroundMark x1="40462" y1="51622" x2="40462" y2="51622"/>
                        <a14:foregroundMark x1="42308" y1="92773" x2="42308" y2="92773"/>
                        <a14:foregroundMark x1="59692" y1="92773" x2="61077" y2="92773"/>
                        <a14:foregroundMark x1="75692" y1="91445" x2="75692" y2="91445"/>
                        <a14:foregroundMark x1="39231" y1="48525" x2="38154" y2="55457"/>
                        <a14:foregroundMark x1="25077" y1="92478" x2="86000" y2="88938"/>
                        <a14:foregroundMark x1="45385" y1="49263" x2="42769" y2="55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43" y="230282"/>
            <a:ext cx="2821144" cy="2797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648" l="0" r="97798">
                        <a14:foregroundMark x1="36881" y1="21974" x2="51743" y2="83426"/>
                        <a14:foregroundMark x1="53761" y1="28492" x2="80917" y2="62756"/>
                        <a14:foregroundMark x1="47890" y1="47672" x2="48073" y2="24209"/>
                        <a14:foregroundMark x1="25138" y1="40223" x2="46606" y2="62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243" y="521659"/>
            <a:ext cx="2725898" cy="268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7"/>
          <p:cNvSpPr txBox="1"/>
          <p:nvPr/>
        </p:nvSpPr>
        <p:spPr>
          <a:xfrm>
            <a:off x="2796178" y="1628848"/>
            <a:ext cx="67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休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6656" y="74691"/>
            <a:ext cx="88564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⑦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相传唐伯虎曾在街头卖画。一天，他挂出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幅水墨画，上面画着一只黑狗，十分可爱。唐伯虎对人们说:“这是一则字谜，想购买者，需要付三十两银子，如果猜中谜语，就分文不收。”大半天过去了，无人猜中。这时，有一位年轻人说:“我猜中了。”唐伯虎请他说出谜底，他却笑而不答，取下画来便走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唐伯虎望着这位年轻人的背影，哈哈一笑，说: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“猜中了!他猜中了!”</a:t>
            </a: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你能猜出这是什么字吗?</a:t>
            </a:r>
          </a:p>
        </p:txBody>
      </p:sp>
      <p:sp>
        <p:nvSpPr>
          <p:cNvPr id="6" name="文本框 7"/>
          <p:cNvSpPr txBox="1"/>
          <p:nvPr/>
        </p:nvSpPr>
        <p:spPr>
          <a:xfrm>
            <a:off x="5220072" y="3241911"/>
            <a:ext cx="671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默</a:t>
            </a:r>
          </a:p>
        </p:txBody>
      </p:sp>
      <p:sp>
        <p:nvSpPr>
          <p:cNvPr id="7" name="文本框 7"/>
          <p:cNvSpPr txBox="1"/>
          <p:nvPr/>
        </p:nvSpPr>
        <p:spPr>
          <a:xfrm>
            <a:off x="7559824" y="3718964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故事谜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6541" y="4032368"/>
            <a:ext cx="736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字形：“黑”和“犬”。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字义：年轻人“笑而不答”是“沉默”的意思。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91880" y="452769"/>
            <a:ext cx="302433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>
                <a:latin typeface="黑体" pitchFamily="49" charset="-122"/>
                <a:ea typeface="黑体" pitchFamily="49" charset="-122"/>
                <a:cs typeface="微软雅黑" panose="020B0503020204020204" charset="-122"/>
              </a:rPr>
              <a:t>你发现了吗？</a:t>
            </a:r>
            <a:endParaRPr lang="zh-CN" altLang="en-US" sz="3600" dirty="0">
              <a:latin typeface="黑体" pitchFamily="49" charset="-122"/>
              <a:ea typeface="黑体" pitchFamily="49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7584" y="1131590"/>
            <a:ext cx="7488832" cy="3384376"/>
          </a:xfrm>
          <a:prstGeom prst="horizontalScroll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no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50000"/>
              </a:lnSpc>
            </a:pPr>
            <a:r>
              <a:rPr lang="zh-CN" altLang="en-US" sz="4000" dirty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3200" dirty="0">
                <a:latin typeface="宋体" pitchFamily="2" charset="-122"/>
                <a:ea typeface="宋体" pitchFamily="2" charset="-122"/>
              </a:rPr>
              <a:t>谜面从字形和字义等方面给出了提示，依据这些提示，我们就可以猜出谜底。</a:t>
            </a:r>
            <a:endParaRPr lang="en-US" altLang="zh-CN" sz="320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198" y="19548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133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:a16="http://schemas.microsoft.com/office/drawing/2014/main" id="{452278BF-DDDB-244D-29EF-F2568C941F6C}"/>
              </a:ext>
            </a:extLst>
          </p:cNvPr>
          <p:cNvSpPr/>
          <p:nvPr/>
        </p:nvSpPr>
        <p:spPr>
          <a:xfrm>
            <a:off x="2618941" y="241401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95536" y="699542"/>
            <a:ext cx="8712968" cy="3312368"/>
          </a:xfrm>
          <a:prstGeom prst="rect">
            <a:avLst/>
          </a:prstGeom>
          <a:noFill/>
          <a:ln w="22225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传说东汉时的杨修是猜谜高手。有一次，曹操命人造一座花园，花园造好之后，曹操去看，也没说好坏，随手在花园的门上写了一个“活”字。众人不解其意，于是去请教杨修。杨修心领神会，对众人说: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“门内添‘活’字，乃‘阔’字也，丞相是嫌你们把花园的门造得太宽大了。”众人听后便把花园的门重修了，曹操见后非常高兴。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591780" y="123478"/>
            <a:ext cx="3960440" cy="682749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门内添“活”字</a:t>
            </a:r>
          </a:p>
        </p:txBody>
      </p:sp>
      <p:sp>
        <p:nvSpPr>
          <p:cNvPr id="8" name="文本框 9"/>
          <p:cNvSpPr txBox="1"/>
          <p:nvPr/>
        </p:nvSpPr>
        <p:spPr>
          <a:xfrm>
            <a:off x="323528" y="3987601"/>
            <a:ext cx="8712968" cy="57304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685800">
              <a:defRPr sz="3600" b="1">
                <a:latin typeface="楷体" pitchFamily="49" charset="-122"/>
                <a:ea typeface="楷体" pitchFamily="49" charset="-122"/>
              </a:defRPr>
            </a:lvl1pPr>
            <a:lvl2pPr marL="342900" defTabSz="685800">
              <a:defRPr sz="1400"/>
            </a:lvl2pPr>
            <a:lvl3pPr marL="685800" defTabSz="685800">
              <a:defRPr sz="1400"/>
            </a:lvl3pPr>
            <a:lvl4pPr marL="1028700" defTabSz="685800">
              <a:defRPr sz="1400"/>
            </a:lvl4pPr>
            <a:lvl5pPr marL="1371600" defTabSz="685800">
              <a:defRPr sz="1400"/>
            </a:lvl5pPr>
            <a:lvl6pPr marL="1714500" defTabSz="685800">
              <a:defRPr sz="1400"/>
            </a:lvl6pPr>
            <a:lvl7pPr marL="2057400" defTabSz="685800">
              <a:defRPr sz="1400"/>
            </a:lvl7pPr>
            <a:lvl8pPr marL="2400300" defTabSz="685800">
              <a:defRPr sz="1400"/>
            </a:lvl8pPr>
            <a:lvl9pPr marL="2743200" defTabSz="685800">
              <a:defRPr sz="1400"/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800" dirty="0"/>
              <a:t>“阔”字在字形、字义方面的特点真是让人印象深刻。</a:t>
            </a:r>
            <a:endParaRPr lang="en-US" altLang="zh-CN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准备 3">
            <a:extLst>
              <a:ext uri="{FF2B5EF4-FFF2-40B4-BE49-F238E27FC236}">
                <a16:creationId xmlns:a16="http://schemas.microsoft.com/office/drawing/2014/main" id="{4167290E-6C6C-6AB5-18D8-3E502639FF19}"/>
              </a:ext>
            </a:extLst>
          </p:cNvPr>
          <p:cNvSpPr/>
          <p:nvPr/>
        </p:nvSpPr>
        <p:spPr>
          <a:xfrm>
            <a:off x="2829520" y="81318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01568" y="1635646"/>
            <a:ext cx="6624735" cy="2985102"/>
          </a:xfrm>
          <a:prstGeom prst="rect">
            <a:avLst/>
          </a:prstGeom>
          <a:noFill/>
          <a:ln w="22225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外甥打灯笼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照旧(舅)</a:t>
            </a:r>
          </a:p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梁山泊的军师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无(吴)用</a:t>
            </a:r>
          </a:p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四月的冰河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开动(冻)了</a:t>
            </a:r>
          </a:p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咸菜烧豆腐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有言(盐)在先</a:t>
            </a:r>
          </a:p>
          <a:p>
            <a:pPr marL="457200" indent="-457200" fontAlgn="auto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隔着门缝吹喇叭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名(鸣)声在外</a:t>
            </a:r>
          </a:p>
        </p:txBody>
      </p:sp>
      <p:sp>
        <p:nvSpPr>
          <p:cNvPr id="7" name="文本框 7"/>
          <p:cNvSpPr txBox="1"/>
          <p:nvPr/>
        </p:nvSpPr>
        <p:spPr>
          <a:xfrm>
            <a:off x="6359892" y="2472568"/>
            <a:ext cx="2063834" cy="5847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defTabSz="685800">
              <a:defRPr sz="3200" b="1">
                <a:latin typeface="宋体" pitchFamily="2" charset="-122"/>
                <a:ea typeface="宋体" pitchFamily="2" charset="-122"/>
              </a:defRPr>
            </a:lvl1pPr>
          </a:lstStyle>
          <a:p>
            <a:pPr algn="ctr"/>
            <a:r>
              <a:rPr lang="zh-CN" altLang="en-US">
                <a:solidFill>
                  <a:schemeClr val="bg1"/>
                </a:solidFill>
              </a:rPr>
              <a:t>俏皮风趣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742015" y="-17115"/>
            <a:ext cx="3659971" cy="682749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有意思的谐音</a:t>
            </a:r>
          </a:p>
        </p:txBody>
      </p:sp>
      <p:sp>
        <p:nvSpPr>
          <p:cNvPr id="2" name="折角形 1"/>
          <p:cNvSpPr/>
          <p:nvPr/>
        </p:nvSpPr>
        <p:spPr>
          <a:xfrm>
            <a:off x="1403648" y="681878"/>
            <a:ext cx="6318704" cy="820678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    先朗读歇后语，发现谐音的特点，再理解歇后语的意思，体会其中的趣味。</a:t>
            </a:r>
            <a:endParaRPr lang="zh-CN" altLang="en-US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:a16="http://schemas.microsoft.com/office/drawing/2014/main" id="{D3C49B66-4F7E-F7D5-B2EF-E12210362FB9}"/>
              </a:ext>
            </a:extLst>
          </p:cNvPr>
          <p:cNvSpPr/>
          <p:nvPr/>
        </p:nvSpPr>
        <p:spPr>
          <a:xfrm>
            <a:off x="2237988" y="169392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10771">
            <a:off x="5681996" y="2301373"/>
            <a:ext cx="2952862" cy="295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312094" y="806085"/>
            <a:ext cx="6276130" cy="3024336"/>
          </a:xfrm>
          <a:prstGeom prst="rect">
            <a:avLst/>
          </a:prstGeom>
          <a:noFill/>
          <a:ln w="22225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auto"/>
            <a:r>
              <a: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古时候，有人送枇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杷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给朋友，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可他在礼单上把“枇杷”错写成了“琵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琶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”。朋友笑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道:“‘枇杷’不是此‘琵琶’，只恨当年识字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差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!”旁边有人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应声道:“若使琵琶能结果，满城箫管尽开花。”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069893" y="806085"/>
            <a:ext cx="100540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solidFill>
                  <a:srgbClr val="0099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枇杷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07007" y="3743904"/>
            <a:ext cx="100540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solidFill>
                  <a:srgbClr val="0099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琵琶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237608" y="51470"/>
            <a:ext cx="4668784" cy="682749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“枇杷”和“琵琶”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237608" y="3785942"/>
            <a:ext cx="2980575" cy="1085474"/>
            <a:chOff x="5364088" y="123479"/>
            <a:chExt cx="2764551" cy="1085474"/>
          </a:xfrm>
        </p:grpSpPr>
        <p:sp>
          <p:nvSpPr>
            <p:cNvPr id="11" name="云形标注 10"/>
            <p:cNvSpPr/>
            <p:nvPr/>
          </p:nvSpPr>
          <p:spPr>
            <a:xfrm>
              <a:off x="5364088" y="123479"/>
              <a:ext cx="2764551" cy="1085474"/>
            </a:xfrm>
            <a:prstGeom prst="cloudCallout">
              <a:avLst>
                <a:gd name="adj1" fmla="val 84542"/>
                <a:gd name="adj2" fmla="val -79261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  <a:prstDash val="solid"/>
            </a:ln>
          </p:spPr>
          <p:txBody>
            <a:bodyPr wrap="square" rtlCol="0">
              <a:noAutofit/>
            </a:bodyPr>
            <a:lstStyle/>
            <a:p>
              <a:pPr defTabSz="685800"/>
              <a:endParaRPr lang="zh-CN" altLang="en-US" sz="3200" b="1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718001" y="167958"/>
              <a:ext cx="2286000" cy="954107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itchFamily="2" charset="-122"/>
                  <a:ea typeface="宋体" pitchFamily="2" charset="-122"/>
                </a:rPr>
                <a:t>音同字不同，意思差得远。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4" b="95588" l="9928" r="898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392" y="1216611"/>
            <a:ext cx="1914080" cy="1644589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>
            <a:extLst>
              <a:ext uri="{FF2B5EF4-FFF2-40B4-BE49-F238E27FC236}">
                <a16:creationId xmlns:a16="http://schemas.microsoft.com/office/drawing/2014/main" id="{E0E3670C-6594-5305-7AFF-2F80EC535F6D}"/>
              </a:ext>
            </a:extLst>
          </p:cNvPr>
          <p:cNvSpPr/>
          <p:nvPr/>
        </p:nvSpPr>
        <p:spPr>
          <a:xfrm>
            <a:off x="2822376" y="136054"/>
            <a:ext cx="648072" cy="504056"/>
          </a:xfrm>
          <a:prstGeom prst="flowChartPreparation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" y="668482"/>
            <a:ext cx="3328542" cy="446400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2591780" y="32420"/>
            <a:ext cx="3960440" cy="682749"/>
          </a:xfrm>
          <a:prstGeom prst="round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有趣的形声字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256" y="668482"/>
            <a:ext cx="3328542" cy="4464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2"/>
          <a:stretch/>
        </p:blipFill>
        <p:spPr>
          <a:xfrm>
            <a:off x="4211960" y="668482"/>
            <a:ext cx="3162399" cy="4464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5"/>
          <a:stretch/>
        </p:blipFill>
        <p:spPr>
          <a:xfrm>
            <a:off x="6039221" y="668482"/>
            <a:ext cx="3141291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2808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3054603"/>
            <a:ext cx="8568952" cy="6376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“星、凤、蜀、祭”等字的演变过程真有意思。</a:t>
            </a:r>
          </a:p>
        </p:txBody>
      </p:sp>
      <p:sp>
        <p:nvSpPr>
          <p:cNvPr id="3" name="矩形 2"/>
          <p:cNvSpPr/>
          <p:nvPr/>
        </p:nvSpPr>
        <p:spPr>
          <a:xfrm>
            <a:off x="755576" y="2252912"/>
            <a:ext cx="4527748" cy="6376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形声字有两种造字方法。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871469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/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读材料，提取主要信息，说说你的发现和感受吧！</a:t>
            </a: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407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78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49757" y="432438"/>
            <a:ext cx="7584458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本次活动的两项内容是什么你还记得吗？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1275606"/>
            <a:ext cx="4427302" cy="10772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搜集字谜，开展猜字谜活动。</a:t>
            </a:r>
          </a:p>
        </p:txBody>
      </p:sp>
      <p:sp>
        <p:nvSpPr>
          <p:cNvPr id="8" name="矩形 7"/>
          <p:cNvSpPr/>
          <p:nvPr/>
        </p:nvSpPr>
        <p:spPr>
          <a:xfrm>
            <a:off x="179512" y="2475338"/>
            <a:ext cx="4427302" cy="206210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l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搜集体现汉字特点的古诗、歇后语、对联、故事等资料，办一次趣味汉字交流会。</a:t>
            </a:r>
          </a:p>
        </p:txBody>
      </p:sp>
      <p:sp>
        <p:nvSpPr>
          <p:cNvPr id="10" name="矩形 9"/>
          <p:cNvSpPr/>
          <p:nvPr/>
        </p:nvSpPr>
        <p:spPr>
          <a:xfrm>
            <a:off x="5008066" y="1207778"/>
            <a:ext cx="4104456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   可以根据文字谜、画谜、故事谜等不同类别来找。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996879" y="2756633"/>
            <a:ext cx="4104456" cy="164352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   可以找古诗、歇后语等，还可以找有关汉字的起源和造字方法的材料，注意要有趣味性。</a:t>
            </a:r>
          </a:p>
        </p:txBody>
      </p:sp>
      <p:sp>
        <p:nvSpPr>
          <p:cNvPr id="2" name="箭头: 虚尾 1">
            <a:extLst>
              <a:ext uri="{FF2B5EF4-FFF2-40B4-BE49-F238E27FC236}">
                <a16:creationId xmlns:a16="http://schemas.microsoft.com/office/drawing/2014/main" id="{95B02E91-93CD-E373-BBF1-43C63D42D296}"/>
              </a:ext>
            </a:extLst>
          </p:cNvPr>
          <p:cNvSpPr/>
          <p:nvPr/>
        </p:nvSpPr>
        <p:spPr>
          <a:xfrm>
            <a:off x="4525962" y="1756259"/>
            <a:ext cx="432048" cy="288032"/>
          </a:xfrm>
          <a:prstGeom prst="striped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箭头: 虚尾 2">
            <a:extLst>
              <a:ext uri="{FF2B5EF4-FFF2-40B4-BE49-F238E27FC236}">
                <a16:creationId xmlns:a16="http://schemas.microsoft.com/office/drawing/2014/main" id="{AD0A71DC-30E7-60A8-1063-B9595BDDD051}"/>
              </a:ext>
            </a:extLst>
          </p:cNvPr>
          <p:cNvSpPr/>
          <p:nvPr/>
        </p:nvSpPr>
        <p:spPr>
          <a:xfrm>
            <a:off x="4539109" y="3434380"/>
            <a:ext cx="432048" cy="288032"/>
          </a:xfrm>
          <a:prstGeom prst="striped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9112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animBg="1"/>
      <p:bldP spid="13" grpId="0" animBg="1"/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71600" y="987574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本次综合性学习需要大家以小组合作的形式来完成，明确了本次活动的两项内容后，请大家根据自己的设想来组建小组吧！</a:t>
            </a:r>
          </a:p>
        </p:txBody>
      </p:sp>
    </p:spTree>
    <p:extLst>
      <p:ext uri="{BB962C8B-B14F-4D97-AF65-F5344CB8AC3E}">
        <p14:creationId xmlns:p14="http://schemas.microsoft.com/office/powerpoint/2010/main" val="1326407738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03932" y="314154"/>
            <a:ext cx="3300556" cy="693737"/>
            <a:chOff x="539552" y="725068"/>
            <a:chExt cx="3300556" cy="693737"/>
          </a:xfrm>
        </p:grpSpPr>
        <p:pic>
          <p:nvPicPr>
            <p:cNvPr id="8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406"/>
            <a:stretch/>
          </p:blipFill>
          <p:spPr bwMode="auto">
            <a:xfrm>
              <a:off x="539552" y="725068"/>
              <a:ext cx="1692188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24"/>
            <a:stretch/>
          </p:blipFill>
          <p:spPr bwMode="auto">
            <a:xfrm>
              <a:off x="2080260" y="725068"/>
              <a:ext cx="1759848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9391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52157" y="1962576"/>
            <a:ext cx="3888432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确定组员的分工。</a:t>
            </a:r>
          </a:p>
        </p:txBody>
      </p:sp>
      <p:sp>
        <p:nvSpPr>
          <p:cNvPr id="5" name="矩形 4"/>
          <p:cNvSpPr/>
          <p:nvPr/>
        </p:nvSpPr>
        <p:spPr>
          <a:xfrm>
            <a:off x="727576" y="123478"/>
            <a:ext cx="36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制订活动计划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2157" y="2687012"/>
            <a:ext cx="831641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讨论确定活动时间、活动流程和展示形式。</a:t>
            </a:r>
          </a:p>
        </p:txBody>
      </p:sp>
      <p:sp>
        <p:nvSpPr>
          <p:cNvPr id="6" name="矩形 5"/>
          <p:cNvSpPr/>
          <p:nvPr/>
        </p:nvSpPr>
        <p:spPr>
          <a:xfrm>
            <a:off x="752157" y="3411447"/>
            <a:ext cx="338437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写活动计划。</a:t>
            </a:r>
          </a:p>
        </p:txBody>
      </p:sp>
      <p:sp>
        <p:nvSpPr>
          <p:cNvPr id="7" name="矩形 6"/>
          <p:cNvSpPr/>
          <p:nvPr/>
        </p:nvSpPr>
        <p:spPr>
          <a:xfrm>
            <a:off x="683568" y="1147278"/>
            <a:ext cx="5364596" cy="647305"/>
          </a:xfrm>
          <a:prstGeom prst="rect">
            <a:avLst/>
          </a:prstGeom>
          <a:noFill/>
          <a:ln w="15875">
            <a:noFill/>
            <a:prstDash val="sysDash"/>
          </a:ln>
        </p:spPr>
        <p:txBody>
          <a:bodyPr wrap="square" rtlCol="0">
            <a:noAutofit/>
          </a:bodyPr>
          <a:lstStyle/>
          <a:p>
            <a:pPr algn="ctr" defTabSz="685800"/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制订活动计划步骤是什么？</a:t>
            </a:r>
          </a:p>
        </p:txBody>
      </p:sp>
    </p:spTree>
    <p:extLst>
      <p:ext uri="{BB962C8B-B14F-4D97-AF65-F5344CB8AC3E}">
        <p14:creationId xmlns:p14="http://schemas.microsoft.com/office/powerpoint/2010/main" val="116447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347614"/>
            <a:ext cx="8109596" cy="5847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猜字谜小组：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每位组员承担一类字谜的搜集。</a:t>
            </a:r>
          </a:p>
        </p:txBody>
      </p:sp>
      <p:sp>
        <p:nvSpPr>
          <p:cNvPr id="5" name="矩形 4"/>
          <p:cNvSpPr/>
          <p:nvPr/>
        </p:nvSpPr>
        <p:spPr>
          <a:xfrm>
            <a:off x="2123728" y="411510"/>
            <a:ext cx="5295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按照步骤制订小组活动计划</a:t>
            </a:r>
          </a:p>
        </p:txBody>
      </p:sp>
      <p:sp>
        <p:nvSpPr>
          <p:cNvPr id="3" name="矩形 2"/>
          <p:cNvSpPr/>
          <p:nvPr/>
        </p:nvSpPr>
        <p:spPr>
          <a:xfrm>
            <a:off x="539552" y="2426282"/>
            <a:ext cx="8109596" cy="156966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趣味汉字交流会小组：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可以全组针对一类资料搜集，也可以由一个组员承担一类资料的搜集。</a:t>
            </a:r>
          </a:p>
        </p:txBody>
      </p:sp>
    </p:spTree>
    <p:extLst>
      <p:ext uri="{BB962C8B-B14F-4D97-AF65-F5344CB8AC3E}">
        <p14:creationId xmlns:p14="http://schemas.microsoft.com/office/powerpoint/2010/main" val="42058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478310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下面是两篇活动计划范文，同学们可以参考范文来整理本小组的活动计划。</a:t>
            </a:r>
          </a:p>
        </p:txBody>
      </p:sp>
    </p:spTree>
    <p:extLst>
      <p:ext uri="{BB962C8B-B14F-4D97-AF65-F5344CB8AC3E}">
        <p14:creationId xmlns:p14="http://schemas.microsoft.com/office/powerpoint/2010/main" val="303260753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1"/>
          <p:cNvSpPr/>
          <p:nvPr/>
        </p:nvSpPr>
        <p:spPr>
          <a:xfrm>
            <a:off x="35496" y="123478"/>
            <a:ext cx="9001000" cy="5072114"/>
          </a:xfrm>
          <a:prstGeom prst="round2DiagRect">
            <a:avLst/>
          </a:prstGeom>
          <a:noFill/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第一小组活动计划</a:t>
            </a:r>
            <a:endParaRPr lang="en-US" altLang="zh-CN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时间：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19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日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-3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25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日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地点：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学校电子阅览室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活动内容：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搜集、整理体现汉字趣味的材料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活动过程：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上网查找资料  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整理资料  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制作演示文稿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活动分工：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组织活动，和电子阅览室老师沟通：董同学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查找体现汉字趣味的古诗：董同学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查找体现汉字趣味的歇后语：程同学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4.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查找体现汉字趣味的对联：王同学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8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5.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整理资料，制作演示文稿：李同学</a:t>
            </a:r>
            <a:endParaRPr lang="en-US" altLang="zh-CN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algn="r">
              <a:lnSpc>
                <a:spcPct val="8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18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sym typeface="+mn-ea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553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339502"/>
            <a:ext cx="8712968" cy="4696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8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“古诗”小组活动计划</a:t>
            </a: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组长：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陈同学    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组员：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林同学、魏同学、王同学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时间：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3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21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日、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22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日下午放学后  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地点：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陈同学家</a:t>
            </a: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活动内容：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查找体现汉字特点的古诗</a:t>
            </a: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活动过程：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查找古诗  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整理查找到的古诗  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          3.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制作手抄报</a:t>
            </a: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活动分工：</a:t>
            </a: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上网查找（林同学）</a:t>
            </a: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通过书本查找（魏同学）</a:t>
            </a: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请教家长（陈同学）</a:t>
            </a:r>
          </a:p>
          <a:p>
            <a:pPr lvl="0">
              <a:lnSpc>
                <a:spcPct val="88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4.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手抄报制作（王同学）  </a:t>
            </a:r>
            <a:endParaRPr lang="en-US" altLang="zh-CN" sz="2800" b="1" dirty="0">
              <a:solidFill>
                <a:prstClr val="black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lvl="0">
              <a:lnSpc>
                <a:spcPct val="88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 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                                       3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月</a:t>
            </a:r>
            <a:r>
              <a:rPr lang="en-US" altLang="zh-CN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19</a:t>
            </a:r>
            <a:r>
              <a:rPr lang="zh-CN" altLang="en-US" sz="28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sym typeface="+mn-ea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36769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83568" y="1347614"/>
            <a:ext cx="766810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上节课我们知道了如何通过小组合作的方式来制订活动计划，这节课我们一起来学习如何搜集资料吧！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1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第二课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15" name="iconfont-1191-870150">
              <a:extLst>
                <a:ext uri="{FF2B5EF4-FFF2-40B4-BE49-F238E27FC236}">
                  <a16:creationId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6" name="iconfont-1191-870150">
              <a:extLst>
                <a:ext uri="{FF2B5EF4-FFF2-40B4-BE49-F238E27FC236}">
                  <a16:creationId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046423085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11560" y="503087"/>
            <a:ext cx="3201213" cy="692474"/>
            <a:chOff x="611560" y="503087"/>
            <a:chExt cx="3201213" cy="692474"/>
          </a:xfrm>
        </p:grpSpPr>
        <p:pic>
          <p:nvPicPr>
            <p:cNvPr id="7" name="图片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235"/>
            <a:stretch/>
          </p:blipFill>
          <p:spPr bwMode="auto">
            <a:xfrm>
              <a:off x="611560" y="503087"/>
              <a:ext cx="1537280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05"/>
            <a:stretch/>
          </p:blipFill>
          <p:spPr bwMode="auto">
            <a:xfrm>
              <a:off x="2093322" y="503411"/>
              <a:ext cx="1719451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23" y="520550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755576" y="1417588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    以往的综合性学习活动，我们搜集资料的步骤是什么？我们用过什么方法搜集资料？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1600" y="451351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学习搜集资料</a:t>
            </a:r>
          </a:p>
        </p:txBody>
      </p:sp>
    </p:spTree>
    <p:extLst>
      <p:ext uri="{BB962C8B-B14F-4D97-AF65-F5344CB8AC3E}">
        <p14:creationId xmlns:p14="http://schemas.microsoft.com/office/powerpoint/2010/main" val="1431178415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83568" y="843558"/>
            <a:ext cx="4655248" cy="830997"/>
            <a:chOff x="3815916" y="1693936"/>
            <a:chExt cx="1687203" cy="83099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687203" cy="71437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3957288" y="1693936"/>
              <a:ext cx="1528892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明确要搜集什么资料</a:t>
              </a:r>
              <a:endPara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3567" y="1923678"/>
            <a:ext cx="5286526" cy="783223"/>
            <a:chOff x="3815916" y="1710814"/>
            <a:chExt cx="1792909" cy="78322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687203" cy="71437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3921622" y="1710814"/>
              <a:ext cx="1687203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通过各种方式搜集资料</a:t>
              </a:r>
              <a:endPara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83557" y="3067793"/>
            <a:ext cx="6076660" cy="800101"/>
            <a:chOff x="3815916" y="1693936"/>
            <a:chExt cx="1778152" cy="800101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687203" cy="714375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906865" y="1693936"/>
              <a:ext cx="1687203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把有用的资料整理记录下来</a:t>
              </a:r>
              <a:endPara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760217" y="929284"/>
            <a:ext cx="2016224" cy="58477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宋体" pitchFamily="2" charset="-122"/>
                <a:ea typeface="宋体" pitchFamily="2" charset="-122"/>
              </a:rPr>
              <a:t>查找图书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60217" y="1641422"/>
            <a:ext cx="2016224" cy="58477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宋体" pitchFamily="2" charset="-122"/>
                <a:ea typeface="宋体" pitchFamily="2" charset="-122"/>
              </a:rPr>
              <a:t>网络搜索</a:t>
            </a:r>
          </a:p>
        </p:txBody>
      </p:sp>
      <p:sp>
        <p:nvSpPr>
          <p:cNvPr id="4" name="矩形 3"/>
          <p:cNvSpPr/>
          <p:nvPr/>
        </p:nvSpPr>
        <p:spPr>
          <a:xfrm>
            <a:off x="6760217" y="2353561"/>
            <a:ext cx="2016224" cy="58477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>
                <a:latin typeface="宋体" pitchFamily="2" charset="-122"/>
                <a:ea typeface="宋体" pitchFamily="2" charset="-122"/>
              </a:rPr>
              <a:t>请教别人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95799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35596" y="1059582"/>
            <a:ext cx="7272808" cy="245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阅读课本中“搜集资料”图表，交流：从中获得了哪些新的方法和启示？</a:t>
            </a:r>
          </a:p>
        </p:txBody>
      </p:sp>
    </p:spTree>
    <p:extLst>
      <p:ext uri="{BB962C8B-B14F-4D97-AF65-F5344CB8AC3E}">
        <p14:creationId xmlns:p14="http://schemas.microsoft.com/office/powerpoint/2010/main" val="3800280630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79512" y="1262266"/>
            <a:ext cx="3210637" cy="3574514"/>
          </a:xfrm>
          <a:prstGeom prst="round2DiagRect">
            <a:avLst>
              <a:gd name="adj1" fmla="val 16667"/>
              <a:gd name="adj2" fmla="val 11001"/>
            </a:avLst>
          </a:prstGeom>
          <a:grpFill/>
          <a:ln w="1905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查找图书</a:t>
            </a: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在学校阅览室、图书馆或书店，可以按类别找书。如，搜集汉字故事，可以到语言类或文化类的书架上去找。</a:t>
            </a:r>
            <a:endParaRPr lang="en-US" altLang="zh-CN" sz="21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.书名、目录、内容简介等，能帮助我们大致判断书中是否有自己需要的内容。</a:t>
            </a:r>
          </a:p>
        </p:txBody>
      </p:sp>
      <p:sp>
        <p:nvSpPr>
          <p:cNvPr id="2" name="对角圆角矩形 1"/>
          <p:cNvSpPr/>
          <p:nvPr/>
        </p:nvSpPr>
        <p:spPr>
          <a:xfrm>
            <a:off x="3491880" y="1275606"/>
            <a:ext cx="3232150" cy="3489166"/>
          </a:xfrm>
          <a:prstGeom prst="round2DiagRect">
            <a:avLst>
              <a:gd name="adj1" fmla="val 16667"/>
              <a:gd name="adj2" fmla="val 12377"/>
            </a:avLst>
          </a:prstGeom>
          <a:grpFill/>
          <a:ln w="1905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网络搜索</a:t>
            </a:r>
          </a:p>
          <a:p>
            <a:r>
              <a:rPr lang="en-US" altLang="zh-CN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</a:t>
            </a:r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在网上搜集资料，关键词很重要。如，搜集汉字故事，可以检索关键词“汉字故事”，不能仅仅检索“故事”。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2.检索后的条目很多，可以根据题目、显示的内容等，判断哪些是需要的资料。</a:t>
            </a:r>
          </a:p>
        </p:txBody>
      </p:sp>
      <p:sp>
        <p:nvSpPr>
          <p:cNvPr id="4" name="对角圆角矩形 3"/>
          <p:cNvSpPr/>
          <p:nvPr/>
        </p:nvSpPr>
        <p:spPr>
          <a:xfrm>
            <a:off x="6836216" y="1275606"/>
            <a:ext cx="2200280" cy="2215494"/>
          </a:xfrm>
          <a:prstGeom prst="round2DiagRect">
            <a:avLst>
              <a:gd name="adj1" fmla="val 16667"/>
              <a:gd name="adj2" fmla="val 9767"/>
            </a:avLst>
          </a:prstGeom>
          <a:grpFill/>
          <a:ln w="19050">
            <a:solidFill>
              <a:srgbClr val="00B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请教别人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1.想想谁可能会有自己需要的资料。</a:t>
            </a:r>
          </a:p>
          <a:p>
            <a:r>
              <a:rPr lang="zh-CN" altLang="en-US" sz="2100" b="1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2.想好问题，请教合适的人。</a:t>
            </a:r>
            <a:endParaRPr lang="zh-CN" altLang="en-US" sz="2100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450532" y="192936"/>
            <a:ext cx="2101004" cy="6469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3200" b="1" dirty="0">
                <a:solidFill>
                  <a:srgbClr val="00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搜集资料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7355" y1="69690" x2="84615" y2="90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002" y="1452404"/>
            <a:ext cx="360040" cy="3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7856">
                        <a14:foregroundMark x1="49903" y1="38596" x2="49903" y2="38596"/>
                        <a14:foregroundMark x1="49318" y1="63743" x2="49318" y2="63743"/>
                        <a14:foregroundMark x1="48148" y1="86550" x2="48148" y2="86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35" y="1410357"/>
            <a:ext cx="526014" cy="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4570" y1="16146" x2="26290" y2="52604"/>
                        <a14:foregroundMark x1="76413" y1="19792" x2="74693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070" y="1360820"/>
            <a:ext cx="426170" cy="40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2339178" y="2427734"/>
            <a:ext cx="7665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94962" y="2748548"/>
            <a:ext cx="540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55002" y="3684652"/>
            <a:ext cx="235072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31971" y="4020309"/>
            <a:ext cx="26737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147966" y="2067694"/>
            <a:ext cx="3344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743127" y="2378983"/>
            <a:ext cx="540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361316" y="3972684"/>
            <a:ext cx="195389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3771702" y="4304149"/>
            <a:ext cx="26642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771702" y="4620756"/>
            <a:ext cx="115212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66970" y="4332724"/>
            <a:ext cx="26737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08679" y="4654664"/>
            <a:ext cx="12241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860243" y="2067694"/>
            <a:ext cx="80800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084070" y="2383353"/>
            <a:ext cx="15121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024326" y="2699011"/>
            <a:ext cx="83591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272881" y="3021318"/>
            <a:ext cx="125134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中括号 5">
            <a:extLst>
              <a:ext uri="{FF2B5EF4-FFF2-40B4-BE49-F238E27FC236}">
                <a16:creationId xmlns:a16="http://schemas.microsoft.com/office/drawing/2014/main" id="{93B84E59-0115-32D8-EAF3-6BB7F635D85E}"/>
              </a:ext>
            </a:extLst>
          </p:cNvPr>
          <p:cNvSpPr/>
          <p:nvPr/>
        </p:nvSpPr>
        <p:spPr>
          <a:xfrm rot="16200000">
            <a:off x="4666017" y="-2323936"/>
            <a:ext cx="274692" cy="6799431"/>
          </a:xfrm>
          <a:prstGeom prst="rightBracket">
            <a:avLst/>
          </a:prstGeom>
          <a:ln w="28575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D9D17D2-6D2F-BA73-D72A-7B8329FDC416}"/>
              </a:ext>
            </a:extLst>
          </p:cNvPr>
          <p:cNvCxnSpPr/>
          <p:nvPr/>
        </p:nvCxnSpPr>
        <p:spPr>
          <a:xfrm>
            <a:off x="4499992" y="771550"/>
            <a:ext cx="0" cy="49071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9553" y="2051147"/>
            <a:ext cx="8410709" cy="797719"/>
            <a:chOff x="3815916" y="1696318"/>
            <a:chExt cx="1949737" cy="79771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887872" cy="71437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3949457" y="1696318"/>
              <a:ext cx="1816196" cy="7155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 查找图书</a:t>
              </a:r>
              <a:r>
                <a:rPr lang="en-US" altLang="zh-CN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:</a:t>
              </a:r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  <a:cs typeface="微软雅黑" panose="020B0503020204020204" charset="-122"/>
                </a:rPr>
                <a:t>获取的资料比较全面、权威</a:t>
              </a:r>
              <a:endParaRPr lang="en-US" altLang="zh-CN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9552" y="2982127"/>
            <a:ext cx="4924859" cy="830997"/>
            <a:chOff x="3815916" y="1710814"/>
            <a:chExt cx="1949237" cy="83099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815916" y="1779662"/>
              <a:ext cx="1806735" cy="71437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4077950" y="1710814"/>
              <a:ext cx="1687203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网络搜索</a:t>
              </a:r>
              <a:r>
                <a:rPr lang="en-US" altLang="zh-CN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:</a:t>
              </a:r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  <a:cs typeface="微软雅黑" panose="020B0503020204020204" charset="-122"/>
                </a:rPr>
                <a:t>方便快捷</a:t>
              </a:r>
              <a:endParaRPr lang="en-US" altLang="zh-CN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9553" y="3865273"/>
            <a:ext cx="8021201" cy="830997"/>
            <a:chOff x="3537982" y="1818604"/>
            <a:chExt cx="1930603" cy="83099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" r="1474"/>
            <a:stretch/>
          </p:blipFill>
          <p:spPr>
            <a:xfrm>
              <a:off x="3537982" y="1903281"/>
              <a:ext cx="1843945" cy="714375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737455" y="1818604"/>
              <a:ext cx="1731130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请教别人</a:t>
              </a:r>
              <a:r>
                <a:rPr lang="en-US" altLang="zh-CN"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微软雅黑" panose="020B0503020204020204" charset="-122"/>
                </a:rPr>
                <a:t>:</a:t>
              </a:r>
              <a:r>
                <a:rPr lang="zh-CN" altLang="en-US" sz="32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  <a:cs typeface="微软雅黑" panose="020B0503020204020204" charset="-122"/>
                </a:rPr>
                <a:t>在交流互动获得专业指导</a:t>
              </a:r>
              <a:endParaRPr lang="en-US" altLang="zh-CN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微软雅黑" panose="020B050302020402020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23528" y="963996"/>
            <a:ext cx="838030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常用的三种搜集资料的渠道有不同的特点，适用范围也不一样。</a:t>
            </a:r>
            <a:endParaRPr lang="zh-CN" altLang="en-US" sz="32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7355" y1="69690" x2="84615" y2="90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608" y="2338433"/>
            <a:ext cx="360040" cy="3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7856">
                        <a14:foregroundMark x1="49903" y1="38596" x2="49903" y2="38596"/>
                        <a14:foregroundMark x1="49318" y1="63743" x2="49318" y2="63743"/>
                        <a14:foregroundMark x1="48148" y1="86550" x2="48148" y2="86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61" y="3222287"/>
            <a:ext cx="526014" cy="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4570" y1="16146" x2="26290" y2="52604"/>
                        <a14:foregroundMark x1="76413" y1="19792" x2="74693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11" y="4115660"/>
            <a:ext cx="426170" cy="40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627784" y="-31364"/>
            <a:ext cx="3816424" cy="1014413"/>
            <a:chOff x="2627784" y="-59939"/>
            <a:chExt cx="3816424" cy="1014413"/>
          </a:xfrm>
        </p:grpSpPr>
        <p:sp>
          <p:nvSpPr>
            <p:cNvPr id="6" name="矩形 5"/>
            <p:cNvSpPr/>
            <p:nvPr/>
          </p:nvSpPr>
          <p:spPr>
            <a:xfrm>
              <a:off x="3072125" y="123477"/>
              <a:ext cx="337208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200">
                  <a:latin typeface="黑体" pitchFamily="49" charset="-122"/>
                  <a:ea typeface="黑体" pitchFamily="49" charset="-122"/>
                  <a:cs typeface="微软雅黑" panose="020B0503020204020204" charset="-122"/>
                </a:rPr>
                <a:t> 你发现了吗？</a:t>
              </a:r>
              <a:endParaRPr lang="zh-CN" altLang="en-US" sz="3200" dirty="0">
                <a:latin typeface="黑体" pitchFamily="49" charset="-122"/>
                <a:ea typeface="黑体" pitchFamily="49" charset="-122"/>
              </a:endParaRPr>
            </a:p>
          </p:txBody>
        </p:sp>
        <p:pic>
          <p:nvPicPr>
            <p:cNvPr id="19" name="图片 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-59939"/>
              <a:ext cx="1016000" cy="1014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96043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7584" y="1284387"/>
            <a:ext cx="770485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这三种搜集资料的方法具体该如何操作呢？让我们以“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搜集体现汉字特点的故事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”这个任务为例来学一学吧！</a:t>
            </a:r>
          </a:p>
        </p:txBody>
      </p:sp>
    </p:spTree>
    <p:extLst>
      <p:ext uri="{BB962C8B-B14F-4D97-AF65-F5344CB8AC3E}">
        <p14:creationId xmlns:p14="http://schemas.microsoft.com/office/powerpoint/2010/main" val="1226651104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95536" y="843558"/>
            <a:ext cx="8424936" cy="1389317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想一想自己家中是否有这一类的图书，学校阅览室或附近的图书馆、书店哪个地方可能会有与汉字故事相关的图书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95536" y="2307642"/>
            <a:ext cx="8496944" cy="1389317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到书店和图书馆查找，可以到语言类或文化类书柜上去找，也可以在工作人员的帮助下进行电脑检索，找到相关图书的准确位置。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95536" y="3771727"/>
            <a:ext cx="8424936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根据书名、目录、内容简介等初步判断书中是否有需要的内容。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03849" y="195486"/>
            <a:ext cx="2736303" cy="584775"/>
            <a:chOff x="3081748" y="195486"/>
            <a:chExt cx="2736303" cy="584775"/>
          </a:xfrm>
        </p:grpSpPr>
        <p:sp>
          <p:nvSpPr>
            <p:cNvPr id="6" name="矩形 5"/>
            <p:cNvSpPr/>
            <p:nvPr/>
          </p:nvSpPr>
          <p:spPr>
            <a:xfrm>
              <a:off x="3369779" y="195486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>
                  <a:latin typeface="宋体" panose="02010600030101010101" pitchFamily="2" charset="-122"/>
                  <a:ea typeface="宋体" panose="02010600030101010101" pitchFamily="2" charset="-122"/>
                </a:rPr>
                <a:t> 查找图书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67355" y1="69690" x2="84615" y2="902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81748" y="291741"/>
              <a:ext cx="509416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08373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89062" y="987574"/>
            <a:ext cx="8496944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提炼出本次任务的关键词“汉字故事”“趣味汉字”等，在网址搜索栏里输入。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89062" y="2211710"/>
            <a:ext cx="8496944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观察搜索到的条目：一般会显示完整标题、文章发布日期、内容摘选等内容。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89062" y="3579862"/>
            <a:ext cx="8496944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浏览这些内容，大致判断该条目下包含哪些资料，找到合适的条目点击查阅。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98255" y="267494"/>
            <a:ext cx="2741897" cy="584775"/>
            <a:chOff x="3096281" y="267494"/>
            <a:chExt cx="2741897" cy="584775"/>
          </a:xfrm>
        </p:grpSpPr>
        <p:sp>
          <p:nvSpPr>
            <p:cNvPr id="6" name="矩形 5"/>
            <p:cNvSpPr/>
            <p:nvPr/>
          </p:nvSpPr>
          <p:spPr>
            <a:xfrm>
              <a:off x="3389906" y="267494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网络搜索</a:t>
              </a: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97856">
                          <a14:foregroundMark x1="49903" y1="38596" x2="49903" y2="38596"/>
                          <a14:foregroundMark x1="49318" y1="63743" x2="49318" y2="63743"/>
                          <a14:foregroundMark x1="48148" y1="86550" x2="48148" y2="865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6281" y="393596"/>
              <a:ext cx="54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95341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89062" y="1275606"/>
            <a:ext cx="8424936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想一想老师、家长、邻居中，谁对汉字故事有一定的了解和研究，从而有目的地请教。</a:t>
            </a:r>
            <a:endParaRPr lang="zh-CN" altLang="en-US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53058" y="2571750"/>
            <a:ext cx="8496944" cy="53120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把别人讲的故事及时地记录下来。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339738" y="3603786"/>
            <a:ext cx="8496944" cy="960263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en-US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CN" sz="2800" b="1" dirty="0">
                <a:solidFill>
                  <a:srgbClr val="009900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如果别人讲得不太详细，可以及时追问，丰富故事的细节。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23216" y="303290"/>
            <a:ext cx="2716936" cy="584775"/>
            <a:chOff x="3146203" y="303290"/>
            <a:chExt cx="2716936" cy="584775"/>
          </a:xfrm>
        </p:grpSpPr>
        <p:sp>
          <p:nvSpPr>
            <p:cNvPr id="6" name="矩形 5"/>
            <p:cNvSpPr/>
            <p:nvPr/>
          </p:nvSpPr>
          <p:spPr>
            <a:xfrm>
              <a:off x="3414867" y="303290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请教别人</a:t>
              </a:r>
            </a:p>
          </p:txBody>
        </p:sp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24570" y1="16146" x2="26290" y2="52604"/>
                          <a14:foregroundMark x1="76413" y1="19792" x2="74693" y2="57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6203" y="393820"/>
              <a:ext cx="457875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301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69765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97" y="607865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99592" y="1707654"/>
            <a:ext cx="7488832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课下，请同学们按照今天学习到的搜集资料的方法去搜集资料吧！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2344" y="528367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411395437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41687" y="1275606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 上节课我们布置了搜集资料的任务，大家是不是搜集到了很多资料呢？这节课我们一起来把搜集到的资料整理一下吧！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1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第三课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15" name="iconfont-1191-870150">
              <a:extLst>
                <a:ext uri="{FF2B5EF4-FFF2-40B4-BE49-F238E27FC236}">
                  <a16:creationId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6" name="iconfont-1191-870150">
              <a:extLst>
                <a:ext uri="{FF2B5EF4-FFF2-40B4-BE49-F238E27FC236}">
                  <a16:creationId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479777910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71600" y="1417588"/>
            <a:ext cx="714821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整理资料前，请大家先说一说在搜集资料的过程中遇到了什么困难，我们一起来解决吧！</a:t>
            </a: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382588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2113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8790" y="32120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整理资料</a:t>
            </a:r>
          </a:p>
        </p:txBody>
      </p:sp>
    </p:spTree>
    <p:extLst>
      <p:ext uri="{BB962C8B-B14F-4D97-AF65-F5344CB8AC3E}">
        <p14:creationId xmlns:p14="http://schemas.microsoft.com/office/powerpoint/2010/main" val="2204324564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标注 5"/>
          <p:cNvSpPr/>
          <p:nvPr/>
        </p:nvSpPr>
        <p:spPr>
          <a:xfrm>
            <a:off x="1112565" y="632104"/>
            <a:ext cx="7537970" cy="954107"/>
          </a:xfrm>
          <a:prstGeom prst="wedgeRectCallout">
            <a:avLst>
              <a:gd name="adj1" fmla="val -52408"/>
              <a:gd name="adj2" fmla="val -9129"/>
            </a:avLst>
          </a:prstGeom>
          <a:solidFill>
            <a:schemeClr val="bg1"/>
          </a:solidFill>
          <a:ln w="19050">
            <a:solidFill>
              <a:srgbClr val="EE606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没有通过合适的渠道查找图书，没有找到想要的图书；请教别人没有得到所需要的信息。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标注 3"/>
          <p:cNvSpPr/>
          <p:nvPr/>
        </p:nvSpPr>
        <p:spPr>
          <a:xfrm>
            <a:off x="1112565" y="2603559"/>
            <a:ext cx="7537970" cy="954107"/>
          </a:xfrm>
          <a:prstGeom prst="wedgeRectCallout">
            <a:avLst>
              <a:gd name="adj1" fmla="val -53136"/>
              <a:gd name="adj2" fmla="val -1407"/>
            </a:avLst>
          </a:prstGeom>
          <a:solidFill>
            <a:schemeClr val="bg1"/>
          </a:solidFill>
          <a:ln w="19050">
            <a:solidFill>
              <a:srgbClr val="EE606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搜集的字谜难度太大、数量太多，资料过于繁杂。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669082" y="1708895"/>
            <a:ext cx="842493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可以改成利用网络搜索的渠道搜集资料。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439863" y="3723878"/>
            <a:ext cx="8496944" cy="1055608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可以进行筛选和整理，删去太难或太简单的字谜，留下有一定挑战价值又有趣味的字谜。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" y="536731"/>
            <a:ext cx="889942" cy="11581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50" y="2513732"/>
            <a:ext cx="707078" cy="113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571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21908" y="1419622"/>
            <a:ext cx="73001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组内交流自己搜集到的资料，根据交流结果对自己的资料进行补充完善。</a:t>
            </a:r>
          </a:p>
        </p:txBody>
      </p:sp>
    </p:spTree>
    <p:extLst>
      <p:ext uri="{BB962C8B-B14F-4D97-AF65-F5344CB8AC3E}">
        <p14:creationId xmlns:p14="http://schemas.microsoft.com/office/powerpoint/2010/main" val="127770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35596" y="1419622"/>
            <a:ext cx="727280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完善了自己的资料后，我们一起来看看：筛选和整理资料有哪些注意事项？</a:t>
            </a:r>
          </a:p>
        </p:txBody>
      </p:sp>
    </p:spTree>
    <p:extLst>
      <p:ext uri="{BB962C8B-B14F-4D97-AF65-F5344CB8AC3E}">
        <p14:creationId xmlns:p14="http://schemas.microsoft.com/office/powerpoint/2010/main" val="1352170127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2726828" y="706398"/>
            <a:ext cx="3429347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54058" y="1767274"/>
            <a:ext cx="7974886" cy="160895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10000"/>
            </a:schemeClr>
          </a:solidFill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根据活动的时长，确定字谜的数量，结合字谜的类别、难易程度进行分组。</a:t>
            </a:r>
            <a:endParaRPr lang="zh-CN" altLang="en-US" sz="3200" b="1" spc="-6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55404" y="773291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pc="-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猜字谜活动小组</a:t>
            </a:r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7455389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1"/>
          <p:cNvSpPr/>
          <p:nvPr/>
        </p:nvSpPr>
        <p:spPr>
          <a:xfrm>
            <a:off x="2375756" y="440663"/>
            <a:ext cx="4392488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67544" y="1267070"/>
            <a:ext cx="8405886" cy="3243441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整理时要考虑多样化的呈现方式，比如将资料整理成展板、手抄报、电子演示文稿等，也可以用毛笔字书写体现汉字特点的故事、对联等。</a:t>
            </a:r>
          </a:p>
        </p:txBody>
      </p:sp>
      <p:sp>
        <p:nvSpPr>
          <p:cNvPr id="2" name="矩形 1"/>
          <p:cNvSpPr/>
          <p:nvPr/>
        </p:nvSpPr>
        <p:spPr>
          <a:xfrm>
            <a:off x="2286794" y="528692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spc="-6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趣味汉字交流会小组</a:t>
            </a:r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2147758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043608" y="1275606"/>
            <a:ext cx="6984776" cy="1736646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3200" b="1" spc="-60" dirty="0">
                <a:latin typeface="宋体" pitchFamily="2" charset="-122"/>
                <a:ea typeface="宋体" pitchFamily="2" charset="-122"/>
              </a:rPr>
              <a:t>    各小组要考虑展示的角度和形式，来看哪种更适合本组的主题。</a:t>
            </a:r>
            <a:endParaRPr lang="zh-CN" altLang="en-US" sz="3200" b="1" spc="-6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81026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380467"/>
              </p:ext>
            </p:extLst>
          </p:nvPr>
        </p:nvGraphicFramePr>
        <p:xfrm>
          <a:off x="179512" y="697911"/>
          <a:ext cx="8856984" cy="39590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1695757259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401166147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958720959"/>
                    </a:ext>
                  </a:extLst>
                </a:gridCol>
              </a:tblGrid>
              <a:tr h="5056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自我评价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125431"/>
                  </a:ext>
                </a:extLst>
              </a:tr>
              <a:tr h="920750">
                <a:tc rowSpan="3">
                  <a:txBody>
                    <a:bodyPr/>
                    <a:lstStyle/>
                    <a:p>
                      <a:pPr algn="ctr"/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</a:t>
                      </a:r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能运用查找图书、网络搜索、请教别人等多种方法搜集资料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6948750"/>
                  </a:ext>
                </a:extLst>
              </a:tr>
              <a:tr h="606215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能正确运用搜集资料的方法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89362"/>
                  </a:ext>
                </a:extLst>
              </a:tr>
              <a:tr h="92075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搜集到的资料比较丰富，能够满足活动的需要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6793320"/>
                  </a:ext>
                </a:extLst>
              </a:tr>
              <a:tr h="9207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整理</a:t>
                      </a:r>
                      <a:endParaRPr lang="en-US" altLang="zh-CN" sz="28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能把资料整理得比较完善、清楚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038117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29762" y="51470"/>
            <a:ext cx="42844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搜集、整理资料自评表</a:t>
            </a:r>
          </a:p>
        </p:txBody>
      </p:sp>
    </p:spTree>
    <p:extLst>
      <p:ext uri="{BB962C8B-B14F-4D97-AF65-F5344CB8AC3E}">
        <p14:creationId xmlns:p14="http://schemas.microsoft.com/office/powerpoint/2010/main" val="19470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1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第四课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15" name="iconfont-1191-870150">
              <a:extLst>
                <a:ext uri="{FF2B5EF4-FFF2-40B4-BE49-F238E27FC236}">
                  <a16:creationId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6" name="iconfont-1191-870150">
              <a:extLst>
                <a:ext uri="{FF2B5EF4-FFF2-40B4-BE49-F238E27FC236}">
                  <a16:creationId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DF47154-6C98-F473-C573-8F2E511BBC80}"/>
              </a:ext>
            </a:extLst>
          </p:cNvPr>
          <p:cNvSpPr/>
          <p:nvPr/>
        </p:nvSpPr>
        <p:spPr>
          <a:xfrm>
            <a:off x="611560" y="1563638"/>
            <a:ext cx="8126610" cy="162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    资料已经整理好了，这节课我们一起来开展猜字谜活动吧！</a:t>
            </a:r>
          </a:p>
        </p:txBody>
      </p:sp>
    </p:spTree>
    <p:extLst>
      <p:ext uri="{BB962C8B-B14F-4D97-AF65-F5344CB8AC3E}">
        <p14:creationId xmlns:p14="http://schemas.microsoft.com/office/powerpoint/2010/main" val="1778920201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>
            <a:extLst>
              <a:ext uri="{FF2B5EF4-FFF2-40B4-BE49-F238E27FC236}">
                <a16:creationId xmlns:a16="http://schemas.microsoft.com/office/drawing/2014/main" id="{56525F0D-AB83-8CD8-D68B-195BEA000F03}"/>
              </a:ext>
            </a:extLst>
          </p:cNvPr>
          <p:cNvSpPr/>
          <p:nvPr/>
        </p:nvSpPr>
        <p:spPr>
          <a:xfrm>
            <a:off x="3244684" y="1550899"/>
            <a:ext cx="2695468" cy="9292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DF47154-6C98-F473-C573-8F2E511BBC80}"/>
              </a:ext>
            </a:extLst>
          </p:cNvPr>
          <p:cNvSpPr/>
          <p:nvPr/>
        </p:nvSpPr>
        <p:spPr>
          <a:xfrm>
            <a:off x="477838" y="2703027"/>
            <a:ext cx="8126610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开展猜字谜活动有哪些形式？你更喜欢哪一种呢？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8B396E3-2F42-3A00-1614-F8F734331921}"/>
              </a:ext>
            </a:extLst>
          </p:cNvPr>
          <p:cNvSpPr/>
          <p:nvPr/>
        </p:nvSpPr>
        <p:spPr>
          <a:xfrm>
            <a:off x="3389540" y="1645105"/>
            <a:ext cx="25010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猜字谜活动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93CF7CA-6F98-A599-FD69-AEFC67DE2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542787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id="{19856D51-44C2-BA91-58A7-C0C3757DA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42787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042AD8BC-9DD3-6FF6-E218-80BCC3469776}"/>
              </a:ext>
            </a:extLst>
          </p:cNvPr>
          <p:cNvSpPr txBox="1"/>
          <p:nvPr/>
        </p:nvSpPr>
        <p:spPr>
          <a:xfrm>
            <a:off x="935567" y="48351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展示交流</a:t>
            </a:r>
          </a:p>
        </p:txBody>
      </p:sp>
    </p:spTree>
    <p:extLst>
      <p:ext uri="{BB962C8B-B14F-4D97-AF65-F5344CB8AC3E}">
        <p14:creationId xmlns:p14="http://schemas.microsoft.com/office/powerpoint/2010/main" val="1110107954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30164" y="411510"/>
            <a:ext cx="8136904" cy="1532334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搜集字谜的小组，把字谜写在纸条上张贴在教室里，能猜出的同学揭下纸条，在纸条上写下答案，到出谜小组去验证答案。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03548" y="2211710"/>
            <a:ext cx="8136904" cy="1055608"/>
          </a:xfrm>
          <a:prstGeom prst="roundRect">
            <a:avLst/>
          </a:prstGeom>
          <a:noFill/>
          <a:ln>
            <a:solidFill>
              <a:srgbClr val="00CC99"/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请搜集字谜的小组上讲台出字谜，其他同学来抢答。</a:t>
            </a:r>
            <a:endParaRPr lang="zh-CN" altLang="en-US" sz="2800" b="1" spc="-6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03548" y="3604374"/>
            <a:ext cx="8136904" cy="1055608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    搜集</a:t>
            </a:r>
            <a:r>
              <a:rPr lang="zh-CN" altLang="en-US" sz="2800" b="1" spc="-6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字谜的小组轮流出字谜，其他同学通过举手的方式抢答，结合猜对字谜的数量展开评比活动。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035A123-6E45-2931-C389-F9754F9774B9}"/>
              </a:ext>
            </a:extLst>
          </p:cNvPr>
          <p:cNvSpPr/>
          <p:nvPr/>
        </p:nvSpPr>
        <p:spPr>
          <a:xfrm rot="20651576">
            <a:off x="-207278" y="131331"/>
            <a:ext cx="226215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形式</a:t>
            </a:r>
            <a:r>
              <a:rPr lang="zh-CN" alt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华文新魏" panose="02010800040101010101" pitchFamily="2" charset="-122"/>
                <a:ea typeface="华文新魏" panose="02010800040101010101" pitchFamily="2" charset="-122"/>
              </a:rPr>
              <a:t>一</a:t>
            </a:r>
            <a:endParaRPr lang="zh-CN" altLang="en-US" sz="36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AD44B4B-8F62-E6A8-6C72-746B0E663166}"/>
              </a:ext>
            </a:extLst>
          </p:cNvPr>
          <p:cNvSpPr/>
          <p:nvPr/>
        </p:nvSpPr>
        <p:spPr>
          <a:xfrm rot="20651576">
            <a:off x="-207278" y="1931531"/>
            <a:ext cx="226215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形式二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3BCC658-49E8-FC39-D233-2DF999A90DB8}"/>
              </a:ext>
            </a:extLst>
          </p:cNvPr>
          <p:cNvSpPr/>
          <p:nvPr/>
        </p:nvSpPr>
        <p:spPr>
          <a:xfrm rot="20651576">
            <a:off x="-207278" y="3299683"/>
            <a:ext cx="226215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形式三</a:t>
            </a:r>
          </a:p>
        </p:txBody>
      </p:sp>
    </p:spTree>
    <p:extLst>
      <p:ext uri="{BB962C8B-B14F-4D97-AF65-F5344CB8AC3E}">
        <p14:creationId xmlns:p14="http://schemas.microsoft.com/office/powerpoint/2010/main" val="12191142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71600" y="1131590"/>
            <a:ext cx="741682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确定了形式后就可以开展猜字谜活动啦！看看谁的字谜最有意思，谁的字谜最难猜！</a:t>
            </a:r>
          </a:p>
        </p:txBody>
      </p:sp>
    </p:spTree>
    <p:extLst>
      <p:ext uri="{BB962C8B-B14F-4D97-AF65-F5344CB8AC3E}">
        <p14:creationId xmlns:p14="http://schemas.microsoft.com/office/powerpoint/2010/main" val="3117457891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346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6" y="35823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07753" y="699542"/>
            <a:ext cx="8319947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         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微软雅黑" panose="020B0503020204020204" charset="-122"/>
              </a:rPr>
              <a:t>字  谜</a:t>
            </a:r>
            <a:endParaRPr lang="en-US" altLang="zh-CN" sz="3200" b="1" dirty="0">
              <a:latin typeface="黑体" pitchFamily="49" charset="-122"/>
              <a:ea typeface="黑体" pitchFamily="49" charset="-122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1.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一点一横长，一撇向西方，并排两棵树，长在石头上。</a:t>
            </a: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2.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木字口中栽，非杏也非呆，若把困字猜，猜</a:t>
            </a:r>
            <a:r>
              <a:rPr lang="zh-CN" altLang="en-US" sz="3200" b="1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了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也</a:t>
            </a:r>
            <a:r>
              <a:rPr lang="zh-CN" altLang="en-US" sz="3200" b="1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白</a:t>
            </a:r>
            <a:r>
              <a:rPr lang="zh-CN" altLang="en-US" sz="3200" b="1" smtClean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猜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3.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十个兄弟力量大，什么困难都不怕。</a:t>
            </a:r>
          </a:p>
        </p:txBody>
      </p:sp>
      <p:sp>
        <p:nvSpPr>
          <p:cNvPr id="6" name="文本框 14"/>
          <p:cNvSpPr txBox="1"/>
          <p:nvPr/>
        </p:nvSpPr>
        <p:spPr>
          <a:xfrm>
            <a:off x="633953" y="320452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33408" y="1923678"/>
            <a:ext cx="671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磨</a:t>
            </a:r>
          </a:p>
        </p:txBody>
      </p:sp>
      <p:sp>
        <p:nvSpPr>
          <p:cNvPr id="10" name="文本框 7"/>
          <p:cNvSpPr txBox="1"/>
          <p:nvPr/>
        </p:nvSpPr>
        <p:spPr>
          <a:xfrm>
            <a:off x="3756660" y="3232016"/>
            <a:ext cx="671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束</a:t>
            </a:r>
          </a:p>
        </p:txBody>
      </p:sp>
      <p:sp>
        <p:nvSpPr>
          <p:cNvPr id="12" name="文本框 7"/>
          <p:cNvSpPr txBox="1"/>
          <p:nvPr/>
        </p:nvSpPr>
        <p:spPr>
          <a:xfrm>
            <a:off x="8088114" y="3795886"/>
            <a:ext cx="671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克</a:t>
            </a:r>
          </a:p>
        </p:txBody>
      </p:sp>
    </p:spTree>
    <p:extLst>
      <p:ext uri="{BB962C8B-B14F-4D97-AF65-F5344CB8AC3E}">
        <p14:creationId xmlns:p14="http://schemas.microsoft.com/office/powerpoint/2010/main" val="5354477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39552" y="339502"/>
            <a:ext cx="8319947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cs typeface="微软雅黑" panose="020B0503020204020204" charset="-122"/>
              </a:rPr>
              <a:t>           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一 合 酥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一天，塞北来的人给曹操送来一盒酥糖，曹操吃了几块之后收了起来，并在盒盖上写了“一合酥”三个字，递给大家传看。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大家不明白曹操的意思，有的夸曹操的字写得好，有的夸糖盒精美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曹操却一句话也不说，笑了笑就出去了。</a:t>
            </a:r>
          </a:p>
        </p:txBody>
      </p:sp>
    </p:spTree>
    <p:extLst>
      <p:ext uri="{BB962C8B-B14F-4D97-AF65-F5344CB8AC3E}">
        <p14:creationId xmlns:p14="http://schemas.microsoft.com/office/powerpoint/2010/main" val="3909675988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7504" y="483518"/>
            <a:ext cx="8856984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过了一会儿，杨修进来了，看大家围在一起议论纷纷，便凑上前去一看，原来是一盒酥糖，再仔细一看，盒盖上还有曹操的题字：“一合酥”。足智多谋的杨修琢磨了一下便笑了起来，连说：“今天有口福。”伸手拿过盒子，打开盖子取出一块酥糖吃起来。大家惊讶地看着他，他也不解释，还取出一些酥糖，一人一块分了起来。这些人拿着酥糖，谁也不敢吃。杨修笑着说：“吃吧！这是丞相的命令，‘一人一口酥’嘛！”</a:t>
            </a:r>
          </a:p>
        </p:txBody>
      </p:sp>
    </p:spTree>
    <p:extLst>
      <p:ext uri="{BB962C8B-B14F-4D97-AF65-F5344CB8AC3E}">
        <p14:creationId xmlns:p14="http://schemas.microsoft.com/office/powerpoint/2010/main" val="2865038587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536904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你想给其他小组的展示打几分？一起来填一填“小组展示互评表”，评出优秀展示小组吧！</a:t>
            </a:r>
          </a:p>
        </p:txBody>
      </p:sp>
      <p:pic>
        <p:nvPicPr>
          <p:cNvPr id="7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47" y="699542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35" y="694779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5228" y="65194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总结评价</a:t>
            </a:r>
          </a:p>
        </p:txBody>
      </p:sp>
    </p:spTree>
    <p:extLst>
      <p:ext uri="{BB962C8B-B14F-4D97-AF65-F5344CB8AC3E}">
        <p14:creationId xmlns:p14="http://schemas.microsoft.com/office/powerpoint/2010/main" val="3700316236"/>
      </p:ext>
    </p:extLst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708633"/>
              </p:ext>
            </p:extLst>
          </p:nvPr>
        </p:nvGraphicFramePr>
        <p:xfrm>
          <a:off x="0" y="902792"/>
          <a:ext cx="9144000" cy="3757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895726935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82725855"/>
                    </a:ext>
                  </a:extLst>
                </a:gridCol>
                <a:gridCol w="1835696">
                  <a:extLst>
                    <a:ext uri="{9D8B030D-6E8A-4147-A177-3AD203B41FA5}">
                      <a16:colId xmlns:a16="http://schemas.microsoft.com/office/drawing/2014/main" val="1822272171"/>
                    </a:ext>
                  </a:extLst>
                </a:gridCol>
              </a:tblGrid>
              <a:tr h="6608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同学评价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620112"/>
                  </a:ext>
                </a:extLst>
              </a:tr>
              <a:tr h="7097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参与度</a:t>
                      </a:r>
                      <a:endParaRPr lang="zh-CN" altLang="en-US" sz="3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3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小组</a:t>
                      </a:r>
                      <a:r>
                        <a:rPr lang="zh-CN" altLang="en-US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成员人人参与，</a:t>
                      </a:r>
                      <a:r>
                        <a:rPr lang="zh-CN" altLang="en-US" sz="3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相互合作</a:t>
                      </a:r>
                      <a:endParaRPr lang="zh-CN" altLang="en-US" sz="32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337496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自信心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展示时态度大方，充满自信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4852052"/>
                  </a:ext>
                </a:extLst>
              </a:tr>
              <a:tr h="7920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kern="1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形式多样，</a:t>
                      </a:r>
                      <a:r>
                        <a:rPr lang="zh-CN" altLang="en-US" sz="3200" b="1" kern="12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有创意</a:t>
                      </a:r>
                      <a:endParaRPr lang="zh-CN" altLang="en-US" sz="32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7627907"/>
                  </a:ext>
                </a:extLst>
              </a:tr>
              <a:tr h="8743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质量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kern="1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内容丰富，展示清楚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109552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915816" y="17276"/>
            <a:ext cx="3600400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小组展示互评表</a:t>
            </a:r>
          </a:p>
        </p:txBody>
      </p:sp>
    </p:spTree>
    <p:extLst>
      <p:ext uri="{BB962C8B-B14F-4D97-AF65-F5344CB8AC3E}">
        <p14:creationId xmlns:p14="http://schemas.microsoft.com/office/powerpoint/2010/main" val="10636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68693" y="1131590"/>
            <a:ext cx="80508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上节课我们一起开展了猜字谜活动，还拓展了其他字谜。这节课，我们先来举办趣味汉字交流会，然后总结、评价，梳理一下经验吧！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179848" y="97198"/>
            <a:ext cx="2784304" cy="646331"/>
            <a:chOff x="2996763" y="97198"/>
            <a:chExt cx="2784304" cy="646331"/>
          </a:xfrm>
        </p:grpSpPr>
        <p:sp>
          <p:nvSpPr>
            <p:cNvPr id="14" name="文本框 14"/>
            <p:cNvSpPr txBox="1"/>
            <p:nvPr/>
          </p:nvSpPr>
          <p:spPr>
            <a:xfrm>
              <a:off x="3366914" y="97198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第五课</a:t>
              </a:r>
              <a:r>
                <a:rPr kumimoji="1" lang="zh-CN" altLang="en-US" sz="3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时</a:t>
              </a:r>
            </a:p>
          </p:txBody>
        </p:sp>
        <p:sp>
          <p:nvSpPr>
            <p:cNvPr id="15" name="iconfont-1191-870150">
              <a:extLst>
                <a:ext uri="{FF2B5EF4-FFF2-40B4-BE49-F238E27FC236}">
                  <a16:creationId xmlns:a16="http://schemas.microsoft.com/office/drawing/2014/main" id="{C8C09073-AA8C-4144-88FE-B260358CA63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93066" y="231494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  <p:sp>
          <p:nvSpPr>
            <p:cNvPr id="16" name="iconfont-1191-870150">
              <a:extLst>
                <a:ext uri="{FF2B5EF4-FFF2-40B4-BE49-F238E27FC236}">
                  <a16:creationId xmlns:a16="http://schemas.microsoft.com/office/drawing/2014/main" id="{7F5D856B-4E91-7743-BDEC-A4F2EDEE17C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2996763" y="231495"/>
              <a:ext cx="288001" cy="432000"/>
            </a:xfrm>
            <a:custGeom>
              <a:avLst/>
              <a:gdLst>
                <a:gd name="T0" fmla="*/ 2486 w 2486"/>
                <a:gd name="T1" fmla="*/ 1865 h 3729"/>
                <a:gd name="T2" fmla="*/ 0 w 2486"/>
                <a:gd name="T3" fmla="*/ 0 h 3729"/>
                <a:gd name="T4" fmla="*/ 0 w 2486"/>
                <a:gd name="T5" fmla="*/ 3729 h 3729"/>
                <a:gd name="T6" fmla="*/ 2486 w 2486"/>
                <a:gd name="T7" fmla="*/ 1865 h 3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1237342282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39552" y="1491630"/>
            <a:ext cx="626469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你是如何选择活动内容的？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539552" y="2067694"/>
            <a:ext cx="6480720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你是怎么和组员合作的？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39552" y="2643758"/>
            <a:ext cx="6264696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活动过程中遇到了什么困难？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39552" y="3219822"/>
            <a:ext cx="3816424" cy="578882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2800" b="1" spc="-60">
                <a:latin typeface="楷体" panose="02010609060101010101" pitchFamily="49" charset="-122"/>
                <a:ea typeface="楷体" panose="02010609060101010101" pitchFamily="49" charset="-122"/>
              </a:rPr>
              <a:t>你有哪些收获？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539552" y="3795886"/>
            <a:ext cx="8333227" cy="598249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spc="-60" dirty="0">
                <a:latin typeface="楷体" panose="02010609060101010101" pitchFamily="49" charset="-122"/>
                <a:ea typeface="楷体" panose="02010609060101010101" pitchFamily="49" charset="-122"/>
              </a:rPr>
              <a:t>你是否有做得不足的地方？下一次可以怎么改进？</a:t>
            </a:r>
          </a:p>
        </p:txBody>
      </p:sp>
      <p:sp>
        <p:nvSpPr>
          <p:cNvPr id="8" name="矩形 7"/>
          <p:cNvSpPr/>
          <p:nvPr/>
        </p:nvSpPr>
        <p:spPr>
          <a:xfrm>
            <a:off x="539552" y="555526"/>
            <a:ext cx="7272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回顾本次活动的过程，总结自己的表现：</a:t>
            </a:r>
          </a:p>
        </p:txBody>
      </p:sp>
    </p:spTree>
    <p:extLst>
      <p:ext uri="{BB962C8B-B14F-4D97-AF65-F5344CB8AC3E}">
        <p14:creationId xmlns:p14="http://schemas.microsoft.com/office/powerpoint/2010/main" val="17432966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55576" y="1563638"/>
            <a:ext cx="8064896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小组成员之间的分工合作是否明确、有效？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827584" y="2597934"/>
            <a:ext cx="5022626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是否按计划完成了任务？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827584" y="3632231"/>
            <a:ext cx="5670698" cy="612934"/>
          </a:xfrm>
          <a:prstGeom prst="round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457200" indent="-457200" defTabSz="685800">
              <a:buFont typeface="Wingdings" panose="05000000000000000000" pitchFamily="2" charset="2"/>
              <a:buChar char="Ø"/>
            </a:pPr>
            <a:r>
              <a:rPr lang="zh-CN" altLang="en-US" sz="3000" b="1" spc="-60">
                <a:latin typeface="楷体" panose="02010609060101010101" pitchFamily="49" charset="-122"/>
                <a:ea typeface="楷体" panose="02010609060101010101" pitchFamily="49" charset="-122"/>
              </a:rPr>
              <a:t>成果展示是否受到大家欢迎？</a:t>
            </a:r>
          </a:p>
        </p:txBody>
      </p:sp>
      <p:sp>
        <p:nvSpPr>
          <p:cNvPr id="8" name="矩形 7"/>
          <p:cNvSpPr/>
          <p:nvPr/>
        </p:nvSpPr>
        <p:spPr>
          <a:xfrm>
            <a:off x="755576" y="605947"/>
            <a:ext cx="4248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回顾小组活动的情况：</a:t>
            </a:r>
          </a:p>
        </p:txBody>
      </p:sp>
    </p:spTree>
    <p:extLst>
      <p:ext uri="{BB962C8B-B14F-4D97-AF65-F5344CB8AC3E}">
        <p14:creationId xmlns:p14="http://schemas.microsoft.com/office/powerpoint/2010/main" val="20578108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1419622"/>
            <a:ext cx="8097622" cy="1922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回顾完本次活动的过程及情况后，让我们通过“小组活动评价表”来评一评各</a:t>
            </a:r>
            <a:r>
              <a:rPr lang="zh-CN" altLang="en-US" sz="3200" b="1" spc="-150" dirty="0">
                <a:latin typeface="宋体" panose="02010600030101010101" pitchFamily="2" charset="-122"/>
                <a:ea typeface="宋体" panose="02010600030101010101" pitchFamily="2" charset="-122"/>
              </a:rPr>
              <a:t>小组在本次活动中的表现吧！</a:t>
            </a:r>
          </a:p>
        </p:txBody>
      </p:sp>
    </p:spTree>
    <p:extLst>
      <p:ext uri="{BB962C8B-B14F-4D97-AF65-F5344CB8AC3E}">
        <p14:creationId xmlns:p14="http://schemas.microsoft.com/office/powerpoint/2010/main" val="3928930749"/>
      </p:ext>
    </p:extLst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752"/>
              </p:ext>
            </p:extLst>
          </p:nvPr>
        </p:nvGraphicFramePr>
        <p:xfrm>
          <a:off x="0" y="699542"/>
          <a:ext cx="9144000" cy="39722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5616">
                  <a:extLst>
                    <a:ext uri="{9D8B030D-6E8A-4147-A177-3AD203B41FA5}">
                      <a16:colId xmlns:a16="http://schemas.microsoft.com/office/drawing/2014/main" val="133504064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93875017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09160076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58692099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138409078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val="385385179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评价标准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自我</a:t>
                      </a:r>
                      <a:endParaRPr lang="en-US" altLang="zh-CN" sz="2400" dirty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同学</a:t>
                      </a:r>
                      <a:endParaRPr lang="en-US" altLang="zh-CN" sz="2400" dirty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老师</a:t>
                      </a:r>
                      <a:endParaRPr lang="en-US" altLang="zh-CN" sz="2400" dirty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家长</a:t>
                      </a:r>
                      <a:endParaRPr lang="en-US" altLang="zh-CN" sz="2400" dirty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评价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765521"/>
                  </a:ext>
                </a:extLst>
              </a:tr>
              <a:tr h="849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制订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小组分工明确，计划安排合理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-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759276"/>
                  </a:ext>
                </a:extLst>
              </a:tr>
              <a:tr h="11109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搜集、整理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搜集资料的方法运用恰当，成果丰富，资料整理得</a:t>
                      </a: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比较完善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2124913"/>
                  </a:ext>
                </a:extLst>
              </a:tr>
              <a:tr h="11109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展示</a:t>
                      </a:r>
                      <a:endParaRPr lang="en-US" altLang="zh-CN" sz="24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交流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展示形式新颖，展示内容丰富，互动效果良好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itchFamily="49" charset="-122"/>
                          <a:ea typeface="黑体" pitchFamily="49" charset="-122"/>
                        </a:rPr>
                        <a:t>☆☆☆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-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7547528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3059832" y="-59447"/>
            <a:ext cx="320435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小组活动评价表</a:t>
            </a:r>
          </a:p>
        </p:txBody>
      </p:sp>
    </p:spTree>
    <p:extLst>
      <p:ext uri="{BB962C8B-B14F-4D97-AF65-F5344CB8AC3E}">
        <p14:creationId xmlns:p14="http://schemas.microsoft.com/office/powerpoint/2010/main" val="412504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20" y="384175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83" y="401638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4829" y="328270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  <p:sp>
        <p:nvSpPr>
          <p:cNvPr id="5" name="矩形 4"/>
          <p:cNvSpPr/>
          <p:nvPr/>
        </p:nvSpPr>
        <p:spPr>
          <a:xfrm>
            <a:off x="683568" y="1563638"/>
            <a:ext cx="8097622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将此次活动中感兴趣的问题整理出来，在后面的活动中继续研究。</a:t>
            </a:r>
            <a:endParaRPr lang="zh-CN" altLang="en-US" sz="3200" b="1" spc="-15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214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7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3140</Words>
  <Application>Microsoft Office PowerPoint</Application>
  <PresentationFormat>全屏显示(16:9)</PresentationFormat>
  <Paragraphs>301</Paragraphs>
  <Slides>62</Slides>
  <Notes>18</Notes>
  <HiddenSlides>3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62</vt:i4>
      </vt:variant>
    </vt:vector>
  </HeadingPairs>
  <TitlesOfParts>
    <vt:vector size="75" baseType="lpstr">
      <vt:lpstr>华文新魏</vt:lpstr>
      <vt:lpstr>微软雅黑</vt:lpstr>
      <vt:lpstr>楷体</vt:lpstr>
      <vt:lpstr>Arial</vt:lpstr>
      <vt:lpstr>仿宋</vt:lpstr>
      <vt:lpstr>宋体</vt:lpstr>
      <vt:lpstr>Wingdings</vt:lpstr>
      <vt:lpstr>黑体</vt:lpstr>
      <vt:lpstr>Calibri</vt:lpstr>
      <vt:lpstr>Times New Roman</vt:lpstr>
      <vt:lpstr>1_Office 主题​​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130</cp:revision>
  <dcterms:created xsi:type="dcterms:W3CDTF">2017-03-17T02:28:00Z</dcterms:created>
  <dcterms:modified xsi:type="dcterms:W3CDTF">2024-10-28T07:51:17Z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2052-11.1.0.8986</vt:lpwstr>
  </property>
</Properties>
</file>