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76" r:id="rId2"/>
  </p:sldMasterIdLst>
  <p:notesMasterIdLst>
    <p:notesMasterId r:id="rId45"/>
  </p:notesMasterIdLst>
  <p:handoutMasterIdLst>
    <p:handoutMasterId r:id="rId46"/>
  </p:handoutMasterIdLst>
  <p:sldIdLst>
    <p:sldId id="1533" r:id="rId3"/>
    <p:sldId id="1127" r:id="rId4"/>
    <p:sldId id="1129" r:id="rId5"/>
    <p:sldId id="1130" r:id="rId6"/>
    <p:sldId id="1131" r:id="rId7"/>
    <p:sldId id="1133" r:id="rId8"/>
    <p:sldId id="1125" r:id="rId9"/>
    <p:sldId id="1173" r:id="rId10"/>
    <p:sldId id="1136" r:id="rId11"/>
    <p:sldId id="1174" r:id="rId12"/>
    <p:sldId id="1138" r:id="rId13"/>
    <p:sldId id="1190" r:id="rId14"/>
    <p:sldId id="1191" r:id="rId15"/>
    <p:sldId id="1139" r:id="rId16"/>
    <p:sldId id="1196" r:id="rId17"/>
    <p:sldId id="1150" r:id="rId18"/>
    <p:sldId id="1152" r:id="rId19"/>
    <p:sldId id="1164" r:id="rId20"/>
    <p:sldId id="1193" r:id="rId21"/>
    <p:sldId id="1194" r:id="rId22"/>
    <p:sldId id="1192" r:id="rId23"/>
    <p:sldId id="1195" r:id="rId24"/>
    <p:sldId id="1157" r:id="rId25"/>
    <p:sldId id="1158" r:id="rId26"/>
    <p:sldId id="1159" r:id="rId27"/>
    <p:sldId id="1160" r:id="rId28"/>
    <p:sldId id="1179" r:id="rId29"/>
    <p:sldId id="1180" r:id="rId30"/>
    <p:sldId id="1181" r:id="rId31"/>
    <p:sldId id="1497" r:id="rId32"/>
    <p:sldId id="1526" r:id="rId33"/>
    <p:sldId id="1182" r:id="rId34"/>
    <p:sldId id="1531" r:id="rId35"/>
    <p:sldId id="1183" r:id="rId36"/>
    <p:sldId id="1532" r:id="rId37"/>
    <p:sldId id="1500" r:id="rId38"/>
    <p:sldId id="1528" r:id="rId39"/>
    <p:sldId id="1529" r:id="rId40"/>
    <p:sldId id="1503" r:id="rId41"/>
    <p:sldId id="1504" r:id="rId42"/>
    <p:sldId id="1525" r:id="rId43"/>
    <p:sldId id="1534" r:id="rId44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47"/>
    </p:embeddedFont>
    <p:embeddedFont>
      <p:font typeface="仿宋" panose="02010609060101010101" pitchFamily="49" charset="-122"/>
      <p:regular r:id="rId48"/>
    </p:embeddedFont>
    <p:embeddedFont>
      <p:font typeface="楷体" panose="02010609060101010101" pitchFamily="49" charset="-122"/>
      <p:regular r:id="rId49"/>
    </p:embeddedFont>
    <p:embeddedFont>
      <p:font typeface="微软雅黑" panose="020B0503020204020204" pitchFamily="34" charset="-122"/>
      <p:regular r:id="rId50"/>
      <p:bold r:id="rId51"/>
    </p:embeddedFon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幼圆" panose="02010509060101010101" pitchFamily="49" charset="-122"/>
      <p:regular r:id="rId56"/>
    </p:embeddedFont>
  </p:embeddedFontLst>
  <p:custDataLst>
    <p:tags r:id="rId57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12">
          <p15:clr>
            <a:srgbClr val="A4A3A4"/>
          </p15:clr>
        </p15:guide>
        <p15:guide id="2" pos="424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2">
          <p15:clr>
            <a:srgbClr val="A4A3A4"/>
          </p15:clr>
        </p15:guide>
        <p15:guide id="2" pos="225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0000"/>
    <a:srgbClr val="FF00FF"/>
    <a:srgbClr val="0000FF"/>
    <a:srgbClr val="0066FF"/>
    <a:srgbClr val="00B050"/>
    <a:srgbClr val="A38302"/>
    <a:srgbClr val="FEFCDE"/>
    <a:srgbClr val="FFFF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9" autoAdjust="0"/>
    <p:restoredTop sz="94705" autoAdjust="0"/>
  </p:normalViewPr>
  <p:slideViewPr>
    <p:cSldViewPr>
      <p:cViewPr varScale="1">
        <p:scale>
          <a:sx n="114" d="100"/>
          <a:sy n="114" d="100"/>
        </p:scale>
        <p:origin x="360" y="102"/>
      </p:cViewPr>
      <p:guideLst>
        <p:guide orient="horz" pos="1212"/>
        <p:guide pos="4241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22"/>
        <p:guide pos="225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7.fntdata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3.fntdata"/><Relationship Id="rId57" Type="http://schemas.openxmlformats.org/officeDocument/2006/relationships/tags" Target="tags/tag1.xml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6.fntdata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8" Type="http://schemas.openxmlformats.org/officeDocument/2006/relationships/slide" Target="slides/slide6.xml"/><Relationship Id="rId51" Type="http://schemas.openxmlformats.org/officeDocument/2006/relationships/font" Target="fonts/font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59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svg"/><Relationship Id="rId1" Type="http://schemas.openxmlformats.org/officeDocument/2006/relationships/image" Target="../media/image22.png"/><Relationship Id="rId6" Type="http://schemas.openxmlformats.org/officeDocument/2006/relationships/image" Target="../media/image31.svg"/><Relationship Id="rId5" Type="http://schemas.openxmlformats.org/officeDocument/2006/relationships/image" Target="../media/image24.png"/><Relationship Id="rId4" Type="http://schemas.openxmlformats.org/officeDocument/2006/relationships/image" Target="../media/image2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svg"/><Relationship Id="rId1" Type="http://schemas.openxmlformats.org/officeDocument/2006/relationships/image" Target="../media/image22.png"/><Relationship Id="rId6" Type="http://schemas.openxmlformats.org/officeDocument/2006/relationships/image" Target="../media/image31.svg"/><Relationship Id="rId5" Type="http://schemas.openxmlformats.org/officeDocument/2006/relationships/image" Target="../media/image24.png"/><Relationship Id="rId4" Type="http://schemas.openxmlformats.org/officeDocument/2006/relationships/image" Target="../media/image2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FE6D6E-ADF5-450C-9BCC-D2576740C9A4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560B475-A0C2-406B-8717-4124CF567C75}">
      <dgm:prSet custT="1"/>
      <dgm:spPr/>
      <dgm:t>
        <a:bodyPr/>
        <a:lstStyle/>
        <a:p>
          <a:r>
            <a:rPr lang="en-US" sz="2400" b="1" dirty="0"/>
            <a:t>1.</a:t>
          </a:r>
          <a:r>
            <a:rPr lang="zh-CN" sz="2400" b="1" dirty="0"/>
            <a:t>经过清楚</a:t>
          </a:r>
          <a:endParaRPr lang="zh-CN" sz="2400" dirty="0"/>
        </a:p>
      </dgm:t>
    </dgm:pt>
    <dgm:pt modelId="{6AA79B07-8DCF-4666-B7AA-9607D9D11EB3}" type="parTrans" cxnId="{1C6FB4D7-5161-4007-B6F5-3E7D85E4841D}">
      <dgm:prSet/>
      <dgm:spPr/>
      <dgm:t>
        <a:bodyPr/>
        <a:lstStyle/>
        <a:p>
          <a:endParaRPr lang="zh-CN" altLang="en-US" sz="2400"/>
        </a:p>
      </dgm:t>
    </dgm:pt>
    <dgm:pt modelId="{36DD91FA-BCF8-44FF-99CA-7CD17EBE2EE6}" type="sibTrans" cxnId="{1C6FB4D7-5161-4007-B6F5-3E7D85E4841D}">
      <dgm:prSet/>
      <dgm:spPr/>
      <dgm:t>
        <a:bodyPr/>
        <a:lstStyle/>
        <a:p>
          <a:endParaRPr lang="zh-CN" altLang="en-US" sz="2400"/>
        </a:p>
      </dgm:t>
    </dgm:pt>
    <dgm:pt modelId="{9C233FAD-076B-4BAC-A383-9B9176905253}">
      <dgm:prSet custT="1"/>
      <dgm:spPr/>
      <dgm:t>
        <a:bodyPr/>
        <a:lstStyle/>
        <a:p>
          <a:r>
            <a:rPr lang="zh-CN" altLang="en-US" sz="1800" dirty="0"/>
            <a:t>按照事情发展的顺序行文，紧抓小姑娘的神态、动作描写，为我们展现了非常有正能量的一幅生活画面。语言简洁、条理清楚，表达完整。</a:t>
          </a:r>
        </a:p>
      </dgm:t>
    </dgm:pt>
    <dgm:pt modelId="{4C0FA46B-1E05-4484-8BCB-372BE7AA836D}" type="parTrans" cxnId="{087A8BC7-DDAE-4A6A-890B-8FA1C900F94F}">
      <dgm:prSet/>
      <dgm:spPr/>
      <dgm:t>
        <a:bodyPr/>
        <a:lstStyle/>
        <a:p>
          <a:endParaRPr lang="zh-CN" altLang="en-US" sz="2400"/>
        </a:p>
      </dgm:t>
    </dgm:pt>
    <dgm:pt modelId="{3BC728F3-395B-4C43-9E87-52812D1D6015}" type="sibTrans" cxnId="{087A8BC7-DDAE-4A6A-890B-8FA1C900F94F}">
      <dgm:prSet/>
      <dgm:spPr/>
      <dgm:t>
        <a:bodyPr/>
        <a:lstStyle/>
        <a:p>
          <a:endParaRPr lang="zh-CN" altLang="en-US" sz="2400"/>
        </a:p>
      </dgm:t>
    </dgm:pt>
    <dgm:pt modelId="{D11035C4-D766-4981-8DC9-525B8C329EEB}">
      <dgm:prSet custT="1"/>
      <dgm:spPr/>
      <dgm:t>
        <a:bodyPr/>
        <a:lstStyle/>
        <a:p>
          <a:r>
            <a:rPr lang="en-US" sz="2400" b="1" dirty="0"/>
            <a:t>2. </a:t>
          </a:r>
          <a:r>
            <a:rPr lang="zh-CN" sz="2400" b="1" dirty="0"/>
            <a:t>写活形象</a:t>
          </a:r>
          <a:endParaRPr lang="zh-CN" sz="2400" dirty="0"/>
        </a:p>
      </dgm:t>
    </dgm:pt>
    <dgm:pt modelId="{0AEE3A71-DFD5-4174-8A5E-763CE3959276}" type="parTrans" cxnId="{4E351FF5-5036-4F02-8A4C-2EC8CD56DE2E}">
      <dgm:prSet/>
      <dgm:spPr/>
      <dgm:t>
        <a:bodyPr/>
        <a:lstStyle/>
        <a:p>
          <a:endParaRPr lang="zh-CN" altLang="en-US" sz="2400"/>
        </a:p>
      </dgm:t>
    </dgm:pt>
    <dgm:pt modelId="{B1A6FDA0-46F5-4A09-B26C-F6A7744CBA5A}" type="sibTrans" cxnId="{4E351FF5-5036-4F02-8A4C-2EC8CD56DE2E}">
      <dgm:prSet/>
      <dgm:spPr/>
      <dgm:t>
        <a:bodyPr/>
        <a:lstStyle/>
        <a:p>
          <a:endParaRPr lang="zh-CN" altLang="en-US" sz="2400"/>
        </a:p>
      </dgm:t>
    </dgm:pt>
    <dgm:pt modelId="{D3F23B3E-58D8-4900-917E-3E861012725D}">
      <dgm:prSet custT="1"/>
      <dgm:spPr/>
      <dgm:t>
        <a:bodyPr/>
        <a:lstStyle/>
        <a:p>
          <a:r>
            <a:rPr lang="zh-CN" altLang="en-US" sz="1800" dirty="0"/>
            <a:t>作者通过对自己内心活动的描写和对小姑娘的动作、神态描写，突出了小姑娘笑容的美丽和心灵的纯洁，使小姑娘的善良、热心的形象跃然纸上。</a:t>
          </a:r>
        </a:p>
      </dgm:t>
    </dgm:pt>
    <dgm:pt modelId="{7D5AD6D1-CC13-40F4-A12F-E3E9A2ACA22A}" type="parTrans" cxnId="{3ECFD4BD-0D93-4BAF-80ED-7F976AED67B8}">
      <dgm:prSet/>
      <dgm:spPr/>
      <dgm:t>
        <a:bodyPr/>
        <a:lstStyle/>
        <a:p>
          <a:endParaRPr lang="zh-CN" altLang="en-US" sz="2400"/>
        </a:p>
      </dgm:t>
    </dgm:pt>
    <dgm:pt modelId="{266BB35F-4276-4469-A7A2-0AB3140E52BA}" type="sibTrans" cxnId="{3ECFD4BD-0D93-4BAF-80ED-7F976AED67B8}">
      <dgm:prSet/>
      <dgm:spPr/>
      <dgm:t>
        <a:bodyPr/>
        <a:lstStyle/>
        <a:p>
          <a:endParaRPr lang="zh-CN" altLang="en-US" sz="2400"/>
        </a:p>
      </dgm:t>
    </dgm:pt>
    <dgm:pt modelId="{654A359A-ABE7-480A-8405-CEF50AF12D7F}">
      <dgm:prSet custT="1"/>
      <dgm:spPr/>
      <dgm:t>
        <a:bodyPr/>
        <a:lstStyle/>
        <a:p>
          <a:r>
            <a:rPr lang="en-US" altLang="zh-CN" sz="2400" b="1" dirty="0"/>
            <a:t>3.</a:t>
          </a:r>
          <a:r>
            <a:rPr lang="zh-CN" sz="2400" b="1" dirty="0"/>
            <a:t>写出情感</a:t>
          </a:r>
          <a:endParaRPr lang="zh-CN" sz="2400" dirty="0"/>
        </a:p>
      </dgm:t>
    </dgm:pt>
    <dgm:pt modelId="{CD1680B1-B15D-4EEC-BFD5-330871771A40}" type="parTrans" cxnId="{DEAFFD2E-5AC6-4D06-961E-CF6F7EAEF1A1}">
      <dgm:prSet/>
      <dgm:spPr/>
      <dgm:t>
        <a:bodyPr/>
        <a:lstStyle/>
        <a:p>
          <a:endParaRPr lang="zh-CN" altLang="en-US" sz="2400"/>
        </a:p>
      </dgm:t>
    </dgm:pt>
    <dgm:pt modelId="{12684EAF-7DCA-4E96-BCBC-BF4A3F1113EC}" type="sibTrans" cxnId="{DEAFFD2E-5AC6-4D06-961E-CF6F7EAEF1A1}">
      <dgm:prSet/>
      <dgm:spPr/>
      <dgm:t>
        <a:bodyPr/>
        <a:lstStyle/>
        <a:p>
          <a:endParaRPr lang="zh-CN" altLang="en-US" sz="2400"/>
        </a:p>
      </dgm:t>
    </dgm:pt>
    <dgm:pt modelId="{F1BD1735-E7D8-4BA9-B88D-3CE99986C56E}">
      <dgm:prSet custT="1"/>
      <dgm:spPr/>
      <dgm:t>
        <a:bodyPr/>
        <a:lstStyle/>
        <a:p>
          <a:r>
            <a:rPr lang="zh-CN" altLang="en-US" sz="1800" dirty="0"/>
            <a:t>小作者直抒胸臆，表现出内心的真实想法和情感的变化，对小姑娘的喜爱、敬佩之情溢于言表。</a:t>
          </a:r>
        </a:p>
      </dgm:t>
    </dgm:pt>
    <dgm:pt modelId="{0359B205-1EE2-4D05-9169-50D5006AFB1F}" type="parTrans" cxnId="{AA54A4AA-C456-455B-BE65-4B42503FEC34}">
      <dgm:prSet/>
      <dgm:spPr/>
      <dgm:t>
        <a:bodyPr/>
        <a:lstStyle/>
        <a:p>
          <a:endParaRPr lang="zh-CN" altLang="en-US" sz="2400"/>
        </a:p>
      </dgm:t>
    </dgm:pt>
    <dgm:pt modelId="{88DB79A2-DF7D-48FD-9D3B-F5837F07850E}" type="sibTrans" cxnId="{AA54A4AA-C456-455B-BE65-4B42503FEC34}">
      <dgm:prSet/>
      <dgm:spPr/>
      <dgm:t>
        <a:bodyPr/>
        <a:lstStyle/>
        <a:p>
          <a:endParaRPr lang="zh-CN" altLang="en-US" sz="2400"/>
        </a:p>
      </dgm:t>
    </dgm:pt>
    <dgm:pt modelId="{FADB183D-A3F4-4CB9-A133-A49FF8045717}" type="pres">
      <dgm:prSet presAssocID="{AFFE6D6E-ADF5-450C-9BCC-D2576740C9A4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5638AC9-6869-4180-8F60-D96C8CE533F6}" type="pres">
      <dgm:prSet presAssocID="{1560B475-A0C2-406B-8717-4124CF567C75}" presName="compNode" presStyleCnt="0"/>
      <dgm:spPr/>
    </dgm:pt>
    <dgm:pt modelId="{39500EAF-69D8-4D72-B2AA-67133E3A04ED}" type="pres">
      <dgm:prSet presAssocID="{1560B475-A0C2-406B-8717-4124CF567C75}" presName="childRect" presStyleLbl="bgAcc1" presStyleIdx="0" presStyleCnt="3" custScaleX="107047" custScaleY="183997" custLinFactNeighborY="-2267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586A600-8DDB-4B46-A376-5C5045D0AA7A}" type="pres">
      <dgm:prSet presAssocID="{1560B475-A0C2-406B-8717-4124CF567C7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1B8A9D-7321-4239-AD51-FEB84BC76224}" type="pres">
      <dgm:prSet presAssocID="{1560B475-A0C2-406B-8717-4124CF567C75}" presName="parentRect" presStyleLbl="alignNode1" presStyleIdx="0" presStyleCnt="3" custLinFactNeighborX="-2092" custLinFactNeighborY="41955"/>
      <dgm:spPr/>
      <dgm:t>
        <a:bodyPr/>
        <a:lstStyle/>
        <a:p>
          <a:endParaRPr lang="zh-CN" altLang="en-US"/>
        </a:p>
      </dgm:t>
    </dgm:pt>
    <dgm:pt modelId="{03F38066-A1ED-4D59-8465-830F02F69D80}" type="pres">
      <dgm:prSet presAssocID="{1560B475-A0C2-406B-8717-4124CF567C75}" presName="adorn" presStyleLbl="fgAccFollowNode1" presStyleIdx="0" presStyleCnt="3" custLinFactNeighborY="6522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  <dgm:extLst>
        <a:ext uri="{E40237B7-FDA0-4F09-8148-C483321AD2D9}">
          <dgm14:cNvPr xmlns:dgm14="http://schemas.microsoft.com/office/drawing/2010/diagram" id="0" name="" descr="聊天"/>
        </a:ext>
      </dgm:extLst>
    </dgm:pt>
    <dgm:pt modelId="{0F8F3A15-1EC2-4C49-BE49-D5B03F7FCE5F}" type="pres">
      <dgm:prSet presAssocID="{36DD91FA-BCF8-44FF-99CA-7CD17EBE2EE6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3DF8D8B5-E62F-4C06-AD97-FCBE45801E6C}" type="pres">
      <dgm:prSet presAssocID="{D11035C4-D766-4981-8DC9-525B8C329EEB}" presName="compNode" presStyleCnt="0"/>
      <dgm:spPr/>
    </dgm:pt>
    <dgm:pt modelId="{11DFC98E-E12C-447B-948B-25DB3CD24C49}" type="pres">
      <dgm:prSet presAssocID="{D11035C4-D766-4981-8DC9-525B8C329EEB}" presName="childRect" presStyleLbl="bgAcc1" presStyleIdx="1" presStyleCnt="3" custScaleX="102703" custScaleY="188277" custLinFactNeighborX="2009" custLinFactNeighborY="-625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23690B9-877B-4CD3-B8BC-066CB4773D8A}" type="pres">
      <dgm:prSet presAssocID="{D11035C4-D766-4981-8DC9-525B8C329EE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FBD13C-C1B2-439F-995D-463FBDC68A3B}" type="pres">
      <dgm:prSet presAssocID="{D11035C4-D766-4981-8DC9-525B8C329EEB}" presName="parentRect" presStyleLbl="alignNode1" presStyleIdx="1" presStyleCnt="3" custLinFactNeighborY="96048"/>
      <dgm:spPr/>
      <dgm:t>
        <a:bodyPr/>
        <a:lstStyle/>
        <a:p>
          <a:endParaRPr lang="zh-CN" altLang="en-US"/>
        </a:p>
      </dgm:t>
    </dgm:pt>
    <dgm:pt modelId="{81B136B9-D847-4D29-B6D4-5A0179C465FE}" type="pres">
      <dgm:prSet presAssocID="{D11035C4-D766-4981-8DC9-525B8C329EEB}" presName="adorn" presStyleLbl="fgAccFollowNode1" presStyleIdx="1" presStyleCnt="3" custLinFactNeighborY="65229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  <dgm:extLst>
        <a:ext uri="{E40237B7-FDA0-4F09-8148-C483321AD2D9}">
          <dgm14:cNvPr xmlns:dgm14="http://schemas.microsoft.com/office/drawing/2010/diagram" id="0" name="" descr="丘陵场景"/>
        </a:ext>
      </dgm:extLst>
    </dgm:pt>
    <dgm:pt modelId="{2C992BED-A3F7-473A-9B4E-ED31C6BFC31A}" type="pres">
      <dgm:prSet presAssocID="{B1A6FDA0-46F5-4A09-B26C-F6A7744CBA5A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86ACBA5E-F861-463A-8488-8EA88F80234C}" type="pres">
      <dgm:prSet presAssocID="{654A359A-ABE7-480A-8405-CEF50AF12D7F}" presName="compNode" presStyleCnt="0"/>
      <dgm:spPr/>
    </dgm:pt>
    <dgm:pt modelId="{81CA3962-1DFE-422C-9862-437F9B0002F7}" type="pres">
      <dgm:prSet presAssocID="{654A359A-ABE7-480A-8405-CEF50AF12D7F}" presName="childRect" presStyleLbl="bgAcc1" presStyleIdx="2" presStyleCnt="3" custScaleX="101298" custScaleY="172077" custLinFactNeighborY="-2267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47792FF-6DB6-4DAF-9816-54ECF397FE43}" type="pres">
      <dgm:prSet presAssocID="{654A359A-ABE7-480A-8405-CEF50AF12D7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9E8C87-DCA9-4A89-84FE-DEC559AA794B}" type="pres">
      <dgm:prSet presAssocID="{654A359A-ABE7-480A-8405-CEF50AF12D7F}" presName="parentRect" presStyleLbl="alignNode1" presStyleIdx="2" presStyleCnt="3" custLinFactNeighborX="463" custLinFactNeighborY="48885"/>
      <dgm:spPr/>
      <dgm:t>
        <a:bodyPr/>
        <a:lstStyle/>
        <a:p>
          <a:endParaRPr lang="zh-CN" altLang="en-US"/>
        </a:p>
      </dgm:t>
    </dgm:pt>
    <dgm:pt modelId="{C87FC5FB-CF3E-4344-8C19-E15AD9D6DBBC}" type="pres">
      <dgm:prSet presAssocID="{654A359A-ABE7-480A-8405-CEF50AF12D7F}" presName="adorn" presStyleLbl="fgAccFollowNode1" presStyleIdx="2" presStyleCnt="3" custLinFactNeighborY="65229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  <dgm:extLst>
        <a:ext uri="{E40237B7-FDA0-4F09-8148-C483321AD2D9}">
          <dgm14:cNvPr xmlns:dgm14="http://schemas.microsoft.com/office/drawing/2010/diagram" id="0" name="" descr="靶心"/>
        </a:ext>
      </dgm:extLst>
    </dgm:pt>
  </dgm:ptLst>
  <dgm:cxnLst>
    <dgm:cxn modelId="{1C6FB4D7-5161-4007-B6F5-3E7D85E4841D}" srcId="{AFFE6D6E-ADF5-450C-9BCC-D2576740C9A4}" destId="{1560B475-A0C2-406B-8717-4124CF567C75}" srcOrd="0" destOrd="0" parTransId="{6AA79B07-8DCF-4666-B7AA-9607D9D11EB3}" sibTransId="{36DD91FA-BCF8-44FF-99CA-7CD17EBE2EE6}"/>
    <dgm:cxn modelId="{3ECFD4BD-0D93-4BAF-80ED-7F976AED67B8}" srcId="{D11035C4-D766-4981-8DC9-525B8C329EEB}" destId="{D3F23B3E-58D8-4900-917E-3E861012725D}" srcOrd="0" destOrd="0" parTransId="{7D5AD6D1-CC13-40F4-A12F-E3E9A2ACA22A}" sibTransId="{266BB35F-4276-4469-A7A2-0AB3140E52BA}"/>
    <dgm:cxn modelId="{20AADB58-9D39-440F-A8FA-AAD0FDCC0777}" type="presOf" srcId="{36DD91FA-BCF8-44FF-99CA-7CD17EBE2EE6}" destId="{0F8F3A15-1EC2-4C49-BE49-D5B03F7FCE5F}" srcOrd="0" destOrd="0" presId="urn:microsoft.com/office/officeart/2005/8/layout/bList2"/>
    <dgm:cxn modelId="{720BF256-4849-4D11-8E83-5E202A539C6A}" type="presOf" srcId="{D11035C4-D766-4981-8DC9-525B8C329EEB}" destId="{B23690B9-877B-4CD3-B8BC-066CB4773D8A}" srcOrd="0" destOrd="0" presId="urn:microsoft.com/office/officeart/2005/8/layout/bList2"/>
    <dgm:cxn modelId="{F07F07F3-749B-435B-8EBB-35BD7D09F99D}" type="presOf" srcId="{B1A6FDA0-46F5-4A09-B26C-F6A7744CBA5A}" destId="{2C992BED-A3F7-473A-9B4E-ED31C6BFC31A}" srcOrd="0" destOrd="0" presId="urn:microsoft.com/office/officeart/2005/8/layout/bList2"/>
    <dgm:cxn modelId="{AC0AA3F5-DA59-4708-8CE3-21944CD0C193}" type="presOf" srcId="{D3F23B3E-58D8-4900-917E-3E861012725D}" destId="{11DFC98E-E12C-447B-948B-25DB3CD24C49}" srcOrd="0" destOrd="0" presId="urn:microsoft.com/office/officeart/2005/8/layout/bList2"/>
    <dgm:cxn modelId="{AA54A4AA-C456-455B-BE65-4B42503FEC34}" srcId="{654A359A-ABE7-480A-8405-CEF50AF12D7F}" destId="{F1BD1735-E7D8-4BA9-B88D-3CE99986C56E}" srcOrd="0" destOrd="0" parTransId="{0359B205-1EE2-4D05-9169-50D5006AFB1F}" sibTransId="{88DB79A2-DF7D-48FD-9D3B-F5837F07850E}"/>
    <dgm:cxn modelId="{8C381A9B-2F62-4B16-BADB-92EE960DB132}" type="presOf" srcId="{1560B475-A0C2-406B-8717-4124CF567C75}" destId="{3586A600-8DDB-4B46-A376-5C5045D0AA7A}" srcOrd="0" destOrd="0" presId="urn:microsoft.com/office/officeart/2005/8/layout/bList2"/>
    <dgm:cxn modelId="{AF9DD20D-A3FE-4938-A142-D82533633060}" type="presOf" srcId="{1560B475-A0C2-406B-8717-4124CF567C75}" destId="{1F1B8A9D-7321-4239-AD51-FEB84BC76224}" srcOrd="1" destOrd="0" presId="urn:microsoft.com/office/officeart/2005/8/layout/bList2"/>
    <dgm:cxn modelId="{96BD0702-3F4D-4BE9-9C48-54BDB3D3585F}" type="presOf" srcId="{F1BD1735-E7D8-4BA9-B88D-3CE99986C56E}" destId="{81CA3962-1DFE-422C-9862-437F9B0002F7}" srcOrd="0" destOrd="0" presId="urn:microsoft.com/office/officeart/2005/8/layout/bList2"/>
    <dgm:cxn modelId="{4E351FF5-5036-4F02-8A4C-2EC8CD56DE2E}" srcId="{AFFE6D6E-ADF5-450C-9BCC-D2576740C9A4}" destId="{D11035C4-D766-4981-8DC9-525B8C329EEB}" srcOrd="1" destOrd="0" parTransId="{0AEE3A71-DFD5-4174-8A5E-763CE3959276}" sibTransId="{B1A6FDA0-46F5-4A09-B26C-F6A7744CBA5A}"/>
    <dgm:cxn modelId="{087A8BC7-DDAE-4A6A-890B-8FA1C900F94F}" srcId="{1560B475-A0C2-406B-8717-4124CF567C75}" destId="{9C233FAD-076B-4BAC-A383-9B9176905253}" srcOrd="0" destOrd="0" parTransId="{4C0FA46B-1E05-4484-8BCB-372BE7AA836D}" sibTransId="{3BC728F3-395B-4C43-9E87-52812D1D6015}"/>
    <dgm:cxn modelId="{8DDE1758-813E-49B3-B85A-7ADD44391458}" type="presOf" srcId="{9C233FAD-076B-4BAC-A383-9B9176905253}" destId="{39500EAF-69D8-4D72-B2AA-67133E3A04ED}" srcOrd="0" destOrd="0" presId="urn:microsoft.com/office/officeart/2005/8/layout/bList2"/>
    <dgm:cxn modelId="{69E9A59B-A9B9-4DDB-A3DD-F6A15A90F4C7}" type="presOf" srcId="{AFFE6D6E-ADF5-450C-9BCC-D2576740C9A4}" destId="{FADB183D-A3F4-4CB9-A133-A49FF8045717}" srcOrd="0" destOrd="0" presId="urn:microsoft.com/office/officeart/2005/8/layout/bList2"/>
    <dgm:cxn modelId="{696922B0-5819-4D25-A740-E84A0F694CBC}" type="presOf" srcId="{D11035C4-D766-4981-8DC9-525B8C329EEB}" destId="{2FFBD13C-C1B2-439F-995D-463FBDC68A3B}" srcOrd="1" destOrd="0" presId="urn:microsoft.com/office/officeart/2005/8/layout/bList2"/>
    <dgm:cxn modelId="{DEAFFD2E-5AC6-4D06-961E-CF6F7EAEF1A1}" srcId="{AFFE6D6E-ADF5-450C-9BCC-D2576740C9A4}" destId="{654A359A-ABE7-480A-8405-CEF50AF12D7F}" srcOrd="2" destOrd="0" parTransId="{CD1680B1-B15D-4EEC-BFD5-330871771A40}" sibTransId="{12684EAF-7DCA-4E96-BCBC-BF4A3F1113EC}"/>
    <dgm:cxn modelId="{354B6655-2BAD-48B5-B43B-F80AF95F209F}" type="presOf" srcId="{654A359A-ABE7-480A-8405-CEF50AF12D7F}" destId="{747792FF-6DB6-4DAF-9816-54ECF397FE43}" srcOrd="0" destOrd="0" presId="urn:microsoft.com/office/officeart/2005/8/layout/bList2"/>
    <dgm:cxn modelId="{4B2F415C-A499-461C-82CE-3F4611D830A7}" type="presOf" srcId="{654A359A-ABE7-480A-8405-CEF50AF12D7F}" destId="{289E8C87-DCA9-4A89-84FE-DEC559AA794B}" srcOrd="1" destOrd="0" presId="urn:microsoft.com/office/officeart/2005/8/layout/bList2"/>
    <dgm:cxn modelId="{74B75B87-6FC9-47AC-9A17-69ADCBFAC92D}" type="presParOf" srcId="{FADB183D-A3F4-4CB9-A133-A49FF8045717}" destId="{35638AC9-6869-4180-8F60-D96C8CE533F6}" srcOrd="0" destOrd="0" presId="urn:microsoft.com/office/officeart/2005/8/layout/bList2"/>
    <dgm:cxn modelId="{DBF604CA-B5EB-4880-A349-EBE3AF78077E}" type="presParOf" srcId="{35638AC9-6869-4180-8F60-D96C8CE533F6}" destId="{39500EAF-69D8-4D72-B2AA-67133E3A04ED}" srcOrd="0" destOrd="0" presId="urn:microsoft.com/office/officeart/2005/8/layout/bList2"/>
    <dgm:cxn modelId="{E275EE69-DAF0-416F-BECF-E9901D702408}" type="presParOf" srcId="{35638AC9-6869-4180-8F60-D96C8CE533F6}" destId="{3586A600-8DDB-4B46-A376-5C5045D0AA7A}" srcOrd="1" destOrd="0" presId="urn:microsoft.com/office/officeart/2005/8/layout/bList2"/>
    <dgm:cxn modelId="{3C64E5C9-84D0-43FC-9C8B-DA8DDB9551F5}" type="presParOf" srcId="{35638AC9-6869-4180-8F60-D96C8CE533F6}" destId="{1F1B8A9D-7321-4239-AD51-FEB84BC76224}" srcOrd="2" destOrd="0" presId="urn:microsoft.com/office/officeart/2005/8/layout/bList2"/>
    <dgm:cxn modelId="{AC52346F-32AE-42A9-9255-C23A94C26711}" type="presParOf" srcId="{35638AC9-6869-4180-8F60-D96C8CE533F6}" destId="{03F38066-A1ED-4D59-8465-830F02F69D80}" srcOrd="3" destOrd="0" presId="urn:microsoft.com/office/officeart/2005/8/layout/bList2"/>
    <dgm:cxn modelId="{97313438-3C34-47CD-88DB-87DAFCD1297C}" type="presParOf" srcId="{FADB183D-A3F4-4CB9-A133-A49FF8045717}" destId="{0F8F3A15-1EC2-4C49-BE49-D5B03F7FCE5F}" srcOrd="1" destOrd="0" presId="urn:microsoft.com/office/officeart/2005/8/layout/bList2"/>
    <dgm:cxn modelId="{7AC3C26B-7FD3-4B43-BE51-298547B9EF7A}" type="presParOf" srcId="{FADB183D-A3F4-4CB9-A133-A49FF8045717}" destId="{3DF8D8B5-E62F-4C06-AD97-FCBE45801E6C}" srcOrd="2" destOrd="0" presId="urn:microsoft.com/office/officeart/2005/8/layout/bList2"/>
    <dgm:cxn modelId="{F02198C2-6767-4C86-9E6C-B2F1DC5DB92E}" type="presParOf" srcId="{3DF8D8B5-E62F-4C06-AD97-FCBE45801E6C}" destId="{11DFC98E-E12C-447B-948B-25DB3CD24C49}" srcOrd="0" destOrd="0" presId="urn:microsoft.com/office/officeart/2005/8/layout/bList2"/>
    <dgm:cxn modelId="{3EBA7A66-B5C4-4D05-86B9-06BB79B14E8A}" type="presParOf" srcId="{3DF8D8B5-E62F-4C06-AD97-FCBE45801E6C}" destId="{B23690B9-877B-4CD3-B8BC-066CB4773D8A}" srcOrd="1" destOrd="0" presId="urn:microsoft.com/office/officeart/2005/8/layout/bList2"/>
    <dgm:cxn modelId="{872DC231-89B7-4551-8C0B-B290F50A62C2}" type="presParOf" srcId="{3DF8D8B5-E62F-4C06-AD97-FCBE45801E6C}" destId="{2FFBD13C-C1B2-439F-995D-463FBDC68A3B}" srcOrd="2" destOrd="0" presId="urn:microsoft.com/office/officeart/2005/8/layout/bList2"/>
    <dgm:cxn modelId="{448EDEFA-2B3A-4D06-A36F-C0A321F0C885}" type="presParOf" srcId="{3DF8D8B5-E62F-4C06-AD97-FCBE45801E6C}" destId="{81B136B9-D847-4D29-B6D4-5A0179C465FE}" srcOrd="3" destOrd="0" presId="urn:microsoft.com/office/officeart/2005/8/layout/bList2"/>
    <dgm:cxn modelId="{B7CAA93C-4326-4FFF-BA9C-8B9F325C8E54}" type="presParOf" srcId="{FADB183D-A3F4-4CB9-A133-A49FF8045717}" destId="{2C992BED-A3F7-473A-9B4E-ED31C6BFC31A}" srcOrd="3" destOrd="0" presId="urn:microsoft.com/office/officeart/2005/8/layout/bList2"/>
    <dgm:cxn modelId="{AB162205-CB7F-4331-A256-C45157FB0059}" type="presParOf" srcId="{FADB183D-A3F4-4CB9-A133-A49FF8045717}" destId="{86ACBA5E-F861-463A-8488-8EA88F80234C}" srcOrd="4" destOrd="0" presId="urn:microsoft.com/office/officeart/2005/8/layout/bList2"/>
    <dgm:cxn modelId="{507664BC-68B8-4A66-8505-260507689FDB}" type="presParOf" srcId="{86ACBA5E-F861-463A-8488-8EA88F80234C}" destId="{81CA3962-1DFE-422C-9862-437F9B0002F7}" srcOrd="0" destOrd="0" presId="urn:microsoft.com/office/officeart/2005/8/layout/bList2"/>
    <dgm:cxn modelId="{9009BA03-7FFC-4371-8B3F-FCAD9DABEC1C}" type="presParOf" srcId="{86ACBA5E-F861-463A-8488-8EA88F80234C}" destId="{747792FF-6DB6-4DAF-9816-54ECF397FE43}" srcOrd="1" destOrd="0" presId="urn:microsoft.com/office/officeart/2005/8/layout/bList2"/>
    <dgm:cxn modelId="{67BACEF1-017D-4010-B5E7-236715F32276}" type="presParOf" srcId="{86ACBA5E-F861-463A-8488-8EA88F80234C}" destId="{289E8C87-DCA9-4A89-84FE-DEC559AA794B}" srcOrd="2" destOrd="0" presId="urn:microsoft.com/office/officeart/2005/8/layout/bList2"/>
    <dgm:cxn modelId="{FB6A234A-16B2-4F7A-8192-D4BDD64D30B5}" type="presParOf" srcId="{86ACBA5E-F861-463A-8488-8EA88F80234C}" destId="{C87FC5FB-CF3E-4344-8C19-E15AD9D6DBB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00EAF-69D8-4D72-B2AA-67133E3A04ED}">
      <dsp:nvSpPr>
        <dsp:cNvPr id="0" name=""/>
        <dsp:cNvSpPr/>
      </dsp:nvSpPr>
      <dsp:spPr>
        <a:xfrm>
          <a:off x="3678" y="0"/>
          <a:ext cx="2554321" cy="327739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/>
            <a:t>按照事情发展的顺序行文，紧抓小姑娘的神态、动作描写，为我们展现了非常有正能量的一幅生活画面。语言简洁、条理清楚，表达完整。</a:t>
          </a:r>
        </a:p>
      </dsp:txBody>
      <dsp:txXfrm>
        <a:off x="63529" y="59851"/>
        <a:ext cx="2434619" cy="3217547"/>
      </dsp:txXfrm>
    </dsp:sp>
    <dsp:sp modelId="{1F1B8A9D-7321-4239-AD51-FEB84BC76224}">
      <dsp:nvSpPr>
        <dsp:cNvPr id="0" name=""/>
        <dsp:cNvSpPr/>
      </dsp:nvSpPr>
      <dsp:spPr>
        <a:xfrm>
          <a:off x="37836" y="2981108"/>
          <a:ext cx="2386167" cy="765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/>
            <a:t>1.</a:t>
          </a:r>
          <a:r>
            <a:rPr lang="zh-CN" sz="2400" b="1" kern="1200" dirty="0"/>
            <a:t>经过清楚</a:t>
          </a:r>
          <a:endParaRPr lang="zh-CN" sz="2400" kern="1200" dirty="0"/>
        </a:p>
      </dsp:txBody>
      <dsp:txXfrm>
        <a:off x="37836" y="2981108"/>
        <a:ext cx="1680399" cy="765926"/>
      </dsp:txXfrm>
    </dsp:sp>
    <dsp:sp modelId="{03F38066-A1ED-4D59-8465-830F02F69D80}">
      <dsp:nvSpPr>
        <dsp:cNvPr id="0" name=""/>
        <dsp:cNvSpPr/>
      </dsp:nvSpPr>
      <dsp:spPr>
        <a:xfrm>
          <a:off x="1835655" y="2911878"/>
          <a:ext cx="835158" cy="83515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DFC98E-E12C-447B-948B-25DB3CD24C49}">
      <dsp:nvSpPr>
        <dsp:cNvPr id="0" name=""/>
        <dsp:cNvSpPr/>
      </dsp:nvSpPr>
      <dsp:spPr>
        <a:xfrm>
          <a:off x="2925658" y="0"/>
          <a:ext cx="2450665" cy="335363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/>
            <a:t>作者通过对自己内心活动的描写和对小姑娘的动作、神态描写，突出了小姑娘笑容的美丽和心灵的纯洁，使小姑娘的善良、热心的形象跃然纸上。</a:t>
          </a:r>
        </a:p>
      </dsp:txBody>
      <dsp:txXfrm>
        <a:off x="2983080" y="57422"/>
        <a:ext cx="2335821" cy="3296212"/>
      </dsp:txXfrm>
    </dsp:sp>
    <dsp:sp modelId="{2FFBD13C-C1B2-439F-995D-463FBDC68A3B}">
      <dsp:nvSpPr>
        <dsp:cNvPr id="0" name=""/>
        <dsp:cNvSpPr/>
      </dsp:nvSpPr>
      <dsp:spPr>
        <a:xfrm>
          <a:off x="2909969" y="2981110"/>
          <a:ext cx="2386167" cy="765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/>
            <a:t>2. </a:t>
          </a:r>
          <a:r>
            <a:rPr lang="zh-CN" sz="2400" b="1" kern="1200" dirty="0"/>
            <a:t>写活形象</a:t>
          </a:r>
          <a:endParaRPr lang="zh-CN" sz="2400" kern="1200" dirty="0"/>
        </a:p>
      </dsp:txBody>
      <dsp:txXfrm>
        <a:off x="2909969" y="2981110"/>
        <a:ext cx="1680399" cy="765926"/>
      </dsp:txXfrm>
    </dsp:sp>
    <dsp:sp modelId="{81B136B9-D847-4D29-B6D4-5A0179C465FE}">
      <dsp:nvSpPr>
        <dsp:cNvPr id="0" name=""/>
        <dsp:cNvSpPr/>
      </dsp:nvSpPr>
      <dsp:spPr>
        <a:xfrm>
          <a:off x="4657869" y="2911878"/>
          <a:ext cx="835158" cy="835158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CA3962-1DFE-422C-9862-437F9B0002F7}">
      <dsp:nvSpPr>
        <dsp:cNvPr id="0" name=""/>
        <dsp:cNvSpPr/>
      </dsp:nvSpPr>
      <dsp:spPr>
        <a:xfrm>
          <a:off x="5699933" y="0"/>
          <a:ext cx="2417140" cy="306507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/>
            <a:t>小作者直抒胸臆，表现出内心的真实想法和情感的变化，对小姑娘的喜爱、敬佩之情溢于言表。</a:t>
          </a:r>
        </a:p>
      </dsp:txBody>
      <dsp:txXfrm>
        <a:off x="5756569" y="56636"/>
        <a:ext cx="2303868" cy="3008440"/>
      </dsp:txXfrm>
    </dsp:sp>
    <dsp:sp modelId="{289E8C87-DCA9-4A89-84FE-DEC559AA794B}">
      <dsp:nvSpPr>
        <dsp:cNvPr id="0" name=""/>
        <dsp:cNvSpPr/>
      </dsp:nvSpPr>
      <dsp:spPr>
        <a:xfrm>
          <a:off x="5726467" y="2981107"/>
          <a:ext cx="2386167" cy="765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b="1" kern="1200" dirty="0"/>
            <a:t>3.</a:t>
          </a:r>
          <a:r>
            <a:rPr lang="zh-CN" sz="2400" b="1" kern="1200" dirty="0"/>
            <a:t>写出情感</a:t>
          </a:r>
          <a:endParaRPr lang="zh-CN" sz="2400" kern="1200" dirty="0"/>
        </a:p>
      </dsp:txBody>
      <dsp:txXfrm>
        <a:off x="5726467" y="2981107"/>
        <a:ext cx="1680399" cy="765926"/>
      </dsp:txXfrm>
    </dsp:sp>
    <dsp:sp modelId="{C87FC5FB-CF3E-4344-8C19-E15AD9D6DBBC}">
      <dsp:nvSpPr>
        <dsp:cNvPr id="0" name=""/>
        <dsp:cNvSpPr/>
      </dsp:nvSpPr>
      <dsp:spPr>
        <a:xfrm>
          <a:off x="7463320" y="2911878"/>
          <a:ext cx="835158" cy="835158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6346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814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581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827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193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229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951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987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1646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673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0879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5991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632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73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flipH="1">
            <a:off x="-2605" y="123478"/>
            <a:ext cx="2304257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71314" y="79698"/>
            <a:ext cx="1338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习作：他</a:t>
            </a:r>
            <a:r>
              <a:rPr lang="en-US" altLang="zh-CN" sz="1200" dirty="0">
                <a:latin typeface="黑体" panose="02010609060101010101" pitchFamily="49" charset="-122"/>
                <a:ea typeface="黑体" panose="02010609060101010101" pitchFamily="49" charset="-122"/>
              </a:rPr>
              <a:t>_____</a:t>
            </a:r>
            <a:r>
              <a:rPr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了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803998"/>
            <a:ext cx="9144000" cy="339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6" r:id="rId4"/>
    <p:sldLayoutId id="2147483674" r:id="rId5"/>
    <p:sldLayoutId id="2147483675" r:id="rId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425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slide" Target="slide3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6" Type="http://schemas.openxmlformats.org/officeDocument/2006/relationships/slide" Target="slide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&#33539;&#25991;1&#65306;&#20182;&#21518;&#24724;&#20102;.pptx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&#33539;&#25991;2&#65306;&#20182;&#31505;&#20102;.pptx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3545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1115616" y="915566"/>
            <a:ext cx="6408712" cy="2585323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3600" b="1" dirty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说一说：</a:t>
            </a:r>
            <a:r>
              <a:rPr lang="zh-CN" altLang="en-US" sz="3600" b="1" dirty="0">
                <a:latin typeface="黑体" pitchFamily="2" charset="-122"/>
                <a:ea typeface="黑体" pitchFamily="2" charset="-122"/>
                <a:sym typeface="+mn-ea"/>
              </a:rPr>
              <a:t>生活中，谁陶醉、</a:t>
            </a:r>
            <a:r>
              <a:rPr lang="zh-CN" altLang="en-US" sz="3600" b="1">
                <a:latin typeface="黑体" pitchFamily="2" charset="-122"/>
                <a:ea typeface="黑体" pitchFamily="2" charset="-122"/>
                <a:sym typeface="+mn-ea"/>
              </a:rPr>
              <a:t>生</a:t>
            </a:r>
            <a:r>
              <a:rPr lang="zh-CN" altLang="en-US" sz="3600" b="1" smtClean="0">
                <a:latin typeface="黑体" pitchFamily="2" charset="-122"/>
                <a:ea typeface="黑体" pitchFamily="2" charset="-122"/>
                <a:sym typeface="+mn-ea"/>
              </a:rPr>
              <a:t>气或伤心时的</a:t>
            </a:r>
            <a:r>
              <a:rPr lang="zh-CN" altLang="en-US" sz="3600" b="1" dirty="0">
                <a:latin typeface="黑体" pitchFamily="2" charset="-122"/>
                <a:ea typeface="黑体" pitchFamily="2" charset="-122"/>
                <a:sym typeface="+mn-ea"/>
              </a:rPr>
              <a:t>样子让你印象深刻？</a:t>
            </a:r>
            <a:endParaRPr lang="zh-CN" altLang="en-US" sz="3600" b="1" dirty="0">
              <a:solidFill>
                <a:prstClr val="black"/>
              </a:solidFill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215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50388" y="3939902"/>
            <a:ext cx="2178728" cy="646331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他伤心了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88604"/>
            <a:ext cx="3600400" cy="3122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88604"/>
            <a:ext cx="3888432" cy="3122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2"/>
          <p:cNvSpPr txBox="1"/>
          <p:nvPr/>
        </p:nvSpPr>
        <p:spPr>
          <a:xfrm>
            <a:off x="5570868" y="3939902"/>
            <a:ext cx="2178728" cy="646331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他生气了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0" y="4497169"/>
            <a:ext cx="2178728" cy="646331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她开心了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文本框 2"/>
          <p:cNvSpPr txBox="1"/>
          <p:nvPr/>
        </p:nvSpPr>
        <p:spPr>
          <a:xfrm>
            <a:off x="0" y="4497169"/>
            <a:ext cx="2178728" cy="646331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她害怕了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2" y="0"/>
            <a:ext cx="9149432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0" y="4497169"/>
            <a:ext cx="2357422" cy="646331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她害羞了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2"/>
            <a:ext cx="916775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文本框 1"/>
          <p:cNvSpPr txBox="1"/>
          <p:nvPr/>
        </p:nvSpPr>
        <p:spPr>
          <a:xfrm>
            <a:off x="107503" y="147104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语文 五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文本框 3"/>
          <p:cNvSpPr txBox="1"/>
          <p:nvPr/>
        </p:nvSpPr>
        <p:spPr>
          <a:xfrm>
            <a:off x="2123728" y="1515437"/>
            <a:ext cx="5151282" cy="1015663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 b="1"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sz="6000" smtClean="0"/>
              <a:t>他</a:t>
            </a:r>
            <a:r>
              <a:rPr lang="en-US" altLang="zh-CN" sz="6000" smtClean="0"/>
              <a:t>_____</a:t>
            </a:r>
            <a:r>
              <a:rPr lang="zh-CN" altLang="en-US" sz="6000" smtClean="0"/>
              <a:t>了</a:t>
            </a:r>
            <a:endParaRPr lang="zh-CN" altLang="en-US" sz="6000" dirty="0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38670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63064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文本框 15">
            <a:hlinkClick r:id="rId6" action="ppaction://hlinksldjump"/>
          </p:cNvPr>
          <p:cNvSpPr txBox="1"/>
          <p:nvPr/>
        </p:nvSpPr>
        <p:spPr>
          <a:xfrm>
            <a:off x="7275010" y="4227934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prstClr val="white"/>
                </a:solidFill>
                <a:ea typeface="黑体" panose="02010609060101010101" pitchFamily="49" charset="-122"/>
              </a:rPr>
              <a:t>第一课时</a:t>
            </a:r>
          </a:p>
        </p:txBody>
      </p:sp>
      <p:sp>
        <p:nvSpPr>
          <p:cNvPr id="26" name="文本框 14">
            <a:hlinkClick r:id="rId7" action="ppaction://hlinksldjump"/>
          </p:cNvPr>
          <p:cNvSpPr txBox="1"/>
          <p:nvPr/>
        </p:nvSpPr>
        <p:spPr>
          <a:xfrm>
            <a:off x="7275010" y="461991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prstClr val="white"/>
                </a:solidFill>
                <a:ea typeface="黑体" panose="02010609060101010101" pitchFamily="49" charset="-122"/>
              </a:rPr>
              <a:t>第二课时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797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55" y="987468"/>
            <a:ext cx="366860" cy="456339"/>
          </a:xfrm>
          <a:prstGeom prst="rect">
            <a:avLst/>
          </a:prstGeom>
        </p:spPr>
      </p:pic>
      <p:sp>
        <p:nvSpPr>
          <p:cNvPr id="9" name="文本框 14"/>
          <p:cNvSpPr txBox="1"/>
          <p:nvPr/>
        </p:nvSpPr>
        <p:spPr>
          <a:xfrm>
            <a:off x="660303" y="915566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审题指导</a:t>
            </a:r>
          </a:p>
        </p:txBody>
      </p:sp>
      <p:sp>
        <p:nvSpPr>
          <p:cNvPr id="10" name="矩形 9"/>
          <p:cNvSpPr/>
          <p:nvPr/>
        </p:nvSpPr>
        <p:spPr>
          <a:xfrm>
            <a:off x="619015" y="1537269"/>
            <a:ext cx="7786742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    生活中，谁陶醉、生气、伤心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……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的样子让你印象深刻？把题目补充完整，如“他陶醉了”“他生气了”。回想一下，当时发生了什么事？事情的前因后果是什么？把这件事写下来，特别要把这个人当时的样子写具体，反映出他的内心。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2987824" y="2518137"/>
            <a:ext cx="244827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868144" y="3073049"/>
            <a:ext cx="23215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91899" y="3598257"/>
            <a:ext cx="752451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755576" y="4102313"/>
            <a:ext cx="752451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83568" y="4606369"/>
            <a:ext cx="97841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2246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文本框 15"/>
          <p:cNvSpPr txBox="1"/>
          <p:nvPr/>
        </p:nvSpPr>
        <p:spPr>
          <a:xfrm>
            <a:off x="191625" y="411510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prstClr val="white"/>
                </a:solidFill>
                <a:ea typeface="黑体" panose="02010609060101010101" pitchFamily="49" charset="-122"/>
              </a:rPr>
              <a:t>第一课时</a:t>
            </a:r>
          </a:p>
        </p:txBody>
      </p:sp>
    </p:spTree>
    <p:extLst>
      <p:ext uri="{BB962C8B-B14F-4D97-AF65-F5344CB8AC3E}">
        <p14:creationId xmlns:p14="http://schemas.microsoft.com/office/powerpoint/2010/main" val="278974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63888" y="699542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latin typeface="黑体" pitchFamily="49" charset="-122"/>
                <a:ea typeface="黑体" pitchFamily="49" charset="-122"/>
                <a:sym typeface="+mn-ea"/>
              </a:rPr>
              <a:t>习作内容</a:t>
            </a:r>
            <a:endParaRPr lang="zh-CN" altLang="en-US" sz="36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71604" y="1857370"/>
            <a:ext cx="6215106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以“他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  <a:sym typeface="+mn-ea"/>
              </a:rPr>
              <a:t>____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了”为题目写一件事。</a:t>
            </a:r>
          </a:p>
        </p:txBody>
      </p:sp>
      <p:grpSp>
        <p:nvGrpSpPr>
          <p:cNvPr id="6" name="组合 8"/>
          <p:cNvGrpSpPr/>
          <p:nvPr/>
        </p:nvGrpSpPr>
        <p:grpSpPr>
          <a:xfrm>
            <a:off x="5500694" y="2786064"/>
            <a:ext cx="2802610" cy="1314543"/>
            <a:chOff x="2098769" y="2336363"/>
            <a:chExt cx="1418841" cy="747198"/>
          </a:xfrm>
        </p:grpSpPr>
        <p:sp>
          <p:nvSpPr>
            <p:cNvPr id="10" name="云形 9"/>
            <p:cNvSpPr/>
            <p:nvPr/>
          </p:nvSpPr>
          <p:spPr>
            <a:xfrm>
              <a:off x="2098769" y="2336363"/>
              <a:ext cx="1418841" cy="730908"/>
            </a:xfrm>
            <a:prstGeom prst="cloud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88097" y="2498786"/>
              <a:ext cx="10354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黑体" pitchFamily="49" charset="-122"/>
                  <a:ea typeface="黑体" pitchFamily="49" charset="-122"/>
                </a:rPr>
                <a:t>记叙文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655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91880" y="555526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smtClean="0">
                <a:latin typeface="黑体" pitchFamily="49" charset="-122"/>
                <a:ea typeface="黑体" pitchFamily="49" charset="-122"/>
                <a:sym typeface="+mn-ea"/>
              </a:rPr>
              <a:t>习作</a:t>
            </a:r>
            <a:r>
              <a:rPr lang="zh-CN" altLang="en-US" sz="3600" b="1">
                <a:latin typeface="黑体" pitchFamily="49" charset="-122"/>
                <a:ea typeface="黑体" pitchFamily="49" charset="-122"/>
                <a:sym typeface="+mn-ea"/>
              </a:rPr>
              <a:t>重</a:t>
            </a:r>
            <a:r>
              <a:rPr lang="zh-CN" altLang="en-US" sz="3600" b="1" smtClean="0">
                <a:latin typeface="黑体" pitchFamily="49" charset="-122"/>
                <a:ea typeface="黑体" pitchFamily="49" charset="-122"/>
                <a:sym typeface="+mn-ea"/>
              </a:rPr>
              <a:t>点</a:t>
            </a:r>
            <a:endParaRPr lang="zh-CN" altLang="en-US" sz="36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86412" y="1826673"/>
            <a:ext cx="6902012" cy="14219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楷体" pitchFamily="49" charset="-122"/>
                <a:ea typeface="楷体" pitchFamily="49" charset="-122"/>
                <a:sym typeface="+mn-ea"/>
              </a:rPr>
              <a:t>    把这个人当时的样子写具体，表现出他的内心活动。</a:t>
            </a:r>
          </a:p>
        </p:txBody>
      </p:sp>
    </p:spTree>
    <p:extLst>
      <p:ext uri="{BB962C8B-B14F-4D97-AF65-F5344CB8AC3E}">
        <p14:creationId xmlns:p14="http://schemas.microsoft.com/office/powerpoint/2010/main" val="144917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100621"/>
            <a:ext cx="8196046" cy="1054135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>
                <a:solidFill>
                  <a:prstClr val="black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>
                <a:sym typeface="+mn-ea"/>
              </a:rPr>
              <a:t>    生活</a:t>
            </a:r>
            <a:r>
              <a:rPr lang="zh-CN" altLang="en-US" sz="3200" dirty="0">
                <a:sym typeface="+mn-ea"/>
              </a:rPr>
              <a:t>中，谁陶醉、生气、伤心</a:t>
            </a:r>
            <a:r>
              <a:rPr lang="en-US" altLang="zh-CN" sz="3200" dirty="0">
                <a:sym typeface="+mn-ea"/>
              </a:rPr>
              <a:t>……</a:t>
            </a:r>
            <a:r>
              <a:rPr lang="zh-CN" altLang="en-US" sz="3200" dirty="0">
                <a:sym typeface="+mn-ea"/>
              </a:rPr>
              <a:t>的样子让你印象深刻？</a:t>
            </a:r>
            <a:endParaRPr lang="zh-CN" altLang="en-US" sz="3200" dirty="0"/>
          </a:p>
        </p:txBody>
      </p:sp>
      <p:grpSp>
        <p:nvGrpSpPr>
          <p:cNvPr id="3" name="组合 7"/>
          <p:cNvGrpSpPr/>
          <p:nvPr/>
        </p:nvGrpSpPr>
        <p:grpSpPr>
          <a:xfrm>
            <a:off x="857224" y="2357436"/>
            <a:ext cx="2176770" cy="857257"/>
            <a:chOff x="2098768" y="2336362"/>
            <a:chExt cx="1504645" cy="1004605"/>
          </a:xfrm>
        </p:grpSpPr>
        <p:sp>
          <p:nvSpPr>
            <p:cNvPr id="9" name="云形 8"/>
            <p:cNvSpPr/>
            <p:nvPr/>
          </p:nvSpPr>
          <p:spPr>
            <a:xfrm>
              <a:off x="2098768" y="2336362"/>
              <a:ext cx="1504645" cy="1004605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171394" y="2447986"/>
              <a:ext cx="1333259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她生气了</a:t>
              </a:r>
            </a:p>
          </p:txBody>
        </p:sp>
      </p:grpSp>
      <p:grpSp>
        <p:nvGrpSpPr>
          <p:cNvPr id="5" name="组合 10"/>
          <p:cNvGrpSpPr/>
          <p:nvPr/>
        </p:nvGrpSpPr>
        <p:grpSpPr>
          <a:xfrm>
            <a:off x="1000100" y="3653998"/>
            <a:ext cx="2528052" cy="730908"/>
            <a:chOff x="1739113" y="2336363"/>
            <a:chExt cx="1717676" cy="730908"/>
          </a:xfrm>
        </p:grpSpPr>
        <p:sp>
          <p:nvSpPr>
            <p:cNvPr id="12" name="云形 11"/>
            <p:cNvSpPr/>
            <p:nvPr/>
          </p:nvSpPr>
          <p:spPr>
            <a:xfrm>
              <a:off x="1739113" y="2336363"/>
              <a:ext cx="1717676" cy="730908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81804" y="2357963"/>
              <a:ext cx="13217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她后悔了</a:t>
              </a:r>
            </a:p>
          </p:txBody>
        </p:sp>
      </p:grpSp>
      <p:grpSp>
        <p:nvGrpSpPr>
          <p:cNvPr id="8" name="组合 13"/>
          <p:cNvGrpSpPr/>
          <p:nvPr/>
        </p:nvGrpSpPr>
        <p:grpSpPr>
          <a:xfrm>
            <a:off x="3357554" y="2285998"/>
            <a:ext cx="2302050" cy="785818"/>
            <a:chOff x="2098769" y="2336363"/>
            <a:chExt cx="1564121" cy="1090178"/>
          </a:xfrm>
        </p:grpSpPr>
        <p:sp>
          <p:nvSpPr>
            <p:cNvPr id="15" name="云形 14"/>
            <p:cNvSpPr/>
            <p:nvPr/>
          </p:nvSpPr>
          <p:spPr>
            <a:xfrm>
              <a:off x="2098769" y="2336363"/>
              <a:ext cx="1564121" cy="1090178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44384" y="2435470"/>
              <a:ext cx="1327478" cy="811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她陶醉了</a:t>
              </a:r>
            </a:p>
          </p:txBody>
        </p:sp>
      </p:grpSp>
      <p:grpSp>
        <p:nvGrpSpPr>
          <p:cNvPr id="11" name="组合 16"/>
          <p:cNvGrpSpPr/>
          <p:nvPr/>
        </p:nvGrpSpPr>
        <p:grpSpPr>
          <a:xfrm>
            <a:off x="6143636" y="3357568"/>
            <a:ext cx="2291704" cy="736038"/>
            <a:chOff x="2098769" y="2331233"/>
            <a:chExt cx="1100002" cy="736038"/>
          </a:xfrm>
        </p:grpSpPr>
        <p:sp>
          <p:nvSpPr>
            <p:cNvPr id="18" name="云形 17"/>
            <p:cNvSpPr/>
            <p:nvPr/>
          </p:nvSpPr>
          <p:spPr>
            <a:xfrm>
              <a:off x="2098769" y="2336363"/>
              <a:ext cx="1100002" cy="730908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38658" y="2331233"/>
              <a:ext cx="9291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他害羞了</a:t>
              </a:r>
            </a:p>
          </p:txBody>
        </p:sp>
      </p:grpSp>
      <p:grpSp>
        <p:nvGrpSpPr>
          <p:cNvPr id="14" name="组合 19"/>
          <p:cNvGrpSpPr/>
          <p:nvPr/>
        </p:nvGrpSpPr>
        <p:grpSpPr>
          <a:xfrm>
            <a:off x="6231012" y="2284361"/>
            <a:ext cx="2204328" cy="1108343"/>
            <a:chOff x="2098768" y="2336363"/>
            <a:chExt cx="968128" cy="1108343"/>
          </a:xfrm>
        </p:grpSpPr>
        <p:sp>
          <p:nvSpPr>
            <p:cNvPr id="21" name="云形 20"/>
            <p:cNvSpPr/>
            <p:nvPr/>
          </p:nvSpPr>
          <p:spPr>
            <a:xfrm>
              <a:off x="2098768" y="2336363"/>
              <a:ext cx="968128" cy="730908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37689" y="2367488"/>
              <a:ext cx="92920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 她害怕了</a:t>
              </a:r>
            </a:p>
          </p:txBody>
        </p:sp>
      </p:grpSp>
      <p:grpSp>
        <p:nvGrpSpPr>
          <p:cNvPr id="17" name="组合 22"/>
          <p:cNvGrpSpPr/>
          <p:nvPr/>
        </p:nvGrpSpPr>
        <p:grpSpPr>
          <a:xfrm>
            <a:off x="3857620" y="3714758"/>
            <a:ext cx="2305779" cy="730908"/>
            <a:chOff x="2098769" y="2336363"/>
            <a:chExt cx="1340700" cy="730908"/>
          </a:xfrm>
        </p:grpSpPr>
        <p:sp>
          <p:nvSpPr>
            <p:cNvPr id="24" name="云形 23"/>
            <p:cNvSpPr/>
            <p:nvPr/>
          </p:nvSpPr>
          <p:spPr>
            <a:xfrm>
              <a:off x="2098769" y="2336363"/>
              <a:ext cx="1329209" cy="730908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23382" y="2407801"/>
              <a:ext cx="12160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他伤心了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3487893" y="379595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smtClean="0">
                <a:latin typeface="黑体" pitchFamily="49" charset="-122"/>
                <a:ea typeface="黑体" pitchFamily="49" charset="-122"/>
                <a:sym typeface="+mn-ea"/>
              </a:rPr>
              <a:t>习作对象</a:t>
            </a:r>
            <a:endParaRPr lang="zh-CN" altLang="en-US" sz="36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466816" y="1637424"/>
            <a:ext cx="352839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熟悉的、陌生的人</a:t>
            </a:r>
          </a:p>
        </p:txBody>
      </p:sp>
    </p:spTree>
    <p:extLst>
      <p:ext uri="{BB962C8B-B14F-4D97-AF65-F5344CB8AC3E}">
        <p14:creationId xmlns:p14="http://schemas.microsoft.com/office/powerpoint/2010/main" val="333995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1275606"/>
            <a:ext cx="5647014" cy="1771639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>
                <a:solidFill>
                  <a:prstClr val="black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/>
              <a:t>    想一想</a:t>
            </a:r>
            <a:r>
              <a:rPr lang="zh-CN" altLang="en-US" dirty="0"/>
              <a:t>：我们该如何写这件事呢？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37" y="1275606"/>
            <a:ext cx="1694180" cy="224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98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339502"/>
            <a:ext cx="19442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回顾课文</a:t>
            </a:r>
          </a:p>
        </p:txBody>
      </p:sp>
      <p:sp>
        <p:nvSpPr>
          <p:cNvPr id="21" name="文本框 6"/>
          <p:cNvSpPr txBox="1"/>
          <p:nvPr/>
        </p:nvSpPr>
        <p:spPr>
          <a:xfrm>
            <a:off x="1619672" y="1446912"/>
            <a:ext cx="6048672" cy="24929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    抗战</a:t>
            </a:r>
            <a:r>
              <a:rPr lang="zh-CN" altLang="en-US" sz="2600" b="1">
                <a:latin typeface="楷体" panose="02010609060101010101" pitchFamily="49" charset="-122"/>
                <a:ea typeface="楷体" panose="02010609060101010101" pitchFamily="49" charset="-122"/>
              </a:rPr>
              <a:t>时期</a:t>
            </a:r>
            <a:r>
              <a:rPr lang="zh-CN" altLang="en-US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，在重庆，刘伯承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因为在战争中右眼受伤去德国人开设的诊所里看医生，在准备手术时因怕麻醉剂影响大脑，刘伯承拒绝在手术中使用麻醉剂，一声不吭地做完了手术，医生称赞他为军神，并在最后得知他就是刘伯承。</a:t>
            </a:r>
          </a:p>
        </p:txBody>
      </p:sp>
      <p:sp>
        <p:nvSpPr>
          <p:cNvPr id="32" name="文本框 6"/>
          <p:cNvSpPr txBox="1"/>
          <p:nvPr/>
        </p:nvSpPr>
        <p:spPr>
          <a:xfrm>
            <a:off x="1115616" y="699542"/>
            <a:ext cx="6644814" cy="7325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《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军神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》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一课记叙一件什么事？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33" name="组合 7"/>
          <p:cNvGrpSpPr/>
          <p:nvPr/>
        </p:nvGrpSpPr>
        <p:grpSpPr>
          <a:xfrm>
            <a:off x="7503094" y="1328450"/>
            <a:ext cx="1234753" cy="857257"/>
            <a:chOff x="2098768" y="2336362"/>
            <a:chExt cx="853496" cy="1004605"/>
          </a:xfrm>
        </p:grpSpPr>
        <p:sp>
          <p:nvSpPr>
            <p:cNvPr id="34" name="云形 33"/>
            <p:cNvSpPr/>
            <p:nvPr/>
          </p:nvSpPr>
          <p:spPr>
            <a:xfrm>
              <a:off x="2098768" y="2336362"/>
              <a:ext cx="803722" cy="1004605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171394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起因</a:t>
              </a:r>
            </a:p>
          </p:txBody>
        </p:sp>
      </p:grpSp>
      <p:grpSp>
        <p:nvGrpSpPr>
          <p:cNvPr id="36" name="组合 7"/>
          <p:cNvGrpSpPr/>
          <p:nvPr/>
        </p:nvGrpSpPr>
        <p:grpSpPr>
          <a:xfrm>
            <a:off x="7503094" y="2300558"/>
            <a:ext cx="1234753" cy="857257"/>
            <a:chOff x="2098768" y="2336362"/>
            <a:chExt cx="853496" cy="1004605"/>
          </a:xfrm>
        </p:grpSpPr>
        <p:sp>
          <p:nvSpPr>
            <p:cNvPr id="37" name="云形 36"/>
            <p:cNvSpPr/>
            <p:nvPr/>
          </p:nvSpPr>
          <p:spPr>
            <a:xfrm>
              <a:off x="2098768" y="2336362"/>
              <a:ext cx="803722" cy="1004605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171394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经过</a:t>
              </a:r>
            </a:p>
          </p:txBody>
        </p:sp>
      </p:grpSp>
      <p:grpSp>
        <p:nvGrpSpPr>
          <p:cNvPr id="39" name="组合 7"/>
          <p:cNvGrpSpPr/>
          <p:nvPr/>
        </p:nvGrpSpPr>
        <p:grpSpPr>
          <a:xfrm>
            <a:off x="7503094" y="3272666"/>
            <a:ext cx="1234753" cy="857257"/>
            <a:chOff x="2098768" y="2336362"/>
            <a:chExt cx="853496" cy="1004605"/>
          </a:xfrm>
        </p:grpSpPr>
        <p:sp>
          <p:nvSpPr>
            <p:cNvPr id="40" name="云形 39"/>
            <p:cNvSpPr/>
            <p:nvPr/>
          </p:nvSpPr>
          <p:spPr>
            <a:xfrm>
              <a:off x="2098768" y="2336362"/>
              <a:ext cx="803722" cy="1004605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171394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结果</a:t>
              </a:r>
            </a:p>
          </p:txBody>
        </p:sp>
      </p:grpSp>
      <p:grpSp>
        <p:nvGrpSpPr>
          <p:cNvPr id="42" name="组合 7"/>
          <p:cNvGrpSpPr/>
          <p:nvPr/>
        </p:nvGrpSpPr>
        <p:grpSpPr>
          <a:xfrm>
            <a:off x="467544" y="1341491"/>
            <a:ext cx="1234753" cy="857257"/>
            <a:chOff x="2098768" y="2336362"/>
            <a:chExt cx="853496" cy="1004605"/>
          </a:xfrm>
        </p:grpSpPr>
        <p:sp>
          <p:nvSpPr>
            <p:cNvPr id="43" name="云形 42"/>
            <p:cNvSpPr/>
            <p:nvPr/>
          </p:nvSpPr>
          <p:spPr>
            <a:xfrm>
              <a:off x="2098768" y="2336362"/>
              <a:ext cx="803722" cy="1004605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171394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时间</a:t>
              </a:r>
            </a:p>
          </p:txBody>
        </p:sp>
      </p:grpSp>
      <p:grpSp>
        <p:nvGrpSpPr>
          <p:cNvPr id="45" name="组合 7"/>
          <p:cNvGrpSpPr/>
          <p:nvPr/>
        </p:nvGrpSpPr>
        <p:grpSpPr>
          <a:xfrm>
            <a:off x="467544" y="2313599"/>
            <a:ext cx="1234753" cy="857257"/>
            <a:chOff x="2098768" y="2336362"/>
            <a:chExt cx="853496" cy="1004605"/>
          </a:xfrm>
        </p:grpSpPr>
        <p:sp>
          <p:nvSpPr>
            <p:cNvPr id="46" name="云形 45"/>
            <p:cNvSpPr/>
            <p:nvPr/>
          </p:nvSpPr>
          <p:spPr>
            <a:xfrm>
              <a:off x="2098768" y="2336362"/>
              <a:ext cx="803722" cy="1004605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171394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地点</a:t>
              </a:r>
            </a:p>
          </p:txBody>
        </p:sp>
      </p:grpSp>
      <p:grpSp>
        <p:nvGrpSpPr>
          <p:cNvPr id="48" name="组合 7"/>
          <p:cNvGrpSpPr/>
          <p:nvPr/>
        </p:nvGrpSpPr>
        <p:grpSpPr>
          <a:xfrm>
            <a:off x="467544" y="3285707"/>
            <a:ext cx="1234753" cy="857257"/>
            <a:chOff x="2098768" y="2336362"/>
            <a:chExt cx="853496" cy="1004605"/>
          </a:xfrm>
        </p:grpSpPr>
        <p:sp>
          <p:nvSpPr>
            <p:cNvPr id="49" name="云形 48"/>
            <p:cNvSpPr/>
            <p:nvPr/>
          </p:nvSpPr>
          <p:spPr>
            <a:xfrm>
              <a:off x="2098768" y="2336362"/>
              <a:ext cx="803722" cy="1004605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171394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人物</a:t>
              </a:r>
            </a:p>
          </p:txBody>
        </p:sp>
      </p:grpSp>
      <p:sp>
        <p:nvSpPr>
          <p:cNvPr id="51" name="矩形 50"/>
          <p:cNvSpPr/>
          <p:nvPr/>
        </p:nvSpPr>
        <p:spPr>
          <a:xfrm>
            <a:off x="1295636" y="4208770"/>
            <a:ext cx="6207458" cy="5730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smtClean="0">
                <a:latin typeface="黑体" pitchFamily="49" charset="-122"/>
                <a:ea typeface="黑体" pitchFamily="49" charset="-122"/>
              </a:rPr>
              <a:t>本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次习作注意写清楚事情的</a:t>
            </a:r>
            <a:r>
              <a:rPr lang="zh-CN" altLang="en-US" sz="2800" b="1">
                <a:latin typeface="黑体" pitchFamily="49" charset="-122"/>
                <a:ea typeface="黑体" pitchFamily="49" charset="-122"/>
              </a:rPr>
              <a:t>六要素。</a:t>
            </a:r>
            <a:endParaRPr lang="en-US" altLang="zh-CN" sz="2800" b="1" dirty="0"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563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915566"/>
            <a:ext cx="6531068" cy="2839239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>
                <a:solidFill>
                  <a:prstClr val="black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smtClean="0"/>
              <a:t>    想一想</a:t>
            </a:r>
            <a:r>
              <a:rPr lang="zh-CN" altLang="en-US" dirty="0"/>
              <a:t>：我们怎样才能把这个人当时的样子写具体，表现出他的内心活动？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81" y="1272555"/>
            <a:ext cx="1694180" cy="224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2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1208" y="2411792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《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军神</a:t>
            </a:r>
            <a:r>
              <a:rPr lang="en-US" altLang="zh-CN" sz="24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一课课文着力刻画了沃克医生的一系列变化，从“冷冷地问”到“目光柔和下来”“脸上浮现出慈祥的神情”，我们能感受到他对</a:t>
            </a:r>
            <a:r>
              <a:rPr lang="zh-CN" altLang="en-US" sz="2400" b="1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刘伯承</a:t>
            </a:r>
            <a:r>
              <a:rPr lang="zh-CN" altLang="en-US" sz="2400" b="1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从生气、惊讶到心疼、钦佩，最后肃然起敬的内心变化。</a:t>
            </a:r>
            <a:endParaRPr lang="zh-CN" altLang="en-US" sz="24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7504" y="339502"/>
            <a:ext cx="2016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回顾课文</a:t>
            </a:r>
          </a:p>
        </p:txBody>
      </p:sp>
      <p:sp>
        <p:nvSpPr>
          <p:cNvPr id="7" name="矩形 6"/>
          <p:cNvSpPr/>
          <p:nvPr/>
        </p:nvSpPr>
        <p:spPr>
          <a:xfrm>
            <a:off x="693987" y="3963715"/>
            <a:ext cx="7632848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人物的动作、语言、神态，可以表现人物的内心想法。</a:t>
            </a:r>
          </a:p>
        </p:txBody>
      </p:sp>
      <p:grpSp>
        <p:nvGrpSpPr>
          <p:cNvPr id="5" name="组合 7"/>
          <p:cNvGrpSpPr/>
          <p:nvPr/>
        </p:nvGrpSpPr>
        <p:grpSpPr>
          <a:xfrm>
            <a:off x="1691680" y="1263083"/>
            <a:ext cx="1234753" cy="857257"/>
            <a:chOff x="2098768" y="2336362"/>
            <a:chExt cx="853496" cy="1004605"/>
          </a:xfrm>
        </p:grpSpPr>
        <p:sp>
          <p:nvSpPr>
            <p:cNvPr id="8" name="云形 7"/>
            <p:cNvSpPr/>
            <p:nvPr/>
          </p:nvSpPr>
          <p:spPr>
            <a:xfrm>
              <a:off x="2098768" y="2336362"/>
              <a:ext cx="803722" cy="1004605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TextBox 34"/>
            <p:cNvSpPr txBox="1"/>
            <p:nvPr/>
          </p:nvSpPr>
          <p:spPr>
            <a:xfrm>
              <a:off x="2171394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起因</a:t>
              </a:r>
            </a:p>
          </p:txBody>
        </p:sp>
      </p:grpSp>
      <p:grpSp>
        <p:nvGrpSpPr>
          <p:cNvPr id="10" name="组合 7"/>
          <p:cNvGrpSpPr/>
          <p:nvPr/>
        </p:nvGrpSpPr>
        <p:grpSpPr>
          <a:xfrm>
            <a:off x="3596948" y="1272101"/>
            <a:ext cx="1234753" cy="857257"/>
            <a:chOff x="2098768" y="2336362"/>
            <a:chExt cx="853496" cy="1004605"/>
          </a:xfrm>
        </p:grpSpPr>
        <p:sp>
          <p:nvSpPr>
            <p:cNvPr id="11" name="云形 10"/>
            <p:cNvSpPr/>
            <p:nvPr/>
          </p:nvSpPr>
          <p:spPr>
            <a:xfrm>
              <a:off x="2098768" y="2336362"/>
              <a:ext cx="803722" cy="1004605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37"/>
            <p:cNvSpPr txBox="1"/>
            <p:nvPr/>
          </p:nvSpPr>
          <p:spPr>
            <a:xfrm>
              <a:off x="2171394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经过</a:t>
              </a:r>
            </a:p>
          </p:txBody>
        </p:sp>
      </p:grpSp>
      <p:grpSp>
        <p:nvGrpSpPr>
          <p:cNvPr id="13" name="组合 7"/>
          <p:cNvGrpSpPr/>
          <p:nvPr/>
        </p:nvGrpSpPr>
        <p:grpSpPr>
          <a:xfrm>
            <a:off x="5502216" y="1263082"/>
            <a:ext cx="1234753" cy="857257"/>
            <a:chOff x="2098768" y="2336362"/>
            <a:chExt cx="853496" cy="1004605"/>
          </a:xfrm>
        </p:grpSpPr>
        <p:sp>
          <p:nvSpPr>
            <p:cNvPr id="14" name="云形 13"/>
            <p:cNvSpPr/>
            <p:nvPr/>
          </p:nvSpPr>
          <p:spPr>
            <a:xfrm>
              <a:off x="2098768" y="2336362"/>
              <a:ext cx="803722" cy="1004605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40"/>
            <p:cNvSpPr txBox="1"/>
            <p:nvPr/>
          </p:nvSpPr>
          <p:spPr>
            <a:xfrm>
              <a:off x="2171394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结果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6848932" y="890647"/>
            <a:ext cx="1699977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有侧重</a:t>
            </a:r>
            <a:endParaRPr lang="zh-CN" altLang="en-US" sz="32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318863" y="468721"/>
            <a:ext cx="3895989" cy="811236"/>
            <a:chOff x="2188178" y="59803"/>
            <a:chExt cx="3895989" cy="808211"/>
          </a:xfrm>
        </p:grpSpPr>
        <p:sp>
          <p:nvSpPr>
            <p:cNvPr id="3" name="左中括号 2"/>
            <p:cNvSpPr/>
            <p:nvPr/>
          </p:nvSpPr>
          <p:spPr>
            <a:xfrm rot="5400000">
              <a:off x="4067989" y="-1148164"/>
              <a:ext cx="136367" cy="3895989"/>
            </a:xfrm>
            <a:prstGeom prst="leftBracket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286183" y="59803"/>
              <a:ext cx="1699977" cy="584775"/>
            </a:xfrm>
            <a:prstGeom prst="rect">
              <a:avLst/>
            </a:prstGeom>
            <a:noFill/>
            <a:ln w="38100"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3200" b="1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军神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635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512" y="609531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《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青山处处埋忠骨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一文中运用语言、神态、动作、心理</a:t>
            </a:r>
            <a:r>
              <a:rPr lang="zh-CN" altLang="en-US" sz="2800" b="1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描写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表现了人物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的品质，它是怎样写的？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57158" y="1635646"/>
            <a:ext cx="8358246" cy="3096344"/>
            <a:chOff x="357158" y="1261356"/>
            <a:chExt cx="8358246" cy="3096344"/>
          </a:xfrm>
        </p:grpSpPr>
        <p:sp>
          <p:nvSpPr>
            <p:cNvPr id="4" name="横卷形 3"/>
            <p:cNvSpPr/>
            <p:nvPr/>
          </p:nvSpPr>
          <p:spPr>
            <a:xfrm>
              <a:off x="357158" y="1261356"/>
              <a:ext cx="8352928" cy="3096344"/>
            </a:xfrm>
            <a:prstGeom prst="horizontalScroll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solidFill>
                <a:schemeClr val="accent3">
                  <a:lumMod val="75000"/>
                </a:schemeClr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" name="文本框 99"/>
            <p:cNvSpPr txBox="1"/>
            <p:nvPr/>
          </p:nvSpPr>
          <p:spPr>
            <a:xfrm>
              <a:off x="928662" y="1693404"/>
              <a:ext cx="7786742" cy="22467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306070"/>
              <a:r>
                <a:rPr lang="zh-CN" altLang="en-US" sz="28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 </a:t>
              </a: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毛主</a:t>
              </a:r>
              <a:r>
                <a:rPr lang="zh-CN" altLang="en-US" sz="28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席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不由自主地站了起来，仰起头，望着天花板，强忍着心中的悲痛，目光中流露出无限的眷恋。岸英奔赴朝鲜时，他因为工作繁忙，未能见上一面，谁知竟成了永别！“儿子活着不能相见，就让我见见遗骨吧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！</a:t>
              </a:r>
              <a:r>
                <a:rPr lang="zh-CN" altLang="en-US" sz="2800" b="1" smtClean="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”毛主席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想。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228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横卷形 1"/>
          <p:cNvSpPr/>
          <p:nvPr/>
        </p:nvSpPr>
        <p:spPr>
          <a:xfrm>
            <a:off x="467544" y="555526"/>
            <a:ext cx="8352928" cy="3749001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 然而，他很快打消了这种念头。他若有所思地说道：“哪个战士的血肉之躯不是父母所生？不能因为</a:t>
            </a:r>
            <a:r>
              <a:rPr lang="zh-CN" altLang="en-US" sz="28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我</a:t>
            </a:r>
            <a:r>
              <a:rPr lang="zh-CN" altLang="en-US" sz="28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是主席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，就要搞特殊。不是有千千万万志愿军烈士安葬在朝鲜吗？岸英是我的儿子，也是朝鲜人民的儿子，就尊重朝鲜人民的意愿吧。”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10624" y="2071684"/>
            <a:ext cx="285752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常人的情感，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超人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胸怀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 flipV="1">
            <a:off x="2483768" y="1427172"/>
            <a:ext cx="936104" cy="64451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4932040" y="1275607"/>
            <a:ext cx="936104" cy="79607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2771800" y="3297182"/>
            <a:ext cx="747970" cy="79100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H="1" flipV="1">
            <a:off x="4932040" y="3297182"/>
            <a:ext cx="936104" cy="79100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107504" y="500049"/>
            <a:ext cx="2304256" cy="1571636"/>
            <a:chOff x="467544" y="339503"/>
            <a:chExt cx="1889878" cy="1571636"/>
          </a:xfrm>
        </p:grpSpPr>
        <p:sp>
          <p:nvSpPr>
            <p:cNvPr id="5" name="圆角矩形 4"/>
            <p:cNvSpPr/>
            <p:nvPr/>
          </p:nvSpPr>
          <p:spPr>
            <a:xfrm>
              <a:off x="467544" y="339503"/>
              <a:ext cx="1889878" cy="1571636"/>
            </a:xfrm>
            <a:prstGeom prst="roundRect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00034" y="428610"/>
              <a:ext cx="1785949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楷体" pitchFamily="49" charset="-122"/>
                  <a:ea typeface="楷体" pitchFamily="49" charset="-122"/>
                </a:rPr>
                <a:t>神态：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目光中流露出无限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的</a:t>
              </a:r>
              <a:r>
                <a:rPr lang="zh-CN" altLang="en-US" sz="2800" b="1" smtClean="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眷恋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。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07504" y="2830930"/>
            <a:ext cx="2708414" cy="1815883"/>
            <a:chOff x="363388" y="2786064"/>
            <a:chExt cx="2364867" cy="1815883"/>
          </a:xfrm>
        </p:grpSpPr>
        <p:sp>
          <p:nvSpPr>
            <p:cNvPr id="23" name="圆角矩形 22"/>
            <p:cNvSpPr/>
            <p:nvPr/>
          </p:nvSpPr>
          <p:spPr>
            <a:xfrm>
              <a:off x="363388" y="2786064"/>
              <a:ext cx="2200597" cy="1723505"/>
            </a:xfrm>
            <a:prstGeom prst="roundRect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47655" y="2786065"/>
              <a:ext cx="2280600" cy="1815882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动作：站了起来，仰起头，望</a:t>
              </a: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着</a:t>
              </a:r>
              <a:r>
                <a:rPr lang="zh-CN" altLang="en-US" sz="2800" b="1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天花板。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940150" y="411510"/>
            <a:ext cx="2891150" cy="2031325"/>
            <a:chOff x="5929322" y="161477"/>
            <a:chExt cx="2381336" cy="2031325"/>
          </a:xfrm>
        </p:grpSpPr>
        <p:sp>
          <p:nvSpPr>
            <p:cNvPr id="22" name="圆角矩形 21"/>
            <p:cNvSpPr/>
            <p:nvPr/>
          </p:nvSpPr>
          <p:spPr>
            <a:xfrm>
              <a:off x="5929322" y="285735"/>
              <a:ext cx="2381336" cy="1785950"/>
            </a:xfrm>
            <a:prstGeom prst="roundRect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012160" y="161477"/>
              <a:ext cx="2143140" cy="2031325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心理：儿子活着不能相见，就让我见见遗骨</a:t>
              </a: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吧</a:t>
              </a:r>
              <a:r>
                <a:rPr lang="zh-CN" altLang="en-US" sz="2800" b="1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！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940150" y="2427734"/>
            <a:ext cx="3164081" cy="2308324"/>
            <a:chOff x="6257294" y="2383439"/>
            <a:chExt cx="2324678" cy="2308324"/>
          </a:xfrm>
        </p:grpSpPr>
        <p:sp>
          <p:nvSpPr>
            <p:cNvPr id="25" name="圆角矩形 24"/>
            <p:cNvSpPr/>
            <p:nvPr/>
          </p:nvSpPr>
          <p:spPr>
            <a:xfrm>
              <a:off x="6257294" y="2488138"/>
              <a:ext cx="2203137" cy="2066298"/>
            </a:xfrm>
            <a:prstGeom prst="roundRect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6257295" y="2383439"/>
              <a:ext cx="2324677" cy="2308324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语言：哪个战士的血肉之躯不是父母所生</a:t>
              </a:r>
              <a:r>
                <a:rPr lang="en-US" altLang="zh-CN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……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就尊重朝鲜人民的意愿吧。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749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1279" y="1236137"/>
            <a:ext cx="7286676" cy="3194721"/>
          </a:xfrm>
          <a:prstGeom prst="rect">
            <a:avLst/>
          </a:prstGeom>
          <a:solidFill>
            <a:schemeClr val="accent5">
              <a:lumMod val="20000"/>
              <a:lumOff val="80000"/>
              <a:alpha val="33000"/>
            </a:schemeClr>
          </a:solidFill>
          <a:ln w="12700" cmpd="dbl">
            <a:solidFill>
              <a:schemeClr val="accent1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他的眼睛闪着奇异的光芒，面孔因为激动而涨得通红，嘴里不停地说：“太美了，真是太美了！”他根本没听见周围喧闹的声音，整个世界对他来说好像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都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消失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了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一个小时过去了，两个小时过去了，他痴痴地站在那里，一动不动地凝望着这座雕像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33444" y="426840"/>
            <a:ext cx="64807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再来看看本次习作提供的片段吧！</a:t>
            </a:r>
          </a:p>
        </p:txBody>
      </p:sp>
      <p:grpSp>
        <p:nvGrpSpPr>
          <p:cNvPr id="7" name="组合 7"/>
          <p:cNvGrpSpPr/>
          <p:nvPr/>
        </p:nvGrpSpPr>
        <p:grpSpPr>
          <a:xfrm>
            <a:off x="395536" y="756907"/>
            <a:ext cx="1273701" cy="995815"/>
            <a:chOff x="2164055" y="2336362"/>
            <a:chExt cx="880418" cy="1166978"/>
          </a:xfrm>
        </p:grpSpPr>
        <p:sp>
          <p:nvSpPr>
            <p:cNvPr id="8" name="云形 7"/>
            <p:cNvSpPr/>
            <p:nvPr/>
          </p:nvSpPr>
          <p:spPr>
            <a:xfrm>
              <a:off x="2164055" y="2336362"/>
              <a:ext cx="880418" cy="1166978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263603" y="2447986"/>
              <a:ext cx="780870" cy="757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宋体" pitchFamily="2" charset="-122"/>
                  <a:ea typeface="宋体" pitchFamily="2" charset="-122"/>
                </a:rPr>
                <a:t>神态</a:t>
              </a:r>
              <a:endParaRPr lang="zh-CN" altLang="en-US" sz="2800" b="1" dirty="0"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10" name="组合 7"/>
          <p:cNvGrpSpPr/>
          <p:nvPr/>
        </p:nvGrpSpPr>
        <p:grpSpPr>
          <a:xfrm>
            <a:off x="7834803" y="1657470"/>
            <a:ext cx="1129685" cy="842271"/>
            <a:chOff x="2179568" y="2336362"/>
            <a:chExt cx="780870" cy="987043"/>
          </a:xfrm>
        </p:grpSpPr>
        <p:sp>
          <p:nvSpPr>
            <p:cNvPr id="11" name="云形 10"/>
            <p:cNvSpPr/>
            <p:nvPr/>
          </p:nvSpPr>
          <p:spPr>
            <a:xfrm>
              <a:off x="2213830" y="2336362"/>
              <a:ext cx="688661" cy="987043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79568" y="2447986"/>
              <a:ext cx="780870" cy="757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宋体" pitchFamily="2" charset="-122"/>
                  <a:ea typeface="宋体" pitchFamily="2" charset="-122"/>
                </a:rPr>
                <a:t>语言</a:t>
              </a:r>
            </a:p>
          </p:txBody>
        </p:sp>
      </p:grpSp>
      <p:grpSp>
        <p:nvGrpSpPr>
          <p:cNvPr id="13" name="组合 7"/>
          <p:cNvGrpSpPr/>
          <p:nvPr/>
        </p:nvGrpSpPr>
        <p:grpSpPr>
          <a:xfrm>
            <a:off x="7610765" y="3791035"/>
            <a:ext cx="1253917" cy="803529"/>
            <a:chOff x="2035747" y="2119498"/>
            <a:chExt cx="866743" cy="941642"/>
          </a:xfrm>
        </p:grpSpPr>
        <p:sp>
          <p:nvSpPr>
            <p:cNvPr id="14" name="云形 13"/>
            <p:cNvSpPr/>
            <p:nvPr/>
          </p:nvSpPr>
          <p:spPr>
            <a:xfrm>
              <a:off x="2035747" y="2119498"/>
              <a:ext cx="866743" cy="941642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101035" y="2121540"/>
              <a:ext cx="780870" cy="757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宋体" pitchFamily="2" charset="-122"/>
                  <a:ea typeface="宋体" pitchFamily="2" charset="-122"/>
                </a:rPr>
                <a:t>动作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341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821023"/>
            <a:ext cx="8215164" cy="2746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他的面部表情是怎样的？眼神与平时一样吗？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他有哪些不寻常的举动？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他说了哪些话？说话时语气是怎样的？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周围的人有什么反应？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7584" y="555526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我们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可以从多个角度写一个人当时的表现。</a:t>
            </a:r>
          </a:p>
        </p:txBody>
      </p:sp>
      <p:grpSp>
        <p:nvGrpSpPr>
          <p:cNvPr id="7" name="组合 7"/>
          <p:cNvGrpSpPr/>
          <p:nvPr/>
        </p:nvGrpSpPr>
        <p:grpSpPr>
          <a:xfrm>
            <a:off x="3923928" y="1131590"/>
            <a:ext cx="1403833" cy="888202"/>
            <a:chOff x="2269435" y="2336363"/>
            <a:chExt cx="780870" cy="788720"/>
          </a:xfrm>
        </p:grpSpPr>
        <p:sp>
          <p:nvSpPr>
            <p:cNvPr id="8" name="云形 7"/>
            <p:cNvSpPr/>
            <p:nvPr/>
          </p:nvSpPr>
          <p:spPr>
            <a:xfrm>
              <a:off x="2297864" y="2336363"/>
              <a:ext cx="604626" cy="724777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269435" y="2439795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宋体" pitchFamily="2" charset="-122"/>
                  <a:ea typeface="宋体" pitchFamily="2" charset="-122"/>
                </a:rPr>
                <a:t>神态</a:t>
              </a:r>
            </a:p>
          </p:txBody>
        </p:sp>
      </p:grpSp>
      <p:grpSp>
        <p:nvGrpSpPr>
          <p:cNvPr id="10" name="组合 7"/>
          <p:cNvGrpSpPr/>
          <p:nvPr/>
        </p:nvGrpSpPr>
        <p:grpSpPr>
          <a:xfrm>
            <a:off x="5370784" y="2355726"/>
            <a:ext cx="1438860" cy="1080198"/>
            <a:chOff x="2297864" y="2336363"/>
            <a:chExt cx="803554" cy="796911"/>
          </a:xfrm>
        </p:grpSpPr>
        <p:sp>
          <p:nvSpPr>
            <p:cNvPr id="11" name="云形 10"/>
            <p:cNvSpPr/>
            <p:nvPr/>
          </p:nvSpPr>
          <p:spPr>
            <a:xfrm>
              <a:off x="2297864" y="2336363"/>
              <a:ext cx="604626" cy="724777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320548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宋体" pitchFamily="2" charset="-122"/>
                  <a:ea typeface="宋体" pitchFamily="2" charset="-122"/>
                </a:rPr>
                <a:t>动作</a:t>
              </a:r>
            </a:p>
          </p:txBody>
        </p:sp>
      </p:grpSp>
      <p:grpSp>
        <p:nvGrpSpPr>
          <p:cNvPr id="13" name="组合 7"/>
          <p:cNvGrpSpPr/>
          <p:nvPr/>
        </p:nvGrpSpPr>
        <p:grpSpPr>
          <a:xfrm>
            <a:off x="7731273" y="3147814"/>
            <a:ext cx="1449239" cy="972945"/>
            <a:chOff x="2297864" y="2336363"/>
            <a:chExt cx="789033" cy="796911"/>
          </a:xfrm>
        </p:grpSpPr>
        <p:sp>
          <p:nvSpPr>
            <p:cNvPr id="14" name="云形 13"/>
            <p:cNvSpPr/>
            <p:nvPr/>
          </p:nvSpPr>
          <p:spPr>
            <a:xfrm>
              <a:off x="2297864" y="2336363"/>
              <a:ext cx="604626" cy="724777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306027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宋体" pitchFamily="2" charset="-122"/>
                  <a:ea typeface="宋体" pitchFamily="2" charset="-122"/>
                </a:rPr>
                <a:t>语言</a:t>
              </a:r>
            </a:p>
          </p:txBody>
        </p:sp>
      </p:grpSp>
      <p:grpSp>
        <p:nvGrpSpPr>
          <p:cNvPr id="16" name="组合 7"/>
          <p:cNvGrpSpPr/>
          <p:nvPr/>
        </p:nvGrpSpPr>
        <p:grpSpPr>
          <a:xfrm>
            <a:off x="5004048" y="3867894"/>
            <a:ext cx="2428666" cy="914500"/>
            <a:chOff x="2297864" y="2336363"/>
            <a:chExt cx="1445103" cy="786725"/>
          </a:xfrm>
        </p:grpSpPr>
        <p:sp>
          <p:nvSpPr>
            <p:cNvPr id="17" name="云形 16"/>
            <p:cNvSpPr/>
            <p:nvPr/>
          </p:nvSpPr>
          <p:spPr>
            <a:xfrm>
              <a:off x="2297864" y="2336363"/>
              <a:ext cx="1309636" cy="724777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399070" y="2437800"/>
              <a:ext cx="1343897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宋体" pitchFamily="2" charset="-122"/>
                  <a:ea typeface="宋体" pitchFamily="2" charset="-122"/>
                </a:rPr>
                <a:t>侧面描写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146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860032" y="1330771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smtClean="0">
                <a:latin typeface="楷体" pitchFamily="49" charset="-122"/>
                <a:ea typeface="楷体" pitchFamily="49" charset="-122"/>
              </a:rPr>
              <a:t>神态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描写</a:t>
            </a:r>
            <a:endParaRPr lang="zh-CN" altLang="en-US" sz="6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0646" y="458062"/>
            <a:ext cx="32475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一起来总结</a:t>
            </a:r>
          </a:p>
        </p:txBody>
      </p:sp>
      <p:sp>
        <p:nvSpPr>
          <p:cNvPr id="6" name="矩形 5"/>
          <p:cNvSpPr/>
          <p:nvPr/>
        </p:nvSpPr>
        <p:spPr>
          <a:xfrm>
            <a:off x="4860032" y="1924257"/>
            <a:ext cx="22186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smtClean="0">
                <a:latin typeface="楷体" pitchFamily="49" charset="-122"/>
                <a:ea typeface="楷体" pitchFamily="49" charset="-122"/>
              </a:rPr>
              <a:t>动作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描写</a:t>
            </a:r>
            <a:endParaRPr lang="zh-CN" altLang="en-US" sz="6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60032" y="2517743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语言描写</a:t>
            </a:r>
            <a:endParaRPr lang="zh-CN" altLang="en-US" sz="6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60032" y="3111229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侧面描写</a:t>
            </a:r>
            <a:endParaRPr lang="zh-CN" altLang="en-US" sz="6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60032" y="3704714"/>
            <a:ext cx="2160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……</a:t>
            </a:r>
            <a:endParaRPr lang="zh-CN" altLang="en-US" sz="5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4319972" y="1653936"/>
            <a:ext cx="216024" cy="2448272"/>
          </a:xfrm>
          <a:prstGeom prst="leftBrac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矩形 9"/>
          <p:cNvSpPr/>
          <p:nvPr/>
        </p:nvSpPr>
        <p:spPr>
          <a:xfrm>
            <a:off x="1223628" y="2142604"/>
            <a:ext cx="3312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具体写出样子</a:t>
            </a:r>
            <a:endParaRPr lang="en-US" altLang="zh-CN" sz="3600" b="1" dirty="0"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表现内心活动</a:t>
            </a:r>
            <a:endParaRPr lang="en-US" altLang="zh-CN" sz="3600" b="1" dirty="0"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312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71471" y="458063"/>
            <a:ext cx="80820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试着运用多种方法写一写妈妈生气时的样子。</a:t>
            </a:r>
          </a:p>
        </p:txBody>
      </p:sp>
      <p:sp>
        <p:nvSpPr>
          <p:cNvPr id="11" name="椭圆 10"/>
          <p:cNvSpPr/>
          <p:nvPr/>
        </p:nvSpPr>
        <p:spPr>
          <a:xfrm>
            <a:off x="5010082" y="2050665"/>
            <a:ext cx="1224280" cy="791845"/>
          </a:xfrm>
          <a:prstGeom prst="ellipse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915816" y="2480428"/>
            <a:ext cx="547427" cy="12862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菱形 12"/>
          <p:cNvSpPr/>
          <p:nvPr/>
        </p:nvSpPr>
        <p:spPr>
          <a:xfrm>
            <a:off x="2127817" y="2160520"/>
            <a:ext cx="741045" cy="648970"/>
          </a:xfrm>
          <a:prstGeom prst="diamond">
            <a:avLst/>
          </a:prstGeom>
          <a:grpFill/>
          <a:ln>
            <a:solidFill>
              <a:schemeClr val="accent3">
                <a:lumMod val="5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文本框 7"/>
          <p:cNvSpPr txBox="1"/>
          <p:nvPr/>
        </p:nvSpPr>
        <p:spPr>
          <a:xfrm>
            <a:off x="2127817" y="2293235"/>
            <a:ext cx="810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</a:rPr>
              <a:t>神态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2014787" y="1839845"/>
            <a:ext cx="465455" cy="320675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圆角矩形 15"/>
          <p:cNvSpPr/>
          <p:nvPr/>
        </p:nvSpPr>
        <p:spPr>
          <a:xfrm>
            <a:off x="546032" y="1183255"/>
            <a:ext cx="1581785" cy="656590"/>
          </a:xfrm>
          <a:prstGeom prst="roundRect">
            <a:avLst/>
          </a:prstGeom>
          <a:grpFill/>
          <a:ln>
            <a:solidFill>
              <a:schemeClr val="accent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文本框 10"/>
          <p:cNvSpPr txBox="1"/>
          <p:nvPr/>
        </p:nvSpPr>
        <p:spPr>
          <a:xfrm>
            <a:off x="508567" y="1183890"/>
            <a:ext cx="1619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  <a:sym typeface="+mn-ea"/>
              </a:rPr>
              <a:t>变成一只凶猛的“老虎”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8" name="直接连接符 17"/>
          <p:cNvCxnSpPr>
            <a:endCxn id="13" idx="1"/>
          </p:cNvCxnSpPr>
          <p:nvPr/>
        </p:nvCxnSpPr>
        <p:spPr>
          <a:xfrm>
            <a:off x="1553777" y="2482465"/>
            <a:ext cx="574040" cy="2540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圆角矩形 18"/>
          <p:cNvSpPr/>
          <p:nvPr/>
        </p:nvSpPr>
        <p:spPr>
          <a:xfrm>
            <a:off x="342832" y="2194175"/>
            <a:ext cx="1210945" cy="648335"/>
          </a:xfrm>
          <a:prstGeom prst="roundRect">
            <a:avLst/>
          </a:prstGeom>
          <a:grpFill/>
          <a:ln>
            <a:solidFill>
              <a:schemeClr val="accent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0" name="文本框 13"/>
          <p:cNvSpPr txBox="1"/>
          <p:nvPr/>
        </p:nvSpPr>
        <p:spPr>
          <a:xfrm>
            <a:off x="342832" y="2194175"/>
            <a:ext cx="13023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  <a:sym typeface="+mn-ea"/>
              </a:rPr>
              <a:t>眼睛瞪得大大的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5326312" y="2472305"/>
            <a:ext cx="485140" cy="5080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菱形 21"/>
          <p:cNvSpPr/>
          <p:nvPr/>
        </p:nvSpPr>
        <p:spPr>
          <a:xfrm>
            <a:off x="5855267" y="2160520"/>
            <a:ext cx="741045" cy="648970"/>
          </a:xfrm>
          <a:prstGeom prst="diamond">
            <a:avLst/>
          </a:prstGeom>
          <a:grpFill/>
          <a:ln>
            <a:solidFill>
              <a:schemeClr val="accent3">
                <a:lumMod val="5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文本框 19"/>
          <p:cNvSpPr txBox="1"/>
          <p:nvPr/>
        </p:nvSpPr>
        <p:spPr>
          <a:xfrm>
            <a:off x="5900515" y="2296468"/>
            <a:ext cx="810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</a:rPr>
              <a:t>语言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6225789" y="1857127"/>
            <a:ext cx="8574" cy="282575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圆角矩形 24"/>
          <p:cNvSpPr/>
          <p:nvPr/>
        </p:nvSpPr>
        <p:spPr>
          <a:xfrm>
            <a:off x="5618723" y="1183255"/>
            <a:ext cx="1412615" cy="655955"/>
          </a:xfrm>
          <a:prstGeom prst="roundRect">
            <a:avLst/>
          </a:prstGeom>
          <a:grpFill/>
          <a:ln>
            <a:solidFill>
              <a:schemeClr val="accent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6" name="文本框 22"/>
          <p:cNvSpPr txBox="1"/>
          <p:nvPr/>
        </p:nvSpPr>
        <p:spPr>
          <a:xfrm>
            <a:off x="5622222" y="1183890"/>
            <a:ext cx="1337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  <a:sym typeface="+mn-ea"/>
              </a:rPr>
              <a:t>语速快得惊人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7" name="直接连接符 26"/>
          <p:cNvCxnSpPr>
            <a:stCxn id="29" idx="1"/>
          </p:cNvCxnSpPr>
          <p:nvPr/>
        </p:nvCxnSpPr>
        <p:spPr>
          <a:xfrm flipH="1">
            <a:off x="6588225" y="2472305"/>
            <a:ext cx="474678" cy="27437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4"/>
          <p:cNvSpPr txBox="1"/>
          <p:nvPr/>
        </p:nvSpPr>
        <p:spPr>
          <a:xfrm>
            <a:off x="7066428" y="1775025"/>
            <a:ext cx="15870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  <a:sym typeface="+mn-ea"/>
              </a:rPr>
              <a:t>像机关枪“哒哒哒，哒哒哒”向我</a:t>
            </a:r>
            <a:r>
              <a:rPr lang="zh-CN" altLang="en-US" sz="2000" b="1">
                <a:latin typeface="楷体" pitchFamily="49" charset="-122"/>
                <a:ea typeface="楷体" pitchFamily="49" charset="-122"/>
                <a:sym typeface="+mn-ea"/>
              </a:rPr>
              <a:t>猛烈</a:t>
            </a:r>
            <a:r>
              <a:rPr lang="zh-CN" altLang="en-US" sz="2000" b="1" smtClean="0">
                <a:latin typeface="楷体" pitchFamily="49" charset="-122"/>
                <a:ea typeface="楷体" pitchFamily="49" charset="-122"/>
                <a:sym typeface="+mn-ea"/>
              </a:rPr>
              <a:t>扫射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7062903" y="1775025"/>
            <a:ext cx="1512133" cy="1394559"/>
          </a:xfrm>
          <a:prstGeom prst="roundRect">
            <a:avLst/>
          </a:prstGeom>
          <a:grpFill/>
          <a:ln>
            <a:solidFill>
              <a:schemeClr val="accent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5014492" y="3939120"/>
            <a:ext cx="568305" cy="0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圆角矩形 30"/>
          <p:cNvSpPr/>
          <p:nvPr/>
        </p:nvSpPr>
        <p:spPr>
          <a:xfrm>
            <a:off x="5622221" y="3458231"/>
            <a:ext cx="2694195" cy="1129743"/>
          </a:xfrm>
          <a:prstGeom prst="roundRect">
            <a:avLst/>
          </a:prstGeom>
          <a:grpFill/>
          <a:ln>
            <a:solidFill>
              <a:schemeClr val="accent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3" name="菱形 32"/>
          <p:cNvSpPr/>
          <p:nvPr/>
        </p:nvSpPr>
        <p:spPr>
          <a:xfrm>
            <a:off x="4176547" y="3614914"/>
            <a:ext cx="802705" cy="648970"/>
          </a:xfrm>
          <a:prstGeom prst="diamond">
            <a:avLst/>
          </a:prstGeom>
          <a:grpFill/>
          <a:ln>
            <a:solidFill>
              <a:schemeClr val="accent3">
                <a:lumMod val="5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4577900" y="3331873"/>
            <a:ext cx="0" cy="252717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endCxn id="33" idx="1"/>
          </p:cNvCxnSpPr>
          <p:nvPr/>
        </p:nvCxnSpPr>
        <p:spPr>
          <a:xfrm>
            <a:off x="3497780" y="3929141"/>
            <a:ext cx="678767" cy="10258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圆角矩形 35"/>
          <p:cNvSpPr/>
          <p:nvPr/>
        </p:nvSpPr>
        <p:spPr>
          <a:xfrm>
            <a:off x="994024" y="3496623"/>
            <a:ext cx="2466792" cy="977271"/>
          </a:xfrm>
          <a:prstGeom prst="roundRect">
            <a:avLst/>
          </a:prstGeom>
          <a:grpFill/>
          <a:ln>
            <a:solidFill>
              <a:schemeClr val="accent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94024" y="3480559"/>
            <a:ext cx="25917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</a:rPr>
              <a:t>双手抱臂，有时会单手叉腰，另一只手指着</a:t>
            </a:r>
            <a:r>
              <a:rPr lang="zh-CN" altLang="en-US" sz="2000" b="1">
                <a:latin typeface="楷体" pitchFamily="49" charset="-122"/>
                <a:ea typeface="楷体" pitchFamily="49" charset="-122"/>
              </a:rPr>
              <a:t>我</a:t>
            </a:r>
            <a:r>
              <a:rPr lang="zh-CN" altLang="en-US" sz="2000" b="1" smtClean="0">
                <a:latin typeface="楷体" pitchFamily="49" charset="-122"/>
                <a:ea typeface="楷体" pitchFamily="49" charset="-122"/>
              </a:rPr>
              <a:t>数落</a:t>
            </a:r>
            <a:endParaRPr lang="zh-CN" altLang="en-US" sz="2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8" name="文本框 19"/>
          <p:cNvSpPr txBox="1"/>
          <p:nvPr/>
        </p:nvSpPr>
        <p:spPr>
          <a:xfrm>
            <a:off x="4199822" y="3740327"/>
            <a:ext cx="810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</a:rPr>
              <a:t>动作</a:t>
            </a:r>
          </a:p>
        </p:txBody>
      </p:sp>
      <p:sp>
        <p:nvSpPr>
          <p:cNvPr id="39" name="矩形 38"/>
          <p:cNvSpPr/>
          <p:nvPr/>
        </p:nvSpPr>
        <p:spPr>
          <a:xfrm>
            <a:off x="5643570" y="3480559"/>
            <a:ext cx="26728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  <a:sym typeface="+mn-ea"/>
              </a:rPr>
              <a:t>激动时，还会愤怒地把桌子拍得“啪啪啪，啪啪啪”</a:t>
            </a:r>
            <a:r>
              <a:rPr lang="zh-CN" altLang="en-US" sz="2000" b="1">
                <a:latin typeface="楷体" pitchFamily="49" charset="-122"/>
                <a:ea typeface="楷体" pitchFamily="49" charset="-122"/>
                <a:sym typeface="+mn-ea"/>
              </a:rPr>
              <a:t>直</a:t>
            </a:r>
            <a:r>
              <a:rPr lang="zh-CN" altLang="en-US" sz="2000" b="1" smtClean="0">
                <a:latin typeface="楷体" pitchFamily="49" charset="-122"/>
                <a:ea typeface="楷体" pitchFamily="49" charset="-122"/>
                <a:sym typeface="+mn-ea"/>
              </a:rPr>
              <a:t>响</a:t>
            </a:r>
            <a:endParaRPr lang="zh-CN" altLang="en-US" sz="2000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798" l="0" r="88822">
                        <a14:foregroundMark x1="41390" y1="97172" x2="41390" y2="97172"/>
                        <a14:foregroundMark x1="43505" y1="96162" x2="43505" y2="96162"/>
                        <a14:foregroundMark x1="47130" y1="97576" x2="47130" y2="97576"/>
                        <a14:foregroundMark x1="11480" y1="40000" x2="11480" y2="40000"/>
                        <a14:foregroundMark x1="14199" y1="39596" x2="14199" y2="39596"/>
                        <a14:foregroundMark x1="17523" y1="40808" x2="17523" y2="40808"/>
                        <a14:foregroundMark x1="17523" y1="39798" x2="17523" y2="39798"/>
                        <a14:foregroundMark x1="10574" y1="45051" x2="10574" y2="45051"/>
                        <a14:foregroundMark x1="12085" y1="43838" x2="12085" y2="43838"/>
                        <a14:foregroundMark x1="6344" y1="41616" x2="6344" y2="41616"/>
                        <a14:foregroundMark x1="6042" y1="37374" x2="6042" y2="37374"/>
                        <a14:foregroundMark x1="8761" y1="37172" x2="8761" y2="37172"/>
                        <a14:foregroundMark x1="6949" y1="51111" x2="6949" y2="5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034" y="1271570"/>
            <a:ext cx="1456038" cy="217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73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 bldLvl="0" animBg="1"/>
      <p:bldP spid="17" grpId="0"/>
      <p:bldP spid="19" grpId="0" bldLvl="0" animBg="1"/>
      <p:bldP spid="20" grpId="0"/>
      <p:bldP spid="22" grpId="0" bldLvl="0" animBg="1"/>
      <p:bldP spid="23" grpId="0"/>
      <p:bldP spid="25" grpId="0" bldLvl="0" animBg="1"/>
      <p:bldP spid="26" grpId="0"/>
      <p:bldP spid="28" grpId="0"/>
      <p:bldP spid="29" grpId="0" bldLvl="0" animBg="1"/>
      <p:bldP spid="31" grpId="0" bldLvl="0" animBg="1"/>
      <p:bldP spid="33" grpId="0" animBg="1"/>
      <p:bldP spid="36" grpId="0" bldLvl="0" animBg="1"/>
      <p:bldP spid="37" grpId="0"/>
      <p:bldP spid="38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1347614"/>
            <a:ext cx="6114411" cy="1915909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>
                <a:solidFill>
                  <a:prstClr val="black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smtClean="0"/>
              <a:t>    关于</a:t>
            </a:r>
            <a:r>
              <a:rPr lang="zh-CN" altLang="en-US" dirty="0"/>
              <a:t>这篇习作，你还有什么好的想法吗？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47614"/>
            <a:ext cx="1694180" cy="224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57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500034" y="771550"/>
            <a:ext cx="7249438" cy="1077218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    写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这个人当时的样子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时，我会抓住她的面部表情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，眼神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与平时的不同。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51625" l="106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414" y="714362"/>
            <a:ext cx="1204586" cy="1774841"/>
          </a:xfrm>
          <a:prstGeom prst="rect">
            <a:avLst/>
          </a:prstGeom>
        </p:spPr>
      </p:pic>
      <p:sp>
        <p:nvSpPr>
          <p:cNvPr id="4" name="文本框 2"/>
          <p:cNvSpPr txBox="1"/>
          <p:nvPr/>
        </p:nvSpPr>
        <p:spPr>
          <a:xfrm>
            <a:off x="500034" y="2275061"/>
            <a:ext cx="7286676" cy="584775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描写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时，我要写她不寻常的举动。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311" y="1772765"/>
            <a:ext cx="1269938" cy="1098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本框 2"/>
          <p:cNvSpPr txBox="1"/>
          <p:nvPr/>
        </p:nvSpPr>
        <p:spPr>
          <a:xfrm>
            <a:off x="500034" y="3286130"/>
            <a:ext cx="7317850" cy="1077218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要写她说了哪些话，说话时的语气是怎样的。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290" b="53226" l="24663" r="743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374" t="7096" r="24759" b="46452"/>
          <a:stretch/>
        </p:blipFill>
        <p:spPr bwMode="auto">
          <a:xfrm>
            <a:off x="8044628" y="3212926"/>
            <a:ext cx="930424" cy="1015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824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9055" y="426869"/>
            <a:ext cx="2330450" cy="560705"/>
            <a:chOff x="292074" y="533430"/>
            <a:chExt cx="3107265" cy="747607"/>
          </a:xfrm>
        </p:grpSpPr>
        <p:sp>
          <p:nvSpPr>
            <p:cNvPr id="3" name="文本框 14"/>
            <p:cNvSpPr txBox="1"/>
            <p:nvPr/>
          </p:nvSpPr>
          <p:spPr>
            <a:xfrm>
              <a:off x="832247" y="533430"/>
              <a:ext cx="2567092" cy="74760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写作提纲</a:t>
              </a: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074" y="533430"/>
              <a:ext cx="540173" cy="672254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2627784" y="1428742"/>
            <a:ext cx="5540056" cy="2455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你想要写哪件事呢？不要急于下笔，先好好构思，编写好写作提纲。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81" y="1635687"/>
            <a:ext cx="1694180" cy="224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1718916"/>
            <a:ext cx="8892480" cy="2653034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3200" b="1" spc="-40" dirty="0">
                <a:latin typeface="楷体" pitchFamily="49" charset="-122"/>
                <a:ea typeface="楷体" pitchFamily="49" charset="-122"/>
              </a:rPr>
              <a:t>要写的人物是谁？</a:t>
            </a:r>
            <a:endParaRPr lang="en-US" altLang="zh-CN" sz="3200" b="1" spc="-40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3200" b="1" spc="-40" dirty="0">
                <a:latin typeface="楷体" pitchFamily="49" charset="-122"/>
                <a:ea typeface="楷体" pitchFamily="49" charset="-122"/>
              </a:rPr>
              <a:t>当时发生了什么事？事情的前因后果是什么？</a:t>
            </a:r>
          </a:p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sz="3200" b="1" spc="-40" dirty="0">
                <a:latin typeface="楷体" pitchFamily="49" charset="-122"/>
                <a:ea typeface="楷体" pitchFamily="49" charset="-122"/>
              </a:rPr>
              <a:t>人物当时的样子是怎样的？</a:t>
            </a:r>
            <a:endParaRPr lang="en-US" altLang="zh-CN" sz="3200" b="1" spc="-40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itchFamily="49" charset="-122"/>
                <a:ea typeface="楷体" pitchFamily="49" charset="-122"/>
              </a:rPr>
              <a:t>4.</a:t>
            </a:r>
            <a:r>
              <a:rPr lang="zh-CN" altLang="en-US" sz="3200" b="1" spc="-40" dirty="0">
                <a:latin typeface="楷体" pitchFamily="49" charset="-122"/>
                <a:ea typeface="楷体" pitchFamily="49" charset="-122"/>
              </a:rPr>
              <a:t>打算拟定什么题目？</a:t>
            </a:r>
          </a:p>
        </p:txBody>
      </p:sp>
      <p:sp>
        <p:nvSpPr>
          <p:cNvPr id="3" name="矩形 2"/>
          <p:cNvSpPr/>
          <p:nvPr/>
        </p:nvSpPr>
        <p:spPr>
          <a:xfrm>
            <a:off x="3071608" y="861660"/>
            <a:ext cx="2964273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习作提纲要求</a:t>
            </a:r>
          </a:p>
        </p:txBody>
      </p:sp>
    </p:spTree>
    <p:extLst>
      <p:ext uri="{BB962C8B-B14F-4D97-AF65-F5344CB8AC3E}">
        <p14:creationId xmlns:p14="http://schemas.microsoft.com/office/powerpoint/2010/main" val="36544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475656" y="785800"/>
            <a:ext cx="1620180" cy="666511"/>
            <a:chOff x="2375756" y="2268826"/>
            <a:chExt cx="1620180" cy="666511"/>
          </a:xfrm>
        </p:grpSpPr>
        <p:sp>
          <p:nvSpPr>
            <p:cNvPr id="4" name="云形 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651824" y="2290762"/>
              <a:ext cx="1210919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zh-CN" dirty="0">
                  <a:solidFill>
                    <a:schemeClr val="tx1"/>
                  </a:solidFill>
                </a:rPr>
                <a:t>开头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323528" y="1618803"/>
            <a:ext cx="630513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/>
            </a:defPPr>
            <a:lvl1pPr algn="ctr">
              <a:defRPr sz="3200" b="1" spc="34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她笑了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1001617" y="1014053"/>
            <a:ext cx="288032" cy="2762726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8"/>
          <p:cNvGrpSpPr/>
          <p:nvPr/>
        </p:nvGrpSpPr>
        <p:grpSpPr>
          <a:xfrm>
            <a:off x="1475656" y="2110924"/>
            <a:ext cx="1876722" cy="730908"/>
            <a:chOff x="2098768" y="2336363"/>
            <a:chExt cx="1876722" cy="730908"/>
          </a:xfrm>
        </p:grpSpPr>
        <p:sp>
          <p:nvSpPr>
            <p:cNvPr id="10" name="云形 9"/>
            <p:cNvSpPr/>
            <p:nvPr/>
          </p:nvSpPr>
          <p:spPr>
            <a:xfrm>
              <a:off x="2098768" y="2336363"/>
              <a:ext cx="1876722" cy="730908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14792" y="2357963"/>
              <a:ext cx="1412172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zh-CN" dirty="0">
                  <a:solidFill>
                    <a:schemeClr val="tx1"/>
                  </a:solidFill>
                </a:rPr>
                <a:t>中间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12"/>
          <p:cNvGrpSpPr/>
          <p:nvPr/>
        </p:nvGrpSpPr>
        <p:grpSpPr>
          <a:xfrm>
            <a:off x="1475656" y="3500444"/>
            <a:ext cx="1620180" cy="666511"/>
            <a:chOff x="2375756" y="2268826"/>
            <a:chExt cx="1620180" cy="666511"/>
          </a:xfrm>
        </p:grpSpPr>
        <p:sp>
          <p:nvSpPr>
            <p:cNvPr id="14" name="云形 1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55776" y="2290763"/>
              <a:ext cx="1440160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结尾</a:t>
              </a:r>
            </a:p>
          </p:txBody>
        </p:sp>
      </p:grpSp>
      <p:sp>
        <p:nvSpPr>
          <p:cNvPr id="16" name="左大括号 15"/>
          <p:cNvSpPr/>
          <p:nvPr/>
        </p:nvSpPr>
        <p:spPr>
          <a:xfrm>
            <a:off x="3419872" y="1797774"/>
            <a:ext cx="306264" cy="1125592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3780424" y="1544474"/>
            <a:ext cx="4535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遇到老奶奶摔倒，我没去扶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80424" y="2227519"/>
            <a:ext cx="47520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一个小姑娘扶起了老奶奶并送她回家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24109" y="3500444"/>
            <a:ext cx="4523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只要人人都献出一点爱，世界将变成美好</a:t>
            </a:r>
            <a:r>
              <a:rPr lang="zh-CN" altLang="en-US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人间</a:t>
            </a:r>
            <a:endParaRPr lang="zh-CN" altLang="en-US" sz="28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24109" y="543445"/>
            <a:ext cx="3802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设置悬念，引出下文</a:t>
            </a:r>
          </a:p>
        </p:txBody>
      </p:sp>
    </p:spTree>
    <p:extLst>
      <p:ext uri="{BB962C8B-B14F-4D97-AF65-F5344CB8AC3E}">
        <p14:creationId xmlns:p14="http://schemas.microsoft.com/office/powerpoint/2010/main" val="311446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20" grpId="0"/>
      <p:bldP spid="21" grpId="0"/>
      <p:bldP spid="30" grpId="0"/>
      <p:bldP spid="2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197299" y="1646064"/>
            <a:ext cx="41474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李亦可抓沙子朝李明头上撒，李明扯了李亦可的胳膊。李亦可伤心地跑开了。</a:t>
            </a:r>
          </a:p>
        </p:txBody>
      </p:sp>
      <p:sp>
        <p:nvSpPr>
          <p:cNvPr id="6" name="文本框 2"/>
          <p:cNvSpPr txBox="1"/>
          <p:nvPr/>
        </p:nvSpPr>
        <p:spPr>
          <a:xfrm>
            <a:off x="539552" y="1517759"/>
            <a:ext cx="720080" cy="20621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/>
            </a:defPPr>
            <a:lvl1pPr algn="ctr">
              <a:defRPr sz="3200" b="1" spc="34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他后悔了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1475656" y="915566"/>
            <a:ext cx="288032" cy="3528392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197299" y="627534"/>
            <a:ext cx="40282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开门见山，引出主题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后悔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97299" y="3095482"/>
            <a:ext cx="3045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李明后悔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97299" y="3683125"/>
            <a:ext cx="36782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叹息结尾，表明李明追莫及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心理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873944" y="627534"/>
            <a:ext cx="1620180" cy="666511"/>
            <a:chOff x="2375756" y="2268826"/>
            <a:chExt cx="1620180" cy="666511"/>
          </a:xfrm>
        </p:grpSpPr>
        <p:sp>
          <p:nvSpPr>
            <p:cNvPr id="22" name="云形 21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51824" y="2290762"/>
              <a:ext cx="1210919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latin typeface="楷体" pitchFamily="49" charset="-122"/>
                  <a:ea typeface="楷体" pitchFamily="49" charset="-122"/>
                </a:defRPr>
              </a:lvl1pPr>
            </a:lstStyle>
            <a:p>
              <a:r>
                <a:rPr lang="zh-CN" altLang="zh-CN" dirty="0">
                  <a:solidFill>
                    <a:schemeClr val="tx1"/>
                  </a:solidFill>
                </a:rPr>
                <a:t>开头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组合 8"/>
          <p:cNvGrpSpPr/>
          <p:nvPr/>
        </p:nvGrpSpPr>
        <p:grpSpPr>
          <a:xfrm>
            <a:off x="1873944" y="2098284"/>
            <a:ext cx="1620180" cy="730908"/>
            <a:chOff x="2098768" y="2284896"/>
            <a:chExt cx="1620180" cy="730908"/>
          </a:xfrm>
        </p:grpSpPr>
        <p:sp>
          <p:nvSpPr>
            <p:cNvPr id="25" name="云形 24"/>
            <p:cNvSpPr/>
            <p:nvPr/>
          </p:nvSpPr>
          <p:spPr>
            <a:xfrm>
              <a:off x="2098768" y="2284896"/>
              <a:ext cx="1620180" cy="730908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204536" y="2357963"/>
              <a:ext cx="1412172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zh-CN" dirty="0">
                  <a:solidFill>
                    <a:schemeClr val="tx1"/>
                  </a:solidFill>
                </a:rPr>
                <a:t>中间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组合 12"/>
          <p:cNvGrpSpPr/>
          <p:nvPr/>
        </p:nvGrpSpPr>
        <p:grpSpPr>
          <a:xfrm>
            <a:off x="1873944" y="3633431"/>
            <a:ext cx="1620180" cy="666511"/>
            <a:chOff x="2375756" y="2268826"/>
            <a:chExt cx="1620180" cy="666511"/>
          </a:xfrm>
        </p:grpSpPr>
        <p:sp>
          <p:nvSpPr>
            <p:cNvPr id="28" name="云形 27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5776" y="2290763"/>
              <a:ext cx="1440160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结尾</a:t>
              </a:r>
            </a:p>
          </p:txBody>
        </p:sp>
      </p:grpSp>
      <p:sp>
        <p:nvSpPr>
          <p:cNvPr id="18" name="左大括号 17"/>
          <p:cNvSpPr/>
          <p:nvPr/>
        </p:nvSpPr>
        <p:spPr>
          <a:xfrm>
            <a:off x="3726136" y="1915508"/>
            <a:ext cx="306264" cy="1520337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71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" grpId="0" animBg="1"/>
      <p:bldP spid="11" grpId="0"/>
      <p:bldP spid="19" grpId="0"/>
      <p:bldP spid="17" grpId="0"/>
      <p:bldP spid="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95936" y="507922"/>
            <a:ext cx="4068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由童年引出“傻事”</a:t>
            </a:r>
          </a:p>
        </p:txBody>
      </p:sp>
      <p:sp>
        <p:nvSpPr>
          <p:cNvPr id="6" name="文本框 2"/>
          <p:cNvSpPr txBox="1"/>
          <p:nvPr/>
        </p:nvSpPr>
        <p:spPr>
          <a:xfrm>
            <a:off x="395536" y="1872311"/>
            <a:ext cx="504056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/>
            </a:defPPr>
            <a:lvl1pPr algn="ctr">
              <a:defRPr sz="3200" b="1" spc="34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他笑了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1019175" y="711806"/>
            <a:ext cx="288032" cy="3804159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左大括号 31"/>
          <p:cNvSpPr/>
          <p:nvPr/>
        </p:nvSpPr>
        <p:spPr>
          <a:xfrm rot="10800000" flipH="1">
            <a:off x="3563888" y="1433281"/>
            <a:ext cx="297173" cy="2008689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995936" y="1294783"/>
            <a:ext cx="4950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天真的铁头决定把钱种在花盆里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95936" y="1958534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铁头认真地种下钱，等待钱长出来。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95936" y="2622285"/>
            <a:ext cx="4824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铁头挖出钱后发现钱已经烂了，妈妈告诉他钱不能种。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95936" y="3655368"/>
            <a:ext cx="4603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铁头明白了钱不能种，露出了天真可爱的笑容。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585912" y="627534"/>
            <a:ext cx="1620180" cy="666511"/>
            <a:chOff x="2375756" y="2268826"/>
            <a:chExt cx="1620180" cy="666511"/>
          </a:xfrm>
        </p:grpSpPr>
        <p:sp>
          <p:nvSpPr>
            <p:cNvPr id="24" name="云形 2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651824" y="2290762"/>
              <a:ext cx="1210919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zh-CN" dirty="0">
                  <a:solidFill>
                    <a:schemeClr val="tx1"/>
                  </a:solidFill>
                </a:rPr>
                <a:t>开头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组合 8"/>
          <p:cNvGrpSpPr/>
          <p:nvPr/>
        </p:nvGrpSpPr>
        <p:grpSpPr>
          <a:xfrm>
            <a:off x="1585912" y="2098284"/>
            <a:ext cx="1876722" cy="730908"/>
            <a:chOff x="2098768" y="2336363"/>
            <a:chExt cx="1876722" cy="730908"/>
          </a:xfrm>
        </p:grpSpPr>
        <p:sp>
          <p:nvSpPr>
            <p:cNvPr id="27" name="云形 26"/>
            <p:cNvSpPr/>
            <p:nvPr/>
          </p:nvSpPr>
          <p:spPr>
            <a:xfrm>
              <a:off x="2098768" y="2336363"/>
              <a:ext cx="1876722" cy="730908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348552" y="2357963"/>
              <a:ext cx="1412172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zh-CN" dirty="0">
                  <a:solidFill>
                    <a:schemeClr val="tx1"/>
                  </a:solidFill>
                </a:rPr>
                <a:t>中间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组合 12"/>
          <p:cNvGrpSpPr/>
          <p:nvPr/>
        </p:nvGrpSpPr>
        <p:grpSpPr>
          <a:xfrm>
            <a:off x="1585912" y="3633431"/>
            <a:ext cx="1620180" cy="666511"/>
            <a:chOff x="2375756" y="2268826"/>
            <a:chExt cx="1620180" cy="666511"/>
          </a:xfrm>
        </p:grpSpPr>
        <p:sp>
          <p:nvSpPr>
            <p:cNvPr id="30" name="云形 29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55776" y="2290763"/>
              <a:ext cx="1440160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结尾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482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32" grpId="0" animBg="1"/>
      <p:bldP spid="18" grpId="0"/>
      <p:bldP spid="19" grpId="0"/>
      <p:bldP spid="17" grpId="0"/>
      <p:bldP spid="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55576" y="1779663"/>
            <a:ext cx="5542989" cy="6847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    快快写起来吧！</a:t>
            </a:r>
          </a:p>
        </p:txBody>
      </p:sp>
      <p:pic>
        <p:nvPicPr>
          <p:cNvPr id="15" name="图片 14" descr="234757-160Z616032990[1]"/>
          <p:cNvPicPr>
            <a:picLocks noChangeAspect="1"/>
          </p:cNvPicPr>
          <p:nvPr/>
        </p:nvPicPr>
        <p:blipFill>
          <a:blip r:embed="rId2">
            <a:clrChange>
              <a:clrFrom>
                <a:srgbClr val="FFFCF3">
                  <a:alpha val="100000"/>
                </a:srgbClr>
              </a:clrFrom>
              <a:clrTo>
                <a:srgbClr val="FFFCF3">
                  <a:alpha val="100000"/>
                  <a:alpha val="0"/>
                </a:srgbClr>
              </a:clrTo>
            </a:clrChange>
          </a:blip>
          <a:srcRect l="67163" t="48737"/>
          <a:stretch>
            <a:fillRect/>
          </a:stretch>
        </p:blipFill>
        <p:spPr>
          <a:xfrm>
            <a:off x="6156176" y="1541910"/>
            <a:ext cx="2085975" cy="3028315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5112" y="785922"/>
            <a:ext cx="8437368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写好之后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，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和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同桌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交换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一下，看看谁写的最好。</a:t>
            </a:r>
          </a:p>
        </p:txBody>
      </p:sp>
      <p:pic>
        <p:nvPicPr>
          <p:cNvPr id="6" name="图片 5" descr="QQ图片2018082217413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7796" y="1851670"/>
            <a:ext cx="7488832" cy="27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0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10BF70A-EE6B-4890-836C-220FEAAC0101}"/>
              </a:ext>
            </a:extLst>
          </p:cNvPr>
          <p:cNvSpPr/>
          <p:nvPr/>
        </p:nvSpPr>
        <p:spPr>
          <a:xfrm>
            <a:off x="3082660" y="771550"/>
            <a:ext cx="1215717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她笑了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6996165" y="1470766"/>
            <a:ext cx="0" cy="32612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7041611" y="1380713"/>
            <a:ext cx="1800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    设置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悬念，引出下文。</a:t>
            </a:r>
          </a:p>
        </p:txBody>
      </p:sp>
      <p:sp>
        <p:nvSpPr>
          <p:cNvPr id="11" name="矩形 10"/>
          <p:cNvSpPr/>
          <p:nvPr/>
        </p:nvSpPr>
        <p:spPr>
          <a:xfrm>
            <a:off x="479624" y="1408584"/>
            <a:ext cx="644595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kern="100" dirty="0" smtClean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u="sng" kern="100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人生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百态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喜怒哀乐都是平常之事。但是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唯有她那微微的一笑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使我念念不忘。</a:t>
            </a:r>
            <a:endParaRPr lang="en-US" altLang="zh-CN" sz="2800" b="1" u="sng" kern="100" dirty="0">
              <a:uFill>
                <a:solidFill>
                  <a:srgbClr val="FF0000"/>
                </a:solidFill>
              </a:uFill>
              <a:latin typeface="楷体" pitchFamily="49" charset="-122"/>
              <a:ea typeface="楷体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    那天</a:t>
            </a:r>
            <a:r>
              <a:rPr lang="en-US" altLang="zh-CN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我到街上去买东西。在过马路的时候</a:t>
            </a:r>
            <a:r>
              <a:rPr lang="en-US" altLang="zh-CN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我突然看见一位老奶奶倒在路边</a:t>
            </a:r>
            <a:r>
              <a:rPr lang="en-US" altLang="zh-CN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好像是不小心摔倒的吧。这个老奶奶年过花甲</a:t>
            </a:r>
            <a:r>
              <a:rPr lang="en-US" altLang="zh-CN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站了好久都站不起来。许多行人都在观望</a:t>
            </a:r>
            <a:r>
              <a:rPr lang="en-US" altLang="zh-CN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但没有</a:t>
            </a:r>
            <a:r>
              <a:rPr lang="zh-CN" altLang="en-US" sz="2800" b="1" kern="100" dirty="0" smtClean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一个人去把</a:t>
            </a:r>
            <a:r>
              <a:rPr lang="zh-CN" altLang="en-US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她扶起来</a:t>
            </a:r>
            <a:r>
              <a:rPr lang="en-US" altLang="zh-CN" sz="2800" b="1" kern="100" dirty="0" smtClean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endParaRPr lang="zh-CN" altLang="en-US" sz="2800" b="1" kern="100" dirty="0">
              <a:solidFill>
                <a:srgbClr val="FF0000"/>
              </a:solidFill>
              <a:latin typeface="楷体" pitchFamily="49" charset="-122"/>
              <a:ea typeface="楷体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37" y="857902"/>
            <a:ext cx="366860" cy="456338"/>
          </a:xfrm>
          <a:prstGeom prst="rect">
            <a:avLst/>
          </a:prstGeom>
        </p:spPr>
      </p:pic>
      <p:sp>
        <p:nvSpPr>
          <p:cNvPr id="9" name="文本框 14"/>
          <p:cNvSpPr txBox="1"/>
          <p:nvPr/>
        </p:nvSpPr>
        <p:spPr>
          <a:xfrm>
            <a:off x="781033" y="857930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例文赏析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29" y="382176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文本框 15"/>
          <p:cNvSpPr txBox="1"/>
          <p:nvPr/>
        </p:nvSpPr>
        <p:spPr>
          <a:xfrm>
            <a:off x="362242" y="371440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smtClean="0">
                <a:solidFill>
                  <a:prstClr val="white"/>
                </a:solidFill>
                <a:ea typeface="黑体" panose="02010609060101010101" pitchFamily="49" charset="-122"/>
              </a:rPr>
              <a:t>第二课时</a:t>
            </a:r>
            <a:endParaRPr kumimoji="1" lang="zh-CN" altLang="en-US" sz="2000" dirty="0">
              <a:solidFill>
                <a:prstClr val="white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909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6996165" y="771550"/>
            <a:ext cx="0" cy="39703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7049615" y="771550"/>
            <a:ext cx="1800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    通过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细腻的内心活动描写表现心理的矛盾。</a:t>
            </a:r>
          </a:p>
        </p:txBody>
      </p:sp>
      <p:sp>
        <p:nvSpPr>
          <p:cNvPr id="11" name="矩形 10"/>
          <p:cNvSpPr/>
          <p:nvPr/>
        </p:nvSpPr>
        <p:spPr>
          <a:xfrm>
            <a:off x="479624" y="771550"/>
            <a:ext cx="64459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u="sng" kern="10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也想：现在社会上的骗子太多了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有些人就是假装跌倒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把她扶起来后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就说是你把她撞倒的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向你要钱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现在已经发生了好多起这种事件了。所以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我也没去扶老奶奶。但看老奶奶那可怜的样子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800" b="1" u="sng" kern="10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心有点儿动摇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了</a:t>
            </a:r>
            <a:r>
              <a:rPr lang="zh-CN" altLang="en-US" sz="2800" b="1" u="sng" kern="10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u="sng" kern="100" smtClean="0">
              <a:uFill>
                <a:solidFill>
                  <a:srgbClr val="FF0000"/>
                </a:solidFill>
              </a:uFill>
              <a:latin typeface="楷体" pitchFamily="49" charset="-122"/>
              <a:ea typeface="楷体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   到底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是扶还是不扶呢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?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正当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我左右为难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的时候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突然走来了一个小姑娘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看上去跟我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一样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大。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她毫不犹豫地把老奶奶</a:t>
            </a:r>
            <a:endParaRPr lang="zh-CN" altLang="en-US" sz="2800" b="1" u="sng" kern="100" dirty="0">
              <a:uFill>
                <a:solidFill>
                  <a:srgbClr val="FF0000"/>
                </a:solidFill>
              </a:uFill>
              <a:latin typeface="楷体" pitchFamily="49" charset="-122"/>
              <a:ea typeface="楷体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87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512" y="617656"/>
            <a:ext cx="721523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从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地上扶了起来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还一边拍拍老奶奶身上的土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一边关心地问：“老奶奶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您没事吧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?”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老奶奶说：“我没事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你真是个好心的小姑娘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!”</a:t>
            </a:r>
          </a:p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小姑娘抿着嘴笑了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她的笑容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是</a:t>
            </a:r>
            <a:r>
              <a:rPr lang="zh-CN" altLang="en-US" sz="2800" b="1" u="sng" kern="10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那么美丽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在阳光下闪闪发光。从她的笑中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我看到了她一颗金子般纯洁的心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sz="2800" b="1" u="sng" kern="10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我觉得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这个微笑是我见过的最美的微笑。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“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老奶奶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您家住哪儿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?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我送您回去吧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!”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小姑娘关切地问。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“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没关系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我自己回去就可以了。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”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老奶奶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说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。小姑娘</a:t>
            </a:r>
            <a:endParaRPr lang="zh-CN" altLang="en-US" sz="2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68670" y="709702"/>
            <a:ext cx="173983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300" b="1" smtClean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    用动作</a:t>
            </a:r>
            <a:r>
              <a:rPr lang="zh-CN" altLang="en-US" sz="2300" b="1" dirty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描写表现小姑娘的善良</a:t>
            </a:r>
            <a:r>
              <a:rPr lang="zh-CN" altLang="en-US" sz="2300" b="1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、</a:t>
            </a:r>
            <a:r>
              <a:rPr lang="zh-CN" altLang="en-US" sz="2300" b="1" smtClean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细心。</a:t>
            </a:r>
            <a:endParaRPr lang="zh-CN" altLang="en-US" sz="2300" b="1" dirty="0">
              <a:latin typeface="黑体" pitchFamily="49" charset="-122"/>
              <a:ea typeface="黑体" pitchFamily="49" charset="-122"/>
              <a:cs typeface="仿宋" panose="02010609060101010101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371950" y="627534"/>
            <a:ext cx="0" cy="40324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7383108" y="2653918"/>
            <a:ext cx="173983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300" b="1" smtClean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    具体</a:t>
            </a:r>
            <a:r>
              <a:rPr lang="zh-CN" altLang="en-US" sz="2300" b="1" dirty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描写小姑娘的笑，从侧面</a:t>
            </a:r>
            <a:r>
              <a:rPr lang="zh-CN" altLang="en-US" sz="2300" b="1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烘托</a:t>
            </a:r>
            <a:r>
              <a:rPr lang="zh-CN" altLang="en-US" sz="2300" b="1" smtClean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她善良的</a:t>
            </a:r>
            <a:r>
              <a:rPr lang="zh-CN" altLang="en-US" sz="2300" b="1" dirty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形象。</a:t>
            </a:r>
          </a:p>
        </p:txBody>
      </p:sp>
    </p:spTree>
    <p:extLst>
      <p:ext uri="{BB962C8B-B14F-4D97-AF65-F5344CB8AC3E}">
        <p14:creationId xmlns:p14="http://schemas.microsoft.com/office/powerpoint/2010/main" val="322452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520" y="504998"/>
            <a:ext cx="721523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又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说：“老奶奶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不碍事的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反正今天放假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而且你一个人回家也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不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安全啊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!”“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那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……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好吧。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”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老奶奶微笑着答应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了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   小姑娘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扶着老奶奶走出人群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她的脸上依然带着淡淡的微笑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老奶奶的脸上也洋溢着开心的笑容。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望着她们远去的背影</a:t>
            </a:r>
            <a:r>
              <a:rPr lang="en-US" altLang="zh-CN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我的心中顿时流淌着一股暖流</a:t>
            </a:r>
            <a:r>
              <a:rPr lang="en-US" altLang="zh-CN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我的</a:t>
            </a:r>
            <a:r>
              <a:rPr lang="zh-CN" altLang="en-US" sz="2800" b="1" u="sng" kern="10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耳边仿佛响起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了一首熟悉的歌：“只要人人都献出一点爱</a:t>
            </a:r>
            <a:r>
              <a:rPr lang="en-US" altLang="zh-CN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世界将变成美好的人间</a:t>
            </a:r>
            <a:r>
              <a:rPr lang="en-US" altLang="zh-CN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!”</a:t>
            </a:r>
            <a:endParaRPr lang="zh-CN" altLang="en-US" sz="2800" b="1" u="sng" kern="100" dirty="0">
              <a:uFill>
                <a:solidFill>
                  <a:srgbClr val="FF0000"/>
                </a:solidFill>
              </a:uFill>
              <a:latin typeface="楷体" pitchFamily="49" charset="-122"/>
              <a:ea typeface="楷体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429520" y="627534"/>
            <a:ext cx="0" cy="40324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14">
            <a:hlinkClick r:id="rId2" action="ppaction://hlinkpres?slideindex=1&amp;slidetitle="/>
          </p:cNvPr>
          <p:cNvSpPr txBox="1"/>
          <p:nvPr/>
        </p:nvSpPr>
        <p:spPr>
          <a:xfrm>
            <a:off x="827584" y="4429566"/>
            <a:ext cx="336763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更多例文一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3031224" y="4568314"/>
            <a:ext cx="335280" cy="472440"/>
          </a:xfrm>
          <a:prstGeom prst="rect">
            <a:avLst/>
          </a:prstGeom>
        </p:spPr>
      </p:pic>
      <p:sp>
        <p:nvSpPr>
          <p:cNvPr id="10" name="文本框 14">
            <a:hlinkClick r:id="rId4" action="ppaction://hlinkpres?slideindex=1&amp;slidetitle="/>
          </p:cNvPr>
          <p:cNvSpPr txBox="1"/>
          <p:nvPr/>
        </p:nvSpPr>
        <p:spPr>
          <a:xfrm>
            <a:off x="4315624" y="4487182"/>
            <a:ext cx="265432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更多例文二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6519264" y="4553922"/>
            <a:ext cx="335280" cy="47244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7452320" y="1797660"/>
            <a:ext cx="166545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    自然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结尾。感悟深刻，深化了主题。</a:t>
            </a:r>
          </a:p>
        </p:txBody>
      </p:sp>
    </p:spTree>
    <p:extLst>
      <p:ext uri="{BB962C8B-B14F-4D97-AF65-F5344CB8AC3E}">
        <p14:creationId xmlns:p14="http://schemas.microsoft.com/office/powerpoint/2010/main" val="414244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3AD783B0-B245-466C-9600-B0B83FC697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7154935"/>
              </p:ext>
            </p:extLst>
          </p:nvPr>
        </p:nvGraphicFramePr>
        <p:xfrm>
          <a:off x="419811" y="986700"/>
          <a:ext cx="8302158" cy="3747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158E89CF-6510-4CCE-8988-E78A01373B24}"/>
              </a:ext>
            </a:extLst>
          </p:cNvPr>
          <p:cNvSpPr/>
          <p:nvPr/>
        </p:nvSpPr>
        <p:spPr>
          <a:xfrm>
            <a:off x="3401339" y="463480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优点借鉴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30159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4">
            <a:extLst>
              <a:ext uri="{FF2B5EF4-FFF2-40B4-BE49-F238E27FC236}">
                <a16:creationId xmlns:a16="http://schemas.microsoft.com/office/drawing/2014/main" id="{20568207-036A-483E-A611-414AA42BF3C3}"/>
              </a:ext>
            </a:extLst>
          </p:cNvPr>
          <p:cNvSpPr txBox="1"/>
          <p:nvPr/>
        </p:nvSpPr>
        <p:spPr>
          <a:xfrm>
            <a:off x="3119621" y="1059582"/>
            <a:ext cx="5340811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    下面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请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和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同桌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交换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作文，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根据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“评价标准”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相互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批改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。</a:t>
            </a:r>
            <a:endParaRPr lang="en-US" altLang="zh-CN" sz="3200" b="1" smtClean="0">
              <a:latin typeface="黑体" pitchFamily="49" charset="-122"/>
              <a:ea typeface="黑体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3200" b="1" smtClean="0">
                <a:latin typeface="黑体" pitchFamily="49" charset="-122"/>
                <a:ea typeface="黑体" pitchFamily="49" charset="-122"/>
              </a:rPr>
              <a:t>   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要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使用作文评改符号，最后得出总分，并写出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评价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。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33309"/>
            <a:ext cx="2171974" cy="288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21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81C7FBC-45B9-46F9-A999-1DB4CE1A76E5}"/>
              </a:ext>
            </a:extLst>
          </p:cNvPr>
          <p:cNvSpPr/>
          <p:nvPr/>
        </p:nvSpPr>
        <p:spPr>
          <a:xfrm>
            <a:off x="1555212" y="475700"/>
            <a:ext cx="6761204" cy="468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没有错别字，语句通顺，表达流畅。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用词准确生动，意思表达清楚明确。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文章结构清晰，详略得当，重点突出。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开头能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点明</a:t>
            </a: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主题，结尾能恰当呼应、升华。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文章立意较好，符合主流价值观。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文章主旨明确，有真情实感，抒发手法多样。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语言生动有个性，恰当使用修辞手法。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符合本次作文要求：</a:t>
            </a: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明确指出表达的情绪。</a:t>
            </a: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相关事件情景叙述清晰，因果关系明确。</a:t>
            </a: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描写人物的语言动作神态。</a:t>
            </a: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表现了人物的心理活动。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1538545-A9CB-446C-9913-6A68198DCADC}"/>
              </a:ext>
            </a:extLst>
          </p:cNvPr>
          <p:cNvSpPr/>
          <p:nvPr/>
        </p:nvSpPr>
        <p:spPr>
          <a:xfrm>
            <a:off x="827584" y="475700"/>
            <a:ext cx="727629" cy="4688338"/>
          </a:xfrm>
          <a:prstGeom prst="rect">
            <a:avLst/>
          </a:prstGeom>
          <a:solidFill>
            <a:srgbClr val="00B050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3200" b="1" smtClean="0">
                <a:solidFill>
                  <a:prstClr val="white"/>
                </a:solidFill>
                <a:latin typeface="宋体" pitchFamily="2" charset="-122"/>
                <a:ea typeface="宋体" pitchFamily="2" charset="-122"/>
              </a:rPr>
              <a:t>评   </a:t>
            </a:r>
            <a:r>
              <a:rPr lang="zh-CN" altLang="en-US" sz="3200" b="1" dirty="0">
                <a:solidFill>
                  <a:prstClr val="white"/>
                </a:solidFill>
                <a:latin typeface="宋体" pitchFamily="2" charset="-122"/>
                <a:ea typeface="宋体" pitchFamily="2" charset="-122"/>
              </a:rPr>
              <a:t>价   标   准</a:t>
            </a:r>
          </a:p>
        </p:txBody>
      </p:sp>
    </p:spTree>
    <p:extLst>
      <p:ext uri="{BB962C8B-B14F-4D97-AF65-F5344CB8AC3E}">
        <p14:creationId xmlns:p14="http://schemas.microsoft.com/office/powerpoint/2010/main" val="312435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7BBB61-35FB-4E99-8090-555922CFD95B}"/>
              </a:ext>
            </a:extLst>
          </p:cNvPr>
          <p:cNvSpPr/>
          <p:nvPr/>
        </p:nvSpPr>
        <p:spPr>
          <a:xfrm>
            <a:off x="467544" y="1343546"/>
            <a:ext cx="84519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爷爷奇怪地问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:“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你拿着一个洒水壶干嘛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?”“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我帮你浇头，让你的头发长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多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点儿，更好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看。”妞妞自信地回答。</a:t>
            </a:r>
          </a:p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爷爷哭笑不得，说：“你这傻孩子，人的头发是由人体的营养来决定的，像种子，它们是吸收水分，营养不良的人就会掉头发。如果非常营养的人，吸收好头发自然长得多更好看。”妞妞的脸刷地红了。到现在想起来，使她哭笑不得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462FA75-25DE-425D-8EA9-88F718F2EA5E}"/>
              </a:ext>
            </a:extLst>
          </p:cNvPr>
          <p:cNvSpPr/>
          <p:nvPr/>
        </p:nvSpPr>
        <p:spPr>
          <a:xfrm>
            <a:off x="395536" y="3641791"/>
            <a:ext cx="1361552" cy="44212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</a:rPr>
              <a:t>问题分析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D96414E-4FD0-4AA5-B7FF-AFDA91B97518}"/>
              </a:ext>
            </a:extLst>
          </p:cNvPr>
          <p:cNvSpPr txBox="1"/>
          <p:nvPr/>
        </p:nvSpPr>
        <p:spPr>
          <a:xfrm>
            <a:off x="395536" y="4096112"/>
            <a:ext cx="8280920" cy="830997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sz="2400" b="1" smtClean="0">
                <a:latin typeface="黑体" pitchFamily="49" charset="-122"/>
                <a:ea typeface="黑体" pitchFamily="49" charset="-122"/>
              </a:rPr>
              <a:t>   爷</a:t>
            </a:r>
            <a:r>
              <a:rPr lang="zh-CN" altLang="en-US" sz="2400" b="1">
                <a:latin typeface="黑体" pitchFamily="49" charset="-122"/>
                <a:ea typeface="黑体" pitchFamily="49" charset="-122"/>
              </a:rPr>
              <a:t>爷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的话太过书面化，不符合口语习惯，也不太符合身份。最后的话也没有点题。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289152B-4228-4D80-B8D1-BF92C2687CFE}"/>
              </a:ext>
            </a:extLst>
          </p:cNvPr>
          <p:cNvSpPr/>
          <p:nvPr/>
        </p:nvSpPr>
        <p:spPr>
          <a:xfrm>
            <a:off x="251208" y="563693"/>
            <a:ext cx="2160551" cy="5678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评改范例</a:t>
            </a:r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1B9F11C6-7157-4411-A0A0-805F831F92C5}"/>
              </a:ext>
            </a:extLst>
          </p:cNvPr>
          <p:cNvSpPr txBox="1"/>
          <p:nvPr/>
        </p:nvSpPr>
        <p:spPr>
          <a:xfrm>
            <a:off x="2411760" y="492371"/>
            <a:ext cx="4399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下面是评改前的段落，</a:t>
            </a:r>
            <a:endParaRPr lang="en-US" altLang="zh-CN" sz="2400" b="1" dirty="0"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读一读，看看有什么问题吗？</a:t>
            </a:r>
          </a:p>
        </p:txBody>
      </p:sp>
    </p:spTree>
    <p:extLst>
      <p:ext uri="{BB962C8B-B14F-4D97-AF65-F5344CB8AC3E}">
        <p14:creationId xmlns:p14="http://schemas.microsoft.com/office/powerpoint/2010/main" val="40911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7BBB61-35FB-4E99-8090-555922CFD95B}"/>
              </a:ext>
            </a:extLst>
          </p:cNvPr>
          <p:cNvSpPr/>
          <p:nvPr/>
        </p:nvSpPr>
        <p:spPr>
          <a:xfrm>
            <a:off x="323528" y="1275606"/>
            <a:ext cx="8538767" cy="23083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爷爷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奇怪地问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:“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你拿着一个洒水壶干嘛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?”“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我帮你浇头，让你的头发长多点，更好看。”妞妞自信地回答。</a:t>
            </a:r>
          </a:p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爷爷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哭笑不得，说：“你这傻孩子，人的头发就像是庄稼苗，爷爷的头皮没有营养了，庄稼苗就长不了了，这就没了头发了。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这时候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浇再多的水也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没用了，不过爷爷还是得谢谢俺家妞妞。”说完爷爷幸福地笑了，妞妞也跟着笑了起来。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186BB3D-C5A0-4D79-B186-2F261035445D}"/>
              </a:ext>
            </a:extLst>
          </p:cNvPr>
          <p:cNvSpPr txBox="1"/>
          <p:nvPr/>
        </p:nvSpPr>
        <p:spPr>
          <a:xfrm>
            <a:off x="909376" y="3795886"/>
            <a:ext cx="7325248" cy="830997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mtClean="0"/>
              <a:t>        </a:t>
            </a:r>
            <a:r>
              <a:rPr lang="zh-CN" altLang="en-US" smtClean="0">
                <a:latin typeface="黑体" pitchFamily="49" charset="-122"/>
                <a:ea typeface="黑体" pitchFamily="49" charset="-122"/>
              </a:rPr>
              <a:t>经过</a:t>
            </a:r>
            <a:r>
              <a:rPr lang="zh-CN" altLang="en-US" dirty="0">
                <a:latin typeface="黑体" pitchFamily="49" charset="-122"/>
                <a:ea typeface="黑体" pitchFamily="49" charset="-122"/>
              </a:rPr>
              <a:t>改动，爷爷的话口语化，更符合农民身份特点，最后点名话题“笑”，突出了主题。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89152B-4228-4D80-B8D1-BF92C2687CFE}"/>
              </a:ext>
            </a:extLst>
          </p:cNvPr>
          <p:cNvSpPr/>
          <p:nvPr/>
        </p:nvSpPr>
        <p:spPr>
          <a:xfrm>
            <a:off x="107504" y="510241"/>
            <a:ext cx="2160551" cy="6213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评改范例</a:t>
            </a:r>
          </a:p>
        </p:txBody>
      </p:sp>
      <p:sp>
        <p:nvSpPr>
          <p:cNvPr id="7" name="文本框 3">
            <a:extLst>
              <a:ext uri="{FF2B5EF4-FFF2-40B4-BE49-F238E27FC236}">
                <a16:creationId xmlns:a16="http://schemas.microsoft.com/office/drawing/2014/main" id="{35A6EE0D-FF74-4A0E-855B-283855883BE1}"/>
              </a:ext>
            </a:extLst>
          </p:cNvPr>
          <p:cNvSpPr txBox="1"/>
          <p:nvPr/>
        </p:nvSpPr>
        <p:spPr>
          <a:xfrm>
            <a:off x="2340064" y="372601"/>
            <a:ext cx="6546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这是修改后的段落，和原段落对比一下，</a:t>
            </a:r>
            <a:endParaRPr lang="en-US" altLang="zh-CN" sz="2400" b="1" dirty="0"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说说为什么这么修改。</a:t>
            </a:r>
          </a:p>
        </p:txBody>
      </p:sp>
    </p:spTree>
    <p:extLst>
      <p:ext uri="{BB962C8B-B14F-4D97-AF65-F5344CB8AC3E}">
        <p14:creationId xmlns:p14="http://schemas.microsoft.com/office/powerpoint/2010/main" val="240014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80741CA3-BA9B-4011-8504-C5D2AD953DE7}"/>
              </a:ext>
            </a:extLst>
          </p:cNvPr>
          <p:cNvSpPr/>
          <p:nvPr/>
        </p:nvSpPr>
        <p:spPr>
          <a:xfrm>
            <a:off x="503548" y="772278"/>
            <a:ext cx="7992888" cy="3311640"/>
          </a:xfrm>
          <a:prstGeom prst="roundRect">
            <a:avLst>
              <a:gd name="adj" fmla="val 3952"/>
            </a:avLst>
          </a:prstGeom>
          <a:solidFill>
            <a:srgbClr val="222222"/>
          </a:solidFill>
          <a:ln w="76200">
            <a:solidFill>
              <a:srgbClr val="BC7D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0568207-036A-483E-A611-414AA42BF3C3}"/>
              </a:ext>
            </a:extLst>
          </p:cNvPr>
          <p:cNvSpPr txBox="1"/>
          <p:nvPr/>
        </p:nvSpPr>
        <p:spPr>
          <a:xfrm>
            <a:off x="2351428" y="996832"/>
            <a:ext cx="429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技巧总结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C925F52-5EC7-49BB-A436-FB31AEEEAF56}"/>
              </a:ext>
            </a:extLst>
          </p:cNvPr>
          <p:cNvSpPr txBox="1"/>
          <p:nvPr/>
        </p:nvSpPr>
        <p:spPr>
          <a:xfrm>
            <a:off x="755576" y="1643268"/>
            <a:ext cx="74888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lvl="0" indent="-342900">
              <a:buFont typeface="Wingdings" panose="05000000000000000000" pitchFamily="2" charset="2"/>
              <a:buChar char="n"/>
              <a:defRPr sz="3200" b="1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明确情绪，并围绕情绪选材。</a:t>
            </a:r>
            <a:endParaRPr lang="en-US" altLang="zh-CN" dirty="0"/>
          </a:p>
          <a:p>
            <a:r>
              <a:rPr lang="zh-CN" altLang="en-US" dirty="0"/>
              <a:t>交代清楚事情的前有后果。</a:t>
            </a:r>
            <a:endParaRPr lang="en-US" altLang="zh-CN" dirty="0"/>
          </a:p>
          <a:p>
            <a:r>
              <a:rPr lang="zh-CN" altLang="en-US" dirty="0"/>
              <a:t>和情绪相关的内容要详写。</a:t>
            </a:r>
            <a:endParaRPr lang="en-US" altLang="zh-CN" dirty="0"/>
          </a:p>
          <a:p>
            <a:r>
              <a:rPr lang="zh-CN" altLang="en-US" dirty="0"/>
              <a:t>注意刻画人物的动作、语言和心理活动。</a:t>
            </a:r>
          </a:p>
        </p:txBody>
      </p:sp>
    </p:spTree>
    <p:extLst>
      <p:ext uri="{BB962C8B-B14F-4D97-AF65-F5344CB8AC3E}">
        <p14:creationId xmlns:p14="http://schemas.microsoft.com/office/powerpoint/2010/main" val="178221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719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98edffae-633b-4976-97f9-85139d261080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59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2B3C5"/>
    </a:accent1>
    <a:accent2>
      <a:srgbClr val="F07474"/>
    </a:accent2>
    <a:accent3>
      <a:srgbClr val="FFBF53"/>
    </a:accent3>
    <a:accent4>
      <a:srgbClr val="673B77"/>
    </a:accent4>
    <a:accent5>
      <a:srgbClr val="00B9FA"/>
    </a:accent5>
    <a:accent6>
      <a:srgbClr val="BECE37"/>
    </a:accent6>
    <a:hlink>
      <a:srgbClr val="B381D9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2293</Words>
  <Application>Microsoft Office PowerPoint</Application>
  <PresentationFormat>全屏显示(16:9)</PresentationFormat>
  <Paragraphs>187</Paragraphs>
  <Slides>42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42</vt:i4>
      </vt:variant>
    </vt:vector>
  </HeadingPairs>
  <TitlesOfParts>
    <vt:vector size="54" baseType="lpstr">
      <vt:lpstr>黑体</vt:lpstr>
      <vt:lpstr>Arial</vt:lpstr>
      <vt:lpstr>Times New Roman</vt:lpstr>
      <vt:lpstr>仿宋</vt:lpstr>
      <vt:lpstr>宋体</vt:lpstr>
      <vt:lpstr>楷体</vt:lpstr>
      <vt:lpstr>微软雅黑</vt:lpstr>
      <vt:lpstr>Calibri</vt:lpstr>
      <vt:lpstr>幼圆</vt:lpstr>
      <vt:lpstr>Wingdings</vt:lpstr>
      <vt:lpstr>1_Office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2020-09-11T02:50:51Z</dcterms:created>
  <dcterms:modified xsi:type="dcterms:W3CDTF">2024-10-28T08:17:21Z</dcterms:modified>
</cp:coreProperties>
</file>