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051" r:id="rId2"/>
    <p:sldId id="1954" r:id="rId3"/>
    <p:sldId id="2065" r:id="rId4"/>
    <p:sldId id="2066" r:id="rId5"/>
    <p:sldId id="2067" r:id="rId6"/>
    <p:sldId id="2068" r:id="rId7"/>
    <p:sldId id="2069" r:id="rId8"/>
    <p:sldId id="2071" r:id="rId9"/>
    <p:sldId id="2073" r:id="rId10"/>
    <p:sldId id="2076" r:id="rId11"/>
    <p:sldId id="2061" r:id="rId12"/>
  </p:sldIdLst>
  <p:sldSz cx="9144000" cy="5143500" type="screen16x9"/>
  <p:notesSz cx="6858000" cy="9144000"/>
  <p:embeddedFontLs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黑体" pitchFamily="49" charset="-122"/>
      <p:regular r:id="rId19"/>
    </p:embeddedFont>
    <p:embeddedFont>
      <p:font typeface="楷体" pitchFamily="49" charset="-122"/>
      <p:regular r:id="rId20"/>
    </p:embeddedFont>
  </p:embeddedFontLst>
  <p:custDataLst>
    <p:tags r:id="rId21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386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8000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52222" y="1269954"/>
            <a:ext cx="7436202" cy="1085772"/>
            <a:chOff x="2339752" y="1333798"/>
            <a:chExt cx="7436202" cy="1085772"/>
          </a:xfrm>
        </p:grpSpPr>
        <p:sp>
          <p:nvSpPr>
            <p:cNvPr id="6" name="标题 1"/>
            <p:cNvSpPr txBox="1"/>
            <p:nvPr/>
          </p:nvSpPr>
          <p:spPr>
            <a:xfrm>
              <a:off x="2855336" y="1333798"/>
              <a:ext cx="6920618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r">
                <a:buFont typeface="Arial" panose="020B0604020202020204" pitchFamily="34" charset="0"/>
                <a:buNone/>
              </a:pPr>
              <a:r>
                <a:rPr lang="zh-CN" altLang="en-US" sz="7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青山处处埋忠骨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83092"/>
              <a:ext cx="830188" cy="836478"/>
              <a:chOff x="3021732" y="2239328"/>
              <a:chExt cx="830188" cy="836478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050813" y="2239437"/>
                <a:ext cx="74676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10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6" name="yt_shape_10356"/>
          <p:cNvSpPr txBox="1"/>
          <p:nvPr/>
        </p:nvSpPr>
        <p:spPr>
          <a:xfrm>
            <a:off x="1296000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357" name="yt_image_103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2146843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9" name="yt_shape_10359"/>
          <p:cNvSpPr txBox="1"/>
          <p:nvPr/>
        </p:nvSpPr>
        <p:spPr>
          <a:xfrm>
            <a:off x="7018558" y="3251517"/>
            <a:ext cx="108042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10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360" name="yt_shape_10360"/>
          <p:cNvSpPr txBox="1"/>
          <p:nvPr/>
        </p:nvSpPr>
        <p:spPr>
          <a:xfrm>
            <a:off x="1296000" y="2146843"/>
            <a:ext cx="4714752" cy="186519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1318895" algn="l"/>
                <a:tab pos="2638425" algn="l"/>
                <a:tab pos="4669155" algn="l"/>
                <a:tab pos="598805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拟定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锻炼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情不自禁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hangingPunct="0">
              <a:lnSpc>
                <a:spcPct val="150000"/>
              </a:lnSpc>
              <a:tabLst>
                <a:tab pos="0" algn="l"/>
                <a:tab pos="1318895" algn="l"/>
                <a:tab pos="2638425" algn="l"/>
                <a:tab pos="4669155" algn="l"/>
                <a:tab pos="598805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慰问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眷恋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奔赴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hangingPunct="0">
              <a:lnSpc>
                <a:spcPct val="150000"/>
              </a:lnSpc>
              <a:tabLst>
                <a:tab pos="0" algn="l"/>
                <a:tab pos="1318895" algn="l"/>
                <a:tab pos="2638425" algn="l"/>
                <a:tab pos="4669155" algn="l"/>
                <a:tab pos="598805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特殊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签字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下意识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2" name="yt_shape_10362"/>
          <p:cNvSpPr txBox="1"/>
          <p:nvPr/>
        </p:nvSpPr>
        <p:spPr>
          <a:xfrm>
            <a:off x="1296000" y="771550"/>
            <a:ext cx="551593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”画出正确的字音或字形。</a:t>
            </a:r>
          </a:p>
        </p:txBody>
      </p:sp>
      <p:sp>
        <p:nvSpPr>
          <p:cNvPr id="10363" name="yt_shape_10363"/>
          <p:cNvSpPr txBox="1"/>
          <p:nvPr/>
        </p:nvSpPr>
        <p:spPr>
          <a:xfrm>
            <a:off x="1296000" y="1386852"/>
            <a:ext cx="6972165" cy="545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01955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踌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躇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chú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zhù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黯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然（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hēi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àn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364" name="yt_shape_10364"/>
          <p:cNvSpPr txBox="1"/>
          <p:nvPr/>
        </p:nvSpPr>
        <p:spPr>
          <a:xfrm>
            <a:off x="1296000" y="2010169"/>
            <a:ext cx="4058803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01955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特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殊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shū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zhū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365" name="yt_shape_10365"/>
          <p:cNvSpPr txBox="1"/>
          <p:nvPr/>
        </p:nvSpPr>
        <p:spPr>
          <a:xfrm>
            <a:off x="1296000" y="2633486"/>
            <a:ext cx="6500177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401955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（拟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以）定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 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锻（练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炼）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366" name="yt_shape_10366"/>
          <p:cNvSpPr txBox="1"/>
          <p:nvPr/>
        </p:nvSpPr>
        <p:spPr>
          <a:xfrm>
            <a:off x="1296000" y="3256803"/>
            <a:ext cx="6660376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奔（赴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赵）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    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稿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搞）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589904" y="1340046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37011" y="1340046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70854" y="1963363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91680" y="2627847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30172" y="2623967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22478" y="3263919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19281" y="3284571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  <p:bldP spid="8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7" name="yt_shape_10367"/>
          <p:cNvSpPr txBox="1"/>
          <p:nvPr/>
        </p:nvSpPr>
        <p:spPr>
          <a:xfrm>
            <a:off x="1296000" y="1151381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368" name="yt_shape_10368"/>
          <p:cNvSpPr txBox="1"/>
          <p:nvPr/>
        </p:nvSpPr>
        <p:spPr>
          <a:xfrm>
            <a:off x="1296000" y="1766683"/>
            <a:ext cx="7062896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75221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朝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鲜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xiān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xiǎn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奔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赴（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bēn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bèn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369" name="yt_shape_10369"/>
          <p:cNvSpPr txBox="1"/>
          <p:nvPr/>
        </p:nvSpPr>
        <p:spPr>
          <a:xfrm>
            <a:off x="1296000" y="2390000"/>
            <a:ext cx="7062896" cy="545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75221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新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鲜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xiān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xiǎn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奔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头儿（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bēn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bèn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96651" y="1767130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54217" y="1791885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56491" y="241520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22628" y="241520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0" name="yt_shape_10370"/>
          <p:cNvSpPr txBox="1"/>
          <p:nvPr/>
        </p:nvSpPr>
        <p:spPr>
          <a:xfrm>
            <a:off x="1065811" y="966138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371" name="yt_image_103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1671" y="699542"/>
            <a:ext cx="2462817" cy="103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3" name="yt_shape_10373"/>
          <p:cNvSpPr txBox="1"/>
          <p:nvPr/>
        </p:nvSpPr>
        <p:spPr>
          <a:xfrm>
            <a:off x="1065811" y="1624782"/>
            <a:ext cx="6131487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情不自禁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抑制不住自己的感情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374" name="yt_shape_10374"/>
          <p:cNvSpPr txBox="1"/>
          <p:nvPr/>
        </p:nvSpPr>
        <p:spPr>
          <a:xfrm>
            <a:off x="1065811" y="2240084"/>
            <a:ext cx="721351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不由自主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由不得自己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控制不了自己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375" name="yt_shape_10375"/>
          <p:cNvSpPr txBox="1"/>
          <p:nvPr/>
        </p:nvSpPr>
        <p:spPr>
          <a:xfrm>
            <a:off x="1065811" y="2855386"/>
            <a:ext cx="5770811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若有所思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好像在思考着什么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46917" y="1552576"/>
            <a:ext cx="37519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抑制不住自己的感情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46917" y="2167878"/>
            <a:ext cx="4823523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由不得自己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控制不了自己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46917" y="2783180"/>
            <a:ext cx="3394773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好像在思考着什么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9" name="yt_shape_10379"/>
          <p:cNvSpPr txBox="1"/>
          <p:nvPr/>
        </p:nvSpPr>
        <p:spPr>
          <a:xfrm>
            <a:off x="1326720" y="1203598"/>
            <a:ext cx="6490559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”画出课文中引用的两句诗。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380" name="yt_shape_10380"/>
          <p:cNvSpPr txBox="1"/>
          <p:nvPr/>
        </p:nvSpPr>
        <p:spPr>
          <a:xfrm>
            <a:off x="1326720" y="1818900"/>
            <a:ext cx="6492162" cy="545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青山处处埋忠骨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何须马革裹尸还。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593897" y="1746695"/>
            <a:ext cx="6252273" cy="63368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青山处处埋忠骨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何须马革裹尸还。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1" name="yt_shape_10381"/>
          <p:cNvSpPr txBox="1"/>
          <p:nvPr/>
        </p:nvSpPr>
        <p:spPr>
          <a:xfrm>
            <a:off x="1187624" y="699542"/>
            <a:ext cx="7307999" cy="984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对课文中“青山处处埋忠骨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何须马革裹尸还”的理解最准确的是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364088" y="1144613"/>
            <a:ext cx="4372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3" name="yt_table_10382" title="H_226.48"/>
          <p:cNvGraphicFramePr>
            <a:graphicFrameLocks noGrp="1"/>
          </p:cNvGraphicFramePr>
          <p:nvPr/>
        </p:nvGraphicFramePr>
        <p:xfrm>
          <a:off x="1187624" y="1710439"/>
          <a:ext cx="7132639" cy="2560320"/>
        </p:xfrm>
        <a:graphic>
          <a:graphicData uri="http://schemas.openxmlformats.org/drawingml/2006/table">
            <a:tbl>
              <a:tblPr/>
              <a:tblGrid>
                <a:gridCol w="7132639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2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表达了毛主席对儿子的深切思念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2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赞扬了毛岸英对祖国的无限忠诚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2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充分显示了毛主席这位无产阶级革命家的博大胸怀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2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表达了毛主席失去爱子后的悲痛之情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7" name="yt_shape_10387"/>
          <p:cNvSpPr txBox="1"/>
          <p:nvPr/>
        </p:nvSpPr>
        <p:spPr>
          <a:xfrm>
            <a:off x="1259632" y="771748"/>
            <a:ext cx="7307999" cy="3149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毛岸英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本名远仁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字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岸英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初名永福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湖南湘潭人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是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毛泽东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与杨开慧的长子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在抗美援朝战争中牺牲。其遗体安葬于朝鲜平安南道桧仓郡的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中国人民志愿军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烈士陵园。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764989" y="699542"/>
            <a:ext cx="1342326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岸英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0269" y="1339622"/>
            <a:ext cx="1638808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毛泽东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30269" y="2619782"/>
            <a:ext cx="3097467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中国人民志愿军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b12329a7-f44b-47ac-ba8c-7c7d88f8e2e0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Microsoft Office PowerPoint</Application>
  <PresentationFormat>全屏显示(16:9)</PresentationFormat>
  <Paragraphs>50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Calibri</vt:lpstr>
      <vt:lpstr>黑体</vt:lpstr>
      <vt:lpstr>楷体</vt:lpstr>
      <vt:lpstr>Times New Roman</vt:lpstr>
      <vt:lpstr>BZ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2023-12-19T09:50:34Z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635A8E129BFD4FC9B9CE845B3BE4A663</vt:lpwstr>
  </property>
</Properties>
</file>