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69" r:id="rId8"/>
    <p:sldId id="2071" r:id="rId9"/>
    <p:sldId id="2072" r:id="rId10"/>
    <p:sldId id="2074" r:id="rId11"/>
    <p:sldId id="2077" r:id="rId12"/>
    <p:sldId id="2061" r:id="rId13"/>
  </p:sldIdLst>
  <p:sldSz cx="9144000" cy="5143500" type="screen16x9"/>
  <p:notesSz cx="6858000" cy="9144000"/>
  <p:embeddedFontLst>
    <p:embeddedFont>
      <p:font typeface="楷体" pitchFamily="49" charset="-12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黑体" pitchFamily="49" charset="-122"/>
      <p:regular r:id="rId21"/>
    </p:embeddedFont>
  </p:embeddedFontLst>
  <p:custDataLst>
    <p:tags r:id="rId22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6" autoAdjust="0"/>
  </p:normalViewPr>
  <p:slideViewPr>
    <p:cSldViewPr showGuides="1">
      <p:cViewPr varScale="1">
        <p:scale>
          <a:sx n="107" d="100"/>
          <a:sy n="107" d="100"/>
        </p:scale>
        <p:origin x="-858" y="-84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93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9275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51720" y="1279153"/>
            <a:ext cx="4536504" cy="1076573"/>
            <a:chOff x="2339752" y="1347614"/>
            <a:chExt cx="4536504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3562300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清</a:t>
              </a: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　</a:t>
              </a: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贫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41288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12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7" name="yt_shape_10427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428" name="yt_image_104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2146843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0" name="yt_shape_10430"/>
          <p:cNvSpPr txBox="1"/>
          <p:nvPr/>
        </p:nvSpPr>
        <p:spPr>
          <a:xfrm>
            <a:off x="7173082" y="3226123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12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431" name="yt_shape_10431"/>
          <p:cNvSpPr txBox="1"/>
          <p:nvPr/>
        </p:nvSpPr>
        <p:spPr>
          <a:xfrm>
            <a:off x="1296000" y="2289493"/>
            <a:ext cx="3708048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奢侈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 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矜持不苟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舍己为公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热望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2" name="yt_shape_10432"/>
          <p:cNvSpPr txBox="1"/>
          <p:nvPr/>
        </p:nvSpPr>
        <p:spPr>
          <a:xfrm>
            <a:off x="1296000" y="935999"/>
            <a:ext cx="387606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给下面的加点字注音。</a:t>
            </a:r>
          </a:p>
        </p:txBody>
      </p:sp>
      <p:sp>
        <p:nvSpPr>
          <p:cNvPr id="10433" name="yt_shape_10433"/>
          <p:cNvSpPr txBox="1"/>
          <p:nvPr/>
        </p:nvSpPr>
        <p:spPr>
          <a:xfrm>
            <a:off x="1296000" y="1551301"/>
            <a:ext cx="6812186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11905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筹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集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chóu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矜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持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jīn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0" i="0" u="none" dirty="0" smtClean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34" name="yt_shape_10434"/>
          <p:cNvSpPr txBox="1"/>
          <p:nvPr/>
        </p:nvSpPr>
        <p:spPr>
          <a:xfrm>
            <a:off x="1296000" y="2174618"/>
            <a:ext cx="6772110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119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被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俘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fú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0" i="0" u="none" dirty="0" smtClean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金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镯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zhuó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435" name="yt_shape_10435"/>
          <p:cNvSpPr txBox="1"/>
          <p:nvPr/>
        </p:nvSpPr>
        <p:spPr>
          <a:xfrm>
            <a:off x="1296000" y="2797935"/>
            <a:ext cx="6789744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119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裤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裆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dānɡ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汗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褂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ɡuà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0" i="0" u="none" dirty="0" smtClean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56075" y="1504495"/>
            <a:ext cx="91192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chóu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67980" y="1504495"/>
            <a:ext cx="596011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jīn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56075" y="2127812"/>
            <a:ext cx="497586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fú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67980" y="2127812"/>
            <a:ext cx="91192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zhuó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56075" y="2751129"/>
            <a:ext cx="95002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dānɡ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67980" y="2751129"/>
            <a:ext cx="751586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ɡuà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6" name="yt_shape_10436"/>
          <p:cNvSpPr txBox="1"/>
          <p:nvPr/>
        </p:nvSpPr>
        <p:spPr>
          <a:xfrm>
            <a:off x="1296000" y="1203598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437" name="yt_shape_10437"/>
          <p:cNvSpPr txBox="1"/>
          <p:nvPr/>
        </p:nvSpPr>
        <p:spPr>
          <a:xfrm>
            <a:off x="1296000" y="1818900"/>
            <a:ext cx="6835589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525520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吓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人（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hè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xià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炸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弹（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zhà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438" name="yt_shape_10438"/>
          <p:cNvSpPr txBox="1"/>
          <p:nvPr/>
        </p:nvSpPr>
        <p:spPr>
          <a:xfrm>
            <a:off x="1296000" y="2442217"/>
            <a:ext cx="6833987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52552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恐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吓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hè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油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炸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zhá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654317" y="177966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37011" y="177966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83768" y="2395411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87088" y="2395411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9" name="yt_shape_10439"/>
          <p:cNvSpPr txBox="1"/>
          <p:nvPr/>
        </p:nvSpPr>
        <p:spPr>
          <a:xfrm>
            <a:off x="1296000" y="1064128"/>
            <a:ext cx="4597412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把下列四字词语补充完整。</a:t>
            </a:r>
          </a:p>
        </p:txBody>
      </p:sp>
      <p:sp>
        <p:nvSpPr>
          <p:cNvPr id="10440" name="yt_shape_10440"/>
          <p:cNvSpPr txBox="1"/>
          <p:nvPr/>
        </p:nvSpPr>
        <p:spPr>
          <a:xfrm>
            <a:off x="1296001" y="1679430"/>
            <a:ext cx="7307999" cy="1857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矜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持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不苟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舍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己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公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点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滴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18778" y="1632624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矜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01540" y="1632624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持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79229" y="2299751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己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12726" y="2261748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公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18778" y="2918178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57133" y="2920533"/>
            <a:ext cx="5372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1" name="yt_shape_10441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442" name="yt_image_104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1775" y="1751007"/>
            <a:ext cx="2374592" cy="100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4" name="yt_shape_10444"/>
          <p:cNvSpPr txBox="1"/>
          <p:nvPr/>
        </p:nvSpPr>
        <p:spPr>
          <a:xfrm>
            <a:off x="1259632" y="1564376"/>
            <a:ext cx="5410135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失望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因希望落空而不愉快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445" name="yt_shape_10445"/>
          <p:cNvSpPr txBox="1"/>
          <p:nvPr/>
        </p:nvSpPr>
        <p:spPr>
          <a:xfrm>
            <a:off x="1259632" y="2179678"/>
            <a:ext cx="432810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威吓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用威势来吓唬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446" name="yt_shape_10446"/>
          <p:cNvSpPr txBox="1"/>
          <p:nvPr/>
        </p:nvSpPr>
        <p:spPr>
          <a:xfrm>
            <a:off x="1259632" y="2794980"/>
            <a:ext cx="613148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奢侈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花费钱财过多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享受过分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98371" y="1492170"/>
            <a:ext cx="37519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因希望落空而不愉快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98371" y="2107472"/>
            <a:ext cx="268039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用威势来吓唬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98371" y="2722774"/>
            <a:ext cx="446633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花费钱财过多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享受过分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0" name="yt_shape_10450"/>
          <p:cNvSpPr txBox="1"/>
          <p:nvPr/>
        </p:nvSpPr>
        <p:spPr>
          <a:xfrm>
            <a:off x="1115616" y="55552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”画出方志敏被两个兵士搜身时说自己“清贫”的话。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451" name="yt_shape_10451"/>
          <p:cNvSpPr txBox="1"/>
          <p:nvPr/>
        </p:nvSpPr>
        <p:spPr>
          <a:xfrm>
            <a:off x="1115617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15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“你们要相信我的话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不要瞎忙吧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！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我不比你们国民党当官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个个都有钱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我今天确实是一个铜板也没有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我们革命不是为着发财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！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451"/>
          <p:cNvSpPr txBox="1"/>
          <p:nvPr/>
        </p:nvSpPr>
        <p:spPr>
          <a:xfrm>
            <a:off x="1115617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15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“你们要相信我的话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不要瞎忙吧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！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我不比你们国民党当官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个个都有钱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我今天确实是一个铜板也没有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我们革命不是为着发财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！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2" name="yt_shape_10452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课文的开头与结尾运用的写作手法是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spc="15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graphicFrame>
        <p:nvGraphicFramePr>
          <p:cNvPr id="10453" name="yt_table_10453" title="H_88.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281338"/>
              </p:ext>
            </p:extLst>
          </p:nvPr>
        </p:nvGraphicFramePr>
        <p:xfrm>
          <a:off x="1512024" y="2143571"/>
          <a:ext cx="6444352" cy="1280160"/>
        </p:xfrm>
        <a:graphic>
          <a:graphicData uri="http://schemas.openxmlformats.org/drawingml/2006/table">
            <a:tbl>
              <a:tblPr/>
              <a:tblGrid>
                <a:gridCol w="3372517"/>
                <a:gridCol w="3071835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回环反复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首尾呼应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承上启下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层层递进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56877" y="1529273"/>
            <a:ext cx="4356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8" name="yt_shape_10458"/>
          <p:cNvSpPr txBox="1"/>
          <p:nvPr/>
        </p:nvSpPr>
        <p:spPr>
          <a:xfrm>
            <a:off x="1187624" y="627534"/>
            <a:ext cx="7307999" cy="37961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方志敏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中国无产阶级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革命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家、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军事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家。江西弋阳人。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1935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年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月遭国民党军包围被俘。面对严刑和诱降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方志敏正气凛然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坚贞不屈。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1935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年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月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日在南昌英勇就义。遗著有《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可爱的中国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》《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狱中纪实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》等。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670375" y="555328"/>
            <a:ext cx="133718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革命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47687" y="555328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军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97613" y="1195408"/>
            <a:ext cx="93091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15184" y="2475568"/>
            <a:ext cx="126041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1935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40111" y="2475568"/>
            <a:ext cx="72701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31636" y="2475568"/>
            <a:ext cx="72701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24541" y="3115648"/>
            <a:ext cx="247751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可爱的中国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11988" y="3755728"/>
            <a:ext cx="196602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狱中纪实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0a05342-456b-4d21-b300-43d4f4490c92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Microsoft Office PowerPoint</Application>
  <PresentationFormat>全屏显示(16:9)</PresentationFormat>
  <Paragraphs>62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楷体</vt:lpstr>
      <vt:lpstr>Calibri</vt:lpstr>
      <vt:lpstr>黑体</vt:lpstr>
      <vt:lpstr>BZ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70B04A36463E49A1A73FFDF87C541631</vt:lpwstr>
  </property>
</Properties>
</file>