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1132" r:id="rId2"/>
    <p:sldId id="523" r:id="rId3"/>
    <p:sldId id="1002" r:id="rId4"/>
    <p:sldId id="978" r:id="rId5"/>
    <p:sldId id="1113" r:id="rId6"/>
    <p:sldId id="632" r:id="rId7"/>
    <p:sldId id="1030" r:id="rId8"/>
    <p:sldId id="923" r:id="rId9"/>
    <p:sldId id="1003" r:id="rId10"/>
    <p:sldId id="991" r:id="rId11"/>
    <p:sldId id="1114" r:id="rId12"/>
    <p:sldId id="1122" r:id="rId13"/>
    <p:sldId id="1123" r:id="rId14"/>
    <p:sldId id="1115" r:id="rId15"/>
    <p:sldId id="1124" r:id="rId16"/>
    <p:sldId id="1127" r:id="rId17"/>
    <p:sldId id="1125" r:id="rId18"/>
    <p:sldId id="1128" r:id="rId19"/>
    <p:sldId id="1126" r:id="rId20"/>
    <p:sldId id="1129" r:id="rId21"/>
    <p:sldId id="1130" r:id="rId22"/>
    <p:sldId id="1119" r:id="rId23"/>
    <p:sldId id="1131" r:id="rId24"/>
    <p:sldId id="1091" r:id="rId25"/>
    <p:sldId id="1117" r:id="rId26"/>
    <p:sldId id="1116" r:id="rId27"/>
    <p:sldId id="1133" r:id="rId28"/>
    <p:sldId id="1120" r:id="rId29"/>
    <p:sldId id="990" r:id="rId30"/>
    <p:sldId id="1000" r:id="rId31"/>
    <p:sldId id="1121" r:id="rId32"/>
    <p:sldId id="1094" r:id="rId33"/>
    <p:sldId id="936" r:id="rId34"/>
    <p:sldId id="937" r:id="rId35"/>
    <p:sldId id="938" r:id="rId36"/>
    <p:sldId id="1017" r:id="rId37"/>
    <p:sldId id="1032" r:id="rId38"/>
    <p:sldId id="1095" r:id="rId39"/>
    <p:sldId id="1007" r:id="rId40"/>
  </p:sldIdLst>
  <p:sldSz cx="9144000" cy="5143500" type="screen16x9"/>
  <p:notesSz cx="6858000" cy="9144000"/>
  <p:embeddedFontLst>
    <p:embeddedFont>
      <p:font typeface="微软雅黑" pitchFamily="34" charset="-122"/>
      <p:regular r:id="rId43"/>
      <p:bold r:id="rId44"/>
    </p:embeddedFont>
    <p:embeddedFont>
      <p:font typeface="楷体" pitchFamily="49" charset="-122"/>
      <p:regular r:id="rId45"/>
    </p:embeddedFont>
    <p:embeddedFont>
      <p:font typeface="汉语拼音" pitchFamily="34" charset="0"/>
      <p:regular r:id="rId46"/>
    </p:embeddedFont>
    <p:embeddedFont>
      <p:font typeface="Calibri" pitchFamily="34" charset="0"/>
      <p:regular r:id="rId47"/>
      <p:bold r:id="rId48"/>
      <p:italic r:id="rId49"/>
      <p:boldItalic r:id="rId50"/>
    </p:embeddedFont>
    <p:embeddedFont>
      <p:font typeface="黑体" pitchFamily="49" charset="-122"/>
      <p:regular r:id="rId51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30">
          <p15:clr>
            <a:srgbClr val="A4A3A4"/>
          </p15:clr>
        </p15:guide>
        <p15:guide id="2" pos="1610">
          <p15:clr>
            <a:srgbClr val="A4A3A4"/>
          </p15:clr>
        </p15:guide>
        <p15:guide id="3" orient="horz" pos="3239">
          <p15:clr>
            <a:srgbClr val="A4A3A4"/>
          </p15:clr>
        </p15:guide>
        <p15:guide id="4" pos="5738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41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FFE7FF"/>
    <a:srgbClr val="FFCCFF"/>
    <a:srgbClr val="FF33CC"/>
    <a:srgbClr val="FF00FF"/>
    <a:srgbClr val="FF0000"/>
    <a:srgbClr val="FFFFFF"/>
    <a:srgbClr val="0066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3930" autoAdjust="0"/>
  </p:normalViewPr>
  <p:slideViewPr>
    <p:cSldViewPr>
      <p:cViewPr>
        <p:scale>
          <a:sx n="90" d="100"/>
          <a:sy n="90" d="100"/>
        </p:scale>
        <p:origin x="-1296" y="-366"/>
      </p:cViewPr>
      <p:guideLst>
        <p:guide orient="horz" pos="2630"/>
        <p:guide orient="horz" pos="3239"/>
        <p:guide pos="1610"/>
        <p:guide pos="57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41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3955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200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0996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32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015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8528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20000"/>
            <a:lumOff val="80000"/>
            <a:alpha val="1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pic>
        <p:nvPicPr>
          <p:cNvPr id="7" name="图片 6" descr="QQ截图20190802110826"/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474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833" y="4599523"/>
            <a:ext cx="9236645" cy="58991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gif"/><Relationship Id="rId4" Type="http://schemas.openxmlformats.org/officeDocument/2006/relationships/hyperlink" Target="&#36164;&#26009;&#38142;&#25509;/&#35270;&#39057;/&#19971;&#24425;&#20116;&#19979;&#35838;&#25991;&#26391;&#35835;12&#28165;&#36139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6136" y="896269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>
                <a:solidFill>
                  <a:srgbClr val="FF0000"/>
                </a:solidFill>
              </a:rPr>
              <a:t>QQ</a:t>
            </a:r>
            <a:r>
              <a:rPr lang="zh-CN" altLang="en-US" sz="2400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45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"/>
          <p:cNvSpPr txBox="1"/>
          <p:nvPr/>
        </p:nvSpPr>
        <p:spPr>
          <a:xfrm>
            <a:off x="167863" y="178321"/>
            <a:ext cx="2456122" cy="430887"/>
          </a:xfrm>
          <a:prstGeom prst="rect">
            <a:avLst/>
          </a:prstGeom>
          <a:solidFill>
            <a:schemeClr val="bg1">
              <a:alpha val="68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文 五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级 下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  <a:endParaRPr kumimoji="1" lang="zh-CN" altLang="en-US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48"/>
          <p:cNvSpPr txBox="1"/>
          <p:nvPr/>
        </p:nvSpPr>
        <p:spPr>
          <a:xfrm>
            <a:off x="4572000" y="1491630"/>
            <a:ext cx="4392488" cy="1084912"/>
          </a:xfrm>
          <a:prstGeom prst="rect">
            <a:avLst/>
          </a:prstGeom>
          <a:solidFill>
            <a:schemeClr val="bg1">
              <a:alpha val="84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6600" b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  清 贫</a:t>
            </a:r>
            <a:endParaRPr lang="zh-CN" altLang="en-US" sz="6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125" y="1412347"/>
            <a:ext cx="1252897" cy="1243477"/>
          </a:xfrm>
          <a:prstGeom prst="rect">
            <a:avLst/>
          </a:prstGeom>
        </p:spPr>
      </p:pic>
      <p:sp>
        <p:nvSpPr>
          <p:cNvPr id="12" name="文本框 6">
            <a:extLst>
              <a:ext uri="{FF2B5EF4-FFF2-40B4-BE49-F238E27FC236}">
                <a16:creationId xmlns:lc="http://schemas.openxmlformats.org/drawingml/2006/lockedCanvas" xmlns="" xmlns:a16="http://schemas.microsoft.com/office/drawing/2014/main" id="{D72EACE4-6DBD-7247-92D1-5B31521A4382}"/>
              </a:ext>
            </a:extLst>
          </p:cNvPr>
          <p:cNvSpPr txBox="1"/>
          <p:nvPr/>
        </p:nvSpPr>
        <p:spPr>
          <a:xfrm>
            <a:off x="4860032" y="1408989"/>
            <a:ext cx="96051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zh-CN" sz="6600" b="1" spc="-300" smtClean="0">
                <a:solidFill>
                  <a:srgbClr val="92D050"/>
                </a:solidFill>
                <a:latin typeface="宋体" panose="02010600030101010101" pitchFamily="2" charset="-122"/>
              </a:rPr>
              <a:t>12</a:t>
            </a:r>
            <a:endParaRPr kumimoji="1" lang="zh-CN" altLang="en-US" sz="7200" b="1" spc="-300" dirty="0">
              <a:solidFill>
                <a:srgbClr val="92D050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标题 1"/>
          <p:cNvSpPr txBox="1"/>
          <p:nvPr/>
        </p:nvSpPr>
        <p:spPr>
          <a:xfrm>
            <a:off x="5592243" y="1279153"/>
            <a:ext cx="909613" cy="1076573"/>
          </a:xfrm>
          <a:prstGeom prst="rect">
            <a:avLst/>
          </a:prstGeom>
          <a:noFill/>
          <a:ln w="12700">
            <a:noFill/>
          </a:ln>
        </p:spPr>
        <p:txBody>
          <a:bodyPr anchor="t"/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di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4000" b="1" dirty="0" smtClean="0">
                <a:solidFill>
                  <a:prstClr val="black"/>
                </a:solidFill>
                <a:latin typeface="宋体" pitchFamily="2" charset="-122"/>
              </a:rPr>
              <a:t>*</a:t>
            </a:r>
            <a:endParaRPr lang="zh-CN" altLang="en-US" sz="4000" b="1" dirty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qstheory.cn/dukan/qs/2019-07/16/1124749991_15630701164481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5094"/>
            <a:ext cx="9253709" cy="5158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4810" y="294149"/>
            <a:ext cx="7314381" cy="11772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effectLst>
                  <a:outerShdw blurRad="50800" dist="38100" algn="l" rotWithShape="0">
                    <a:schemeClr val="accent2">
                      <a:lumMod val="40000"/>
                      <a:lumOff val="60000"/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千秋青史永留红，百代难忘正学功。</a:t>
            </a:r>
          </a:p>
          <a:p>
            <a:r>
              <a:rPr lang="zh-CN" altLang="en-US" sz="3600" b="1" dirty="0" smtClean="0">
                <a:effectLst>
                  <a:outerShdw blurRad="50800" dist="38100" algn="l" rotWithShape="0">
                    <a:schemeClr val="accent2">
                      <a:lumMod val="40000"/>
                      <a:lumOff val="60000"/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纵使</a:t>
            </a:r>
            <a:r>
              <a:rPr lang="zh-CN" altLang="en-US" sz="3600" b="1" dirty="0">
                <a:effectLst>
                  <a:outerShdw blurRad="50800" dist="38100" algn="l" rotWithShape="0">
                    <a:schemeClr val="accent2">
                      <a:lumMod val="40000"/>
                      <a:lumOff val="60000"/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血痕终化碧，弋阳依旧万株枫。</a:t>
            </a:r>
          </a:p>
        </p:txBody>
      </p:sp>
      <p:sp>
        <p:nvSpPr>
          <p:cNvPr id="2" name="矩形 1"/>
          <p:cNvSpPr/>
          <p:nvPr/>
        </p:nvSpPr>
        <p:spPr>
          <a:xfrm>
            <a:off x="-36513" y="3348156"/>
            <a:ext cx="9253709" cy="1815882"/>
          </a:xfrm>
          <a:prstGeom prst="rect">
            <a:avLst/>
          </a:prstGeom>
          <a:solidFill>
            <a:schemeClr val="bg1">
              <a:alpha val="79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623888" fontAlgn="auto"/>
            <a:r>
              <a:rPr lang="zh-CN" altLang="en-US" sz="2800" b="1" dirty="0"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</a:rPr>
              <a:t>这是我国现代著名的作家、文学家郭沫若写给方志敏的一首诗，那么方志敏究竟是怎样的一个人？今天，我们一起看看方志敏在狱中写的一篇文章</a:t>
            </a:r>
            <a:r>
              <a:rPr lang="en-US" altLang="zh-CN" sz="2800" b="1" dirty="0"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</a:rPr>
              <a:t>《</a:t>
            </a:r>
            <a:r>
              <a:rPr lang="zh-CN" altLang="en-US" sz="2800" b="1" dirty="0" smtClean="0"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</a:rPr>
              <a:t>清贫</a:t>
            </a:r>
            <a:r>
              <a:rPr lang="en-US" altLang="zh-CN" sz="2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》</a:t>
            </a:r>
            <a:r>
              <a:rPr lang="zh-CN" altLang="en-US" sz="2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，了解一个普通</a:t>
            </a:r>
            <a:r>
              <a:rPr lang="zh-CN" altLang="en-US" sz="2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共产党人的</a:t>
            </a:r>
            <a:r>
              <a:rPr lang="zh-CN" altLang="en-US" sz="2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清廉自洁的崇高品质</a:t>
            </a:r>
            <a:r>
              <a:rPr lang="zh-CN" altLang="en-US" sz="2800" b="1" dirty="0" smtClean="0"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</a:rPr>
              <a:t>。</a:t>
            </a:r>
            <a:endParaRPr lang="zh-CN" altLang="en-US" sz="2800" b="1" dirty="0"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467544" y="1059582"/>
            <a:ext cx="8320591" cy="2529923"/>
          </a:xfrm>
          <a:prstGeom prst="rect">
            <a:avLst/>
          </a:prstGeom>
          <a:noFill/>
          <a:ln w="9525">
            <a:noFill/>
            <a:prstDash val="dashDot"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200" b="1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方志敏</a:t>
            </a:r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：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江西人，我国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anose="02010600030101010101" pitchFamily="2" charset="-122"/>
              </a:rPr>
              <a:t>早期革命领导人之一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，中国共产党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江西省组织创始人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之一，闽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浙赣革命根据地和红十军的创造者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。</a:t>
            </a:r>
            <a:endParaRPr lang="en-US" altLang="zh-CN" sz="32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代表作：</a:t>
            </a:r>
            <a:r>
              <a:rPr lang="en-US" altLang="zh-CN" sz="3200" b="1" u="sng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清贫</a:t>
            </a:r>
            <a:r>
              <a:rPr lang="en-US" altLang="zh-CN" sz="3200" b="1" u="sng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》《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可爱的中国</a:t>
            </a:r>
            <a:r>
              <a:rPr lang="en-US" altLang="zh-CN" sz="3200" b="1" u="sng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等。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38258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9211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-108520" y="1419622"/>
            <a:ext cx="914400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3600" spc="190" dirty="0" smtClean="0">
                <a:latin typeface="黑体" panose="02010609060101010101" charset="-122"/>
                <a:ea typeface="黑体" panose="02010609060101010101" charset="-122"/>
              </a:rPr>
              <a:t>    自由</a:t>
            </a:r>
            <a:r>
              <a:rPr kumimoji="1" lang="zh-CN" altLang="en-US" sz="3600" spc="190" dirty="0">
                <a:latin typeface="黑体" panose="02010609060101010101" charset="-122"/>
                <a:ea typeface="黑体" panose="02010609060101010101" charset="-122"/>
              </a:rPr>
              <a:t>朗读</a:t>
            </a:r>
            <a:r>
              <a:rPr kumimoji="1" lang="zh-CN" altLang="en-US" sz="3600" spc="190" dirty="0" smtClean="0">
                <a:latin typeface="黑体" panose="02010609060101010101" charset="-122"/>
                <a:ea typeface="黑体" panose="02010609060101010101" charset="-122"/>
              </a:rPr>
              <a:t>课文，读</a:t>
            </a:r>
            <a:r>
              <a:rPr kumimoji="1" lang="zh-CN" altLang="en-US" sz="3600" spc="190" dirty="0">
                <a:latin typeface="黑体" panose="02010609060101010101" charset="-122"/>
                <a:ea typeface="黑体" panose="02010609060101010101" charset="-122"/>
              </a:rPr>
              <a:t>准字音，读通</a:t>
            </a:r>
            <a:r>
              <a:rPr kumimoji="1" lang="zh-CN" altLang="en-US" sz="3600" spc="190" dirty="0" smtClean="0">
                <a:latin typeface="黑体" panose="02010609060101010101" charset="-122"/>
                <a:ea typeface="黑体" panose="02010609060101010101" charset="-122"/>
              </a:rPr>
              <a:t>句子。</a:t>
            </a:r>
            <a:endParaRPr kumimoji="1" lang="zh-CN" altLang="en-US" sz="3600" spc="19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14">
            <a:hlinkClick r:id="rId4" action="ppaction://hlinkfile"/>
          </p:cNvPr>
          <p:cNvSpPr txBox="1"/>
          <p:nvPr/>
        </p:nvSpPr>
        <p:spPr>
          <a:xfrm>
            <a:off x="822879" y="367870"/>
            <a:ext cx="209336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文 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4"/>
          <p:cNvSpPr txBox="1">
            <a:spLocks noChangeArrowheads="1"/>
          </p:cNvSpPr>
          <p:nvPr/>
        </p:nvSpPr>
        <p:spPr bwMode="auto">
          <a:xfrm>
            <a:off x="3292683" y="991118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>
                <a:latin typeface="Kaiti SC"/>
                <a:ea typeface="Kaiti SC"/>
                <a:cs typeface="Kaiti SC"/>
              </a:rPr>
              <a:t>点击图标，听范读</a:t>
            </a:r>
          </a:p>
        </p:txBody>
      </p:sp>
      <p:pic>
        <p:nvPicPr>
          <p:cNvPr id="15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9703">
            <a:off x="2113170" y="460893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2220858" y="2128617"/>
            <a:ext cx="4485244" cy="2880801"/>
            <a:chOff x="2046799" y="2067213"/>
            <a:chExt cx="4485244" cy="2880801"/>
          </a:xfrm>
        </p:grpSpPr>
        <p:pic>
          <p:nvPicPr>
            <p:cNvPr id="1026" name="Picture 2" descr="E:\22春\资源\图片\课本图片\12清贫P63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046799" y="2067213"/>
              <a:ext cx="2243071" cy="2880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E:\22春\资源\图片\课本图片\12清贫P64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"/>
            <a:stretch/>
          </p:blipFill>
          <p:spPr bwMode="auto">
            <a:xfrm>
              <a:off x="4289869" y="2067458"/>
              <a:ext cx="2242174" cy="28805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5478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331640" y="191450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集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67041" y="1491630"/>
            <a:ext cx="121273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chóu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559468" y="1491630"/>
            <a:ext cx="106321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jīn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497245" y="1491630"/>
            <a:ext cx="122413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fú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854092" y="1491630"/>
            <a:ext cx="117888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zhuó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591936" y="1491630"/>
            <a:ext cx="69416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hè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08971" y="191450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筹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456167" y="191450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矜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01858" y="191450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持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448375" y="191450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俘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523174" y="191450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金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016145" y="191450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镯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561473" y="191450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吓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996018" y="191450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威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136272" y="3228952"/>
            <a:ext cx="105946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dāng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329235" y="36640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裆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08971" y="36640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裤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553537" y="3228952"/>
            <a:ext cx="86987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charset="-122"/>
                <a:ea typeface="汉语拼音" panose="020B0604020202020204" charset="-122"/>
                <a:cs typeface="汉语拼音" panose="020B0604020202020204" pitchFamily="34" charset="0"/>
              </a:rPr>
              <a:t>qǐ</a:t>
            </a:r>
            <a:endParaRPr lang="zh-CN" altLang="en-US" sz="3000" b="1" dirty="0">
              <a:latin typeface="汉语拼音" panose="020B0604020202020204" charset="-122"/>
              <a:ea typeface="汉语拼音" panose="020B0604020202020204" charset="-122"/>
              <a:cs typeface="汉语拼音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456167" y="36640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企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976431" y="36640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望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917112" y="191450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被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080257" y="3228952"/>
            <a:ext cx="94871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bǐ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917112" y="36640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彼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520842" y="36640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此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490660" y="3228952"/>
            <a:ext cx="105946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guà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523174" y="36640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褂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105018" y="36640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573487" y="3228952"/>
            <a:ext cx="71752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charset="-122"/>
                <a:ea typeface="汉语拼音" panose="020B0604020202020204" charset="-122"/>
                <a:cs typeface="汉语拼音" panose="020B0604020202020204" pitchFamily="34" charset="0"/>
              </a:rPr>
              <a:t>wù</a:t>
            </a:r>
            <a:endParaRPr lang="zh-CN" altLang="en-US" sz="3000" b="1" dirty="0">
              <a:latin typeface="汉语拼音" panose="020B0604020202020204" charset="-122"/>
              <a:ea typeface="汉语拼音" panose="020B0604020202020204" charset="-122"/>
              <a:cs typeface="汉语拼音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603739" y="36640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坞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996018" y="36640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船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1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500063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827088" y="411163"/>
            <a:ext cx="1726449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46" grpId="0"/>
      <p:bldP spid="46" grpId="1"/>
      <p:bldP spid="49" grpId="0"/>
      <p:bldP spid="49" grpId="1"/>
      <p:bldP spid="43" grpId="0"/>
      <p:bldP spid="43" grpId="1"/>
      <p:bldP spid="55" grpId="0"/>
      <p:bldP spid="55" grpId="1"/>
      <p:bldP spid="58" grpId="0"/>
      <p:bldP spid="5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738452" y="1117222"/>
            <a:ext cx="1021845" cy="1364233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r>
              <a:rPr lang="zh-CN" altLang="en-US" sz="72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吓</a:t>
            </a:r>
            <a:endParaRPr lang="zh-CN" altLang="zh-CN" sz="7200" b="1" dirty="0" smtClean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9346" y="2859782"/>
            <a:ext cx="7603849" cy="105413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）一个兵士用凶恶的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眼光盯着</a:t>
            </a:r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我，</a:t>
            </a:r>
            <a:endParaRPr lang="en-US" altLang="zh-CN" sz="32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威</a:t>
            </a:r>
            <a:r>
              <a:rPr lang="zh-CN" altLang="en-US" sz="3200" b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吓（    ）</a:t>
            </a:r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吼道</a:t>
            </a:r>
            <a:r>
              <a:rPr lang="en-US" altLang="zh-CN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32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12"/>
          <p:cNvGrpSpPr/>
          <p:nvPr/>
        </p:nvGrpSpPr>
        <p:grpSpPr>
          <a:xfrm>
            <a:off x="3796508" y="335257"/>
            <a:ext cx="410581" cy="377666"/>
            <a:chOff x="631825" y="5181600"/>
            <a:chExt cx="1554163" cy="1552575"/>
          </a:xfrm>
        </p:grpSpPr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206613" y="240959"/>
            <a:ext cx="1564685" cy="55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  <a:endParaRPr lang="zh-CN" altLang="en-US" sz="25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77284" y="1002023"/>
            <a:ext cx="917912" cy="4991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hè</a:t>
            </a:r>
            <a:endParaRPr lang="en-US" altLang="zh-CN" sz="2800" b="1" dirty="0" smtClean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68766" y="4089365"/>
            <a:ext cx="7907690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）你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这个奇怪的发</a:t>
            </a:r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型</a:t>
            </a:r>
            <a:r>
              <a:rPr lang="zh-CN" altLang="en-US" sz="3200" b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吓（    ）</a:t>
            </a:r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我一跳。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977284" y="2000632"/>
            <a:ext cx="926615" cy="4991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xià</a:t>
            </a:r>
            <a:endParaRPr lang="en-US" altLang="zh-CN" sz="2800" b="1" dirty="0" smtClean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2760297" y="1251578"/>
            <a:ext cx="216987" cy="108941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067447" y="963333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恐吓</a:t>
            </a:r>
            <a:endParaRPr lang="zh-CN" altLang="en-US" sz="3200"/>
          </a:p>
        </p:txBody>
      </p:sp>
      <p:sp>
        <p:nvSpPr>
          <p:cNvPr id="51" name="矩形 50"/>
          <p:cNvSpPr/>
          <p:nvPr/>
        </p:nvSpPr>
        <p:spPr>
          <a:xfrm>
            <a:off x="4109978" y="1923678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吓人</a:t>
            </a:r>
            <a:endParaRPr lang="zh-CN" altLang="en-US" sz="3200"/>
          </a:p>
        </p:txBody>
      </p:sp>
      <p:sp>
        <p:nvSpPr>
          <p:cNvPr id="6" name="矩形 5"/>
          <p:cNvSpPr/>
          <p:nvPr/>
        </p:nvSpPr>
        <p:spPr>
          <a:xfrm>
            <a:off x="5507606" y="959190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威吓</a:t>
            </a:r>
            <a:endParaRPr lang="zh-CN" altLang="en-US" sz="3200">
              <a:solidFill>
                <a:prstClr val="black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07607" y="1923678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惊吓</a:t>
            </a: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1965670" y="3382586"/>
            <a:ext cx="917912" cy="4991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2800" b="1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hè</a:t>
            </a:r>
            <a:endParaRPr lang="en-US" altLang="zh-CN" sz="2800" b="1" dirty="0" smtClean="0">
              <a:solidFill>
                <a:srgbClr val="FF0000"/>
              </a:solidFill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713658" y="4099390"/>
            <a:ext cx="926615" cy="4991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2800" b="1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xià</a:t>
            </a:r>
            <a:endParaRPr lang="en-US" altLang="zh-CN" sz="2800" b="1" dirty="0" smtClean="0">
              <a:solidFill>
                <a:srgbClr val="FF0000"/>
              </a:solidFill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/>
      <p:bldP spid="8" grpId="0"/>
      <p:bldP spid="23" grpId="0" bldLvl="0"/>
      <p:bldP spid="32" grpId="0"/>
      <p:bldP spid="2" grpId="0" animBg="1"/>
      <p:bldP spid="5" grpId="0"/>
      <p:bldP spid="51" grpId="0"/>
      <p:bldP spid="6" grpId="0"/>
      <p:bldP spid="7" grpId="0"/>
      <p:bldP spid="52" grpId="0"/>
      <p:bldP spid="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710776" y="1528761"/>
            <a:ext cx="7749656" cy="1384995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txBody>
          <a:bodyPr wrap="square">
            <a:spAutoFit/>
          </a:bodyPr>
          <a:lstStyle/>
          <a:p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   矜持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不苟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不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苟，不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草率。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端庄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严谨，毫不马虎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态度认真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一丝不苟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本文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指约束自己，恪守清贫，不随便放弃操守。</a:t>
            </a:r>
            <a:endParaRPr lang="zh-CN" altLang="en-US" sz="2800" dirty="0">
              <a:solidFill>
                <a:srgbClr val="0000FF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665422" y="3435846"/>
            <a:ext cx="7840364" cy="1284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23900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矜持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不苟，舍己为公，是每个共产党员具备的美德。</a:t>
            </a:r>
          </a:p>
        </p:txBody>
      </p:sp>
      <p:sp>
        <p:nvSpPr>
          <p:cNvPr id="12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731637" y="411510"/>
            <a:ext cx="2252663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词语解释</a:t>
            </a:r>
          </a:p>
        </p:txBody>
      </p:sp>
      <p:pic>
        <p:nvPicPr>
          <p:cNvPr id="13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50" y="521047"/>
            <a:ext cx="433387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70136" y="3274987"/>
            <a:ext cx="78404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3900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王二小面对敌人的威吓，毫不畏惧，把敌人带进八路军的埋伏圈。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0136" y="695961"/>
            <a:ext cx="5349800" cy="2332946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    威吓</a:t>
            </a:r>
            <a:r>
              <a:rPr lang="zh-CN" altLang="en-US" sz="2800" b="1" dirty="0" smtClean="0"/>
              <a:t>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指用武力或威风使对方恐惧或产生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自卑感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的方法或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手段。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文中指</a:t>
            </a:r>
            <a:r>
              <a:rPr lang="zh-CN" altLang="en-US" sz="28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一个兵士拿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出用手榴弹吓唬方志敏。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736" y="886585"/>
            <a:ext cx="3149600" cy="2003425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74" y="346281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55" y="346281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4"/>
          <p:cNvSpPr txBox="1"/>
          <p:nvPr/>
        </p:nvSpPr>
        <p:spPr>
          <a:xfrm>
            <a:off x="657527" y="314057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  <p:sp>
        <p:nvSpPr>
          <p:cNvPr id="8" name="文本框 6"/>
          <p:cNvSpPr txBox="1"/>
          <p:nvPr/>
        </p:nvSpPr>
        <p:spPr>
          <a:xfrm>
            <a:off x="1115616" y="1995686"/>
            <a:ext cx="6979235" cy="1349600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  再读课文，思考：课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文可以分成几个部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分？每部分写了什么内容？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七彩五下课文朗读12清贫（全文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08304" y="273568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1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264661" y="3014396"/>
            <a:ext cx="8647514" cy="43858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smtClean="0">
                <a:latin typeface="宋体" pitchFamily="2" charset="-122"/>
                <a:ea typeface="宋体" pitchFamily="2" charset="-122"/>
              </a:rPr>
              <a:t>    第三部分</a:t>
            </a:r>
            <a:r>
              <a:rPr lang="zh-CN" altLang="en-US" sz="2400" b="1" smtClean="0">
                <a:latin typeface="宋体" pitchFamily="2" charset="-122"/>
                <a:ea typeface="宋体" pitchFamily="2" charset="-122"/>
                <a:sym typeface="Wingdings" panose="05000000000000000000" pitchFamily="2" charset="2"/>
              </a:rPr>
              <a:t>（第</a:t>
            </a:r>
            <a:r>
              <a:rPr lang="en-US" altLang="zh-CN" sz="2400" b="1" u="sng">
                <a:latin typeface="宋体" pitchFamily="2" charset="-122"/>
                <a:ea typeface="宋体" pitchFamily="2" charset="-122"/>
                <a:sym typeface="Wingdings" panose="05000000000000000000" pitchFamily="2" charset="2"/>
              </a:rPr>
              <a:t> </a:t>
            </a:r>
            <a:r>
              <a:rPr lang="en-US" altLang="zh-CN" sz="2400" b="1" u="sng" smtClean="0">
                <a:latin typeface="宋体" pitchFamily="2" charset="-122"/>
                <a:ea typeface="宋体" pitchFamily="2" charset="-122"/>
                <a:sym typeface="Wingdings" panose="05000000000000000000" pitchFamily="2" charset="2"/>
              </a:rPr>
              <a:t>  </a:t>
            </a:r>
            <a:r>
              <a:rPr lang="zh-CN" altLang="en-US" sz="2400" b="1" smtClean="0">
                <a:latin typeface="宋体" pitchFamily="2" charset="-122"/>
                <a:ea typeface="宋体" pitchFamily="2" charset="-122"/>
              </a:rPr>
              <a:t>自然段）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写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方志敏的</a:t>
            </a:r>
            <a:r>
              <a:rPr lang="zh-CN" altLang="en-US" sz="24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              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264662" y="2304914"/>
            <a:ext cx="8647514" cy="8079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smtClean="0">
                <a:latin typeface="宋体" pitchFamily="2" charset="-122"/>
                <a:ea typeface="宋体" pitchFamily="2" charset="-122"/>
              </a:rPr>
              <a:t>    第二部分</a:t>
            </a:r>
            <a:r>
              <a:rPr lang="zh-CN" altLang="en-US" sz="2400" b="1" smtClean="0">
                <a:latin typeface="宋体" pitchFamily="2" charset="-122"/>
                <a:ea typeface="宋体" pitchFamily="2" charset="-122"/>
                <a:sym typeface="Wingdings" panose="05000000000000000000" pitchFamily="2" charset="2"/>
              </a:rPr>
              <a:t>（第</a:t>
            </a:r>
            <a:r>
              <a:rPr lang="zh-CN" altLang="en-US" sz="2400" b="1" u="sng" smtClean="0">
                <a:latin typeface="宋体" pitchFamily="2" charset="-122"/>
                <a:ea typeface="宋体" pitchFamily="2" charset="-122"/>
                <a:sym typeface="Wingdings" panose="05000000000000000000" pitchFamily="2" charset="2"/>
              </a:rPr>
              <a:t>  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自然段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写方志敏</a:t>
            </a:r>
            <a:r>
              <a:rPr lang="zh-CN" altLang="en-US" sz="24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           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过程。</a:t>
            </a: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264661" y="1041435"/>
            <a:ext cx="8468039" cy="9925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smtClean="0">
                <a:latin typeface="宋体" pitchFamily="2" charset="-122"/>
                <a:ea typeface="宋体" pitchFamily="2" charset="-122"/>
              </a:rPr>
              <a:t>    第一部分</a:t>
            </a:r>
            <a:r>
              <a:rPr lang="zh-CN" altLang="en-US" sz="2400" b="1" smtClean="0">
                <a:latin typeface="宋体" pitchFamily="2" charset="-122"/>
                <a:ea typeface="宋体" pitchFamily="2" charset="-122"/>
                <a:sym typeface="Wingdings" panose="05000000000000000000" pitchFamily="2" charset="2"/>
              </a:rPr>
              <a:t>（第</a:t>
            </a:r>
            <a:r>
              <a:rPr lang="en-US" altLang="zh-CN" sz="2400" b="1" smtClean="0">
                <a:latin typeface="宋体" pitchFamily="2" charset="-122"/>
                <a:ea typeface="宋体" pitchFamily="2" charset="-122"/>
                <a:sym typeface="Wingdings" panose="05000000000000000000" pitchFamily="2" charset="2"/>
              </a:rPr>
              <a:t>1</a:t>
            </a:r>
            <a:r>
              <a:rPr lang="zh-CN" altLang="en-US" sz="2400" b="1" smtClean="0">
                <a:latin typeface="宋体" pitchFamily="2" charset="-122"/>
                <a:ea typeface="宋体" pitchFamily="2" charset="-122"/>
              </a:rPr>
              <a:t>自然段）写方志敏表明</a:t>
            </a:r>
            <a:r>
              <a:rPr lang="zh-CN" altLang="en-US" sz="2400" b="1" u="sng" smtClean="0">
                <a:latin typeface="宋体" pitchFamily="2" charset="-122"/>
                <a:ea typeface="宋体" pitchFamily="2" charset="-122"/>
              </a:rPr>
              <a:t>          </a:t>
            </a:r>
            <a:r>
              <a:rPr lang="zh-CN" altLang="en-US" sz="2400" b="1" smtClean="0">
                <a:latin typeface="宋体" pitchFamily="2" charset="-122"/>
                <a:ea typeface="宋体" pitchFamily="2" charset="-122"/>
              </a:rPr>
              <a:t>，</a:t>
            </a:r>
            <a:endParaRPr lang="en-US" altLang="zh-CN" sz="2400" b="1" smtClean="0">
              <a:latin typeface="宋体" pitchFamily="2" charset="-122"/>
              <a:ea typeface="宋体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 u="sng"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2400" b="1" u="sng" smtClean="0">
                <a:latin typeface="宋体" pitchFamily="2" charset="-122"/>
                <a:ea typeface="宋体" pitchFamily="2" charset="-122"/>
              </a:rPr>
              <a:t>        </a:t>
            </a:r>
            <a:r>
              <a:rPr lang="zh-CN" altLang="en-US" sz="2400" b="1" smtClean="0">
                <a:latin typeface="宋体" pitchFamily="2" charset="-122"/>
                <a:ea typeface="宋体" pitchFamily="2" charset="-122"/>
              </a:rPr>
              <a:t>是共产党员的美德。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264661" y="3723878"/>
            <a:ext cx="8647514" cy="8079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smtClean="0">
                <a:latin typeface="宋体" pitchFamily="2" charset="-122"/>
                <a:ea typeface="宋体" pitchFamily="2" charset="-122"/>
              </a:rPr>
              <a:t>    第四部分</a:t>
            </a:r>
            <a:r>
              <a:rPr lang="zh-CN" altLang="en-US" sz="2400" b="1" smtClean="0">
                <a:latin typeface="宋体" pitchFamily="2" charset="-122"/>
                <a:ea typeface="宋体" pitchFamily="2" charset="-122"/>
                <a:sym typeface="Wingdings" panose="05000000000000000000" pitchFamily="2" charset="2"/>
              </a:rPr>
              <a:t>（第</a:t>
            </a:r>
            <a:r>
              <a:rPr lang="zh-CN" altLang="en-US" sz="2400" b="1" u="sng" smtClean="0">
                <a:latin typeface="宋体" pitchFamily="2" charset="-122"/>
                <a:ea typeface="宋体" pitchFamily="2" charset="-122"/>
                <a:sym typeface="Wingdings" panose="05000000000000000000" pitchFamily="2" charset="2"/>
              </a:rPr>
              <a:t>   </a:t>
            </a:r>
            <a:r>
              <a:rPr lang="zh-CN" altLang="en-US" sz="2400" b="1" smtClean="0">
                <a:latin typeface="宋体" pitchFamily="2" charset="-122"/>
                <a:ea typeface="宋体" pitchFamily="2" charset="-122"/>
              </a:rPr>
              <a:t>自然段）点明</a:t>
            </a:r>
            <a:r>
              <a:rPr lang="zh-CN" altLang="en-US" sz="2400" b="1" u="sng" smtClean="0">
                <a:latin typeface="宋体" pitchFamily="2" charset="-122"/>
                <a:ea typeface="宋体" pitchFamily="2" charset="-122"/>
              </a:rPr>
              <a:t>           </a:t>
            </a:r>
            <a:r>
              <a:rPr lang="zh-CN" altLang="en-US" sz="2400" b="1" smtClean="0">
                <a:latin typeface="宋体" pitchFamily="2" charset="-122"/>
                <a:ea typeface="宋体" pitchFamily="2" charset="-122"/>
              </a:rPr>
              <a:t>是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革命者的力量源泉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36669" y="1534021"/>
            <a:ext cx="16196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舍己为公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025301" y="987574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矜持</a:t>
            </a:r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不苟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84941" y="2315130"/>
            <a:ext cx="8050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Wingdings" panose="05000000000000000000" pitchFamily="2" charset="2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—8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97309" y="2283717"/>
            <a:ext cx="20409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被搜</a:t>
            </a:r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身、逼问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856949" y="3003798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Wingdings" panose="05000000000000000000" pitchFamily="2" charset="2"/>
              </a:rPr>
              <a:t>9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12160" y="2974181"/>
            <a:ext cx="28586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唯一的</a:t>
            </a:r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财产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</a:t>
            </a:r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什么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101549" y="3695879"/>
            <a:ext cx="18115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清</a:t>
            </a:r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贫、朴素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01596" y="3700795"/>
            <a:ext cx="495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Wingdings" panose="05000000000000000000" pitchFamily="2" charset="2"/>
              </a:rPr>
              <a:t>10</a:t>
            </a:r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12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7851" y="0"/>
            <a:ext cx="7815889" cy="5020022"/>
            <a:chOff x="2046799" y="2067213"/>
            <a:chExt cx="4485244" cy="2880801"/>
          </a:xfrm>
        </p:grpSpPr>
        <p:pic>
          <p:nvPicPr>
            <p:cNvPr id="3" name="Picture 2" descr="E:\22春\资源\图片\课本图片\12清贫P63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046799" y="2067213"/>
              <a:ext cx="2243071" cy="2880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 descr="E:\22春\资源\图片\课本图片\12清贫P64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"/>
            <a:stretch/>
          </p:blipFill>
          <p:spPr bwMode="auto">
            <a:xfrm>
              <a:off x="4289869" y="2067458"/>
              <a:ext cx="2242174" cy="28805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504658" y="1131589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4658" y="2330551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388825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4091970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177" y="4462409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34712" y="40735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29583" y="992454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29583" y="1559410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8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66611" y="2723976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9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95265" y="3922744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34255" y="1192266"/>
            <a:ext cx="3456384" cy="1198962"/>
          </a:xfrm>
          <a:prstGeom prst="rect">
            <a:avLst/>
          </a:prstGeom>
          <a:grp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34255" y="2385202"/>
            <a:ext cx="3456384" cy="2562812"/>
          </a:xfrm>
          <a:prstGeom prst="rect">
            <a:avLst/>
          </a:prstGeom>
          <a:grpFill/>
          <a:ln>
            <a:solidFill>
              <a:schemeClr val="accent5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295265" y="392973"/>
            <a:ext cx="3456384" cy="2371492"/>
          </a:xfrm>
          <a:prstGeom prst="rect">
            <a:avLst/>
          </a:prstGeom>
          <a:grpFill/>
          <a:ln>
            <a:solidFill>
              <a:schemeClr val="accent5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277448" y="2764464"/>
            <a:ext cx="3456384" cy="1775637"/>
          </a:xfrm>
          <a:prstGeom prst="rect">
            <a:avLst/>
          </a:prstGeom>
          <a:grpFill/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97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48140" y="1131590"/>
            <a:ext cx="662473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3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本文主要记叙了一件什么</a:t>
            </a:r>
            <a:r>
              <a:rPr lang="zh-CN" altLang="en-US" sz="32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事？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6432" y="2571750"/>
            <a:ext cx="7978016" cy="156966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7200" fontAlgn="auto">
              <a:lnSpc>
                <a:spcPct val="150000"/>
              </a:lnSpc>
              <a:defRPr/>
            </a:pPr>
            <a:r>
              <a:rPr lang="zh-CN" altLang="en-US" sz="32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方志敏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被俘后被两个国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民</a:t>
            </a:r>
            <a:r>
              <a:rPr lang="zh-CN" altLang="en-US" sz="32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党兵士搜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身、逼问的经历。</a:t>
            </a:r>
          </a:p>
        </p:txBody>
      </p:sp>
    </p:spTree>
    <p:extLst>
      <p:ext uri="{BB962C8B-B14F-4D97-AF65-F5344CB8AC3E}">
        <p14:creationId xmlns:p14="http://schemas.microsoft.com/office/powerpoint/2010/main" val="252330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46" y="346281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58" y="351044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14"/>
          <p:cNvSpPr txBox="1"/>
          <p:nvPr/>
        </p:nvSpPr>
        <p:spPr>
          <a:xfrm>
            <a:off x="676383" y="318820"/>
            <a:ext cx="217206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28650" y="1612613"/>
            <a:ext cx="7344816" cy="1569660"/>
          </a:xfrm>
          <a:prstGeom prst="rect">
            <a:avLst/>
          </a:prstGeom>
          <a:noFill/>
          <a:ln w="12700" cmpd="sng">
            <a:noFill/>
            <a:prstDash val="lgDashDotDot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    自主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默读课文，画出能体现方志敏精神品质的语句，在文中作批注。</a:t>
            </a:r>
          </a:p>
        </p:txBody>
      </p:sp>
      <p:sp>
        <p:nvSpPr>
          <p:cNvPr id="2" name="剪去单角的矩形 1"/>
          <p:cNvSpPr/>
          <p:nvPr/>
        </p:nvSpPr>
        <p:spPr>
          <a:xfrm>
            <a:off x="1535126" y="3435846"/>
            <a:ext cx="6192688" cy="1080120"/>
          </a:xfrm>
          <a:prstGeom prst="snip1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不要只是空泛地说精神品质，应聚焦课文内容，结合具体语句来谈体会。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266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22春\资源\图片\课本图片\12清贫P6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42" b="52609"/>
          <a:stretch/>
        </p:blipFill>
        <p:spPr bwMode="auto">
          <a:xfrm>
            <a:off x="1585924" y="1563637"/>
            <a:ext cx="5866396" cy="187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5224899" y="1750486"/>
            <a:ext cx="333126" cy="209387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6494128" y="1763887"/>
            <a:ext cx="346549" cy="209883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3742660" y="2328530"/>
            <a:ext cx="680484" cy="202019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02259" y="339502"/>
            <a:ext cx="7033726" cy="954107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说明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方志敏清贫朴素的生活是经常性的，已经成了他的一种生活习惯。</a:t>
            </a:r>
          </a:p>
        </p:txBody>
      </p:sp>
      <p:sp>
        <p:nvSpPr>
          <p:cNvPr id="9" name="矩形 8"/>
          <p:cNvSpPr/>
          <p:nvPr/>
        </p:nvSpPr>
        <p:spPr>
          <a:xfrm>
            <a:off x="1002259" y="3696285"/>
            <a:ext cx="7089459" cy="954107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表明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他把所有的钱都用作了革命事业，没有浪费一分一毫。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88317" y="163861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1</a:t>
            </a:r>
            <a:endParaRPr lang="zh-CN" altLang="en-US" sz="18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68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22春\资源\图片\课本图片\12清贫P6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42" b="52609"/>
          <a:stretch/>
        </p:blipFill>
        <p:spPr bwMode="auto">
          <a:xfrm>
            <a:off x="1585924" y="1347614"/>
            <a:ext cx="5866396" cy="187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直接连接符 10"/>
          <p:cNvCxnSpPr/>
          <p:nvPr/>
        </p:nvCxnSpPr>
        <p:spPr>
          <a:xfrm>
            <a:off x="6371453" y="2357196"/>
            <a:ext cx="6267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138755" y="2598397"/>
            <a:ext cx="21602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436240" y="2891683"/>
            <a:ext cx="74552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521223" y="3700459"/>
            <a:ext cx="7950356" cy="954107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通过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对比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说明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不仅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方志敏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一人这样，甘于清贫、舍己为公是每一个共产党员具备的美德。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88317" y="1422591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1</a:t>
            </a:r>
            <a:endParaRPr lang="zh-CN" altLang="en-US" sz="18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62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22春\资源\图片\课本图片\12清贫P6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20" b="16800"/>
          <a:stretch/>
        </p:blipFill>
        <p:spPr bwMode="auto">
          <a:xfrm>
            <a:off x="1403648" y="771550"/>
            <a:ext cx="6513313" cy="3026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4283968" y="1830404"/>
            <a:ext cx="216024" cy="288032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5756026" y="1843594"/>
            <a:ext cx="216024" cy="288032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091730" y="1127778"/>
            <a:ext cx="5544616" cy="52322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动作描写表现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了国方兵士的贪婪。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6505583" y="2193933"/>
            <a:ext cx="360040" cy="288032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275927" y="3957905"/>
            <a:ext cx="6768753" cy="954107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刻画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出了国方兵士没有达到目的时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丑恶嘴脸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79712" y="758709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2</a:t>
            </a:r>
            <a:endParaRPr lang="zh-CN" altLang="en-US" sz="2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0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2春\资源\图片\课本图片\12清贫P6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20" b="16800"/>
          <a:stretch/>
        </p:blipFill>
        <p:spPr bwMode="auto">
          <a:xfrm>
            <a:off x="1403648" y="771550"/>
            <a:ext cx="6513313" cy="3026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79712" y="758709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2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6616898" y="2500695"/>
            <a:ext cx="400589" cy="285035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3203848" y="2785730"/>
            <a:ext cx="400589" cy="285035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5190596" y="2806996"/>
            <a:ext cx="400589" cy="285035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3350463" y="3113297"/>
            <a:ext cx="400589" cy="285035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6062902" y="2806996"/>
            <a:ext cx="400589" cy="285035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4614532" y="3121886"/>
            <a:ext cx="400589" cy="285035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7504" y="2089214"/>
            <a:ext cx="1729961" cy="553998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000" b="1">
                <a:latin typeface="宋体" panose="02010600030101010101" pitchFamily="2" charset="-122"/>
                <a:ea typeface="宋体" panose="02010600030101010101" pitchFamily="2" charset="-122"/>
              </a:rPr>
              <a:t>动作描写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2413555" y="3151332"/>
            <a:ext cx="449723" cy="239991"/>
          </a:xfrm>
          <a:prstGeom prst="roundRect">
            <a:avLst/>
          </a:prstGeom>
          <a:grp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0000FF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067944" y="3146480"/>
            <a:ext cx="396044" cy="239991"/>
          </a:xfrm>
          <a:prstGeom prst="roundRect">
            <a:avLst/>
          </a:prstGeom>
          <a:grp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0000FF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6476" y="2852923"/>
            <a:ext cx="1791072" cy="553998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000" b="1">
                <a:latin typeface="宋体" panose="02010600030101010101" pitchFamily="2" charset="-122"/>
                <a:ea typeface="宋体" panose="02010600030101010101" pitchFamily="2" charset="-122"/>
              </a:rPr>
              <a:t>神态描写</a:t>
            </a:r>
          </a:p>
        </p:txBody>
      </p:sp>
      <p:sp>
        <p:nvSpPr>
          <p:cNvPr id="14" name="矩形 13"/>
          <p:cNvSpPr/>
          <p:nvPr/>
        </p:nvSpPr>
        <p:spPr>
          <a:xfrm>
            <a:off x="928058" y="4033976"/>
            <a:ext cx="7604382" cy="58477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体现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国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方兵士的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自私贪财、穷凶极恶。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79712" y="3363838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3</a:t>
            </a:r>
            <a:endParaRPr lang="zh-CN" altLang="en-US" sz="2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731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bldLvl="0" animBg="1"/>
      <p:bldP spid="12" grpId="0" bldLvl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22春\资源\图片\课本图片\12清贫P6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9592" y="1131590"/>
            <a:ext cx="7650457" cy="854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19672" y="1108029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4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5342822" y="1606745"/>
            <a:ext cx="648072" cy="285035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6228184" y="1606744"/>
            <a:ext cx="648072" cy="285035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358446" y="2931790"/>
            <a:ext cx="6732748" cy="107721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表现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方志敏的不卑不亢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，正气凛然。</a:t>
            </a:r>
          </a:p>
        </p:txBody>
      </p:sp>
    </p:spTree>
    <p:extLst>
      <p:ext uri="{BB962C8B-B14F-4D97-AF65-F5344CB8AC3E}">
        <p14:creationId xmlns:p14="http://schemas.microsoft.com/office/powerpoint/2010/main" val="162405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1520" y="730822"/>
            <a:ext cx="8637297" cy="2241698"/>
            <a:chOff x="2046799" y="2881880"/>
            <a:chExt cx="2218844" cy="575872"/>
          </a:xfrm>
        </p:grpSpPr>
        <p:pic>
          <p:nvPicPr>
            <p:cNvPr id="3" name="Picture 2" descr="E:\22春\资源\图片\课本图片\12清贫P63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046799" y="2881880"/>
              <a:ext cx="2218844" cy="2409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 descr="E:\22春\资源\图片\课本图片\12清贫P64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046799" y="3103858"/>
              <a:ext cx="2218844" cy="3538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1043608" y="799615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5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1682117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6</a:t>
            </a:r>
            <a:endParaRPr lang="zh-CN" altLang="en-US" sz="2000">
              <a:solidFill>
                <a:srgbClr val="FF0000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619672" y="1185419"/>
            <a:ext cx="4320480" cy="1430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1475656" y="1995686"/>
            <a:ext cx="6624736" cy="11301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827584" y="2540745"/>
            <a:ext cx="648072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/>
        </p:nvSpPr>
        <p:spPr>
          <a:xfrm>
            <a:off x="4205137" y="2149004"/>
            <a:ext cx="696471" cy="339013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6660232" y="2114211"/>
            <a:ext cx="1008112" cy="339013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61756" y="3562440"/>
            <a:ext cx="7416824" cy="58477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形象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地刻画出了兵士贪婪无比的嘴脸。</a:t>
            </a:r>
          </a:p>
        </p:txBody>
      </p:sp>
    </p:spTree>
    <p:extLst>
      <p:ext uri="{BB962C8B-B14F-4D97-AF65-F5344CB8AC3E}">
        <p14:creationId xmlns:p14="http://schemas.microsoft.com/office/powerpoint/2010/main" val="325392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22春\资源\图片\课本图片\12清贫P6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552" y="915566"/>
            <a:ext cx="8031527" cy="125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直接连接符 4"/>
          <p:cNvCxnSpPr/>
          <p:nvPr/>
        </p:nvCxnSpPr>
        <p:spPr>
          <a:xfrm flipV="1">
            <a:off x="2411760" y="1635646"/>
            <a:ext cx="5544616" cy="5443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755576" y="3363838"/>
            <a:ext cx="7718808" cy="107721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与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国民党当官的形成很鲜明的对比，衬托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方志敏高洁的品质。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915566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7</a:t>
            </a:r>
            <a:endParaRPr lang="zh-CN" altLang="en-US" sz="2000">
              <a:solidFill>
                <a:srgbClr val="FF0000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868144" y="1252612"/>
            <a:ext cx="1944216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093054" y="1690080"/>
            <a:ext cx="958666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7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455052"/>
            <a:ext cx="8064896" cy="1281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总结：从方志敏和国方兵士在动作、语言、神态的对比中，你体会到了什么？</a:t>
            </a:r>
            <a:endParaRPr lang="zh-CN" altLang="en-US" sz="32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654704" y="2032964"/>
            <a:ext cx="4805727" cy="70788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</a:rPr>
              <a:t>自私</a:t>
            </a:r>
            <a:r>
              <a:rPr lang="zh-CN" altLang="en-US" sz="4000" b="1" smtClean="0">
                <a:latin typeface="宋体" panose="02010600030101010101" pitchFamily="2" charset="-122"/>
                <a:ea typeface="宋体" panose="02010600030101010101" pitchFamily="2" charset="-122"/>
              </a:rPr>
              <a:t>贪财、穷凶极恶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87624" y="2094519"/>
            <a:ext cx="2037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6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国方兵士</a:t>
            </a:r>
            <a:endParaRPr lang="zh-CN" altLang="en-US" sz="36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654704" y="3520048"/>
            <a:ext cx="4805727" cy="70788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</a:rPr>
              <a:t>廉洁奉公、一身正气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7623" y="3581603"/>
            <a:ext cx="20377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6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方志敏</a:t>
            </a:r>
            <a:endParaRPr lang="zh-CN" altLang="en-US" sz="36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882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/>
      <p:bldP spid="7" grpId="0" animBg="1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22春\资源\图片\课本图片\12清贫P6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43608" y="1131590"/>
            <a:ext cx="7462439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91680" y="1179261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8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17219" y="1162234"/>
            <a:ext cx="223134" cy="34299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53255" y="1594982"/>
            <a:ext cx="828373" cy="314992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44842" y="0"/>
            <a:ext cx="8395908" cy="954107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形象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地刻画出了兵士贪婪无比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嘴脸，衬托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出方志敏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同志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的不卑不亢，正气凛然，以及他的清廉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7" name="椭圆 6"/>
          <p:cNvSpPr/>
          <p:nvPr/>
        </p:nvSpPr>
        <p:spPr>
          <a:xfrm>
            <a:off x="6660232" y="1953154"/>
            <a:ext cx="432048" cy="324036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251682" y="2364075"/>
            <a:ext cx="1168190" cy="324036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797532" y="2741276"/>
            <a:ext cx="1278523" cy="324036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09698" y="3582764"/>
            <a:ext cx="8582782" cy="107721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表现出了国民党兵士自私贪财，穷凶极恶，侧面衬托了方志敏清贫、朴素的生活。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611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627534"/>
            <a:ext cx="2820211" cy="3900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10734" y="498931"/>
            <a:ext cx="4881346" cy="1786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smtClean="0">
                <a:latin typeface="黑体" pitchFamily="49" charset="-122"/>
                <a:ea typeface="黑体" pitchFamily="49" charset="-122"/>
              </a:rPr>
              <a:t>    一起来总结：你从这些语句中体会到方志敏</a:t>
            </a:r>
            <a:r>
              <a:rPr lang="zh-CN" altLang="en-US" sz="3200" dirty="0" smtClean="0">
                <a:latin typeface="黑体" pitchFamily="49" charset="-122"/>
                <a:ea typeface="黑体" pitchFamily="49" charset="-122"/>
              </a:rPr>
              <a:t>是个怎样的人？</a:t>
            </a:r>
            <a:endParaRPr lang="zh-CN" altLang="en-US" sz="32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83568" y="2715767"/>
            <a:ext cx="1224136" cy="646986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清贫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2973615" y="2715766"/>
            <a:ext cx="1224136" cy="646986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朴素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683568" y="3763566"/>
            <a:ext cx="1944216" cy="646986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矜持不苟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2973615" y="3761987"/>
            <a:ext cx="2102441" cy="646986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舍己为公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12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331640" y="1661924"/>
            <a:ext cx="7200913" cy="1274195"/>
          </a:xfrm>
          <a:prstGeom prst="rect">
            <a:avLst/>
          </a:prstGeom>
          <a:noFill/>
          <a:ln w="12700" cmpd="sng">
            <a:noFill/>
            <a:prstDash val="lgDashDotDot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    自由朗读下面的句子，体会方志敏的清贫。</a:t>
            </a:r>
            <a:endParaRPr lang="en-US" altLang="zh-CN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47614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463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68018" y="728837"/>
            <a:ext cx="8108438" cy="3711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经手的款项，总在数百万元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我确实一个</a:t>
            </a:r>
            <a:r>
              <a:rPr lang="zh-CN" altLang="en-US" sz="28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铜</a:t>
            </a:r>
            <a:r>
              <a:rPr lang="zh-CN" altLang="en-US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板</a:t>
            </a:r>
            <a:r>
              <a:rPr lang="zh-CN" altLang="en-US" sz="28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都</a:t>
            </a:r>
            <a:r>
              <a:rPr lang="zh-CN" altLang="en-US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没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有存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去年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暑天我穿的几套旧的汗</a:t>
            </a:r>
            <a:r>
              <a:rPr lang="zh-CN" altLang="en-US" sz="28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褂</a:t>
            </a:r>
            <a:r>
              <a:rPr lang="zh-CN" altLang="en-US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裤，与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几双缝上底的线袜，已交给我的妻放在深山坞里</a:t>
            </a:r>
            <a:r>
              <a:rPr lang="zh-CN" altLang="en-US" sz="28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保藏</a:t>
            </a:r>
            <a:r>
              <a:rPr lang="zh-CN" altLang="en-US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着</a:t>
            </a:r>
            <a:r>
              <a:rPr lang="en-US" altLang="zh-CN" sz="28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怕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国军进攻时，被人抢了去，准备今年暑天拿出来</a:t>
            </a:r>
            <a:r>
              <a:rPr lang="zh-CN" altLang="en-US" sz="28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再</a:t>
            </a:r>
            <a:r>
              <a:rPr lang="zh-CN" altLang="en-US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穿；那些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就算是我唯一的财产了。但我说出那几件“传世宝”来，岂不要叫那些富翁们齿冷三天？！</a:t>
            </a:r>
          </a:p>
        </p:txBody>
      </p:sp>
    </p:spTree>
    <p:extLst>
      <p:ext uri="{BB962C8B-B14F-4D97-AF65-F5344CB8AC3E}">
        <p14:creationId xmlns:p14="http://schemas.microsoft.com/office/powerpoint/2010/main" val="311621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94626" y="2859782"/>
            <a:ext cx="65437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进</a:t>
            </a:r>
            <a:r>
              <a:rPr lang="zh-CN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一步交代了自己的财产，使得“清贫”真实可信，使文章表述的观点有充分的说服力和感染力，同时也深化了主题。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94626" y="1205240"/>
            <a:ext cx="67687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zh-CN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</a:t>
            </a:r>
            <a:r>
              <a:rPr lang="zh-CN" altLang="zh-CN" sz="2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一段对方志敏“家底”的补叙有什么表达作用？</a:t>
            </a:r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67880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712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27584" y="1203598"/>
            <a:ext cx="7416937" cy="2456057"/>
          </a:xfrm>
          <a:prstGeom prst="rect">
            <a:avLst/>
          </a:prstGeom>
          <a:noFill/>
          <a:ln w="12700" cmpd="sng">
            <a:noFill/>
            <a:prstDash val="lgDashDotDot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    无论国民党兵士怎么搜，怎么说，怎么做，结果都一样</a:t>
            </a:r>
            <a:r>
              <a:rPr lang="en-US" altLang="zh-CN" sz="3200" smtClean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一个铜板也没找到。请你结合课题，说说你对“清贫”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理解吧！</a:t>
            </a:r>
            <a:endParaRPr lang="en-US" altLang="zh-CN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790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54190" y="689767"/>
            <a:ext cx="5606241" cy="2192908"/>
          </a:xfrm>
          <a:prstGeom prst="rect">
            <a:avLst/>
          </a:prstGeom>
          <a:ln>
            <a:noFill/>
            <a:prstDash val="lgDashDot"/>
          </a:ln>
        </p:spPr>
        <p:txBody>
          <a:bodyPr wrap="square">
            <a:spAutoFit/>
          </a:bodyPr>
          <a:lstStyle/>
          <a:p>
            <a:pPr indent="812800"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清贫、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洁白朴素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的生活，正是我们革命者能够战胜许多困难的地方！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181" y="478737"/>
            <a:ext cx="2052750" cy="2614968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8" name="圆角矩形 7"/>
          <p:cNvSpPr/>
          <p:nvPr/>
        </p:nvSpPr>
        <p:spPr>
          <a:xfrm>
            <a:off x="2728578" y="3220908"/>
            <a:ext cx="3950994" cy="646986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洁白朴素的生活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1331640" y="4123116"/>
            <a:ext cx="7525556" cy="646986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方志敏为了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革命事业克己奉公的气节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0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259632" y="987574"/>
            <a:ext cx="6912768" cy="3046988"/>
          </a:xfrm>
          <a:prstGeom prst="rect">
            <a:avLst/>
          </a:prstGeom>
          <a:ln>
            <a:noFill/>
            <a:prstDash val="lg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    懂得了方志敏的清贫，也就懂得了清贫的可贵。请你结合当下的生活实际，谈谈自己眼中过着“清贫”生活的人吧！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标注 6"/>
          <p:cNvSpPr/>
          <p:nvPr/>
        </p:nvSpPr>
        <p:spPr>
          <a:xfrm>
            <a:off x="1572778" y="853670"/>
            <a:ext cx="7056784" cy="646986"/>
          </a:xfrm>
          <a:prstGeom prst="wedgeRoundRectCallout">
            <a:avLst>
              <a:gd name="adj1" fmla="val -54724"/>
              <a:gd name="adj2" fmla="val -42678"/>
              <a:gd name="adj3" fmla="val 16667"/>
            </a:avLst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一心一意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为人民服务的劳动模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范。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圆角矩形标注 4"/>
          <p:cNvSpPr/>
          <p:nvPr/>
        </p:nvSpPr>
        <p:spPr>
          <a:xfrm>
            <a:off x="1043608" y="1937890"/>
            <a:ext cx="6768752" cy="1409748"/>
          </a:xfrm>
          <a:prstGeom prst="wedgeRoundRectCallout">
            <a:avLst>
              <a:gd name="adj1" fmla="val 55195"/>
              <a:gd name="adj2" fmla="val -39319"/>
              <a:gd name="adj3" fmla="val 16667"/>
            </a:avLst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为了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祖国进步与发展奉献一生却生活简朴的科学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家。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圆角矩形标注 8"/>
          <p:cNvSpPr/>
          <p:nvPr/>
        </p:nvSpPr>
        <p:spPr>
          <a:xfrm>
            <a:off x="1716794" y="3715167"/>
            <a:ext cx="6768752" cy="646986"/>
          </a:xfrm>
          <a:prstGeom prst="wedgeRoundRectCallout">
            <a:avLst>
              <a:gd name="adj1" fmla="val -52878"/>
              <a:gd name="adj2" fmla="val -34461"/>
              <a:gd name="adj3" fmla="val 16667"/>
            </a:avLst>
          </a:prstGeom>
          <a:solidFill>
            <a:schemeClr val="accent4">
              <a:lumMod val="60000"/>
              <a:lumOff val="40000"/>
              <a:alpha val="1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过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着节俭生活的长辈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9690" y="3403829"/>
            <a:ext cx="1033958" cy="155801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04" y="380010"/>
            <a:ext cx="1052528" cy="17180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840609"/>
            <a:ext cx="914324" cy="162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07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39952" y="1435776"/>
            <a:ext cx="4464496" cy="327628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623888">
              <a:lnSpc>
                <a:spcPct val="110000"/>
              </a:lnSpc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今天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我们虽然生活富裕了，但是艰苦朴素、一心为国的精神不能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丢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。清贫不仅是革命年代的伟大信仰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，对于当下仍然有重要意义。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59024" y="483518"/>
            <a:ext cx="8784976" cy="864096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结合</a:t>
            </a:r>
            <a:r>
              <a:rPr lang="zh-CN" altLang="en-US" sz="32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全文，说说今天我们要不要保持“清</a:t>
            </a:r>
            <a:r>
              <a:rPr lang="zh-CN" altLang="en-US" sz="3200" b="1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贫”。</a:t>
            </a:r>
            <a:endParaRPr lang="zh-CN" altLang="en-US" sz="3200" b="1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8348" y="1925691"/>
            <a:ext cx="3520310" cy="2296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049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53874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6" y="349111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6901977" y="2099361"/>
            <a:ext cx="2062511" cy="1077218"/>
          </a:xfrm>
          <a:prstGeom prst="rect">
            <a:avLst/>
          </a:prstGeom>
          <a:noFill/>
          <a:ln w="9525">
            <a:noFill/>
            <a:prstDash val="lgDashDotDot"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清贫朴素</a:t>
            </a:r>
          </a:p>
          <a:p>
            <a:pPr algn="ctr"/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舍己为公 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323528" y="2085914"/>
            <a:ext cx="615232" cy="10772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清贫</a:t>
            </a:r>
            <a:endParaRPr lang="zh-CN" altLang="en-US" sz="3200" b="1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文本框 16"/>
          <p:cNvSpPr txBox="1">
            <a:spLocks noChangeArrowheads="1"/>
          </p:cNvSpPr>
          <p:nvPr/>
        </p:nvSpPr>
        <p:spPr bwMode="auto">
          <a:xfrm>
            <a:off x="1100996" y="1275606"/>
            <a:ext cx="5847268" cy="3046988"/>
          </a:xfrm>
          <a:prstGeom prst="rect">
            <a:avLst/>
          </a:prstGeom>
          <a:noFill/>
          <a:ln w="9525">
            <a:noFill/>
            <a:prstDash val="lgDash"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经手款项之巨，生活依旧朴素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国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方兵士搜身，结果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一无所获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兵士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威逼恐吓，抢走表和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水笔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汗褂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裤与线袜，是唯一的财产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884280" y="1526433"/>
            <a:ext cx="331920" cy="2487305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4"/>
          <p:cNvSpPr txBox="1"/>
          <p:nvPr/>
        </p:nvSpPr>
        <p:spPr>
          <a:xfrm>
            <a:off x="575470" y="316887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  <p:sp>
        <p:nvSpPr>
          <p:cNvPr id="21" name="左大括号 20"/>
          <p:cNvSpPr/>
          <p:nvPr/>
        </p:nvSpPr>
        <p:spPr>
          <a:xfrm flipH="1">
            <a:off x="6699400" y="1524605"/>
            <a:ext cx="248864" cy="2487305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4" y="293302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67" y="331402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675970" y="1340612"/>
            <a:ext cx="7784462" cy="3023905"/>
          </a:xfrm>
          <a:prstGeom prst="rect">
            <a:avLst/>
          </a:prstGeom>
          <a:ln>
            <a:noFill/>
            <a:prstDash val="lgDashDot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    本文是</a:t>
            </a:r>
            <a:r>
              <a:rPr lang="en-US" altLang="zh-CN" sz="3200" b="1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      1935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年在狱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中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写的，以第一人称叙述了他</a:t>
            </a:r>
            <a:r>
              <a:rPr lang="en-US" altLang="zh-CN" sz="3200" b="1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                   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            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的经历，</a:t>
            </a:r>
            <a:r>
              <a:rPr lang="zh-CN" altLang="en-US" sz="3200" b="1" spc="-150" smtClean="0">
                <a:latin typeface="楷体" pitchFamily="49" charset="-122"/>
                <a:ea typeface="楷体" pitchFamily="49" charset="-122"/>
              </a:rPr>
              <a:t>表达了他对“清贫”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的理解，展现出一位共产党人</a:t>
            </a:r>
            <a:r>
              <a:rPr lang="en-US" altLang="zh-CN" sz="3200" b="1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      </a:t>
            </a:r>
            <a:r>
              <a:rPr lang="zh-CN" altLang="en-US" sz="32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革命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信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念和</a:t>
            </a:r>
            <a:r>
              <a:rPr lang="en-US" altLang="zh-CN" sz="3200" b="1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                  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的高尚品质。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25503" y="1319737"/>
            <a:ext cx="138411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方志敏</a:t>
            </a:r>
          </a:p>
        </p:txBody>
      </p:sp>
      <p:sp>
        <p:nvSpPr>
          <p:cNvPr id="16" name="文本框 14"/>
          <p:cNvSpPr txBox="1"/>
          <p:nvPr/>
        </p:nvSpPr>
        <p:spPr>
          <a:xfrm>
            <a:off x="626429" y="279654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3" name="矩形 2"/>
          <p:cNvSpPr/>
          <p:nvPr/>
        </p:nvSpPr>
        <p:spPr>
          <a:xfrm>
            <a:off x="4139952" y="1914967"/>
            <a:ext cx="46085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ea typeface="楷体" panose="02010609060101010101" pitchFamily="49" charset="-122"/>
              </a:rPr>
              <a:t>被俘时被两个国</a:t>
            </a:r>
            <a:r>
              <a:rPr lang="zh-CN" altLang="en-US" sz="3200" b="1">
                <a:solidFill>
                  <a:srgbClr val="FF0000"/>
                </a:solidFill>
                <a:ea typeface="楷体" panose="02010609060101010101" pitchFamily="49" charset="-122"/>
              </a:rPr>
              <a:t>民</a:t>
            </a:r>
            <a:r>
              <a:rPr lang="zh-CN" altLang="en-US" sz="3200" b="1" smtClean="0">
                <a:solidFill>
                  <a:srgbClr val="FF0000"/>
                </a:solidFill>
                <a:ea typeface="楷体" panose="02010609060101010101" pitchFamily="49" charset="-122"/>
              </a:rPr>
              <a:t>党兵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63637" y="3081892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ea typeface="楷体" panose="02010609060101010101" pitchFamily="49" charset="-122"/>
              </a:rPr>
              <a:t>坚定</a:t>
            </a:r>
            <a:r>
              <a:rPr lang="zh-CN" altLang="en-US" sz="3200" b="1" dirty="0" smtClean="0">
                <a:solidFill>
                  <a:srgbClr val="FF0000"/>
                </a:solidFill>
                <a:ea typeface="楷体" panose="02010609060101010101" pitchFamily="49" charset="-122"/>
              </a:rPr>
              <a:t>的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85026" y="3666667"/>
            <a:ext cx="39991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ea typeface="楷体" panose="02010609060101010101" pitchFamily="49" charset="-122"/>
              </a:rPr>
              <a:t>矜持不苟</a:t>
            </a:r>
            <a:r>
              <a:rPr lang="zh-CN" altLang="en-US" sz="3200" b="1">
                <a:solidFill>
                  <a:srgbClr val="FF0000"/>
                </a:solidFill>
                <a:ea typeface="楷体" panose="02010609060101010101" pitchFamily="49" charset="-122"/>
              </a:rPr>
              <a:t>、</a:t>
            </a:r>
            <a:r>
              <a:rPr lang="zh-CN" altLang="en-US" sz="3200" b="1" smtClean="0">
                <a:solidFill>
                  <a:srgbClr val="FF0000"/>
                </a:solidFill>
                <a:ea typeface="楷体" panose="02010609060101010101" pitchFamily="49" charset="-122"/>
              </a:rPr>
              <a:t>舍己为公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771800" y="1851670"/>
            <a:ext cx="14401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139952" y="2427734"/>
            <a:ext cx="41764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55576" y="3003798"/>
            <a:ext cx="257359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714124" y="2491031"/>
            <a:ext cx="26564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ea typeface="楷体" panose="02010609060101010101" pitchFamily="49" charset="-122"/>
              </a:rPr>
              <a:t>士搜身、逼问</a:t>
            </a:r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6156176" y="3619971"/>
            <a:ext cx="129614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042372" y="4196035"/>
            <a:ext cx="37537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5" grpId="0"/>
      <p:bldP spid="6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9502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94" y="341089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3779912" y="784997"/>
            <a:ext cx="3888432" cy="3948118"/>
          </a:xfrm>
          <a:prstGeom prst="roundRect">
            <a:avLst>
              <a:gd name="adj" fmla="val 3086"/>
            </a:avLst>
          </a:prstGeom>
          <a:ln>
            <a:solidFill>
              <a:schemeClr val="accent3">
                <a:lumMod val="50000"/>
              </a:schemeClr>
            </a:solidFill>
            <a:prstDash val="sysDot"/>
          </a:ln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方志敏同志诗一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首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敌人只能砍下我们的头颅，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决不能动摇我们的信仰！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因为我们信仰的主义，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乃是宇宙的真理！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为着共产主义牺牲，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为着苏维埃流血，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那是我们十分情愿的啊！</a:t>
            </a:r>
          </a:p>
        </p:txBody>
      </p:sp>
      <p:sp>
        <p:nvSpPr>
          <p:cNvPr id="6" name="文本框 14"/>
          <p:cNvSpPr txBox="1"/>
          <p:nvPr/>
        </p:nvSpPr>
        <p:spPr>
          <a:xfrm>
            <a:off x="618357" y="329717"/>
            <a:ext cx="229138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拓展延伸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584" y="1184241"/>
            <a:ext cx="2448272" cy="30436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雷佳 - 可爱的中国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00392" y="3618334"/>
            <a:ext cx="6096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12359" y="4371950"/>
            <a:ext cx="1080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smtClean="0">
                <a:latin typeface="宋体" panose="02010600030101010101" pitchFamily="2" charset="-122"/>
                <a:ea typeface="宋体" panose="02010600030101010101" pitchFamily="2" charset="-122"/>
              </a:rPr>
              <a:t>点击播放歌曲</a:t>
            </a:r>
            <a:endParaRPr lang="zh-CN" altLang="en-US" sz="16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1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9191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99" y="396654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520700" y="1266825"/>
            <a:ext cx="83807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一、</a:t>
            </a:r>
            <a:r>
              <a:rPr lang="zh-CN" altLang="en-US" sz="3200" b="1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下列读音完全正确</a:t>
            </a:r>
            <a:r>
              <a:rPr lang="zh-CN" altLang="en-US" sz="32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的一组</a:t>
            </a:r>
            <a:r>
              <a:rPr lang="zh-CN" altLang="en-US" sz="3200" b="1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是</a:t>
            </a:r>
            <a:r>
              <a:rPr lang="zh-CN" altLang="en-US" sz="3200" b="1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（  </a:t>
            </a:r>
            <a:r>
              <a:rPr lang="zh-CN" altLang="en-US" sz="32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）。</a:t>
            </a:r>
          </a:p>
        </p:txBody>
      </p:sp>
      <p:sp>
        <p:nvSpPr>
          <p:cNvPr id="8" name="矩形 7"/>
          <p:cNvSpPr/>
          <p:nvPr/>
        </p:nvSpPr>
        <p:spPr>
          <a:xfrm>
            <a:off x="395536" y="2052593"/>
            <a:ext cx="86044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58825">
              <a:lnSpc>
                <a:spcPct val="150000"/>
              </a:lnSpc>
              <a:tabLst>
                <a:tab pos="2424113" algn="l"/>
                <a:tab pos="3773488" algn="l"/>
                <a:tab pos="5195888" algn="l"/>
              </a:tabLst>
            </a:pPr>
            <a:r>
              <a:rPr lang="en-US" sz="3200" b="1" dirty="0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</a:rPr>
              <a:t>A</a:t>
            </a:r>
            <a:r>
              <a:rPr sz="3200" b="1" smtClean="0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3200" b="1" smtClean="0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</a:rPr>
              <a:t>筹（</a:t>
            </a:r>
            <a:r>
              <a:rPr lang="en-US" altLang="zh-CN" sz="3200" b="1" smtClean="0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shòu</a:t>
            </a:r>
            <a:r>
              <a:rPr lang="zh-CN" altLang="en-US" sz="3200" b="1" smtClean="0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</a:rPr>
              <a:t>）集</a:t>
            </a:r>
            <a:r>
              <a:rPr lang="en-US" altLang="zh-CN" sz="3200" b="1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en-US" altLang="zh-CN" sz="3200" b="1" smtClean="0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</a:t>
            </a:r>
            <a:r>
              <a:rPr lang="zh-CN" altLang="en-US" sz="3200" b="1" smtClean="0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裤裆（</a:t>
            </a:r>
            <a:r>
              <a:rPr lang="en-US" altLang="zh-CN" sz="3200" b="1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dāng</a:t>
            </a:r>
            <a:r>
              <a:rPr lang="zh-CN" altLang="en-US" sz="3200" b="1" smtClean="0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</a:t>
            </a:r>
            <a:r>
              <a:rPr lang="en-US" sz="3200" b="1" smtClean="0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3200" b="1" smtClean="0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</a:rPr>
              <a:t>彼（</a:t>
            </a:r>
            <a:r>
              <a:rPr lang="en-US" altLang="zh-CN" sz="3200" b="1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pí</a:t>
            </a:r>
            <a:r>
              <a:rPr lang="zh-CN" altLang="en-US" sz="3200" b="1" smtClean="0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</a:rPr>
              <a:t>）此</a:t>
            </a:r>
            <a:r>
              <a:rPr sz="3200" b="1" dirty="0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</a:rPr>
              <a:t>　　</a:t>
            </a:r>
          </a:p>
          <a:p>
            <a:pPr defTabSz="758825">
              <a:lnSpc>
                <a:spcPct val="150000"/>
              </a:lnSpc>
              <a:tabLst>
                <a:tab pos="2424113" algn="l"/>
                <a:tab pos="3773488" algn="l"/>
                <a:tab pos="5195888" algn="l"/>
              </a:tabLst>
            </a:pPr>
            <a:r>
              <a:rPr lang="en-US" sz="3200" b="1" dirty="0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</a:rPr>
              <a:t>B</a:t>
            </a:r>
            <a:r>
              <a:rPr lang="en-US" sz="3200" b="1" smtClean="0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3200" b="1" smtClean="0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</a:rPr>
              <a:t>矜（</a:t>
            </a:r>
            <a:r>
              <a:rPr lang="en-US" altLang="zh-CN" sz="3200" b="1" smtClean="0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jīn</a:t>
            </a:r>
            <a:r>
              <a:rPr lang="zh-CN" altLang="en-US" sz="3200" b="1" smtClean="0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</a:rPr>
              <a:t>）持       被俘（</a:t>
            </a:r>
            <a:r>
              <a:rPr lang="en-US" altLang="zh-CN" sz="3200" b="1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fǔ</a:t>
            </a:r>
            <a:r>
              <a:rPr lang="zh-CN" altLang="en-US" sz="3200" b="1" smtClean="0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</a:rPr>
              <a:t>）      企望（</a:t>
            </a:r>
            <a:r>
              <a:rPr lang="en-US" altLang="zh-CN" sz="3200" b="1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qǐ</a:t>
            </a:r>
            <a:r>
              <a:rPr lang="zh-CN" altLang="en-US" sz="3200" b="1" smtClean="0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endParaRPr lang="en-US" altLang="zh-CN" sz="3200" b="1" smtClean="0">
              <a:solidFill>
                <a:prstClr val="black"/>
              </a:solidFill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defTabSz="758825">
              <a:lnSpc>
                <a:spcPct val="150000"/>
              </a:lnSpc>
              <a:tabLst>
                <a:tab pos="2424113" algn="l"/>
                <a:tab pos="3773488" algn="l"/>
                <a:tab pos="5195888" algn="l"/>
              </a:tabLst>
            </a:pPr>
            <a:r>
              <a:rPr lang="en-US" sz="3200" b="1" smtClean="0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</a:rPr>
              <a:t>C</a:t>
            </a:r>
            <a:r>
              <a:rPr sz="3200" b="1" smtClean="0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3200" b="1" smtClean="0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</a:rPr>
              <a:t>金镯（</a:t>
            </a:r>
            <a:r>
              <a:rPr lang="en-US" altLang="zh-CN" sz="3200" b="1" smtClean="0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zhuó</a:t>
            </a:r>
            <a:r>
              <a:rPr lang="zh-CN" altLang="en-US" sz="3200" b="1" smtClean="0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</a:rPr>
              <a:t>）   恐吓（</a:t>
            </a:r>
            <a:r>
              <a:rPr lang="en-US" altLang="zh-CN" sz="3200" b="1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hè</a:t>
            </a:r>
            <a:r>
              <a:rPr lang="zh-CN" altLang="en-US" sz="3200" b="1" smtClean="0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</a:rPr>
              <a:t>）      深山坞（</a:t>
            </a:r>
            <a:r>
              <a:rPr lang="en-US" altLang="zh-CN" sz="3200" b="1">
                <a:solidFill>
                  <a:prstClr val="black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wù</a:t>
            </a:r>
            <a:r>
              <a:rPr lang="zh-CN" altLang="en-US" sz="3200" b="1" smtClean="0">
                <a:solidFill>
                  <a:prstClr val="black"/>
                </a:solidFill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endParaRPr lang="zh-CN" altLang="en-US" sz="3200" b="1" dirty="0">
              <a:solidFill>
                <a:prstClr val="black"/>
              </a:solidFill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732240" y="1255071"/>
            <a:ext cx="3914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C</a:t>
            </a:r>
            <a:endParaRPr lang="zh-CN" altLang="en-US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1" name="文本框 14"/>
          <p:cNvSpPr txBox="1"/>
          <p:nvPr/>
        </p:nvSpPr>
        <p:spPr>
          <a:xfrm>
            <a:off x="605391" y="343489"/>
            <a:ext cx="200335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523353"/>
            <a:ext cx="8280920" cy="104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二、判断下列说法是否正确，对的画“√”，错的画“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”。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68802" y="1598964"/>
            <a:ext cx="8079662" cy="954107"/>
          </a:xfrm>
          <a:prstGeom prst="rect">
            <a:avLst/>
          </a:prstGeom>
          <a:ln>
            <a:noFill/>
            <a:prstDash val="lgDashDotDot"/>
          </a:ln>
        </p:spPr>
        <p:txBody>
          <a:bodyPr wrap="square">
            <a:spAutoFit/>
          </a:bodyPr>
          <a:lstStyle/>
          <a:p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    1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两个兵士在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方志敏身上没搜到钱，是因为方志敏今天没有带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钱。                    （  ）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68802" y="2676945"/>
            <a:ext cx="8223677" cy="954107"/>
          </a:xfrm>
          <a:prstGeom prst="rect">
            <a:avLst/>
          </a:prstGeom>
          <a:ln>
            <a:noFill/>
            <a:prstDash val="lgDashDotDot"/>
          </a:ln>
        </p:spPr>
        <p:txBody>
          <a:bodyPr wrap="square">
            <a:spAutoFit/>
          </a:bodyPr>
          <a:lstStyle/>
          <a:p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    2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方志敏一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直都过着清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贫、朴素的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生活。</a:t>
            </a:r>
            <a:endParaRPr lang="en-US" altLang="zh-CN" sz="2800" b="1" smtClean="0">
              <a:latin typeface="楷体" pitchFamily="49" charset="-122"/>
              <a:ea typeface="楷体" pitchFamily="49" charset="-122"/>
            </a:endParaRPr>
          </a:p>
          <a:p>
            <a:pPr algn="r"/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       （  ）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8802" y="3754926"/>
            <a:ext cx="8210625" cy="954107"/>
          </a:xfrm>
          <a:prstGeom prst="rect">
            <a:avLst/>
          </a:prstGeom>
          <a:ln>
            <a:noFill/>
            <a:prstDash val="lgDashDotDot"/>
          </a:ln>
        </p:spPr>
        <p:txBody>
          <a:bodyPr wrap="square">
            <a:spAutoFit/>
          </a:bodyPr>
          <a:lstStyle/>
          <a:p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    3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“不要瞎忙吧”写出方志敏对敌人的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蔑视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b="1" smtClean="0">
              <a:latin typeface="楷体" pitchFamily="49" charset="-122"/>
              <a:ea typeface="楷体" pitchFamily="49" charset="-122"/>
            </a:endParaRPr>
          </a:p>
          <a:p>
            <a:pPr algn="r"/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（ 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 ）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003574" y="316233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</a:p>
        </p:txBody>
      </p:sp>
      <p:sp>
        <p:nvSpPr>
          <p:cNvPr id="8" name="矩形 7"/>
          <p:cNvSpPr/>
          <p:nvPr/>
        </p:nvSpPr>
        <p:spPr>
          <a:xfrm>
            <a:off x="8059106" y="420877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</a:p>
        </p:txBody>
      </p:sp>
      <p:sp>
        <p:nvSpPr>
          <p:cNvPr id="9" name="矩形 8"/>
          <p:cNvSpPr/>
          <p:nvPr/>
        </p:nvSpPr>
        <p:spPr>
          <a:xfrm>
            <a:off x="7845753" y="2037242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×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1600" y="532284"/>
            <a:ext cx="4873450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三、读句子，体会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人物特点。</a:t>
            </a:r>
            <a:endParaRPr lang="zh-CN" altLang="en-US" sz="28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05508" y="1195214"/>
            <a:ext cx="7380173" cy="1988237"/>
          </a:xfrm>
          <a:prstGeom prst="rect">
            <a:avLst/>
          </a:prstGeom>
          <a:noFill/>
          <a:ln w="12700" cmpd="sng">
            <a:solidFill>
              <a:schemeClr val="bg2">
                <a:lumMod val="90000"/>
              </a:schemeClr>
            </a:solidFill>
            <a:prstDash val="lgDashDot"/>
          </a:ln>
        </p:spPr>
        <p:txBody>
          <a:bodyPr wrap="square" rtlCol="0" anchor="t">
            <a:spAutoFit/>
          </a:bodyPr>
          <a:lstStyle/>
          <a:p>
            <a:pPr indent="714375" fontAlgn="auto">
              <a:lnSpc>
                <a:spcPct val="110000"/>
              </a:lnSpc>
            </a:pP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“绝不会没有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钱的，一定是藏在哪里，我是老出门的，骗不得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。”另一个兵士一面说，一面弓着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背将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我的衣角裤裆过细地捏，总企望着有新的发现。</a:t>
            </a:r>
            <a:endParaRPr lang="en-US" altLang="zh-CN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00200" y="3254294"/>
            <a:ext cx="7365678" cy="1384995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>
            <a:spAutoFit/>
          </a:bodyPr>
          <a:lstStyle/>
          <a:p>
            <a:pPr indent="714375" fontAlgn="auto">
              <a:lnSpc>
                <a:spcPct val="15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这句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话用了（           ）描写，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表现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了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国民党兵士的（        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06944" y="3351674"/>
            <a:ext cx="2373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语言、动作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81181" y="3992746"/>
            <a:ext cx="2302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贪婪、自私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68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1454</Words>
  <Application>Microsoft Office PowerPoint</Application>
  <PresentationFormat>全屏显示(16:9)</PresentationFormat>
  <Paragraphs>194</Paragraphs>
  <Slides>39</Slides>
  <Notes>5</Notes>
  <HiddenSlides>0</HiddenSlides>
  <MMClips>2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1" baseType="lpstr">
      <vt:lpstr>Arial</vt:lpstr>
      <vt:lpstr>宋体</vt:lpstr>
      <vt:lpstr>Times New Roman</vt:lpstr>
      <vt:lpstr>Wingdings</vt:lpstr>
      <vt:lpstr>微软雅黑</vt:lpstr>
      <vt:lpstr>楷体</vt:lpstr>
      <vt:lpstr>汉语拼音</vt:lpstr>
      <vt:lpstr>Calibri</vt:lpstr>
      <vt:lpstr>Xingkai SC</vt:lpstr>
      <vt:lpstr>黑体</vt:lpstr>
      <vt:lpstr>Kaiti SC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98</cp:revision>
  <dcterms:created xsi:type="dcterms:W3CDTF">2017-03-17T02:28:00Z</dcterms:created>
  <dcterms:modified xsi:type="dcterms:W3CDTF">2023-11-23T03:57:43Z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2052-10.8.2.6948</vt:lpwstr>
  </property>
</Properties>
</file>