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saveSubsetFonts="1">
  <p:sldMasterIdLst>
    <p:sldMasterId id="2147483648" r:id="rId1"/>
  </p:sldMasterIdLst>
  <p:notesMasterIdLst>
    <p:notesMasterId r:id="rId30"/>
  </p:notesMasterIdLst>
  <p:handoutMasterIdLst>
    <p:handoutMasterId r:id="rId31"/>
  </p:handoutMasterIdLst>
  <p:sldIdLst>
    <p:sldId id="523" r:id="rId2"/>
    <p:sldId id="1134" r:id="rId3"/>
    <p:sldId id="1135" r:id="rId4"/>
    <p:sldId id="978" r:id="rId5"/>
    <p:sldId id="632" r:id="rId6"/>
    <p:sldId id="1030" r:id="rId7"/>
    <p:sldId id="1145" r:id="rId8"/>
    <p:sldId id="1146" r:id="rId9"/>
    <p:sldId id="991" r:id="rId10"/>
    <p:sldId id="1122" r:id="rId11"/>
    <p:sldId id="1123" r:id="rId12"/>
    <p:sldId id="1115" r:id="rId13"/>
    <p:sldId id="1136" r:id="rId14"/>
    <p:sldId id="1124" r:id="rId15"/>
    <p:sldId id="1139" r:id="rId16"/>
    <p:sldId id="1147" r:id="rId17"/>
    <p:sldId id="1138" r:id="rId18"/>
    <p:sldId id="1141" r:id="rId19"/>
    <p:sldId id="1140" r:id="rId20"/>
    <p:sldId id="1131" r:id="rId21"/>
    <p:sldId id="1144" r:id="rId22"/>
    <p:sldId id="1117" r:id="rId23"/>
    <p:sldId id="1142" r:id="rId24"/>
    <p:sldId id="1000" r:id="rId25"/>
    <p:sldId id="1094" r:id="rId26"/>
    <p:sldId id="938" r:id="rId27"/>
    <p:sldId id="1032" r:id="rId28"/>
    <p:sldId id="1007" r:id="rId29"/>
  </p:sldIdLst>
  <p:sldSz cx="9144000" cy="5143500" type="screen16x9"/>
  <p:notesSz cx="6858000" cy="9144000"/>
  <p:embeddedFontLst>
    <p:embeddedFont>
      <p:font typeface="Calibri" panose="020F0502020204030204" pitchFamily="34" charset="0"/>
      <p:regular r:id="rId32"/>
      <p:bold r:id="rId33"/>
      <p:italic r:id="rId34"/>
      <p:boldItalic r:id="rId35"/>
    </p:embeddedFont>
    <p:embeddedFont>
      <p:font typeface="微软雅黑" panose="020B0503020204020204" pitchFamily="34" charset="-122"/>
      <p:regular r:id="rId36"/>
      <p:bold r:id="rId37"/>
    </p:embeddedFont>
    <p:embeddedFont>
      <p:font typeface="楷体" panose="02010609060101010101" pitchFamily="49" charset="-122"/>
      <p:regular r:id="rId38"/>
    </p:embeddedFont>
    <p:embeddedFont>
      <p:font typeface="汉语拼音" panose="000B0604020202020204" pitchFamily="34" charset="0"/>
      <p:regular r:id="rId39"/>
    </p:embeddedFont>
    <p:embeddedFont>
      <p:font typeface="黑体" panose="02010609060101010101" pitchFamily="49" charset="-122"/>
      <p:regular r:id="rId40"/>
    </p:embeddedFont>
  </p:embeddedFontLst>
  <p:defaultTex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630">
          <p15:clr>
            <a:srgbClr val="A4A3A4"/>
          </p15:clr>
        </p15:guide>
        <p15:guide id="2" pos="1610">
          <p15:clr>
            <a:srgbClr val="A4A3A4"/>
          </p15:clr>
        </p15:guide>
        <p15:guide id="3" orient="horz" pos="3239">
          <p15:clr>
            <a:srgbClr val="A4A3A4"/>
          </p15:clr>
        </p15:guide>
        <p15:guide id="4" pos="5738">
          <p15:clr>
            <a:srgbClr val="A4A3A4"/>
          </p15:clr>
        </p15:guide>
      </p15:sldGuideLst>
    </p:ext>
    <p:ext uri="{2D200454-40CA-4A62-9FC3-DE9A4176ACB9}">
      <p15:notesGuideLst xmlns="" xmlns:p15="http://schemas.microsoft.com/office/powerpoint/2012/main">
        <p15:guide id="1" orient="horz" pos="3041">
          <p15:clr>
            <a:srgbClr val="A4A3A4"/>
          </p15:clr>
        </p15:guide>
        <p15:guide id="2" pos="226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EE2D3"/>
    <a:srgbClr val="BDD7EE"/>
    <a:srgbClr val="FFFFCC"/>
    <a:srgbClr val="FFE7FF"/>
    <a:srgbClr val="FFCCFF"/>
    <a:srgbClr val="FF33CC"/>
    <a:srgbClr val="FF00FF"/>
    <a:srgbClr val="FF00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245" autoAdjust="0"/>
    <p:restoredTop sz="93930" autoAdjust="0"/>
  </p:normalViewPr>
  <p:slideViewPr>
    <p:cSldViewPr>
      <p:cViewPr varScale="1">
        <p:scale>
          <a:sx n="52" d="100"/>
          <a:sy n="52" d="100"/>
        </p:scale>
        <p:origin x="-82" y="-806"/>
      </p:cViewPr>
      <p:guideLst>
        <p:guide orient="horz" pos="2630"/>
        <p:guide orient="horz" pos="3239"/>
        <p:guide pos="1610"/>
        <p:guide pos="5738"/>
      </p:guideLst>
    </p:cSldViewPr>
  </p:slideViewPr>
  <p:notesTextViewPr>
    <p:cViewPr>
      <p:scale>
        <a:sx n="1" d="1"/>
        <a:sy n="1" d="1"/>
      </p:scale>
      <p:origin x="0" y="0"/>
    </p:cViewPr>
  </p:notesTextViewPr>
  <p:sorterViewPr>
    <p:cViewPr>
      <p:scale>
        <a:sx n="66" d="100"/>
        <a:sy n="66" d="100"/>
      </p:scale>
      <p:origin x="0" y="4578"/>
    </p:cViewPr>
  </p:sorterViewPr>
  <p:notesViewPr>
    <p:cSldViewPr>
      <p:cViewPr varScale="1">
        <p:scale>
          <a:sx n="65" d="100"/>
          <a:sy n="65" d="100"/>
        </p:scale>
        <p:origin x="-2502" y="-114"/>
      </p:cViewPr>
      <p:guideLst>
        <p:guide orient="horz" pos="3041"/>
        <p:guide pos="226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font" Target="fonts/font4.fntdata"/><Relationship Id="rId43"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60C8EF0-063C-4EC8-822D-D4BEE606CB45}" type="datetimeFigureOut">
              <a:rPr lang="zh-CN" altLang="en-US" smtClean="0"/>
              <a:t>2024/12/16</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07F7337-2D4C-4836-9F96-E27918AAD3E1}" type="slidenum">
              <a:rPr lang="zh-CN" altLang="en-US" smtClean="0"/>
              <a:t>‹#›</a:t>
            </a:fld>
            <a:endParaRPr lang="zh-CN" altLang="en-US"/>
          </a:p>
        </p:txBody>
      </p:sp>
    </p:spTree>
    <p:extLst>
      <p:ext uri="{BB962C8B-B14F-4D97-AF65-F5344CB8AC3E}">
        <p14:creationId xmlns:p14="http://schemas.microsoft.com/office/powerpoint/2010/main" val="38103955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FD2E35E-6DB1-4671-AA13-E9173BD066DF}" type="datetimeFigureOut">
              <a:rPr lang="zh-CN" altLang="en-US" smtClean="0"/>
              <a:t>2024/12/16</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E1CD010-A9A3-4117-BFBF-9C1583B3E142}" type="slidenum">
              <a:rPr lang="zh-CN" altLang="en-US" smtClean="0"/>
              <a:t>‹#›</a:t>
            </a:fld>
            <a:endParaRPr lang="zh-CN" altLang="en-US"/>
          </a:p>
        </p:txBody>
      </p:sp>
    </p:spTree>
    <p:extLst>
      <p:ext uri="{BB962C8B-B14F-4D97-AF65-F5344CB8AC3E}">
        <p14:creationId xmlns:p14="http://schemas.microsoft.com/office/powerpoint/2010/main" val="1165200209"/>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C5514D-1C19-4227-9FDB-AE9C2557C608}" type="slidenum">
              <a:rPr lang="zh-CN" altLang="en-US" smtClean="0"/>
              <a:t>1</a:t>
            </a:fld>
            <a:endParaRPr lang="zh-CN" altLang="en-US"/>
          </a:p>
        </p:txBody>
      </p:sp>
    </p:spTree>
    <p:extLst>
      <p:ext uri="{BB962C8B-B14F-4D97-AF65-F5344CB8AC3E}">
        <p14:creationId xmlns:p14="http://schemas.microsoft.com/office/powerpoint/2010/main" val="15709969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E1CD010-A9A3-4117-BFBF-9C1583B3E142}" type="slidenum">
              <a:rPr lang="zh-CN" altLang="en-US" smtClean="0"/>
              <a:t>5</a:t>
            </a:fld>
            <a:endParaRPr lang="zh-CN" altLang="en-US"/>
          </a:p>
        </p:txBody>
      </p:sp>
    </p:spTree>
    <p:extLst>
      <p:ext uri="{BB962C8B-B14F-4D97-AF65-F5344CB8AC3E}">
        <p14:creationId xmlns:p14="http://schemas.microsoft.com/office/powerpoint/2010/main" val="27483206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1CD010-A9A3-4117-BFBF-9C1583B3E142}" type="slidenum">
              <a:rPr lang="zh-CN" altLang="en-US" smtClean="0"/>
              <a:t>16</a:t>
            </a:fld>
            <a:endParaRPr lang="zh-CN" altLang="en-US"/>
          </a:p>
        </p:txBody>
      </p:sp>
    </p:spTree>
    <p:extLst>
      <p:ext uri="{BB962C8B-B14F-4D97-AF65-F5344CB8AC3E}">
        <p14:creationId xmlns:p14="http://schemas.microsoft.com/office/powerpoint/2010/main" val="32598690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1CD010-A9A3-4117-BFBF-9C1583B3E142}" type="slidenum">
              <a:rPr lang="zh-CN" altLang="en-US" smtClean="0"/>
              <a:t>18</a:t>
            </a:fld>
            <a:endParaRPr lang="zh-CN" altLang="en-US"/>
          </a:p>
        </p:txBody>
      </p:sp>
    </p:spTree>
    <p:extLst>
      <p:ext uri="{BB962C8B-B14F-4D97-AF65-F5344CB8AC3E}">
        <p14:creationId xmlns:p14="http://schemas.microsoft.com/office/powerpoint/2010/main" val="15467333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1CD010-A9A3-4117-BFBF-9C1583B3E142}" type="slidenum">
              <a:rPr lang="zh-CN" altLang="en-US" smtClean="0"/>
              <a:t>20</a:t>
            </a:fld>
            <a:endParaRPr lang="zh-CN" altLang="en-US"/>
          </a:p>
        </p:txBody>
      </p:sp>
    </p:spTree>
    <p:extLst>
      <p:ext uri="{BB962C8B-B14F-4D97-AF65-F5344CB8AC3E}">
        <p14:creationId xmlns:p14="http://schemas.microsoft.com/office/powerpoint/2010/main" val="50978597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自定义版式">
    <p:bg>
      <p:bgPr>
        <a:solidFill>
          <a:srgbClr val="BDD7EE"/>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40352" y="141466"/>
            <a:ext cx="1282378" cy="504056"/>
          </a:xfrm>
          <a:prstGeom prst="rect">
            <a:avLst/>
          </a:prstGeom>
        </p:spPr>
      </p:pic>
      <p:sp>
        <p:nvSpPr>
          <p:cNvPr id="3" name="圆角矩形 2">
            <a:extLst>
              <a:ext uri="{FF2B5EF4-FFF2-40B4-BE49-F238E27FC236}">
                <a16:creationId xmlns:a16="http://schemas.microsoft.com/office/drawing/2014/main" xmlns="" id="{50D0BD58-3506-E54C-8689-01F2BF2180BC}"/>
              </a:ext>
            </a:extLst>
          </p:cNvPr>
          <p:cNvSpPr/>
          <p:nvPr userDrawn="1"/>
        </p:nvSpPr>
        <p:spPr>
          <a:xfrm>
            <a:off x="1152296" y="1081079"/>
            <a:ext cx="6084000" cy="2766466"/>
          </a:xfrm>
          <a:prstGeom prst="roundRect">
            <a:avLst>
              <a:gd name="adj" fmla="val 5500"/>
            </a:avLst>
          </a:prstGeom>
          <a:solidFill>
            <a:schemeClr val="bg1"/>
          </a:solidFill>
          <a:ln>
            <a:noFill/>
          </a:ln>
          <a:scene3d>
            <a:camera prst="orthographicFront"/>
            <a:lightRig rig="threePt" dir="t"/>
          </a:scene3d>
          <a:sp3d extrusionH="76200" contourW="12700" prstMaterial="matte">
            <a:bevelT w="184150" h="31750" prst="coolSlant"/>
            <a:bevelB/>
            <a:extrusionClr>
              <a:srgbClr val="F89A99"/>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lIns="68576" tIns="34289" rIns="68576" bIns="34289" rtlCol="0" anchor="ctr"/>
          <a:lstStyle/>
          <a:p>
            <a:pPr algn="ctr" defTabSz="685749"/>
            <a:endParaRPr kumimoji="1" lang="zh-CN" altLang="en-US" dirty="0">
              <a:solidFill>
                <a:prstClr val="white"/>
              </a:solidFill>
            </a:endParaRPr>
          </a:p>
        </p:txBody>
      </p:sp>
      <p:pic>
        <p:nvPicPr>
          <p:cNvPr id="4" name="图片 3"/>
          <p:cNvPicPr>
            <a:picLocks noChangeAspect="1"/>
          </p:cNvPicPr>
          <p:nvPr userDrawn="1"/>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6477417" y="2353406"/>
            <a:ext cx="1987296" cy="2450592"/>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内页">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clrChange>
              <a:clrFrom>
                <a:srgbClr val="FFFFFE"/>
              </a:clrFrom>
              <a:clrTo>
                <a:srgbClr val="FFFFFE">
                  <a:alpha val="0"/>
                </a:srgbClr>
              </a:clrTo>
            </a:clrChange>
            <a:extLst>
              <a:ext uri="{28A0092B-C50C-407E-A947-70E740481C1C}">
                <a14:useLocalDpi xmlns:a14="http://schemas.microsoft.com/office/drawing/2010/main" val="0"/>
              </a:ext>
            </a:extLst>
          </a:blip>
          <a:stretch>
            <a:fillRect/>
          </a:stretch>
        </p:blipFill>
        <p:spPr>
          <a:xfrm>
            <a:off x="10930" y="3939906"/>
            <a:ext cx="898905" cy="1111549"/>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内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354" y="0"/>
            <a:ext cx="9144000" cy="5145024"/>
          </a:xfrm>
          <a:prstGeom prst="rect">
            <a:avLst/>
          </a:prstGeom>
        </p:spPr>
      </p:pic>
      <p:pic>
        <p:nvPicPr>
          <p:cNvPr id="6" name="图片 5"/>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740352" y="141466"/>
            <a:ext cx="1282378" cy="504056"/>
          </a:xfrm>
          <a:prstGeom prst="rect">
            <a:avLst/>
          </a:prstGeom>
        </p:spPr>
      </p:pic>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Lst>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530" indent="-214630"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
          <p:cNvSpPr txBox="1"/>
          <p:nvPr/>
        </p:nvSpPr>
        <p:spPr>
          <a:xfrm>
            <a:off x="167863" y="178321"/>
            <a:ext cx="2456122" cy="430887"/>
          </a:xfrm>
          <a:prstGeom prst="rect">
            <a:avLst/>
          </a:prstGeom>
          <a:noFill/>
        </p:spPr>
        <p:txBody>
          <a:bodyPr wrap="none" rtlCol="0">
            <a:spAutoFit/>
          </a:bodyPr>
          <a:lstStyle/>
          <a:p>
            <a:r>
              <a:rPr kumimoji="1" lang="zh-CN" altLang="en-US" sz="2200" b="1" dirty="0" smtClean="0">
                <a:latin typeface="黑体" panose="02010609060101010101" pitchFamily="49" charset="-122"/>
                <a:ea typeface="黑体" panose="02010609060101010101" pitchFamily="49" charset="-122"/>
              </a:rPr>
              <a:t>语</a:t>
            </a:r>
            <a:r>
              <a:rPr kumimoji="1" lang="zh-CN" altLang="en-US" sz="2200" b="1" smtClean="0">
                <a:latin typeface="黑体" panose="02010609060101010101" pitchFamily="49" charset="-122"/>
                <a:ea typeface="黑体" panose="02010609060101010101" pitchFamily="49" charset="-122"/>
              </a:rPr>
              <a:t>文 五</a:t>
            </a:r>
            <a:r>
              <a:rPr kumimoji="1" lang="zh-CN" altLang="en-US" sz="2200" b="1" dirty="0" smtClean="0">
                <a:latin typeface="黑体" panose="02010609060101010101" pitchFamily="49" charset="-122"/>
                <a:ea typeface="黑体" panose="02010609060101010101" pitchFamily="49" charset="-122"/>
              </a:rPr>
              <a:t>年</a:t>
            </a:r>
            <a:r>
              <a:rPr kumimoji="1" lang="zh-CN" altLang="en-US" sz="2200" b="1" smtClean="0">
                <a:latin typeface="黑体" panose="02010609060101010101" pitchFamily="49" charset="-122"/>
                <a:ea typeface="黑体" panose="02010609060101010101" pitchFamily="49" charset="-122"/>
              </a:rPr>
              <a:t>级 下</a:t>
            </a:r>
            <a:r>
              <a:rPr kumimoji="1" lang="zh-CN" altLang="en-US" sz="2200" b="1" dirty="0" smtClean="0">
                <a:latin typeface="黑体" panose="02010609060101010101" pitchFamily="49" charset="-122"/>
                <a:ea typeface="黑体" panose="02010609060101010101" pitchFamily="49" charset="-122"/>
              </a:rPr>
              <a:t>册</a:t>
            </a:r>
            <a:endParaRPr kumimoji="1" lang="zh-CN" altLang="en-US" sz="2200" b="1" dirty="0">
              <a:latin typeface="黑体" panose="02010609060101010101" pitchFamily="49" charset="-122"/>
              <a:ea typeface="黑体" panose="02010609060101010101" pitchFamily="49" charset="-122"/>
            </a:endParaRPr>
          </a:p>
        </p:txBody>
      </p:sp>
      <p:sp>
        <p:nvSpPr>
          <p:cNvPr id="8" name="TextBox 48"/>
          <p:cNvSpPr txBox="1"/>
          <p:nvPr/>
        </p:nvSpPr>
        <p:spPr>
          <a:xfrm>
            <a:off x="3476890" y="1246297"/>
            <a:ext cx="3888432" cy="992579"/>
          </a:xfrm>
          <a:prstGeom prst="rect">
            <a:avLst/>
          </a:prstGeom>
          <a:solidFill>
            <a:schemeClr val="bg1">
              <a:alpha val="84000"/>
            </a:schemeClr>
          </a:solidFill>
          <a:ln w="19050">
            <a:noFill/>
          </a:ln>
          <a:effectLst>
            <a:softEdge rad="31750"/>
          </a:effectLst>
        </p:spPr>
        <p:txBody>
          <a:bodyPr wrap="square" lIns="68580" tIns="34290" rIns="68580" bIns="34290" rtlCol="0">
            <a:spAutoFit/>
          </a:bodyPr>
          <a:lstStyle/>
          <a:p>
            <a:pPr algn="ctr"/>
            <a:r>
              <a:rPr lang="zh-CN" altLang="en-US" sz="6000" b="1" smtClean="0">
                <a:ln w="0"/>
                <a:latin typeface="宋体" panose="02010600030101010101" pitchFamily="2" charset="-122"/>
                <a:ea typeface="宋体" panose="02010600030101010101" pitchFamily="2" charset="-122"/>
              </a:rPr>
              <a:t>清  贫</a:t>
            </a:r>
            <a:endParaRPr lang="zh-CN" altLang="en-US" sz="6000" b="1" dirty="0">
              <a:ln w="0"/>
              <a:latin typeface="宋体" panose="02010600030101010101" pitchFamily="2" charset="-122"/>
              <a:ea typeface="宋体" panose="02010600030101010101" pitchFamily="2" charset="-122"/>
            </a:endParaRPr>
          </a:p>
        </p:txBody>
      </p:sp>
      <p:pic>
        <p:nvPicPr>
          <p:cNvPr id="1027" name="Picture 3" descr="E:\24春\图\五下题目旁的图处理后\1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0238" b="10238"/>
          <a:stretch/>
        </p:blipFill>
        <p:spPr bwMode="auto">
          <a:xfrm>
            <a:off x="2419200" y="2450706"/>
            <a:ext cx="4305600" cy="2421900"/>
          </a:xfrm>
          <a:prstGeom prst="rect">
            <a:avLst/>
          </a:prstGeom>
          <a:noFill/>
          <a:extLst>
            <a:ext uri="{909E8E84-426E-40DD-AFC4-6F175D3DCCD1}">
              <a14:hiddenFill xmlns:a14="http://schemas.microsoft.com/office/drawing/2010/main">
                <a:solidFill>
                  <a:srgbClr val="FFFFFF"/>
                </a:solidFill>
              </a14:hiddenFill>
            </a:ext>
          </a:extLst>
        </p:spPr>
      </p:pic>
      <p:sp>
        <p:nvSpPr>
          <p:cNvPr id="10" name="标题 1"/>
          <p:cNvSpPr txBox="1"/>
          <p:nvPr/>
        </p:nvSpPr>
        <p:spPr>
          <a:xfrm>
            <a:off x="3257051" y="1091407"/>
            <a:ext cx="909613" cy="1076573"/>
          </a:xfrm>
          <a:prstGeom prst="rect">
            <a:avLst/>
          </a:prstGeom>
          <a:noFill/>
          <a:ln w="12700">
            <a:noFill/>
          </a:ln>
        </p:spPr>
        <p:txBody>
          <a:bodyPr anchor="t"/>
          <a:lstStyle/>
          <a:p>
            <a:pPr algn="dist" fontAlgn="auto">
              <a:spcBef>
                <a:spcPts val="0"/>
              </a:spcBef>
              <a:spcAft>
                <a:spcPts val="0"/>
              </a:spcAft>
              <a:buFont typeface="Arial" panose="020B0604020202020204" pitchFamily="34" charset="0"/>
              <a:buNone/>
            </a:pPr>
            <a:r>
              <a:rPr lang="zh-CN" altLang="en-US" sz="4000" b="1" dirty="0" smtClean="0">
                <a:solidFill>
                  <a:prstClr val="black"/>
                </a:solidFill>
                <a:latin typeface="宋体" pitchFamily="2" charset="-122"/>
              </a:rPr>
              <a:t>*</a:t>
            </a:r>
            <a:endParaRPr lang="zh-CN" altLang="en-US" sz="4000" b="1" dirty="0">
              <a:solidFill>
                <a:prstClr val="black"/>
              </a:solidFill>
              <a:latin typeface="宋体" pitchFamily="2" charset="-122"/>
            </a:endParaRPr>
          </a:p>
        </p:txBody>
      </p:sp>
      <p:pic>
        <p:nvPicPr>
          <p:cNvPr id="14" name="图片 13"/>
          <p:cNvPicPr>
            <a:picLocks/>
          </p:cNvPicPr>
          <p:nvPr/>
        </p:nvPicPr>
        <p:blipFill>
          <a:blip r:embed="rId4">
            <a:extLst>
              <a:ext uri="{28A0092B-C50C-407E-A947-70E740481C1C}">
                <a14:useLocalDpi xmlns:a14="http://schemas.microsoft.com/office/drawing/2010/main" val="0"/>
              </a:ext>
            </a:extLst>
          </a:blip>
          <a:stretch>
            <a:fillRect/>
          </a:stretch>
        </p:blipFill>
        <p:spPr>
          <a:xfrm>
            <a:off x="2471112" y="1203726"/>
            <a:ext cx="1224000" cy="1152000"/>
          </a:xfrm>
          <a:prstGeom prst="rect">
            <a:avLst/>
          </a:prstGeom>
        </p:spPr>
      </p:pic>
      <p:sp>
        <p:nvSpPr>
          <p:cNvPr id="15" name="文本框 6">
            <a:extLst>
              <a:ext uri="{FF2B5EF4-FFF2-40B4-BE49-F238E27FC236}">
                <a16:creationId xmlns:a16="http://schemas.microsoft.com/office/drawing/2014/main" xmlns="" xmlns:lc="http://schemas.openxmlformats.org/drawingml/2006/lockedCanvas" id="{D72EACE4-6DBD-7247-92D1-5B31521A4382}"/>
              </a:ext>
            </a:extLst>
          </p:cNvPr>
          <p:cNvSpPr txBox="1"/>
          <p:nvPr/>
        </p:nvSpPr>
        <p:spPr>
          <a:xfrm>
            <a:off x="2642774" y="1263187"/>
            <a:ext cx="1071234" cy="923330"/>
          </a:xfrm>
          <a:prstGeom prst="rect">
            <a:avLst/>
          </a:prstGeom>
          <a:noFill/>
        </p:spPr>
        <p:txBody>
          <a:bodyPr wrap="square" rtlCol="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fontAlgn="auto">
              <a:spcBef>
                <a:spcPts val="0"/>
              </a:spcBef>
              <a:spcAft>
                <a:spcPts val="0"/>
              </a:spcAft>
            </a:pPr>
            <a:r>
              <a:rPr kumimoji="1" lang="en-US" altLang="zh-CN" sz="5400" b="1" smtClean="0">
                <a:solidFill>
                  <a:srgbClr val="00B050"/>
                </a:solidFill>
                <a:latin typeface="宋体" pitchFamily="2" charset="-122"/>
                <a:ea typeface="宋体" pitchFamily="2" charset="-122"/>
              </a:rPr>
              <a:t>12</a:t>
            </a:r>
            <a:endParaRPr kumimoji="1" lang="zh-CN" altLang="en-US" sz="5400" b="1" dirty="0">
              <a:solidFill>
                <a:srgbClr val="00B050"/>
              </a:solidFill>
              <a:latin typeface="宋体" pitchFamily="2" charset="-122"/>
              <a:ea typeface="宋体" pitchFamily="2" charset="-122"/>
            </a:endParaRP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24春\图\五下题目旁的图处理后\12任务背景图.png"/>
          <p:cNvPicPr>
            <a:picLocks noChangeAspect="1" noChangeArrowheads="1"/>
          </p:cNvPicPr>
          <p:nvPr/>
        </p:nvPicPr>
        <p:blipFill rotWithShape="1">
          <a:blip r:embed="rId2">
            <a:extLst>
              <a:ext uri="{28A0092B-C50C-407E-A947-70E740481C1C}">
                <a14:useLocalDpi xmlns:a14="http://schemas.microsoft.com/office/drawing/2010/main" val="0"/>
              </a:ext>
            </a:extLst>
          </a:blip>
          <a:srcRect l="4073" t="-331" r="2018" b="14103"/>
          <a:stretch/>
        </p:blipFill>
        <p:spPr bwMode="auto">
          <a:xfrm>
            <a:off x="0" y="-6282"/>
            <a:ext cx="9144000" cy="514978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5004048" y="1890067"/>
            <a:ext cx="4140968" cy="2553891"/>
          </a:xfrm>
          <a:prstGeom prst="roundRect">
            <a:avLst/>
          </a:prstGeom>
          <a:noFill/>
          <a:effectLst>
            <a:softEdge rad="127000"/>
          </a:effectLst>
        </p:spPr>
        <p:txBody>
          <a:bodyPr wrap="square" rtlCol="0">
            <a:spAutoFit/>
          </a:bodyPr>
          <a:lstStyle/>
          <a:p>
            <a:pPr>
              <a:lnSpc>
                <a:spcPct val="120000"/>
              </a:lnSpc>
            </a:pPr>
            <a:r>
              <a:rPr lang="zh-CN" altLang="en-US" sz="4000" b="1" dirty="0" smtClean="0">
                <a:latin typeface="宋体" pitchFamily="2" charset="-122"/>
                <a:ea typeface="宋体" pitchFamily="2" charset="-122"/>
              </a:rPr>
              <a:t>任务：</a:t>
            </a:r>
            <a:endParaRPr lang="en-US" altLang="zh-CN" sz="4000" b="1" dirty="0" smtClean="0">
              <a:latin typeface="宋体" pitchFamily="2" charset="-122"/>
              <a:ea typeface="宋体" pitchFamily="2" charset="-122"/>
            </a:endParaRPr>
          </a:p>
          <a:p>
            <a:pPr>
              <a:lnSpc>
                <a:spcPct val="120000"/>
              </a:lnSpc>
            </a:pPr>
            <a:r>
              <a:rPr lang="zh-CN" altLang="en-US" sz="4000" b="1" dirty="0" smtClean="0">
                <a:latin typeface="宋体" pitchFamily="2" charset="-122"/>
                <a:ea typeface="宋体" pitchFamily="2" charset="-122"/>
              </a:rPr>
              <a:t>读方志敏的故事</a:t>
            </a:r>
            <a:endParaRPr lang="en-US" altLang="zh-CN" sz="4000" b="1" dirty="0" smtClean="0">
              <a:latin typeface="宋体" pitchFamily="2" charset="-122"/>
              <a:ea typeface="宋体" pitchFamily="2" charset="-122"/>
            </a:endParaRPr>
          </a:p>
          <a:p>
            <a:pPr>
              <a:lnSpc>
                <a:spcPct val="120000"/>
              </a:lnSpc>
            </a:pPr>
            <a:r>
              <a:rPr lang="zh-CN" altLang="en-US" sz="4000" b="1" dirty="0">
                <a:latin typeface="宋体" pitchFamily="2" charset="-122"/>
                <a:ea typeface="宋体" pitchFamily="2" charset="-122"/>
              </a:rPr>
              <a:t>体</a:t>
            </a:r>
            <a:r>
              <a:rPr lang="zh-CN" altLang="en-US" sz="4000" b="1" dirty="0" smtClean="0">
                <a:latin typeface="宋体" pitchFamily="2" charset="-122"/>
                <a:ea typeface="宋体" pitchFamily="2" charset="-122"/>
              </a:rPr>
              <a:t>会精神品质</a:t>
            </a:r>
            <a:endParaRPr lang="zh-CN" altLang="en-US" sz="4000" b="1" dirty="0">
              <a:latin typeface="宋体" pitchFamily="2" charset="-122"/>
              <a:ea typeface="宋体" pitchFamily="2" charset="-122"/>
            </a:endParaRPr>
          </a:p>
        </p:txBody>
      </p:sp>
    </p:spTree>
    <p:extLst>
      <p:ext uri="{BB962C8B-B14F-4D97-AF65-F5344CB8AC3E}">
        <p14:creationId xmlns:p14="http://schemas.microsoft.com/office/powerpoint/2010/main" val="196644483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4">
            <a:extLst>
              <a:ext uri="{FF2B5EF4-FFF2-40B4-BE49-F238E27FC236}">
                <a16:creationId xmlns="" xmlns:a16="http://schemas.microsoft.com/office/drawing/2014/main" id="{D4E991FC-BB3A-F340-9606-A470D6979076}"/>
              </a:ext>
            </a:extLst>
          </p:cNvPr>
          <p:cNvSpPr txBox="1"/>
          <p:nvPr/>
        </p:nvSpPr>
        <p:spPr>
          <a:xfrm>
            <a:off x="2009028" y="1956781"/>
            <a:ext cx="4515972" cy="830993"/>
          </a:xfrm>
          <a:prstGeom prst="rect">
            <a:avLst/>
          </a:prstGeom>
          <a:noFill/>
        </p:spPr>
        <p:txBody>
          <a:bodyPr wrap="none" lIns="91436" tIns="45718" rIns="91436" bIns="45718" rtlCol="0">
            <a:spAutoFit/>
          </a:bodyPr>
          <a:lstStyle/>
          <a:p>
            <a:pPr algn="ctr" defTabSz="685749"/>
            <a:r>
              <a:rPr lang="zh-CN" altLang="en-US" sz="4800" b="1" smtClean="0">
                <a:solidFill>
                  <a:prstClr val="black"/>
                </a:solidFill>
                <a:latin typeface="宋体" panose="02010600030101010101" pitchFamily="2" charset="-122"/>
                <a:ea typeface="宋体" panose="02010600030101010101" pitchFamily="2" charset="-122"/>
              </a:rPr>
              <a:t>读</a:t>
            </a:r>
            <a:r>
              <a:rPr lang="zh-CN" altLang="en-US" sz="4800" b="1">
                <a:solidFill>
                  <a:prstClr val="black"/>
                </a:solidFill>
                <a:latin typeface="宋体" panose="02010600030101010101" pitchFamily="2" charset="-122"/>
                <a:ea typeface="宋体" panose="02010600030101010101" pitchFamily="2" charset="-122"/>
              </a:rPr>
              <a:t>故</a:t>
            </a:r>
            <a:r>
              <a:rPr lang="zh-CN" altLang="en-US" sz="4800" b="1" smtClean="0">
                <a:solidFill>
                  <a:prstClr val="black"/>
                </a:solidFill>
                <a:latin typeface="宋体" panose="02010600030101010101" pitchFamily="2" charset="-122"/>
                <a:ea typeface="宋体" panose="02010600030101010101" pitchFamily="2" charset="-122"/>
              </a:rPr>
              <a:t>事前的准备</a:t>
            </a:r>
            <a:endParaRPr lang="en-US" altLang="zh-CN" sz="4800" b="1" dirty="0">
              <a:solidFill>
                <a:prstClr val="black"/>
              </a:solidFill>
              <a:latin typeface="宋体" panose="02010600030101010101" pitchFamily="2" charset="-122"/>
              <a:ea typeface="宋体" panose="02010600030101010101" pitchFamily="2" charset="-122"/>
            </a:endParaRPr>
          </a:p>
        </p:txBody>
      </p:sp>
      <p:sp>
        <p:nvSpPr>
          <p:cNvPr id="3" name="文本框 14">
            <a:extLst>
              <a:ext uri="{FF2B5EF4-FFF2-40B4-BE49-F238E27FC236}">
                <a16:creationId xmlns:a16="http://schemas.microsoft.com/office/drawing/2014/main" xmlns="" id="{D4E991FC-BB3A-F340-9606-A470D6979076}"/>
              </a:ext>
            </a:extLst>
          </p:cNvPr>
          <p:cNvSpPr txBox="1"/>
          <p:nvPr/>
        </p:nvSpPr>
        <p:spPr>
          <a:xfrm>
            <a:off x="1174329" y="1082312"/>
            <a:ext cx="1408602" cy="715085"/>
          </a:xfrm>
          <a:prstGeom prst="roundRect">
            <a:avLst/>
          </a:prstGeom>
          <a:noFill/>
        </p:spPr>
        <p:txBody>
          <a:bodyPr wrap="none" lIns="91436" tIns="45718" rIns="91436" bIns="45718" rtlCol="0">
            <a:spAutoFit/>
          </a:bodyPr>
          <a:lstStyle/>
          <a:p>
            <a:pPr algn="ctr" defTabSz="685749"/>
            <a:r>
              <a:rPr lang="zh-CN" altLang="en-US" sz="3600" b="1" dirty="0" smtClean="0">
                <a:solidFill>
                  <a:srgbClr val="0070C0"/>
                </a:solidFill>
                <a:latin typeface="楷体" panose="02010609060101010101" pitchFamily="49" charset="-122"/>
                <a:ea typeface="楷体" panose="02010609060101010101" pitchFamily="49" charset="-122"/>
              </a:rPr>
              <a:t>活动</a:t>
            </a:r>
            <a:r>
              <a:rPr lang="en-US" altLang="zh-CN" sz="3600" b="1" dirty="0" smtClean="0">
                <a:solidFill>
                  <a:srgbClr val="0070C0"/>
                </a:solidFill>
                <a:latin typeface="楷体" panose="02010609060101010101" pitchFamily="49" charset="-122"/>
                <a:ea typeface="楷体" panose="02010609060101010101" pitchFamily="49" charset="-122"/>
              </a:rPr>
              <a:t>1</a:t>
            </a:r>
            <a:endParaRPr lang="zh-CN" altLang="en-US" sz="3600" b="1" dirty="0">
              <a:solidFill>
                <a:srgbClr val="0070C0"/>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8478026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5"/>
          <p:cNvSpPr>
            <a:spLocks noChangeArrowheads="1"/>
          </p:cNvSpPr>
          <p:nvPr/>
        </p:nvSpPr>
        <p:spPr bwMode="auto">
          <a:xfrm>
            <a:off x="571889" y="1347614"/>
            <a:ext cx="8320591" cy="2529923"/>
          </a:xfrm>
          <a:prstGeom prst="rect">
            <a:avLst/>
          </a:prstGeom>
          <a:noFill/>
          <a:ln w="9525">
            <a:noFill/>
            <a:prstDash val="dashDot"/>
            <a:miter lim="800000"/>
          </a:ln>
        </p:spPr>
        <p:txBody>
          <a:bodyPr wrap="square">
            <a:spAutoFit/>
          </a:bodyPr>
          <a:lstStyle/>
          <a:p>
            <a:pPr>
              <a:lnSpc>
                <a:spcPct val="120000"/>
              </a:lnSpc>
            </a:pPr>
            <a:r>
              <a:rPr lang="zh-CN" altLang="en-US" sz="3200" b="1" dirty="0">
                <a:solidFill>
                  <a:schemeClr val="bg1"/>
                </a:solidFill>
                <a:latin typeface="楷体" panose="02010609060101010101" pitchFamily="49" charset="-122"/>
                <a:ea typeface="楷体" panose="02010609060101010101" pitchFamily="49" charset="-122"/>
              </a:rPr>
              <a:t>  </a:t>
            </a:r>
            <a:r>
              <a:rPr lang="zh-CN" altLang="en-US" sz="3200" b="1" dirty="0">
                <a:solidFill>
                  <a:srgbClr val="0066CC"/>
                </a:solidFill>
                <a:latin typeface="楷体" panose="02010609060101010101" pitchFamily="49" charset="-122"/>
                <a:ea typeface="楷体" panose="02010609060101010101" pitchFamily="49" charset="-122"/>
              </a:rPr>
              <a:t> </a:t>
            </a:r>
            <a:r>
              <a:rPr lang="zh-CN" altLang="en-US" sz="3200" b="1" dirty="0" smtClean="0">
                <a:solidFill>
                  <a:srgbClr val="0066CC"/>
                </a:solidFill>
                <a:latin typeface="楷体" panose="02010609060101010101" pitchFamily="49" charset="-122"/>
                <a:ea typeface="楷体" panose="02010609060101010101" pitchFamily="49" charset="-122"/>
              </a:rPr>
              <a:t> </a:t>
            </a:r>
            <a:r>
              <a:rPr lang="zh-CN" altLang="en-US" sz="3200" b="1" dirty="0" smtClean="0">
                <a:latin typeface="黑体" pitchFamily="49" charset="-122"/>
                <a:ea typeface="黑体" pitchFamily="49" charset="-122"/>
              </a:rPr>
              <a:t>方志敏</a:t>
            </a:r>
            <a:r>
              <a:rPr lang="zh-CN" altLang="en-US" sz="3600" b="1" dirty="0">
                <a:latin typeface="黑体" pitchFamily="49" charset="-122"/>
                <a:ea typeface="黑体" pitchFamily="49" charset="-122"/>
              </a:rPr>
              <a:t>：</a:t>
            </a:r>
            <a:r>
              <a:rPr lang="zh-CN" altLang="en-US" sz="3200" b="1" dirty="0">
                <a:latin typeface="楷体" panose="02010609060101010101" pitchFamily="49" charset="-122"/>
                <a:ea typeface="楷体" panose="02010609060101010101" pitchFamily="49" charset="-122"/>
              </a:rPr>
              <a:t>江西人，我国</a:t>
            </a:r>
            <a:r>
              <a:rPr lang="zh-CN" altLang="en-US" sz="3200" b="1" dirty="0">
                <a:uFill>
                  <a:solidFill>
                    <a:srgbClr val="FF0000"/>
                  </a:solidFill>
                </a:uFill>
                <a:latin typeface="楷体" panose="02010609060101010101" pitchFamily="49" charset="-122"/>
                <a:ea typeface="楷体" panose="02010609060101010101" pitchFamily="49" charset="-122"/>
              </a:rPr>
              <a:t>早期革命领导人之一</a:t>
            </a:r>
            <a:r>
              <a:rPr lang="zh-CN" altLang="en-US" sz="3200" b="1" dirty="0" smtClean="0">
                <a:latin typeface="楷体" panose="02010609060101010101" pitchFamily="49" charset="-122"/>
                <a:ea typeface="楷体" panose="02010609060101010101" pitchFamily="49" charset="-122"/>
              </a:rPr>
              <a:t>，中国共产党</a:t>
            </a:r>
            <a:r>
              <a:rPr lang="zh-CN" altLang="en-US" sz="3200" b="1" dirty="0">
                <a:latin typeface="楷体" panose="02010609060101010101" pitchFamily="49" charset="-122"/>
                <a:ea typeface="楷体" panose="02010609060101010101" pitchFamily="49" charset="-122"/>
              </a:rPr>
              <a:t>江西省组织创始人</a:t>
            </a:r>
            <a:r>
              <a:rPr lang="zh-CN" altLang="en-US" sz="3200" b="1" dirty="0" smtClean="0">
                <a:latin typeface="楷体" panose="02010609060101010101" pitchFamily="49" charset="-122"/>
                <a:ea typeface="楷体" panose="02010609060101010101" pitchFamily="49" charset="-122"/>
              </a:rPr>
              <a:t>之一，闽</a:t>
            </a:r>
            <a:r>
              <a:rPr lang="zh-CN" altLang="en-US" sz="3200" b="1" dirty="0">
                <a:latin typeface="楷体" panose="02010609060101010101" pitchFamily="49" charset="-122"/>
                <a:ea typeface="楷体" panose="02010609060101010101" pitchFamily="49" charset="-122"/>
              </a:rPr>
              <a:t>浙赣革命根据地和红十军的创造者</a:t>
            </a:r>
            <a:r>
              <a:rPr lang="zh-CN" altLang="en-US" sz="3200" b="1" dirty="0" smtClean="0">
                <a:latin typeface="楷体" panose="02010609060101010101" pitchFamily="49" charset="-122"/>
                <a:ea typeface="楷体" panose="02010609060101010101" pitchFamily="49" charset="-122"/>
              </a:rPr>
              <a:t>。</a:t>
            </a:r>
            <a:endParaRPr lang="en-US" altLang="zh-CN" sz="3200" b="1" dirty="0" smtClean="0">
              <a:latin typeface="楷体" panose="02010609060101010101" pitchFamily="49" charset="-122"/>
              <a:ea typeface="楷体" panose="02010609060101010101" pitchFamily="49" charset="-122"/>
            </a:endParaRPr>
          </a:p>
          <a:p>
            <a:pPr>
              <a:lnSpc>
                <a:spcPct val="120000"/>
              </a:lnSpc>
            </a:pPr>
            <a:r>
              <a:rPr lang="en-US" altLang="zh-CN" sz="3200" b="1" dirty="0">
                <a:latin typeface="宋体" pitchFamily="2" charset="-122"/>
                <a:ea typeface="宋体" pitchFamily="2" charset="-122"/>
              </a:rPr>
              <a:t> </a:t>
            </a:r>
            <a:r>
              <a:rPr lang="en-US" altLang="zh-CN" sz="3200" b="1" dirty="0" smtClean="0">
                <a:latin typeface="宋体" pitchFamily="2" charset="-122"/>
                <a:ea typeface="宋体" pitchFamily="2" charset="-122"/>
              </a:rPr>
              <a:t>   </a:t>
            </a:r>
            <a:r>
              <a:rPr lang="zh-CN" altLang="en-US" sz="3200" b="1" dirty="0" smtClean="0">
                <a:latin typeface="宋体" pitchFamily="2" charset="-122"/>
                <a:ea typeface="宋体" pitchFamily="2" charset="-122"/>
              </a:rPr>
              <a:t>代表作：</a:t>
            </a:r>
            <a:r>
              <a:rPr lang="en-US" altLang="zh-CN" sz="3200" b="1" dirty="0" smtClean="0">
                <a:uFill>
                  <a:solidFill>
                    <a:srgbClr val="FF0000"/>
                  </a:solidFill>
                </a:uFill>
                <a:latin typeface="楷体" panose="02010609060101010101" pitchFamily="49" charset="-122"/>
                <a:ea typeface="楷体" panose="02010609060101010101" pitchFamily="49" charset="-122"/>
              </a:rPr>
              <a:t>《</a:t>
            </a:r>
            <a:r>
              <a:rPr lang="zh-CN" altLang="en-US" sz="3200" b="1" dirty="0">
                <a:uFill>
                  <a:solidFill>
                    <a:srgbClr val="FF0000"/>
                  </a:solidFill>
                </a:uFill>
                <a:latin typeface="楷体" panose="02010609060101010101" pitchFamily="49" charset="-122"/>
                <a:ea typeface="楷体" panose="02010609060101010101" pitchFamily="49" charset="-122"/>
              </a:rPr>
              <a:t>清贫</a:t>
            </a:r>
            <a:r>
              <a:rPr lang="en-US" altLang="zh-CN" sz="3200" b="1" dirty="0" smtClean="0">
                <a:uFill>
                  <a:solidFill>
                    <a:srgbClr val="FF0000"/>
                  </a:solidFill>
                </a:uFill>
                <a:latin typeface="楷体" panose="02010609060101010101" pitchFamily="49" charset="-122"/>
                <a:ea typeface="楷体" panose="02010609060101010101" pitchFamily="49" charset="-122"/>
              </a:rPr>
              <a:t>》《</a:t>
            </a:r>
            <a:r>
              <a:rPr lang="zh-CN" altLang="en-US" sz="3200" b="1" dirty="0">
                <a:uFill>
                  <a:solidFill>
                    <a:srgbClr val="FF0000"/>
                  </a:solidFill>
                </a:uFill>
                <a:latin typeface="楷体" panose="02010609060101010101" pitchFamily="49" charset="-122"/>
                <a:ea typeface="楷体" panose="02010609060101010101" pitchFamily="49" charset="-122"/>
              </a:rPr>
              <a:t>可爱的中国</a:t>
            </a:r>
            <a:r>
              <a:rPr lang="en-US" altLang="zh-CN" sz="3200" b="1" dirty="0">
                <a:uFill>
                  <a:solidFill>
                    <a:srgbClr val="FF0000"/>
                  </a:solidFill>
                </a:uFill>
                <a:latin typeface="楷体" panose="02010609060101010101" pitchFamily="49" charset="-122"/>
                <a:ea typeface="楷体" panose="02010609060101010101" pitchFamily="49" charset="-122"/>
              </a:rPr>
              <a:t>》</a:t>
            </a:r>
            <a:r>
              <a:rPr lang="zh-CN" altLang="en-US" sz="3200" b="1" dirty="0" smtClean="0">
                <a:latin typeface="楷体" panose="02010609060101010101" pitchFamily="49" charset="-122"/>
                <a:ea typeface="楷体" panose="02010609060101010101" pitchFamily="49" charset="-122"/>
              </a:rPr>
              <a:t>等。</a:t>
            </a:r>
            <a:endParaRPr lang="zh-CN" altLang="en-US" sz="3200" b="1" dirty="0">
              <a:latin typeface="楷体" panose="02010609060101010101" pitchFamily="49" charset="-122"/>
              <a:ea typeface="楷体" panose="02010609060101010101" pitchFamily="49" charset="-122"/>
            </a:endParaRPr>
          </a:p>
        </p:txBody>
      </p:sp>
      <p:sp>
        <p:nvSpPr>
          <p:cNvPr id="3" name="文本框 15">
            <a:extLst>
              <a:ext uri="{FF2B5EF4-FFF2-40B4-BE49-F238E27FC236}">
                <a16:creationId xmlns:a16="http://schemas.microsoft.com/office/drawing/2014/main" xmlns="" id="{59E5E49B-C5CE-9047-A49B-3D00DDB31B47}"/>
              </a:ext>
            </a:extLst>
          </p:cNvPr>
          <p:cNvSpPr txBox="1"/>
          <p:nvPr/>
        </p:nvSpPr>
        <p:spPr>
          <a:xfrm>
            <a:off x="1361337" y="365999"/>
            <a:ext cx="4533188" cy="683264"/>
          </a:xfrm>
          <a:prstGeom prst="rect">
            <a:avLst/>
          </a:prstGeom>
          <a:noFill/>
        </p:spPr>
        <p:txBody>
          <a:bodyPr wrap="square" rtlCol="0">
            <a:spAutoFit/>
          </a:bodyPr>
          <a:lstStyle/>
          <a:p>
            <a:pPr marL="0" marR="0" lvl="0" indent="0" algn="l" defTabSz="685800" rtl="0" eaLnBrk="1" fontAlgn="auto" latinLnBrk="0" hangingPunct="1">
              <a:lnSpc>
                <a:spcPct val="120000"/>
              </a:lnSpc>
              <a:spcBef>
                <a:spcPts val="0"/>
              </a:spcBef>
              <a:spcAft>
                <a:spcPts val="0"/>
              </a:spcAft>
              <a:buClrTx/>
              <a:buSzTx/>
              <a:buFontTx/>
              <a:buNone/>
              <a:tabLst/>
              <a:defRPr/>
            </a:pPr>
            <a:r>
              <a:rPr kumimoji="1" lang="zh-CN" altLang="en-US" sz="3200" b="1">
                <a:solidFill>
                  <a:prstClr val="black"/>
                </a:solidFill>
                <a:latin typeface="黑体" panose="02010609060101010101" pitchFamily="49" charset="-122"/>
                <a:ea typeface="黑体" panose="02010609060101010101" pitchFamily="49" charset="-122"/>
              </a:rPr>
              <a:t>准备</a:t>
            </a:r>
            <a:r>
              <a:rPr kumimoji="1" lang="en-US" altLang="zh-CN" sz="3200" b="1" smtClean="0">
                <a:latin typeface="黑体" panose="02010609060101010101" pitchFamily="49" charset="-122"/>
                <a:ea typeface="黑体" panose="02010609060101010101" pitchFamily="49" charset="-122"/>
              </a:rPr>
              <a:t>  </a:t>
            </a:r>
            <a:r>
              <a:rPr kumimoji="1" lang="zh-CN" altLang="en-US" sz="3200" b="1">
                <a:solidFill>
                  <a:prstClr val="black"/>
                </a:solidFill>
                <a:latin typeface="TeamViewer15" pitchFamily="82"/>
                <a:ea typeface="黑体" panose="02010609060101010101" pitchFamily="49" charset="-122"/>
              </a:rPr>
              <a:t>了</a:t>
            </a:r>
            <a:r>
              <a:rPr kumimoji="1" lang="zh-CN" altLang="en-US" sz="3200" b="1" smtClean="0">
                <a:solidFill>
                  <a:prstClr val="black"/>
                </a:solidFill>
                <a:latin typeface="TeamViewer15" pitchFamily="82"/>
                <a:ea typeface="黑体" panose="02010609060101010101" pitchFamily="49" charset="-122"/>
              </a:rPr>
              <a:t>解作者</a:t>
            </a:r>
            <a:endParaRPr kumimoji="1" lang="en-US" altLang="zh-CN" sz="3200" b="1" i="0" u="none" strike="noStrike" kern="1200" cap="none" spc="0" normalizeH="0" baseline="0" noProof="0" dirty="0" smtClean="0">
              <a:ln>
                <a:noFill/>
              </a:ln>
              <a:solidFill>
                <a:prstClr val="black"/>
              </a:solidFill>
              <a:effectLst/>
              <a:uLnTx/>
              <a:uFillTx/>
              <a:latin typeface="黑体" panose="02010609060101010101" pitchFamily="49" charset="-122"/>
              <a:ea typeface="黑体" panose="02010609060101010101" pitchFamily="49" charset="-122"/>
            </a:endParaRPr>
          </a:p>
        </p:txBody>
      </p:sp>
      <p:sp>
        <p:nvSpPr>
          <p:cNvPr id="4" name="矩形 3"/>
          <p:cNvSpPr/>
          <p:nvPr/>
        </p:nvSpPr>
        <p:spPr>
          <a:xfrm>
            <a:off x="2250723" y="290141"/>
            <a:ext cx="470000" cy="769441"/>
          </a:xfrm>
          <a:prstGeom prst="rect">
            <a:avLst/>
          </a:prstGeom>
          <a:noFill/>
        </p:spPr>
        <p:txBody>
          <a:bodyPr wrap="none" lIns="91440" tIns="45720" rIns="91440" bIns="45720">
            <a:spAutoFit/>
          </a:bodyPr>
          <a:lstStyle/>
          <a:p>
            <a:pPr algn="ctr" defTabSz="914400"/>
            <a:r>
              <a:rPr lang="en-US" altLang="zh-CN" sz="4400" b="1" dirty="0" smtClean="0">
                <a:ln w="17780" cmpd="sng">
                  <a:solidFill>
                    <a:srgbClr val="4F81BD">
                      <a:tint val="3000"/>
                    </a:srgbClr>
                  </a:solidFill>
                  <a:prstDash val="solid"/>
                  <a:miter lim="800000"/>
                </a:ln>
                <a:gradFill>
                  <a:gsLst>
                    <a:gs pos="10000">
                      <a:srgbClr val="4F81BD">
                        <a:tint val="63000"/>
                        <a:sat val="105000"/>
                      </a:srgbClr>
                    </a:gs>
                    <a:gs pos="90000">
                      <a:srgbClr val="4F81BD">
                        <a:shade val="50000"/>
                        <a:satMod val="100000"/>
                      </a:srgbClr>
                    </a:gs>
                  </a:gsLst>
                  <a:lin ang="5400000"/>
                </a:gradFill>
                <a:effectLst>
                  <a:outerShdw blurRad="38100" dist="38100" dir="2700000" algn="tl">
                    <a:srgbClr val="000000">
                      <a:alpha val="43137"/>
                    </a:srgbClr>
                  </a:outerShdw>
                </a:effectLst>
                <a:latin typeface="Calibri"/>
                <a:ea typeface="宋体"/>
              </a:rPr>
              <a:t>1</a:t>
            </a:r>
            <a:endParaRPr lang="zh-CN" altLang="en-US" sz="4400" b="1" dirty="0">
              <a:ln w="17780" cmpd="sng">
                <a:solidFill>
                  <a:srgbClr val="4F81BD">
                    <a:tint val="3000"/>
                  </a:srgbClr>
                </a:solidFill>
                <a:prstDash val="solid"/>
                <a:miter lim="800000"/>
              </a:ln>
              <a:gradFill>
                <a:gsLst>
                  <a:gs pos="10000">
                    <a:srgbClr val="4F81BD">
                      <a:tint val="63000"/>
                      <a:sat val="105000"/>
                    </a:srgbClr>
                  </a:gs>
                  <a:gs pos="90000">
                    <a:srgbClr val="4F81BD">
                      <a:shade val="50000"/>
                      <a:satMod val="100000"/>
                    </a:srgbClr>
                  </a:gs>
                </a:gsLst>
                <a:lin ang="5400000"/>
              </a:gradFill>
              <a:effectLst>
                <a:outerShdw blurRad="38100" dist="38100" dir="2700000" algn="tl">
                  <a:srgbClr val="000000">
                    <a:alpha val="43137"/>
                  </a:srgbClr>
                </a:outerShdw>
              </a:effectLst>
              <a:latin typeface="Calibri"/>
              <a:ea typeface="宋体"/>
            </a:endParaRPr>
          </a:p>
        </p:txBody>
      </p:sp>
      <p:pic>
        <p:nvPicPr>
          <p:cNvPr id="1026" name="Picture 2" descr="E:\24春\图\包图网的图\钢笔抠图.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068" y="281446"/>
            <a:ext cx="720081" cy="76662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1377277" y="2274546"/>
            <a:ext cx="699230" cy="707886"/>
          </a:xfrm>
          <a:prstGeom prst="rect">
            <a:avLst/>
          </a:prstGeom>
          <a:noFill/>
        </p:spPr>
        <p:txBody>
          <a:bodyPr wrap="none" rtlCol="0">
            <a:spAutoFit/>
          </a:bodyPr>
          <a:lstStyle/>
          <a:p>
            <a:r>
              <a:rPr lang="zh-CN" altLang="en-US" sz="4000" b="1" dirty="0" smtClean="0">
                <a:latin typeface="楷体" panose="02010609060101010101" pitchFamily="49" charset="-122"/>
                <a:ea typeface="楷体" panose="02010609060101010101" pitchFamily="49" charset="-122"/>
              </a:rPr>
              <a:t>集</a:t>
            </a:r>
            <a:endParaRPr lang="zh-CN" altLang="en-US" sz="4000" b="1" dirty="0">
              <a:latin typeface="楷体" panose="02010609060101010101" pitchFamily="49" charset="-122"/>
              <a:ea typeface="楷体" panose="02010609060101010101" pitchFamily="49" charset="-122"/>
            </a:endParaRPr>
          </a:p>
        </p:txBody>
      </p:sp>
      <p:sp>
        <p:nvSpPr>
          <p:cNvPr id="24" name="矩形 23"/>
          <p:cNvSpPr/>
          <p:nvPr/>
        </p:nvSpPr>
        <p:spPr>
          <a:xfrm>
            <a:off x="683568" y="1851670"/>
            <a:ext cx="1212730" cy="561692"/>
          </a:xfrm>
          <a:prstGeom prst="rect">
            <a:avLst/>
          </a:prstGeom>
        </p:spPr>
        <p:txBody>
          <a:bodyPr wrap="square" lIns="68580" tIns="34290" rIns="68580" bIns="34290">
            <a:spAutoFit/>
          </a:bodyPr>
          <a:lstStyle/>
          <a:p>
            <a:r>
              <a:rPr lang="en-US" altLang="zh-CN" sz="3200" dirty="0" err="1" smtClean="0">
                <a:latin typeface="汉语拼音" panose="020B0604020202020204" pitchFamily="34" charset="0"/>
                <a:ea typeface="宋体" panose="02010600030101010101" pitchFamily="2" charset="-122"/>
                <a:cs typeface="汉语拼音" panose="020B0604020202020204" pitchFamily="34" charset="0"/>
              </a:rPr>
              <a:t>chóu</a:t>
            </a:r>
            <a:endParaRPr lang="zh-CN" altLang="en-US" sz="3200" dirty="0">
              <a:latin typeface="汉语拼音" panose="020B0604020202020204" pitchFamily="34" charset="0"/>
              <a:ea typeface="宋体" panose="02010600030101010101" pitchFamily="2" charset="-122"/>
              <a:cs typeface="汉语拼音" panose="020B0604020202020204" pitchFamily="34" charset="0"/>
            </a:endParaRPr>
          </a:p>
        </p:txBody>
      </p:sp>
      <p:sp>
        <p:nvSpPr>
          <p:cNvPr id="25" name="矩形 24"/>
          <p:cNvSpPr/>
          <p:nvPr/>
        </p:nvSpPr>
        <p:spPr>
          <a:xfrm>
            <a:off x="2605105" y="1851670"/>
            <a:ext cx="1063217" cy="561692"/>
          </a:xfrm>
          <a:prstGeom prst="rect">
            <a:avLst/>
          </a:prstGeom>
        </p:spPr>
        <p:txBody>
          <a:bodyPr wrap="square" lIns="68580" tIns="34290" rIns="68580" bIns="34290">
            <a:spAutoFit/>
          </a:bodyPr>
          <a:lstStyle/>
          <a:p>
            <a:r>
              <a:rPr lang="en-US" altLang="zh-CN" sz="3200" dirty="0" err="1" smtClean="0">
                <a:latin typeface="汉语拼音" panose="020B0604020202020204" pitchFamily="34" charset="0"/>
                <a:ea typeface="宋体" panose="02010600030101010101" pitchFamily="2" charset="-122"/>
                <a:cs typeface="汉语拼音" panose="020B0604020202020204" pitchFamily="34" charset="0"/>
              </a:rPr>
              <a:t>jīn</a:t>
            </a:r>
            <a:endParaRPr lang="zh-CN" altLang="en-US" sz="3200" dirty="0">
              <a:latin typeface="汉语拼音" panose="020B0604020202020204" pitchFamily="34" charset="0"/>
              <a:ea typeface="宋体" panose="02010600030101010101" pitchFamily="2" charset="-122"/>
              <a:cs typeface="汉语拼音" panose="020B0604020202020204" pitchFamily="34" charset="0"/>
            </a:endParaRPr>
          </a:p>
        </p:txBody>
      </p:sp>
      <p:sp>
        <p:nvSpPr>
          <p:cNvPr id="26" name="矩形 25"/>
          <p:cNvSpPr/>
          <p:nvPr/>
        </p:nvSpPr>
        <p:spPr>
          <a:xfrm>
            <a:off x="4542882" y="1851670"/>
            <a:ext cx="1224136" cy="561692"/>
          </a:xfrm>
          <a:prstGeom prst="rect">
            <a:avLst/>
          </a:prstGeom>
        </p:spPr>
        <p:txBody>
          <a:bodyPr wrap="square" lIns="68580" tIns="34290" rIns="68580" bIns="34290">
            <a:spAutoFit/>
          </a:bodyPr>
          <a:lstStyle/>
          <a:p>
            <a:r>
              <a:rPr lang="en-US" altLang="zh-CN" sz="3200" dirty="0" err="1" smtClean="0">
                <a:latin typeface="汉语拼音" panose="020B0604020202020204" pitchFamily="34" charset="0"/>
                <a:ea typeface="宋体" panose="02010600030101010101" pitchFamily="2" charset="-122"/>
                <a:cs typeface="汉语拼音" panose="020B0604020202020204" pitchFamily="34" charset="0"/>
              </a:rPr>
              <a:t>fú</a:t>
            </a:r>
            <a:endParaRPr lang="zh-CN" altLang="en-US" sz="3200" dirty="0">
              <a:latin typeface="汉语拼音" panose="020B0604020202020204" pitchFamily="34" charset="0"/>
              <a:ea typeface="宋体" panose="02010600030101010101" pitchFamily="2" charset="-122"/>
              <a:cs typeface="汉语拼音" panose="020B0604020202020204" pitchFamily="34" charset="0"/>
            </a:endParaRPr>
          </a:p>
        </p:txBody>
      </p:sp>
      <p:sp>
        <p:nvSpPr>
          <p:cNvPr id="28" name="矩形 27"/>
          <p:cNvSpPr/>
          <p:nvPr/>
        </p:nvSpPr>
        <p:spPr>
          <a:xfrm>
            <a:off x="5899729" y="1851670"/>
            <a:ext cx="1178880" cy="561692"/>
          </a:xfrm>
          <a:prstGeom prst="rect">
            <a:avLst/>
          </a:prstGeom>
        </p:spPr>
        <p:txBody>
          <a:bodyPr wrap="square" lIns="68580" tIns="34290" rIns="68580" bIns="34290">
            <a:spAutoFit/>
          </a:bodyPr>
          <a:lstStyle/>
          <a:p>
            <a:r>
              <a:rPr lang="en-US" altLang="zh-CN" sz="3200" dirty="0" err="1" smtClean="0">
                <a:latin typeface="汉语拼音" panose="020B0604020202020204" pitchFamily="34" charset="0"/>
                <a:ea typeface="宋体" panose="02010600030101010101" pitchFamily="2" charset="-122"/>
                <a:cs typeface="汉语拼音" panose="020B0604020202020204" pitchFamily="34" charset="0"/>
              </a:rPr>
              <a:t>zhuó</a:t>
            </a:r>
            <a:endParaRPr lang="zh-CN" altLang="en-US" sz="3200" dirty="0">
              <a:latin typeface="汉语拼音" panose="020B0604020202020204" pitchFamily="34" charset="0"/>
              <a:ea typeface="宋体" panose="02010600030101010101" pitchFamily="2" charset="-122"/>
              <a:cs typeface="汉语拼音" panose="020B0604020202020204" pitchFamily="34" charset="0"/>
            </a:endParaRPr>
          </a:p>
        </p:txBody>
      </p:sp>
      <p:sp>
        <p:nvSpPr>
          <p:cNvPr id="29" name="矩形 28"/>
          <p:cNvSpPr/>
          <p:nvPr/>
        </p:nvSpPr>
        <p:spPr>
          <a:xfrm>
            <a:off x="7637573" y="1851670"/>
            <a:ext cx="694168" cy="561692"/>
          </a:xfrm>
          <a:prstGeom prst="rect">
            <a:avLst/>
          </a:prstGeom>
        </p:spPr>
        <p:txBody>
          <a:bodyPr wrap="square" lIns="68580" tIns="34290" rIns="68580" bIns="34290">
            <a:spAutoFit/>
          </a:bodyPr>
          <a:lstStyle/>
          <a:p>
            <a:r>
              <a:rPr lang="en-US" altLang="zh-CN" sz="3200" dirty="0" err="1" smtClean="0">
                <a:latin typeface="汉语拼音" panose="020B0604020202020204" pitchFamily="34" charset="0"/>
                <a:ea typeface="宋体" panose="02010600030101010101" pitchFamily="2" charset="-122"/>
                <a:cs typeface="汉语拼音" panose="020B0604020202020204" pitchFamily="34" charset="0"/>
              </a:rPr>
              <a:t>hè</a:t>
            </a:r>
            <a:endParaRPr lang="zh-CN" altLang="en-US" sz="3200" dirty="0">
              <a:latin typeface="汉语拼音" panose="020B0604020202020204" pitchFamily="34" charset="0"/>
              <a:ea typeface="宋体" panose="02010600030101010101" pitchFamily="2" charset="-122"/>
              <a:cs typeface="汉语拼音" panose="020B0604020202020204" pitchFamily="34" charset="0"/>
            </a:endParaRPr>
          </a:p>
        </p:txBody>
      </p:sp>
      <p:sp>
        <p:nvSpPr>
          <p:cNvPr id="37" name="TextBox 36"/>
          <p:cNvSpPr txBox="1"/>
          <p:nvPr/>
        </p:nvSpPr>
        <p:spPr>
          <a:xfrm>
            <a:off x="854608" y="2274546"/>
            <a:ext cx="699230" cy="707886"/>
          </a:xfrm>
          <a:prstGeom prst="rect">
            <a:avLst/>
          </a:prstGeom>
          <a:noFill/>
        </p:spPr>
        <p:txBody>
          <a:bodyPr wrap="none" rtlCol="0">
            <a:spAutoFit/>
          </a:bodyPr>
          <a:lstStyle/>
          <a:p>
            <a:r>
              <a:rPr lang="zh-CN" altLang="en-US" sz="4000" b="1" dirty="0" smtClean="0">
                <a:solidFill>
                  <a:srgbClr val="C00000"/>
                </a:solidFill>
                <a:latin typeface="楷体" panose="02010609060101010101" pitchFamily="49" charset="-122"/>
                <a:ea typeface="楷体" panose="02010609060101010101" pitchFamily="49" charset="-122"/>
              </a:rPr>
              <a:t>筹</a:t>
            </a:r>
            <a:endParaRPr lang="zh-CN" altLang="en-US" sz="4000" b="1" dirty="0">
              <a:solidFill>
                <a:srgbClr val="C00000"/>
              </a:solidFill>
              <a:latin typeface="楷体" panose="02010609060101010101" pitchFamily="49" charset="-122"/>
              <a:ea typeface="楷体" panose="02010609060101010101" pitchFamily="49" charset="-122"/>
            </a:endParaRPr>
          </a:p>
        </p:txBody>
      </p:sp>
      <p:sp>
        <p:nvSpPr>
          <p:cNvPr id="38" name="TextBox 37"/>
          <p:cNvSpPr txBox="1"/>
          <p:nvPr/>
        </p:nvSpPr>
        <p:spPr>
          <a:xfrm>
            <a:off x="2501804" y="2274546"/>
            <a:ext cx="699230" cy="707886"/>
          </a:xfrm>
          <a:prstGeom prst="rect">
            <a:avLst/>
          </a:prstGeom>
          <a:noFill/>
        </p:spPr>
        <p:txBody>
          <a:bodyPr wrap="none" rtlCol="0">
            <a:spAutoFit/>
          </a:bodyPr>
          <a:lstStyle/>
          <a:p>
            <a:r>
              <a:rPr lang="zh-CN" altLang="en-US" sz="4000" b="1" dirty="0" smtClean="0">
                <a:solidFill>
                  <a:srgbClr val="C00000"/>
                </a:solidFill>
                <a:latin typeface="楷体" panose="02010609060101010101" pitchFamily="49" charset="-122"/>
                <a:ea typeface="楷体" panose="02010609060101010101" pitchFamily="49" charset="-122"/>
              </a:rPr>
              <a:t>矜</a:t>
            </a:r>
            <a:endParaRPr lang="zh-CN" altLang="en-US" sz="4000" b="1" dirty="0">
              <a:solidFill>
                <a:srgbClr val="C00000"/>
              </a:solidFill>
              <a:latin typeface="楷体" panose="02010609060101010101" pitchFamily="49" charset="-122"/>
              <a:ea typeface="楷体" panose="02010609060101010101" pitchFamily="49" charset="-122"/>
            </a:endParaRPr>
          </a:p>
        </p:txBody>
      </p:sp>
      <p:sp>
        <p:nvSpPr>
          <p:cNvPr id="39" name="TextBox 38"/>
          <p:cNvSpPr txBox="1"/>
          <p:nvPr/>
        </p:nvSpPr>
        <p:spPr>
          <a:xfrm>
            <a:off x="3047495" y="2274546"/>
            <a:ext cx="699230" cy="707886"/>
          </a:xfrm>
          <a:prstGeom prst="rect">
            <a:avLst/>
          </a:prstGeom>
          <a:noFill/>
        </p:spPr>
        <p:txBody>
          <a:bodyPr wrap="none" rtlCol="0">
            <a:spAutoFit/>
          </a:bodyPr>
          <a:lstStyle/>
          <a:p>
            <a:r>
              <a:rPr lang="zh-CN" altLang="en-US" sz="4000" b="1" dirty="0" smtClean="0">
                <a:latin typeface="楷体" panose="02010609060101010101" pitchFamily="49" charset="-122"/>
                <a:ea typeface="楷体" panose="02010609060101010101" pitchFamily="49" charset="-122"/>
              </a:rPr>
              <a:t>持</a:t>
            </a:r>
            <a:endParaRPr lang="zh-CN" altLang="en-US" sz="4000" b="1" dirty="0">
              <a:latin typeface="楷体" panose="02010609060101010101" pitchFamily="49" charset="-122"/>
              <a:ea typeface="楷体" panose="02010609060101010101" pitchFamily="49" charset="-122"/>
            </a:endParaRPr>
          </a:p>
        </p:txBody>
      </p:sp>
      <p:sp>
        <p:nvSpPr>
          <p:cNvPr id="40" name="TextBox 39"/>
          <p:cNvSpPr txBox="1"/>
          <p:nvPr/>
        </p:nvSpPr>
        <p:spPr>
          <a:xfrm>
            <a:off x="4494012" y="2274546"/>
            <a:ext cx="699230" cy="707886"/>
          </a:xfrm>
          <a:prstGeom prst="rect">
            <a:avLst/>
          </a:prstGeom>
          <a:noFill/>
        </p:spPr>
        <p:txBody>
          <a:bodyPr wrap="none" rtlCol="0">
            <a:spAutoFit/>
          </a:bodyPr>
          <a:lstStyle/>
          <a:p>
            <a:r>
              <a:rPr lang="zh-CN" altLang="en-US" sz="4000" b="1" dirty="0" smtClean="0">
                <a:solidFill>
                  <a:srgbClr val="C00000"/>
                </a:solidFill>
                <a:latin typeface="楷体" panose="02010609060101010101" pitchFamily="49" charset="-122"/>
                <a:ea typeface="楷体" panose="02010609060101010101" pitchFamily="49" charset="-122"/>
              </a:rPr>
              <a:t>俘</a:t>
            </a:r>
            <a:endParaRPr lang="zh-CN" altLang="en-US" sz="4000" b="1" dirty="0">
              <a:solidFill>
                <a:srgbClr val="C00000"/>
              </a:solidFill>
              <a:latin typeface="楷体" panose="02010609060101010101" pitchFamily="49" charset="-122"/>
              <a:ea typeface="楷体" panose="02010609060101010101" pitchFamily="49" charset="-122"/>
            </a:endParaRPr>
          </a:p>
        </p:txBody>
      </p:sp>
      <p:sp>
        <p:nvSpPr>
          <p:cNvPr id="41" name="TextBox 40"/>
          <p:cNvSpPr txBox="1"/>
          <p:nvPr/>
        </p:nvSpPr>
        <p:spPr>
          <a:xfrm>
            <a:off x="5568811" y="2274546"/>
            <a:ext cx="699230" cy="707886"/>
          </a:xfrm>
          <a:prstGeom prst="rect">
            <a:avLst/>
          </a:prstGeom>
          <a:noFill/>
        </p:spPr>
        <p:txBody>
          <a:bodyPr wrap="none" rtlCol="0">
            <a:spAutoFit/>
          </a:bodyPr>
          <a:lstStyle/>
          <a:p>
            <a:r>
              <a:rPr lang="zh-CN" altLang="en-US" sz="4000" b="1" dirty="0" smtClean="0">
                <a:latin typeface="楷体" panose="02010609060101010101" pitchFamily="49" charset="-122"/>
                <a:ea typeface="楷体" panose="02010609060101010101" pitchFamily="49" charset="-122"/>
              </a:rPr>
              <a:t>金</a:t>
            </a:r>
            <a:endParaRPr lang="zh-CN" altLang="en-US" sz="4000" b="1" dirty="0">
              <a:latin typeface="楷体" panose="02010609060101010101" pitchFamily="49" charset="-122"/>
              <a:ea typeface="楷体" panose="02010609060101010101" pitchFamily="49" charset="-122"/>
            </a:endParaRPr>
          </a:p>
        </p:txBody>
      </p:sp>
      <p:sp>
        <p:nvSpPr>
          <p:cNvPr id="42" name="TextBox 41"/>
          <p:cNvSpPr txBox="1"/>
          <p:nvPr/>
        </p:nvSpPr>
        <p:spPr>
          <a:xfrm>
            <a:off x="6061782" y="2274546"/>
            <a:ext cx="699230" cy="707886"/>
          </a:xfrm>
          <a:prstGeom prst="rect">
            <a:avLst/>
          </a:prstGeom>
          <a:noFill/>
        </p:spPr>
        <p:txBody>
          <a:bodyPr wrap="none" rtlCol="0">
            <a:spAutoFit/>
          </a:bodyPr>
          <a:lstStyle/>
          <a:p>
            <a:r>
              <a:rPr lang="zh-CN" altLang="en-US" sz="4000" b="1" dirty="0" smtClean="0">
                <a:solidFill>
                  <a:srgbClr val="C00000"/>
                </a:solidFill>
                <a:latin typeface="楷体" panose="02010609060101010101" pitchFamily="49" charset="-122"/>
                <a:ea typeface="楷体" panose="02010609060101010101" pitchFamily="49" charset="-122"/>
              </a:rPr>
              <a:t>镯</a:t>
            </a:r>
            <a:endParaRPr lang="zh-CN" altLang="en-US" sz="4000" b="1" dirty="0">
              <a:solidFill>
                <a:srgbClr val="C00000"/>
              </a:solidFill>
              <a:latin typeface="楷体" panose="02010609060101010101" pitchFamily="49" charset="-122"/>
              <a:ea typeface="楷体" panose="02010609060101010101" pitchFamily="49" charset="-122"/>
            </a:endParaRPr>
          </a:p>
        </p:txBody>
      </p:sp>
      <p:sp>
        <p:nvSpPr>
          <p:cNvPr id="44" name="TextBox 43"/>
          <p:cNvSpPr txBox="1"/>
          <p:nvPr/>
        </p:nvSpPr>
        <p:spPr>
          <a:xfrm>
            <a:off x="7607110" y="2274546"/>
            <a:ext cx="699230" cy="707886"/>
          </a:xfrm>
          <a:prstGeom prst="rect">
            <a:avLst/>
          </a:prstGeom>
          <a:noFill/>
        </p:spPr>
        <p:txBody>
          <a:bodyPr wrap="none" rtlCol="0">
            <a:spAutoFit/>
          </a:bodyPr>
          <a:lstStyle/>
          <a:p>
            <a:r>
              <a:rPr lang="zh-CN" altLang="en-US" sz="4000" b="1" dirty="0" smtClean="0">
                <a:solidFill>
                  <a:srgbClr val="C00000"/>
                </a:solidFill>
                <a:latin typeface="楷体" panose="02010609060101010101" pitchFamily="49" charset="-122"/>
                <a:ea typeface="楷体" panose="02010609060101010101" pitchFamily="49" charset="-122"/>
              </a:rPr>
              <a:t>吓</a:t>
            </a:r>
            <a:endParaRPr lang="zh-CN" altLang="en-US" sz="4000" b="1" dirty="0">
              <a:solidFill>
                <a:srgbClr val="C00000"/>
              </a:solidFill>
              <a:latin typeface="楷体" panose="02010609060101010101" pitchFamily="49" charset="-122"/>
              <a:ea typeface="楷体" panose="02010609060101010101" pitchFamily="49" charset="-122"/>
            </a:endParaRPr>
          </a:p>
        </p:txBody>
      </p:sp>
      <p:sp>
        <p:nvSpPr>
          <p:cNvPr id="45" name="TextBox 44"/>
          <p:cNvSpPr txBox="1"/>
          <p:nvPr/>
        </p:nvSpPr>
        <p:spPr>
          <a:xfrm>
            <a:off x="7041655" y="2274546"/>
            <a:ext cx="699230" cy="707886"/>
          </a:xfrm>
          <a:prstGeom prst="rect">
            <a:avLst/>
          </a:prstGeom>
          <a:noFill/>
        </p:spPr>
        <p:txBody>
          <a:bodyPr wrap="none" rtlCol="0">
            <a:spAutoFit/>
          </a:bodyPr>
          <a:lstStyle/>
          <a:p>
            <a:r>
              <a:rPr lang="zh-CN" altLang="en-US" sz="4000" b="1" dirty="0" smtClean="0">
                <a:latin typeface="楷体" panose="02010609060101010101" pitchFamily="49" charset="-122"/>
                <a:ea typeface="楷体" panose="02010609060101010101" pitchFamily="49" charset="-122"/>
              </a:rPr>
              <a:t>威</a:t>
            </a:r>
            <a:endParaRPr lang="zh-CN" altLang="en-US" sz="4000" b="1" dirty="0">
              <a:latin typeface="楷体" panose="02010609060101010101" pitchFamily="49" charset="-122"/>
              <a:ea typeface="楷体" panose="02010609060101010101" pitchFamily="49" charset="-122"/>
            </a:endParaRPr>
          </a:p>
        </p:txBody>
      </p:sp>
      <p:sp>
        <p:nvSpPr>
          <p:cNvPr id="46" name="矩形 45"/>
          <p:cNvSpPr/>
          <p:nvPr/>
        </p:nvSpPr>
        <p:spPr>
          <a:xfrm>
            <a:off x="1241019" y="3167003"/>
            <a:ext cx="1386765" cy="561692"/>
          </a:xfrm>
          <a:prstGeom prst="rect">
            <a:avLst/>
          </a:prstGeom>
        </p:spPr>
        <p:txBody>
          <a:bodyPr wrap="square" lIns="68580" tIns="34290" rIns="68580" bIns="34290">
            <a:spAutoFit/>
          </a:bodyPr>
          <a:lstStyle/>
          <a:p>
            <a:r>
              <a:rPr lang="en-US" altLang="zh-CN" sz="3200" dirty="0" err="1" smtClean="0">
                <a:latin typeface="汉语拼音" panose="020B0604020202020204" pitchFamily="34" charset="0"/>
                <a:ea typeface="宋体" panose="02010600030101010101" pitchFamily="2" charset="-122"/>
                <a:cs typeface="汉语拼音" panose="020B0604020202020204" pitchFamily="34" charset="0"/>
              </a:rPr>
              <a:t>dāng</a:t>
            </a:r>
            <a:endParaRPr lang="zh-CN" altLang="en-US" sz="3200" dirty="0">
              <a:latin typeface="汉语拼音" panose="020B0604020202020204" pitchFamily="34" charset="0"/>
              <a:ea typeface="宋体" panose="02010600030101010101" pitchFamily="2" charset="-122"/>
              <a:cs typeface="汉语拼音" panose="020B0604020202020204" pitchFamily="34" charset="0"/>
            </a:endParaRPr>
          </a:p>
        </p:txBody>
      </p:sp>
      <p:sp>
        <p:nvSpPr>
          <p:cNvPr id="47" name="TextBox 46"/>
          <p:cNvSpPr txBox="1"/>
          <p:nvPr/>
        </p:nvSpPr>
        <p:spPr>
          <a:xfrm>
            <a:off x="1368684" y="3602115"/>
            <a:ext cx="699230" cy="707886"/>
          </a:xfrm>
          <a:prstGeom prst="rect">
            <a:avLst/>
          </a:prstGeom>
          <a:noFill/>
        </p:spPr>
        <p:txBody>
          <a:bodyPr wrap="none" rtlCol="0">
            <a:spAutoFit/>
          </a:bodyPr>
          <a:lstStyle/>
          <a:p>
            <a:r>
              <a:rPr lang="zh-CN" altLang="en-US" sz="4000" b="1" dirty="0" smtClean="0">
                <a:solidFill>
                  <a:srgbClr val="C00000"/>
                </a:solidFill>
                <a:latin typeface="楷体" panose="02010609060101010101" pitchFamily="49" charset="-122"/>
                <a:ea typeface="楷体" panose="02010609060101010101" pitchFamily="49" charset="-122"/>
              </a:rPr>
              <a:t>裆</a:t>
            </a:r>
            <a:endParaRPr lang="zh-CN" altLang="en-US" sz="4000" b="1" dirty="0">
              <a:solidFill>
                <a:srgbClr val="C00000"/>
              </a:solidFill>
              <a:latin typeface="楷体" panose="02010609060101010101" pitchFamily="49" charset="-122"/>
              <a:ea typeface="楷体" panose="02010609060101010101" pitchFamily="49" charset="-122"/>
            </a:endParaRPr>
          </a:p>
        </p:txBody>
      </p:sp>
      <p:sp>
        <p:nvSpPr>
          <p:cNvPr id="48" name="TextBox 47"/>
          <p:cNvSpPr txBox="1"/>
          <p:nvPr/>
        </p:nvSpPr>
        <p:spPr>
          <a:xfrm>
            <a:off x="848420" y="3602115"/>
            <a:ext cx="699230" cy="707886"/>
          </a:xfrm>
          <a:prstGeom prst="rect">
            <a:avLst/>
          </a:prstGeom>
          <a:noFill/>
        </p:spPr>
        <p:txBody>
          <a:bodyPr wrap="none" rtlCol="0">
            <a:spAutoFit/>
          </a:bodyPr>
          <a:lstStyle/>
          <a:p>
            <a:r>
              <a:rPr lang="zh-CN" altLang="en-US" sz="4000" b="1" dirty="0" smtClean="0">
                <a:latin typeface="楷体" panose="02010609060101010101" pitchFamily="49" charset="-122"/>
                <a:ea typeface="楷体" panose="02010609060101010101" pitchFamily="49" charset="-122"/>
              </a:rPr>
              <a:t>裤</a:t>
            </a:r>
            <a:endParaRPr lang="zh-CN" altLang="en-US" sz="4000" b="1" dirty="0">
              <a:latin typeface="楷体" panose="02010609060101010101" pitchFamily="49" charset="-122"/>
              <a:ea typeface="楷体" panose="02010609060101010101" pitchFamily="49" charset="-122"/>
            </a:endParaRPr>
          </a:p>
        </p:txBody>
      </p:sp>
      <p:sp>
        <p:nvSpPr>
          <p:cNvPr id="49" name="矩形 48"/>
          <p:cNvSpPr/>
          <p:nvPr/>
        </p:nvSpPr>
        <p:spPr>
          <a:xfrm>
            <a:off x="2570766" y="3167003"/>
            <a:ext cx="1138611" cy="561692"/>
          </a:xfrm>
          <a:prstGeom prst="rect">
            <a:avLst/>
          </a:prstGeom>
        </p:spPr>
        <p:txBody>
          <a:bodyPr wrap="square" lIns="68580" tIns="34290" rIns="68580" bIns="34290">
            <a:spAutoFit/>
          </a:bodyPr>
          <a:lstStyle/>
          <a:p>
            <a:r>
              <a:rPr lang="en-US" altLang="zh-CN" sz="3200" dirty="0" err="1" smtClean="0">
                <a:latin typeface="汉语拼音" panose="020B0604020202020204" charset="-122"/>
                <a:ea typeface="汉语拼音" panose="020B0604020202020204" charset="-122"/>
                <a:cs typeface="汉语拼音" panose="020B0604020202020204" pitchFamily="34" charset="0"/>
              </a:rPr>
              <a:t>qǐ</a:t>
            </a:r>
            <a:endParaRPr lang="zh-CN" altLang="en-US" sz="3200" dirty="0">
              <a:latin typeface="汉语拼音" panose="020B0604020202020204" charset="-122"/>
              <a:ea typeface="汉语拼音" panose="020B0604020202020204" charset="-122"/>
              <a:cs typeface="汉语拼音" panose="020B0604020202020204" pitchFamily="34" charset="0"/>
            </a:endParaRPr>
          </a:p>
        </p:txBody>
      </p:sp>
      <p:sp>
        <p:nvSpPr>
          <p:cNvPr id="50" name="TextBox 49"/>
          <p:cNvSpPr txBox="1"/>
          <p:nvPr/>
        </p:nvSpPr>
        <p:spPr>
          <a:xfrm>
            <a:off x="2495616" y="3602115"/>
            <a:ext cx="699230" cy="707886"/>
          </a:xfrm>
          <a:prstGeom prst="rect">
            <a:avLst/>
          </a:prstGeom>
          <a:noFill/>
        </p:spPr>
        <p:txBody>
          <a:bodyPr wrap="none" rtlCol="0">
            <a:spAutoFit/>
          </a:bodyPr>
          <a:lstStyle/>
          <a:p>
            <a:r>
              <a:rPr lang="zh-CN" altLang="en-US" sz="4000" b="1" dirty="0" smtClean="0">
                <a:solidFill>
                  <a:srgbClr val="C00000"/>
                </a:solidFill>
                <a:latin typeface="楷体" panose="02010609060101010101" pitchFamily="49" charset="-122"/>
                <a:ea typeface="楷体" panose="02010609060101010101" pitchFamily="49" charset="-122"/>
              </a:rPr>
              <a:t>企</a:t>
            </a:r>
            <a:endParaRPr lang="zh-CN" altLang="en-US" sz="4000" b="1" dirty="0">
              <a:solidFill>
                <a:srgbClr val="C00000"/>
              </a:solidFill>
              <a:latin typeface="楷体" panose="02010609060101010101" pitchFamily="49" charset="-122"/>
              <a:ea typeface="楷体" panose="02010609060101010101" pitchFamily="49" charset="-122"/>
            </a:endParaRPr>
          </a:p>
        </p:txBody>
      </p:sp>
      <p:sp>
        <p:nvSpPr>
          <p:cNvPr id="51" name="TextBox 50"/>
          <p:cNvSpPr txBox="1"/>
          <p:nvPr/>
        </p:nvSpPr>
        <p:spPr>
          <a:xfrm>
            <a:off x="3015880" y="3602115"/>
            <a:ext cx="699230" cy="707886"/>
          </a:xfrm>
          <a:prstGeom prst="rect">
            <a:avLst/>
          </a:prstGeom>
          <a:noFill/>
        </p:spPr>
        <p:txBody>
          <a:bodyPr wrap="none" rtlCol="0">
            <a:spAutoFit/>
          </a:bodyPr>
          <a:lstStyle/>
          <a:p>
            <a:r>
              <a:rPr lang="zh-CN" altLang="en-US" sz="4000" b="1" dirty="0" smtClean="0">
                <a:latin typeface="楷体" panose="02010609060101010101" pitchFamily="49" charset="-122"/>
                <a:ea typeface="楷体" panose="02010609060101010101" pitchFamily="49" charset="-122"/>
              </a:rPr>
              <a:t>望</a:t>
            </a:r>
            <a:endParaRPr lang="zh-CN" altLang="en-US" sz="4000" b="1" dirty="0">
              <a:latin typeface="楷体" panose="02010609060101010101" pitchFamily="49" charset="-122"/>
              <a:ea typeface="楷体" panose="02010609060101010101" pitchFamily="49" charset="-122"/>
            </a:endParaRPr>
          </a:p>
        </p:txBody>
      </p:sp>
      <p:sp>
        <p:nvSpPr>
          <p:cNvPr id="52" name="TextBox 51"/>
          <p:cNvSpPr txBox="1"/>
          <p:nvPr/>
        </p:nvSpPr>
        <p:spPr>
          <a:xfrm>
            <a:off x="3962749" y="2274546"/>
            <a:ext cx="699230" cy="707886"/>
          </a:xfrm>
          <a:prstGeom prst="rect">
            <a:avLst/>
          </a:prstGeom>
          <a:noFill/>
        </p:spPr>
        <p:txBody>
          <a:bodyPr wrap="none" rtlCol="0">
            <a:spAutoFit/>
          </a:bodyPr>
          <a:lstStyle/>
          <a:p>
            <a:r>
              <a:rPr lang="zh-CN" altLang="en-US" sz="4000" b="1" dirty="0" smtClean="0">
                <a:latin typeface="楷体" panose="02010609060101010101" pitchFamily="49" charset="-122"/>
                <a:ea typeface="楷体" panose="02010609060101010101" pitchFamily="49" charset="-122"/>
              </a:rPr>
              <a:t>被</a:t>
            </a:r>
            <a:endParaRPr lang="zh-CN" altLang="en-US" sz="4000" b="1" dirty="0">
              <a:latin typeface="楷体" panose="02010609060101010101" pitchFamily="49" charset="-122"/>
              <a:ea typeface="楷体" panose="02010609060101010101" pitchFamily="49" charset="-122"/>
            </a:endParaRPr>
          </a:p>
        </p:txBody>
      </p:sp>
      <p:sp>
        <p:nvSpPr>
          <p:cNvPr id="43" name="矩形 42"/>
          <p:cNvSpPr/>
          <p:nvPr/>
        </p:nvSpPr>
        <p:spPr>
          <a:xfrm>
            <a:off x="4067944" y="3167003"/>
            <a:ext cx="1241796" cy="561692"/>
          </a:xfrm>
          <a:prstGeom prst="rect">
            <a:avLst/>
          </a:prstGeom>
        </p:spPr>
        <p:txBody>
          <a:bodyPr wrap="square" lIns="68580" tIns="34290" rIns="68580" bIns="34290">
            <a:spAutoFit/>
          </a:bodyPr>
          <a:lstStyle/>
          <a:p>
            <a:r>
              <a:rPr lang="en-US" altLang="zh-CN" sz="3200" dirty="0" err="1" smtClean="0">
                <a:latin typeface="汉语拼音" panose="020B0604020202020204" pitchFamily="34" charset="0"/>
                <a:ea typeface="宋体" panose="02010600030101010101" pitchFamily="2" charset="-122"/>
                <a:cs typeface="汉语拼音" panose="020B0604020202020204" pitchFamily="34" charset="0"/>
              </a:rPr>
              <a:t>bǐ</a:t>
            </a:r>
            <a:endParaRPr lang="zh-CN" altLang="en-US" sz="3200" dirty="0">
              <a:latin typeface="汉语拼音" panose="020B0604020202020204" pitchFamily="34" charset="0"/>
              <a:ea typeface="宋体" panose="02010600030101010101" pitchFamily="2" charset="-122"/>
              <a:cs typeface="汉语拼音" panose="020B0604020202020204" pitchFamily="34" charset="0"/>
            </a:endParaRPr>
          </a:p>
        </p:txBody>
      </p:sp>
      <p:sp>
        <p:nvSpPr>
          <p:cNvPr id="53" name="TextBox 52"/>
          <p:cNvSpPr txBox="1"/>
          <p:nvPr/>
        </p:nvSpPr>
        <p:spPr>
          <a:xfrm>
            <a:off x="3956561" y="3602115"/>
            <a:ext cx="699230" cy="707886"/>
          </a:xfrm>
          <a:prstGeom prst="rect">
            <a:avLst/>
          </a:prstGeom>
          <a:noFill/>
        </p:spPr>
        <p:txBody>
          <a:bodyPr wrap="none" rtlCol="0">
            <a:spAutoFit/>
          </a:bodyPr>
          <a:lstStyle/>
          <a:p>
            <a:r>
              <a:rPr lang="zh-CN" altLang="en-US" sz="4000" b="1" dirty="0" smtClean="0">
                <a:solidFill>
                  <a:srgbClr val="C00000"/>
                </a:solidFill>
                <a:latin typeface="楷体" panose="02010609060101010101" pitchFamily="49" charset="-122"/>
                <a:ea typeface="楷体" panose="02010609060101010101" pitchFamily="49" charset="-122"/>
              </a:rPr>
              <a:t>彼</a:t>
            </a:r>
            <a:endParaRPr lang="zh-CN" altLang="en-US" sz="4000" b="1" dirty="0">
              <a:solidFill>
                <a:srgbClr val="C00000"/>
              </a:solidFill>
              <a:latin typeface="楷体" panose="02010609060101010101" pitchFamily="49" charset="-122"/>
              <a:ea typeface="楷体" panose="02010609060101010101" pitchFamily="49" charset="-122"/>
            </a:endParaRPr>
          </a:p>
        </p:txBody>
      </p:sp>
      <p:sp>
        <p:nvSpPr>
          <p:cNvPr id="54" name="TextBox 53"/>
          <p:cNvSpPr txBox="1"/>
          <p:nvPr/>
        </p:nvSpPr>
        <p:spPr>
          <a:xfrm>
            <a:off x="4560291" y="3602115"/>
            <a:ext cx="699230" cy="707886"/>
          </a:xfrm>
          <a:prstGeom prst="rect">
            <a:avLst/>
          </a:prstGeom>
          <a:noFill/>
        </p:spPr>
        <p:txBody>
          <a:bodyPr wrap="none" rtlCol="0">
            <a:spAutoFit/>
          </a:bodyPr>
          <a:lstStyle/>
          <a:p>
            <a:r>
              <a:rPr lang="zh-CN" altLang="en-US" sz="4000" b="1" dirty="0" smtClean="0">
                <a:latin typeface="楷体" panose="02010609060101010101" pitchFamily="49" charset="-122"/>
                <a:ea typeface="楷体" panose="02010609060101010101" pitchFamily="49" charset="-122"/>
              </a:rPr>
              <a:t>此</a:t>
            </a:r>
            <a:endParaRPr lang="zh-CN" altLang="en-US" sz="4000" b="1" dirty="0">
              <a:latin typeface="楷体" panose="02010609060101010101" pitchFamily="49" charset="-122"/>
              <a:ea typeface="楷体" panose="02010609060101010101" pitchFamily="49" charset="-122"/>
            </a:endParaRPr>
          </a:p>
        </p:txBody>
      </p:sp>
      <p:sp>
        <p:nvSpPr>
          <p:cNvPr id="55" name="矩形 54"/>
          <p:cNvSpPr/>
          <p:nvPr/>
        </p:nvSpPr>
        <p:spPr>
          <a:xfrm>
            <a:off x="5533808" y="3167003"/>
            <a:ext cx="1386765" cy="561692"/>
          </a:xfrm>
          <a:prstGeom prst="rect">
            <a:avLst/>
          </a:prstGeom>
        </p:spPr>
        <p:txBody>
          <a:bodyPr wrap="square" lIns="68580" tIns="34290" rIns="68580" bIns="34290">
            <a:spAutoFit/>
          </a:bodyPr>
          <a:lstStyle/>
          <a:p>
            <a:r>
              <a:rPr lang="en-US" altLang="zh-CN" sz="3200" dirty="0" err="1" smtClean="0">
                <a:latin typeface="汉语拼音" panose="020B0604020202020204" pitchFamily="34" charset="0"/>
                <a:ea typeface="宋体" panose="02010600030101010101" pitchFamily="2" charset="-122"/>
                <a:cs typeface="汉语拼音" panose="020B0604020202020204" pitchFamily="34" charset="0"/>
              </a:rPr>
              <a:t>guà</a:t>
            </a:r>
            <a:endParaRPr lang="zh-CN" altLang="en-US" sz="3200" dirty="0">
              <a:latin typeface="汉语拼音" panose="020B0604020202020204" pitchFamily="34" charset="0"/>
              <a:ea typeface="宋体" panose="02010600030101010101" pitchFamily="2" charset="-122"/>
              <a:cs typeface="汉语拼音" panose="020B0604020202020204" pitchFamily="34" charset="0"/>
            </a:endParaRPr>
          </a:p>
        </p:txBody>
      </p:sp>
      <p:sp>
        <p:nvSpPr>
          <p:cNvPr id="56" name="TextBox 55"/>
          <p:cNvSpPr txBox="1"/>
          <p:nvPr/>
        </p:nvSpPr>
        <p:spPr>
          <a:xfrm>
            <a:off x="5562623" y="3602115"/>
            <a:ext cx="699230" cy="707886"/>
          </a:xfrm>
          <a:prstGeom prst="rect">
            <a:avLst/>
          </a:prstGeom>
          <a:noFill/>
        </p:spPr>
        <p:txBody>
          <a:bodyPr wrap="none" rtlCol="0">
            <a:spAutoFit/>
          </a:bodyPr>
          <a:lstStyle/>
          <a:p>
            <a:r>
              <a:rPr lang="zh-CN" altLang="en-US" sz="4000" b="1" dirty="0" smtClean="0">
                <a:solidFill>
                  <a:srgbClr val="C00000"/>
                </a:solidFill>
                <a:latin typeface="楷体" panose="02010609060101010101" pitchFamily="49" charset="-122"/>
                <a:ea typeface="楷体" panose="02010609060101010101" pitchFamily="49" charset="-122"/>
              </a:rPr>
              <a:t>褂</a:t>
            </a:r>
            <a:endParaRPr lang="zh-CN" altLang="en-US" sz="4000" b="1" dirty="0">
              <a:solidFill>
                <a:srgbClr val="C00000"/>
              </a:solidFill>
              <a:latin typeface="楷体" panose="02010609060101010101" pitchFamily="49" charset="-122"/>
              <a:ea typeface="楷体" panose="02010609060101010101" pitchFamily="49" charset="-122"/>
            </a:endParaRPr>
          </a:p>
        </p:txBody>
      </p:sp>
      <p:sp>
        <p:nvSpPr>
          <p:cNvPr id="57" name="TextBox 56"/>
          <p:cNvSpPr txBox="1"/>
          <p:nvPr/>
        </p:nvSpPr>
        <p:spPr>
          <a:xfrm>
            <a:off x="6144467" y="3602115"/>
            <a:ext cx="699230" cy="707886"/>
          </a:xfrm>
          <a:prstGeom prst="rect">
            <a:avLst/>
          </a:prstGeom>
          <a:noFill/>
        </p:spPr>
        <p:txBody>
          <a:bodyPr wrap="none" rtlCol="0">
            <a:spAutoFit/>
          </a:bodyPr>
          <a:lstStyle/>
          <a:p>
            <a:r>
              <a:rPr lang="zh-CN" altLang="en-US" sz="4000" b="1" dirty="0" smtClean="0">
                <a:latin typeface="楷体" panose="02010609060101010101" pitchFamily="49" charset="-122"/>
                <a:ea typeface="楷体" panose="02010609060101010101" pitchFamily="49" charset="-122"/>
              </a:rPr>
              <a:t>子</a:t>
            </a:r>
            <a:endParaRPr lang="zh-CN" altLang="en-US" sz="4000" b="1" dirty="0">
              <a:latin typeface="楷体" panose="02010609060101010101" pitchFamily="49" charset="-122"/>
              <a:ea typeface="楷体" panose="02010609060101010101" pitchFamily="49" charset="-122"/>
            </a:endParaRPr>
          </a:p>
        </p:txBody>
      </p:sp>
      <p:sp>
        <p:nvSpPr>
          <p:cNvPr id="58" name="矩形 57"/>
          <p:cNvSpPr/>
          <p:nvPr/>
        </p:nvSpPr>
        <p:spPr>
          <a:xfrm>
            <a:off x="7677300" y="3167003"/>
            <a:ext cx="939196" cy="561692"/>
          </a:xfrm>
          <a:prstGeom prst="rect">
            <a:avLst/>
          </a:prstGeom>
        </p:spPr>
        <p:txBody>
          <a:bodyPr wrap="square" lIns="68580" tIns="34290" rIns="68580" bIns="34290">
            <a:spAutoFit/>
          </a:bodyPr>
          <a:lstStyle/>
          <a:p>
            <a:r>
              <a:rPr lang="en-US" altLang="zh-CN" sz="3200" dirty="0" err="1" smtClean="0">
                <a:latin typeface="汉语拼音" panose="020B0604020202020204" charset="-122"/>
                <a:ea typeface="汉语拼音" panose="020B0604020202020204" charset="-122"/>
                <a:cs typeface="汉语拼音" panose="020B0604020202020204" pitchFamily="34" charset="0"/>
              </a:rPr>
              <a:t>wù</a:t>
            </a:r>
            <a:endParaRPr lang="zh-CN" altLang="en-US" sz="3200" dirty="0">
              <a:latin typeface="汉语拼音" panose="020B0604020202020204" charset="-122"/>
              <a:ea typeface="汉语拼音" panose="020B0604020202020204" charset="-122"/>
              <a:cs typeface="汉语拼音" panose="020B0604020202020204" pitchFamily="34" charset="0"/>
            </a:endParaRPr>
          </a:p>
        </p:txBody>
      </p:sp>
      <p:sp>
        <p:nvSpPr>
          <p:cNvPr id="59" name="TextBox 58"/>
          <p:cNvSpPr txBox="1"/>
          <p:nvPr/>
        </p:nvSpPr>
        <p:spPr>
          <a:xfrm>
            <a:off x="7643188" y="3602115"/>
            <a:ext cx="699230" cy="707886"/>
          </a:xfrm>
          <a:prstGeom prst="rect">
            <a:avLst/>
          </a:prstGeom>
          <a:noFill/>
        </p:spPr>
        <p:txBody>
          <a:bodyPr wrap="none" rtlCol="0">
            <a:spAutoFit/>
          </a:bodyPr>
          <a:lstStyle/>
          <a:p>
            <a:r>
              <a:rPr lang="zh-CN" altLang="en-US" sz="4000" b="1" dirty="0" smtClean="0">
                <a:solidFill>
                  <a:srgbClr val="C00000"/>
                </a:solidFill>
                <a:latin typeface="楷体" panose="02010609060101010101" pitchFamily="49" charset="-122"/>
                <a:ea typeface="楷体" panose="02010609060101010101" pitchFamily="49" charset="-122"/>
              </a:rPr>
              <a:t>坞</a:t>
            </a:r>
            <a:endParaRPr lang="zh-CN" altLang="en-US" sz="4000" b="1" dirty="0">
              <a:solidFill>
                <a:srgbClr val="C00000"/>
              </a:solidFill>
              <a:latin typeface="楷体" panose="02010609060101010101" pitchFamily="49" charset="-122"/>
              <a:ea typeface="楷体" panose="02010609060101010101" pitchFamily="49" charset="-122"/>
            </a:endParaRPr>
          </a:p>
        </p:txBody>
      </p:sp>
      <p:sp>
        <p:nvSpPr>
          <p:cNvPr id="60" name="TextBox 59"/>
          <p:cNvSpPr txBox="1"/>
          <p:nvPr/>
        </p:nvSpPr>
        <p:spPr>
          <a:xfrm>
            <a:off x="7035467" y="3602115"/>
            <a:ext cx="699230" cy="707886"/>
          </a:xfrm>
          <a:prstGeom prst="rect">
            <a:avLst/>
          </a:prstGeom>
          <a:noFill/>
        </p:spPr>
        <p:txBody>
          <a:bodyPr wrap="none" rtlCol="0">
            <a:spAutoFit/>
          </a:bodyPr>
          <a:lstStyle/>
          <a:p>
            <a:r>
              <a:rPr lang="zh-CN" altLang="en-US" sz="4000" b="1" dirty="0" smtClean="0">
                <a:latin typeface="楷体" panose="02010609060101010101" pitchFamily="49" charset="-122"/>
                <a:ea typeface="楷体" panose="02010609060101010101" pitchFamily="49" charset="-122"/>
              </a:rPr>
              <a:t>船</a:t>
            </a:r>
            <a:endParaRPr lang="zh-CN" altLang="en-US" sz="4000" b="1" dirty="0">
              <a:latin typeface="楷体" panose="02010609060101010101" pitchFamily="49" charset="-122"/>
              <a:ea typeface="楷体" panose="02010609060101010101" pitchFamily="49" charset="-122"/>
            </a:endParaRPr>
          </a:p>
        </p:txBody>
      </p:sp>
      <p:pic>
        <p:nvPicPr>
          <p:cNvPr id="34" name="拼音开关"/>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804248" y="1146674"/>
            <a:ext cx="1682398" cy="6041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5" name="文本框 15">
            <a:extLst>
              <a:ext uri="{FF2B5EF4-FFF2-40B4-BE49-F238E27FC236}">
                <a16:creationId xmlns:a16="http://schemas.microsoft.com/office/drawing/2014/main" xmlns="" id="{59E5E49B-C5CE-9047-A49B-3D00DDB31B47}"/>
              </a:ext>
            </a:extLst>
          </p:cNvPr>
          <p:cNvSpPr txBox="1"/>
          <p:nvPr/>
        </p:nvSpPr>
        <p:spPr>
          <a:xfrm>
            <a:off x="1376978" y="365999"/>
            <a:ext cx="4533188" cy="683264"/>
          </a:xfrm>
          <a:prstGeom prst="rect">
            <a:avLst/>
          </a:prstGeom>
          <a:noFill/>
        </p:spPr>
        <p:txBody>
          <a:bodyPr wrap="square" rtlCol="0">
            <a:spAutoFit/>
          </a:bodyPr>
          <a:lstStyle/>
          <a:p>
            <a:pPr marL="0" marR="0" lvl="0" indent="0" algn="l" defTabSz="685800" rtl="0" eaLnBrk="1" fontAlgn="auto" latinLnBrk="0" hangingPunct="1">
              <a:lnSpc>
                <a:spcPct val="120000"/>
              </a:lnSpc>
              <a:spcBef>
                <a:spcPts val="0"/>
              </a:spcBef>
              <a:spcAft>
                <a:spcPts val="0"/>
              </a:spcAft>
              <a:buClrTx/>
              <a:buSzTx/>
              <a:buFontTx/>
              <a:buNone/>
              <a:tabLst/>
              <a:defRPr/>
            </a:pPr>
            <a:r>
              <a:rPr kumimoji="1" lang="zh-CN" altLang="en-US" sz="3200" b="1">
                <a:solidFill>
                  <a:prstClr val="black"/>
                </a:solidFill>
                <a:latin typeface="黑体" panose="02010609060101010101" pitchFamily="49" charset="-122"/>
                <a:ea typeface="黑体" panose="02010609060101010101" pitchFamily="49" charset="-122"/>
              </a:rPr>
              <a:t>准备</a:t>
            </a:r>
            <a:r>
              <a:rPr kumimoji="1" lang="en-US" altLang="zh-CN" sz="3200" b="1" smtClean="0">
                <a:latin typeface="黑体" panose="02010609060101010101" pitchFamily="49" charset="-122"/>
                <a:ea typeface="黑体" panose="02010609060101010101" pitchFamily="49" charset="-122"/>
              </a:rPr>
              <a:t>  </a:t>
            </a:r>
            <a:r>
              <a:rPr kumimoji="1" lang="zh-CN" altLang="en-US" sz="3200" b="1" smtClean="0">
                <a:latin typeface="黑体" panose="02010609060101010101" pitchFamily="49" charset="-122"/>
                <a:ea typeface="黑体" panose="02010609060101010101" pitchFamily="49" charset="-122"/>
              </a:rPr>
              <a:t>学习</a:t>
            </a:r>
            <a:r>
              <a:rPr kumimoji="1" lang="zh-CN" altLang="en-US" sz="3200" b="1" i="0" u="none" strike="noStrike" kern="1200" cap="none" spc="0" normalizeH="0" baseline="0" noProof="0" smtClean="0">
                <a:ln>
                  <a:noFill/>
                </a:ln>
                <a:solidFill>
                  <a:prstClr val="black"/>
                </a:solidFill>
                <a:effectLst/>
                <a:uLnTx/>
                <a:uFillTx/>
                <a:latin typeface="TeamViewer15" pitchFamily="82"/>
                <a:ea typeface="黑体" panose="02010609060101010101" pitchFamily="49" charset="-122"/>
              </a:rPr>
              <a:t>字词</a:t>
            </a:r>
            <a:endParaRPr kumimoji="1" lang="en-US" altLang="zh-CN" sz="3200" b="1" i="0" u="none" strike="noStrike" kern="1200" cap="none" spc="0" normalizeH="0" baseline="0" noProof="0" dirty="0" smtClean="0">
              <a:ln>
                <a:noFill/>
              </a:ln>
              <a:solidFill>
                <a:prstClr val="black"/>
              </a:solidFill>
              <a:effectLst/>
              <a:uLnTx/>
              <a:uFillTx/>
              <a:latin typeface="黑体" panose="02010609060101010101" pitchFamily="49" charset="-122"/>
              <a:ea typeface="黑体" panose="02010609060101010101" pitchFamily="49" charset="-122"/>
            </a:endParaRPr>
          </a:p>
        </p:txBody>
      </p:sp>
      <p:sp>
        <p:nvSpPr>
          <p:cNvPr id="36" name="矩形 35"/>
          <p:cNvSpPr/>
          <p:nvPr/>
        </p:nvSpPr>
        <p:spPr>
          <a:xfrm>
            <a:off x="2250723" y="290141"/>
            <a:ext cx="470000" cy="769441"/>
          </a:xfrm>
          <a:prstGeom prst="rect">
            <a:avLst/>
          </a:prstGeom>
          <a:noFill/>
        </p:spPr>
        <p:txBody>
          <a:bodyPr wrap="none" lIns="91440" tIns="45720" rIns="91440" bIns="45720">
            <a:spAutoFit/>
          </a:bodyPr>
          <a:lstStyle/>
          <a:p>
            <a:pPr algn="ctr" defTabSz="914400"/>
            <a:r>
              <a:rPr lang="en-US" altLang="zh-CN" sz="4400" b="1" smtClean="0">
                <a:ln w="17780" cmpd="sng">
                  <a:solidFill>
                    <a:srgbClr val="4F81BD">
                      <a:tint val="3000"/>
                    </a:srgbClr>
                  </a:solidFill>
                  <a:prstDash val="solid"/>
                  <a:miter lim="800000"/>
                </a:ln>
                <a:gradFill>
                  <a:gsLst>
                    <a:gs pos="10000">
                      <a:srgbClr val="4F81BD">
                        <a:tint val="63000"/>
                        <a:sat val="105000"/>
                      </a:srgbClr>
                    </a:gs>
                    <a:gs pos="90000">
                      <a:srgbClr val="4F81BD">
                        <a:shade val="50000"/>
                        <a:satMod val="100000"/>
                      </a:srgbClr>
                    </a:gs>
                  </a:gsLst>
                  <a:lin ang="5400000"/>
                </a:gradFill>
                <a:effectLst>
                  <a:outerShdw blurRad="38100" dist="38100" dir="2700000" algn="tl">
                    <a:srgbClr val="000000">
                      <a:alpha val="43137"/>
                    </a:srgbClr>
                  </a:outerShdw>
                </a:effectLst>
                <a:latin typeface="Calibri"/>
                <a:ea typeface="宋体"/>
              </a:rPr>
              <a:t>2</a:t>
            </a:r>
            <a:endParaRPr lang="zh-CN" altLang="en-US" sz="4400" b="1" dirty="0">
              <a:ln w="17780" cmpd="sng">
                <a:solidFill>
                  <a:srgbClr val="4F81BD">
                    <a:tint val="3000"/>
                  </a:srgbClr>
                </a:solidFill>
                <a:prstDash val="solid"/>
                <a:miter lim="800000"/>
              </a:ln>
              <a:gradFill>
                <a:gsLst>
                  <a:gs pos="10000">
                    <a:srgbClr val="4F81BD">
                      <a:tint val="63000"/>
                      <a:sat val="105000"/>
                    </a:srgbClr>
                  </a:gs>
                  <a:gs pos="90000">
                    <a:srgbClr val="4F81BD">
                      <a:shade val="50000"/>
                      <a:satMod val="100000"/>
                    </a:srgbClr>
                  </a:gs>
                </a:gsLst>
                <a:lin ang="5400000"/>
              </a:gradFill>
              <a:effectLst>
                <a:outerShdw blurRad="38100" dist="38100" dir="2700000" algn="tl">
                  <a:srgbClr val="000000">
                    <a:alpha val="43137"/>
                  </a:srgbClr>
                </a:outerShdw>
              </a:effectLst>
              <a:latin typeface="Calibri"/>
              <a:ea typeface="宋体"/>
            </a:endParaRPr>
          </a:p>
        </p:txBody>
      </p:sp>
      <p:sp>
        <p:nvSpPr>
          <p:cNvPr id="62" name="矩形 61"/>
          <p:cNvSpPr/>
          <p:nvPr/>
        </p:nvSpPr>
        <p:spPr>
          <a:xfrm>
            <a:off x="3253833" y="1113899"/>
            <a:ext cx="2244525" cy="604781"/>
          </a:xfrm>
          <a:prstGeom prst="rect">
            <a:avLst/>
          </a:prstGeom>
        </p:spPr>
        <p:txBody>
          <a:bodyPr wrap="none">
            <a:spAutoFit/>
          </a:bodyPr>
          <a:lstStyle/>
          <a:p>
            <a:pPr marL="0" marR="0" lvl="0" indent="0" algn="l" defTabSz="685800" rtl="0" eaLnBrk="1" fontAlgn="auto" latinLnBrk="0" hangingPunct="1">
              <a:lnSpc>
                <a:spcPct val="120000"/>
              </a:lnSpc>
              <a:spcBef>
                <a:spcPts val="0"/>
              </a:spcBef>
              <a:spcAft>
                <a:spcPts val="0"/>
              </a:spcAft>
              <a:buClrTx/>
              <a:buSzTx/>
              <a:buFontTx/>
              <a:buNone/>
              <a:tabLst/>
              <a:defRPr/>
            </a:pPr>
            <a:r>
              <a:rPr kumimoji="1" lang="zh-CN" altLang="en-US" sz="3200" b="1" i="0" u="none" strike="noStrike" kern="1200" cap="none" spc="0" normalizeH="0" baseline="0" noProof="0" dirty="0" smtClean="0">
                <a:ln>
                  <a:noFill/>
                </a:ln>
                <a:solidFill>
                  <a:srgbClr val="0070C0"/>
                </a:solidFill>
                <a:effectLst/>
                <a:uLnTx/>
                <a:uFillTx/>
                <a:latin typeface="黑体" panose="02010609060101010101" pitchFamily="49" charset="-122"/>
                <a:ea typeface="黑体" panose="02010609060101010101" pitchFamily="49" charset="-122"/>
                <a:cs typeface="+mn-cs"/>
              </a:rPr>
              <a:t>词语我</a:t>
            </a:r>
            <a:r>
              <a:rPr kumimoji="1" lang="zh-CN" altLang="en-US" sz="3200" b="1" i="0" u="none" strike="noStrike" kern="1200" cap="none" spc="0" normalizeH="0" baseline="0" noProof="0" dirty="0">
                <a:ln>
                  <a:noFill/>
                </a:ln>
                <a:solidFill>
                  <a:srgbClr val="0070C0"/>
                </a:solidFill>
                <a:effectLst/>
                <a:uLnTx/>
                <a:uFillTx/>
                <a:latin typeface="黑体" panose="02010609060101010101" pitchFamily="49" charset="-122"/>
                <a:ea typeface="黑体" panose="02010609060101010101" pitchFamily="49" charset="-122"/>
                <a:cs typeface="+mn-cs"/>
              </a:rPr>
              <a:t>会认</a:t>
            </a:r>
          </a:p>
        </p:txBody>
      </p:sp>
      <p:pic>
        <p:nvPicPr>
          <p:cNvPr id="61" name="Picture 2" descr="E:\24春\图\包图网的图\钢笔抠图.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5068" y="281446"/>
            <a:ext cx="720081" cy="76662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4"/>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 presetClass="exit" presetSubtype="4" fill="hold" grpId="1" nodeType="clickEffect">
                                  <p:stCondLst>
                                    <p:cond delay="0"/>
                                  </p:stCondLst>
                                  <p:childTnLst>
                                    <p:anim calcmode="lin" valueType="num">
                                      <p:cBhvr additive="base">
                                        <p:cTn id="28" dur="500"/>
                                        <p:tgtEl>
                                          <p:spTgt spid="24"/>
                                        </p:tgtEl>
                                        <p:attrNameLst>
                                          <p:attrName>ppt_x</p:attrName>
                                        </p:attrNameLst>
                                      </p:cBhvr>
                                      <p:tavLst>
                                        <p:tav tm="0">
                                          <p:val>
                                            <p:strVal val="ppt_x"/>
                                          </p:val>
                                        </p:tav>
                                        <p:tav tm="100000">
                                          <p:val>
                                            <p:strVal val="ppt_x"/>
                                          </p:val>
                                        </p:tav>
                                      </p:tavLst>
                                    </p:anim>
                                    <p:anim calcmode="lin" valueType="num">
                                      <p:cBhvr additive="base">
                                        <p:cTn id="29" dur="500"/>
                                        <p:tgtEl>
                                          <p:spTgt spid="24"/>
                                        </p:tgtEl>
                                        <p:attrNameLst>
                                          <p:attrName>ppt_y</p:attrName>
                                        </p:attrNameLst>
                                      </p:cBhvr>
                                      <p:tavLst>
                                        <p:tav tm="0">
                                          <p:val>
                                            <p:strVal val="ppt_y"/>
                                          </p:val>
                                        </p:tav>
                                        <p:tav tm="100000">
                                          <p:val>
                                            <p:strVal val="1+ppt_h/2"/>
                                          </p:val>
                                        </p:tav>
                                      </p:tavLst>
                                    </p:anim>
                                    <p:set>
                                      <p:cBhvr>
                                        <p:cTn id="30" dur="1" fill="hold">
                                          <p:stCondLst>
                                            <p:cond delay="499"/>
                                          </p:stCondLst>
                                        </p:cTn>
                                        <p:tgtEl>
                                          <p:spTgt spid="24"/>
                                        </p:tgtEl>
                                        <p:attrNameLst>
                                          <p:attrName>style.visibility</p:attrName>
                                        </p:attrNameLst>
                                      </p:cBhvr>
                                      <p:to>
                                        <p:strVal val="hidden"/>
                                      </p:to>
                                    </p:set>
                                  </p:childTnLst>
                                </p:cTn>
                              </p:par>
                              <p:par>
                                <p:cTn id="31" presetID="2" presetClass="exit" presetSubtype="4" fill="hold" grpId="1" nodeType="withEffect">
                                  <p:stCondLst>
                                    <p:cond delay="0"/>
                                  </p:stCondLst>
                                  <p:childTnLst>
                                    <p:anim calcmode="lin" valueType="num">
                                      <p:cBhvr additive="base">
                                        <p:cTn id="32" dur="500"/>
                                        <p:tgtEl>
                                          <p:spTgt spid="25"/>
                                        </p:tgtEl>
                                        <p:attrNameLst>
                                          <p:attrName>ppt_x</p:attrName>
                                        </p:attrNameLst>
                                      </p:cBhvr>
                                      <p:tavLst>
                                        <p:tav tm="0">
                                          <p:val>
                                            <p:strVal val="ppt_x"/>
                                          </p:val>
                                        </p:tav>
                                        <p:tav tm="100000">
                                          <p:val>
                                            <p:strVal val="ppt_x"/>
                                          </p:val>
                                        </p:tav>
                                      </p:tavLst>
                                    </p:anim>
                                    <p:anim calcmode="lin" valueType="num">
                                      <p:cBhvr additive="base">
                                        <p:cTn id="33" dur="500"/>
                                        <p:tgtEl>
                                          <p:spTgt spid="25"/>
                                        </p:tgtEl>
                                        <p:attrNameLst>
                                          <p:attrName>ppt_y</p:attrName>
                                        </p:attrNameLst>
                                      </p:cBhvr>
                                      <p:tavLst>
                                        <p:tav tm="0">
                                          <p:val>
                                            <p:strVal val="ppt_y"/>
                                          </p:val>
                                        </p:tav>
                                        <p:tav tm="100000">
                                          <p:val>
                                            <p:strVal val="1+ppt_h/2"/>
                                          </p:val>
                                        </p:tav>
                                      </p:tavLst>
                                    </p:anim>
                                    <p:set>
                                      <p:cBhvr>
                                        <p:cTn id="34" dur="1" fill="hold">
                                          <p:stCondLst>
                                            <p:cond delay="499"/>
                                          </p:stCondLst>
                                        </p:cTn>
                                        <p:tgtEl>
                                          <p:spTgt spid="25"/>
                                        </p:tgtEl>
                                        <p:attrNameLst>
                                          <p:attrName>style.visibility</p:attrName>
                                        </p:attrNameLst>
                                      </p:cBhvr>
                                      <p:to>
                                        <p:strVal val="hidden"/>
                                      </p:to>
                                    </p:set>
                                  </p:childTnLst>
                                </p:cTn>
                              </p:par>
                              <p:par>
                                <p:cTn id="35" presetID="2" presetClass="exit" presetSubtype="4" fill="hold" grpId="1" nodeType="withEffect">
                                  <p:stCondLst>
                                    <p:cond delay="0"/>
                                  </p:stCondLst>
                                  <p:childTnLst>
                                    <p:anim calcmode="lin" valueType="num">
                                      <p:cBhvr additive="base">
                                        <p:cTn id="36" dur="500"/>
                                        <p:tgtEl>
                                          <p:spTgt spid="26"/>
                                        </p:tgtEl>
                                        <p:attrNameLst>
                                          <p:attrName>ppt_x</p:attrName>
                                        </p:attrNameLst>
                                      </p:cBhvr>
                                      <p:tavLst>
                                        <p:tav tm="0">
                                          <p:val>
                                            <p:strVal val="ppt_x"/>
                                          </p:val>
                                        </p:tav>
                                        <p:tav tm="100000">
                                          <p:val>
                                            <p:strVal val="ppt_x"/>
                                          </p:val>
                                        </p:tav>
                                      </p:tavLst>
                                    </p:anim>
                                    <p:anim calcmode="lin" valueType="num">
                                      <p:cBhvr additive="base">
                                        <p:cTn id="37" dur="500"/>
                                        <p:tgtEl>
                                          <p:spTgt spid="26"/>
                                        </p:tgtEl>
                                        <p:attrNameLst>
                                          <p:attrName>ppt_y</p:attrName>
                                        </p:attrNameLst>
                                      </p:cBhvr>
                                      <p:tavLst>
                                        <p:tav tm="0">
                                          <p:val>
                                            <p:strVal val="ppt_y"/>
                                          </p:val>
                                        </p:tav>
                                        <p:tav tm="100000">
                                          <p:val>
                                            <p:strVal val="1+ppt_h/2"/>
                                          </p:val>
                                        </p:tav>
                                      </p:tavLst>
                                    </p:anim>
                                    <p:set>
                                      <p:cBhvr>
                                        <p:cTn id="38" dur="1" fill="hold">
                                          <p:stCondLst>
                                            <p:cond delay="499"/>
                                          </p:stCondLst>
                                        </p:cTn>
                                        <p:tgtEl>
                                          <p:spTgt spid="26"/>
                                        </p:tgtEl>
                                        <p:attrNameLst>
                                          <p:attrName>style.visibility</p:attrName>
                                        </p:attrNameLst>
                                      </p:cBhvr>
                                      <p:to>
                                        <p:strVal val="hidden"/>
                                      </p:to>
                                    </p:set>
                                  </p:childTnLst>
                                </p:cTn>
                              </p:par>
                              <p:par>
                                <p:cTn id="39" presetID="2" presetClass="exit" presetSubtype="4" fill="hold" grpId="1" nodeType="withEffect">
                                  <p:stCondLst>
                                    <p:cond delay="0"/>
                                  </p:stCondLst>
                                  <p:childTnLst>
                                    <p:anim calcmode="lin" valueType="num">
                                      <p:cBhvr additive="base">
                                        <p:cTn id="40" dur="500"/>
                                        <p:tgtEl>
                                          <p:spTgt spid="28"/>
                                        </p:tgtEl>
                                        <p:attrNameLst>
                                          <p:attrName>ppt_x</p:attrName>
                                        </p:attrNameLst>
                                      </p:cBhvr>
                                      <p:tavLst>
                                        <p:tav tm="0">
                                          <p:val>
                                            <p:strVal val="ppt_x"/>
                                          </p:val>
                                        </p:tav>
                                        <p:tav tm="100000">
                                          <p:val>
                                            <p:strVal val="ppt_x"/>
                                          </p:val>
                                        </p:tav>
                                      </p:tavLst>
                                    </p:anim>
                                    <p:anim calcmode="lin" valueType="num">
                                      <p:cBhvr additive="base">
                                        <p:cTn id="41" dur="500"/>
                                        <p:tgtEl>
                                          <p:spTgt spid="28"/>
                                        </p:tgtEl>
                                        <p:attrNameLst>
                                          <p:attrName>ppt_y</p:attrName>
                                        </p:attrNameLst>
                                      </p:cBhvr>
                                      <p:tavLst>
                                        <p:tav tm="0">
                                          <p:val>
                                            <p:strVal val="ppt_y"/>
                                          </p:val>
                                        </p:tav>
                                        <p:tav tm="100000">
                                          <p:val>
                                            <p:strVal val="1+ppt_h/2"/>
                                          </p:val>
                                        </p:tav>
                                      </p:tavLst>
                                    </p:anim>
                                    <p:set>
                                      <p:cBhvr>
                                        <p:cTn id="42" dur="1" fill="hold">
                                          <p:stCondLst>
                                            <p:cond delay="499"/>
                                          </p:stCondLst>
                                        </p:cTn>
                                        <p:tgtEl>
                                          <p:spTgt spid="28"/>
                                        </p:tgtEl>
                                        <p:attrNameLst>
                                          <p:attrName>style.visibility</p:attrName>
                                        </p:attrNameLst>
                                      </p:cBhvr>
                                      <p:to>
                                        <p:strVal val="hidden"/>
                                      </p:to>
                                    </p:set>
                                  </p:childTnLst>
                                </p:cTn>
                              </p:par>
                              <p:par>
                                <p:cTn id="43" presetID="2" presetClass="exit" presetSubtype="4" fill="hold" grpId="1" nodeType="withEffect">
                                  <p:stCondLst>
                                    <p:cond delay="0"/>
                                  </p:stCondLst>
                                  <p:childTnLst>
                                    <p:anim calcmode="lin" valueType="num">
                                      <p:cBhvr additive="base">
                                        <p:cTn id="44" dur="500"/>
                                        <p:tgtEl>
                                          <p:spTgt spid="29"/>
                                        </p:tgtEl>
                                        <p:attrNameLst>
                                          <p:attrName>ppt_x</p:attrName>
                                        </p:attrNameLst>
                                      </p:cBhvr>
                                      <p:tavLst>
                                        <p:tav tm="0">
                                          <p:val>
                                            <p:strVal val="ppt_x"/>
                                          </p:val>
                                        </p:tav>
                                        <p:tav tm="100000">
                                          <p:val>
                                            <p:strVal val="ppt_x"/>
                                          </p:val>
                                        </p:tav>
                                      </p:tavLst>
                                    </p:anim>
                                    <p:anim calcmode="lin" valueType="num">
                                      <p:cBhvr additive="base">
                                        <p:cTn id="45" dur="500"/>
                                        <p:tgtEl>
                                          <p:spTgt spid="29"/>
                                        </p:tgtEl>
                                        <p:attrNameLst>
                                          <p:attrName>ppt_y</p:attrName>
                                        </p:attrNameLst>
                                      </p:cBhvr>
                                      <p:tavLst>
                                        <p:tav tm="0">
                                          <p:val>
                                            <p:strVal val="ppt_y"/>
                                          </p:val>
                                        </p:tav>
                                        <p:tav tm="100000">
                                          <p:val>
                                            <p:strVal val="1+ppt_h/2"/>
                                          </p:val>
                                        </p:tav>
                                      </p:tavLst>
                                    </p:anim>
                                    <p:set>
                                      <p:cBhvr>
                                        <p:cTn id="46" dur="1" fill="hold">
                                          <p:stCondLst>
                                            <p:cond delay="499"/>
                                          </p:stCondLst>
                                        </p:cTn>
                                        <p:tgtEl>
                                          <p:spTgt spid="29"/>
                                        </p:tgtEl>
                                        <p:attrNameLst>
                                          <p:attrName>style.visibility</p:attrName>
                                        </p:attrNameLst>
                                      </p:cBhvr>
                                      <p:to>
                                        <p:strVal val="hidden"/>
                                      </p:to>
                                    </p:set>
                                  </p:childTnLst>
                                </p:cTn>
                              </p:par>
                              <p:par>
                                <p:cTn id="47" presetID="2" presetClass="exit" presetSubtype="4" fill="hold" grpId="1" nodeType="withEffect">
                                  <p:stCondLst>
                                    <p:cond delay="0"/>
                                  </p:stCondLst>
                                  <p:childTnLst>
                                    <p:anim calcmode="lin" valueType="num">
                                      <p:cBhvr additive="base">
                                        <p:cTn id="48" dur="500"/>
                                        <p:tgtEl>
                                          <p:spTgt spid="46"/>
                                        </p:tgtEl>
                                        <p:attrNameLst>
                                          <p:attrName>ppt_x</p:attrName>
                                        </p:attrNameLst>
                                      </p:cBhvr>
                                      <p:tavLst>
                                        <p:tav tm="0">
                                          <p:val>
                                            <p:strVal val="ppt_x"/>
                                          </p:val>
                                        </p:tav>
                                        <p:tav tm="100000">
                                          <p:val>
                                            <p:strVal val="ppt_x"/>
                                          </p:val>
                                        </p:tav>
                                      </p:tavLst>
                                    </p:anim>
                                    <p:anim calcmode="lin" valueType="num">
                                      <p:cBhvr additive="base">
                                        <p:cTn id="49" dur="500"/>
                                        <p:tgtEl>
                                          <p:spTgt spid="46"/>
                                        </p:tgtEl>
                                        <p:attrNameLst>
                                          <p:attrName>ppt_y</p:attrName>
                                        </p:attrNameLst>
                                      </p:cBhvr>
                                      <p:tavLst>
                                        <p:tav tm="0">
                                          <p:val>
                                            <p:strVal val="ppt_y"/>
                                          </p:val>
                                        </p:tav>
                                        <p:tav tm="100000">
                                          <p:val>
                                            <p:strVal val="1+ppt_h/2"/>
                                          </p:val>
                                        </p:tav>
                                      </p:tavLst>
                                    </p:anim>
                                    <p:set>
                                      <p:cBhvr>
                                        <p:cTn id="50" dur="1" fill="hold">
                                          <p:stCondLst>
                                            <p:cond delay="499"/>
                                          </p:stCondLst>
                                        </p:cTn>
                                        <p:tgtEl>
                                          <p:spTgt spid="46"/>
                                        </p:tgtEl>
                                        <p:attrNameLst>
                                          <p:attrName>style.visibility</p:attrName>
                                        </p:attrNameLst>
                                      </p:cBhvr>
                                      <p:to>
                                        <p:strVal val="hidden"/>
                                      </p:to>
                                    </p:set>
                                  </p:childTnLst>
                                </p:cTn>
                              </p:par>
                              <p:par>
                                <p:cTn id="51" presetID="2" presetClass="exit" presetSubtype="4" fill="hold" grpId="1" nodeType="withEffect">
                                  <p:stCondLst>
                                    <p:cond delay="0"/>
                                  </p:stCondLst>
                                  <p:childTnLst>
                                    <p:anim calcmode="lin" valueType="num">
                                      <p:cBhvr additive="base">
                                        <p:cTn id="52" dur="500"/>
                                        <p:tgtEl>
                                          <p:spTgt spid="49"/>
                                        </p:tgtEl>
                                        <p:attrNameLst>
                                          <p:attrName>ppt_x</p:attrName>
                                        </p:attrNameLst>
                                      </p:cBhvr>
                                      <p:tavLst>
                                        <p:tav tm="0">
                                          <p:val>
                                            <p:strVal val="ppt_x"/>
                                          </p:val>
                                        </p:tav>
                                        <p:tav tm="100000">
                                          <p:val>
                                            <p:strVal val="ppt_x"/>
                                          </p:val>
                                        </p:tav>
                                      </p:tavLst>
                                    </p:anim>
                                    <p:anim calcmode="lin" valueType="num">
                                      <p:cBhvr additive="base">
                                        <p:cTn id="53" dur="500"/>
                                        <p:tgtEl>
                                          <p:spTgt spid="49"/>
                                        </p:tgtEl>
                                        <p:attrNameLst>
                                          <p:attrName>ppt_y</p:attrName>
                                        </p:attrNameLst>
                                      </p:cBhvr>
                                      <p:tavLst>
                                        <p:tav tm="0">
                                          <p:val>
                                            <p:strVal val="ppt_y"/>
                                          </p:val>
                                        </p:tav>
                                        <p:tav tm="100000">
                                          <p:val>
                                            <p:strVal val="1+ppt_h/2"/>
                                          </p:val>
                                        </p:tav>
                                      </p:tavLst>
                                    </p:anim>
                                    <p:set>
                                      <p:cBhvr>
                                        <p:cTn id="54" dur="1" fill="hold">
                                          <p:stCondLst>
                                            <p:cond delay="499"/>
                                          </p:stCondLst>
                                        </p:cTn>
                                        <p:tgtEl>
                                          <p:spTgt spid="49"/>
                                        </p:tgtEl>
                                        <p:attrNameLst>
                                          <p:attrName>style.visibility</p:attrName>
                                        </p:attrNameLst>
                                      </p:cBhvr>
                                      <p:to>
                                        <p:strVal val="hidden"/>
                                      </p:to>
                                    </p:set>
                                  </p:childTnLst>
                                </p:cTn>
                              </p:par>
                              <p:par>
                                <p:cTn id="55" presetID="2" presetClass="exit" presetSubtype="4" fill="hold" grpId="1" nodeType="withEffect">
                                  <p:stCondLst>
                                    <p:cond delay="0"/>
                                  </p:stCondLst>
                                  <p:childTnLst>
                                    <p:anim calcmode="lin" valueType="num">
                                      <p:cBhvr additive="base">
                                        <p:cTn id="56" dur="500"/>
                                        <p:tgtEl>
                                          <p:spTgt spid="43"/>
                                        </p:tgtEl>
                                        <p:attrNameLst>
                                          <p:attrName>ppt_x</p:attrName>
                                        </p:attrNameLst>
                                      </p:cBhvr>
                                      <p:tavLst>
                                        <p:tav tm="0">
                                          <p:val>
                                            <p:strVal val="ppt_x"/>
                                          </p:val>
                                        </p:tav>
                                        <p:tav tm="100000">
                                          <p:val>
                                            <p:strVal val="ppt_x"/>
                                          </p:val>
                                        </p:tav>
                                      </p:tavLst>
                                    </p:anim>
                                    <p:anim calcmode="lin" valueType="num">
                                      <p:cBhvr additive="base">
                                        <p:cTn id="57" dur="500"/>
                                        <p:tgtEl>
                                          <p:spTgt spid="43"/>
                                        </p:tgtEl>
                                        <p:attrNameLst>
                                          <p:attrName>ppt_y</p:attrName>
                                        </p:attrNameLst>
                                      </p:cBhvr>
                                      <p:tavLst>
                                        <p:tav tm="0">
                                          <p:val>
                                            <p:strVal val="ppt_y"/>
                                          </p:val>
                                        </p:tav>
                                        <p:tav tm="100000">
                                          <p:val>
                                            <p:strVal val="1+ppt_h/2"/>
                                          </p:val>
                                        </p:tav>
                                      </p:tavLst>
                                    </p:anim>
                                    <p:set>
                                      <p:cBhvr>
                                        <p:cTn id="58" dur="1" fill="hold">
                                          <p:stCondLst>
                                            <p:cond delay="499"/>
                                          </p:stCondLst>
                                        </p:cTn>
                                        <p:tgtEl>
                                          <p:spTgt spid="43"/>
                                        </p:tgtEl>
                                        <p:attrNameLst>
                                          <p:attrName>style.visibility</p:attrName>
                                        </p:attrNameLst>
                                      </p:cBhvr>
                                      <p:to>
                                        <p:strVal val="hidden"/>
                                      </p:to>
                                    </p:set>
                                  </p:childTnLst>
                                </p:cTn>
                              </p:par>
                              <p:par>
                                <p:cTn id="59" presetID="2" presetClass="exit" presetSubtype="4" fill="hold" grpId="1" nodeType="withEffect">
                                  <p:stCondLst>
                                    <p:cond delay="0"/>
                                  </p:stCondLst>
                                  <p:childTnLst>
                                    <p:anim calcmode="lin" valueType="num">
                                      <p:cBhvr additive="base">
                                        <p:cTn id="60" dur="500"/>
                                        <p:tgtEl>
                                          <p:spTgt spid="55"/>
                                        </p:tgtEl>
                                        <p:attrNameLst>
                                          <p:attrName>ppt_x</p:attrName>
                                        </p:attrNameLst>
                                      </p:cBhvr>
                                      <p:tavLst>
                                        <p:tav tm="0">
                                          <p:val>
                                            <p:strVal val="ppt_x"/>
                                          </p:val>
                                        </p:tav>
                                        <p:tav tm="100000">
                                          <p:val>
                                            <p:strVal val="ppt_x"/>
                                          </p:val>
                                        </p:tav>
                                      </p:tavLst>
                                    </p:anim>
                                    <p:anim calcmode="lin" valueType="num">
                                      <p:cBhvr additive="base">
                                        <p:cTn id="61" dur="500"/>
                                        <p:tgtEl>
                                          <p:spTgt spid="55"/>
                                        </p:tgtEl>
                                        <p:attrNameLst>
                                          <p:attrName>ppt_y</p:attrName>
                                        </p:attrNameLst>
                                      </p:cBhvr>
                                      <p:tavLst>
                                        <p:tav tm="0">
                                          <p:val>
                                            <p:strVal val="ppt_y"/>
                                          </p:val>
                                        </p:tav>
                                        <p:tav tm="100000">
                                          <p:val>
                                            <p:strVal val="1+ppt_h/2"/>
                                          </p:val>
                                        </p:tav>
                                      </p:tavLst>
                                    </p:anim>
                                    <p:set>
                                      <p:cBhvr>
                                        <p:cTn id="62" dur="1" fill="hold">
                                          <p:stCondLst>
                                            <p:cond delay="499"/>
                                          </p:stCondLst>
                                        </p:cTn>
                                        <p:tgtEl>
                                          <p:spTgt spid="55"/>
                                        </p:tgtEl>
                                        <p:attrNameLst>
                                          <p:attrName>style.visibility</p:attrName>
                                        </p:attrNameLst>
                                      </p:cBhvr>
                                      <p:to>
                                        <p:strVal val="hidden"/>
                                      </p:to>
                                    </p:set>
                                  </p:childTnLst>
                                </p:cTn>
                              </p:par>
                              <p:par>
                                <p:cTn id="63" presetID="2" presetClass="exit" presetSubtype="4" fill="hold" grpId="1" nodeType="withEffect">
                                  <p:stCondLst>
                                    <p:cond delay="0"/>
                                  </p:stCondLst>
                                  <p:childTnLst>
                                    <p:anim calcmode="lin" valueType="num">
                                      <p:cBhvr additive="base">
                                        <p:cTn id="64" dur="500"/>
                                        <p:tgtEl>
                                          <p:spTgt spid="58"/>
                                        </p:tgtEl>
                                        <p:attrNameLst>
                                          <p:attrName>ppt_x</p:attrName>
                                        </p:attrNameLst>
                                      </p:cBhvr>
                                      <p:tavLst>
                                        <p:tav tm="0">
                                          <p:val>
                                            <p:strVal val="ppt_x"/>
                                          </p:val>
                                        </p:tav>
                                        <p:tav tm="100000">
                                          <p:val>
                                            <p:strVal val="ppt_x"/>
                                          </p:val>
                                        </p:tav>
                                      </p:tavLst>
                                    </p:anim>
                                    <p:anim calcmode="lin" valueType="num">
                                      <p:cBhvr additive="base">
                                        <p:cTn id="65" dur="500"/>
                                        <p:tgtEl>
                                          <p:spTgt spid="58"/>
                                        </p:tgtEl>
                                        <p:attrNameLst>
                                          <p:attrName>ppt_y</p:attrName>
                                        </p:attrNameLst>
                                      </p:cBhvr>
                                      <p:tavLst>
                                        <p:tav tm="0">
                                          <p:val>
                                            <p:strVal val="ppt_y"/>
                                          </p:val>
                                        </p:tav>
                                        <p:tav tm="100000">
                                          <p:val>
                                            <p:strVal val="1+ppt_h/2"/>
                                          </p:val>
                                        </p:tav>
                                      </p:tavLst>
                                    </p:anim>
                                    <p:set>
                                      <p:cBhvr>
                                        <p:cTn id="66" dur="1" fill="hold">
                                          <p:stCondLst>
                                            <p:cond delay="499"/>
                                          </p:stCondLst>
                                        </p:cTn>
                                        <p:tgtEl>
                                          <p:spTgt spid="58"/>
                                        </p:tgtEl>
                                        <p:attrNameLst>
                                          <p:attrName>style.visibility</p:attrName>
                                        </p:attrNameLst>
                                      </p:cBhvr>
                                      <p:to>
                                        <p:strVal val="hidden"/>
                                      </p:to>
                                    </p:set>
                                  </p:childTnLst>
                                </p:cTn>
                              </p:par>
                            </p:childTnLst>
                          </p:cTn>
                        </p:par>
                      </p:childTnLst>
                    </p:cTn>
                  </p:par>
                </p:childTnLst>
              </p:cTn>
              <p:nextCondLst>
                <p:cond evt="onClick" delay="0">
                  <p:tgtEl>
                    <p:spTgt spid="34"/>
                  </p:tgtEl>
                </p:cond>
              </p:nextCondLst>
            </p:seq>
          </p:childTnLst>
        </p:cTn>
      </p:par>
    </p:tnLst>
    <p:bldLst>
      <p:bldP spid="24" grpId="0"/>
      <p:bldP spid="24" grpId="1"/>
      <p:bldP spid="25" grpId="0"/>
      <p:bldP spid="25" grpId="1"/>
      <p:bldP spid="26" grpId="0"/>
      <p:bldP spid="26" grpId="1"/>
      <p:bldP spid="28" grpId="0"/>
      <p:bldP spid="28" grpId="1"/>
      <p:bldP spid="29" grpId="0"/>
      <p:bldP spid="29" grpId="1"/>
      <p:bldP spid="46" grpId="0"/>
      <p:bldP spid="46" grpId="1"/>
      <p:bldP spid="49" grpId="0"/>
      <p:bldP spid="49" grpId="1"/>
      <p:bldP spid="43" grpId="0"/>
      <p:bldP spid="43" grpId="1"/>
      <p:bldP spid="55" grpId="0"/>
      <p:bldP spid="55" grpId="1"/>
      <p:bldP spid="58" grpId="0"/>
      <p:bldP spid="58"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任意多边形 53"/>
          <p:cNvSpPr/>
          <p:nvPr/>
        </p:nvSpPr>
        <p:spPr>
          <a:xfrm>
            <a:off x="3974317" y="2067696"/>
            <a:ext cx="1003969" cy="975922"/>
          </a:xfrm>
          <a:custGeom>
            <a:avLst/>
            <a:gdLst>
              <a:gd name="connsiteX0" fmla="*/ 0 w 1003969"/>
              <a:gd name="connsiteY0" fmla="*/ 487961 h 975922"/>
              <a:gd name="connsiteX1" fmla="*/ 501985 w 1003969"/>
              <a:gd name="connsiteY1" fmla="*/ 0 h 975922"/>
              <a:gd name="connsiteX2" fmla="*/ 1003970 w 1003969"/>
              <a:gd name="connsiteY2" fmla="*/ 487961 h 975922"/>
              <a:gd name="connsiteX3" fmla="*/ 501985 w 1003969"/>
              <a:gd name="connsiteY3" fmla="*/ 975922 h 975922"/>
              <a:gd name="connsiteX4" fmla="*/ 0 w 1003969"/>
              <a:gd name="connsiteY4" fmla="*/ 487961 h 9759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969" h="975922">
                <a:moveTo>
                  <a:pt x="0" y="487961"/>
                </a:moveTo>
                <a:cubicBezTo>
                  <a:pt x="0" y="218468"/>
                  <a:pt x="224746" y="0"/>
                  <a:pt x="501985" y="0"/>
                </a:cubicBezTo>
                <a:cubicBezTo>
                  <a:pt x="779224" y="0"/>
                  <a:pt x="1003970" y="218468"/>
                  <a:pt x="1003970" y="487961"/>
                </a:cubicBezTo>
                <a:cubicBezTo>
                  <a:pt x="1003970" y="757454"/>
                  <a:pt x="779224" y="975922"/>
                  <a:pt x="501985" y="975922"/>
                </a:cubicBezTo>
                <a:cubicBezTo>
                  <a:pt x="224746" y="975922"/>
                  <a:pt x="0" y="757454"/>
                  <a:pt x="0" y="487961"/>
                </a:cubicBezTo>
                <a:close/>
              </a:path>
            </a:pathLst>
          </a:custGeom>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txBody>
          <a:bodyPr spcFirstLastPara="0" vert="horz" wrap="square" lIns="202908" tIns="198800" rIns="202908" bIns="198800" numCol="1" spcCol="1270" anchor="ctr" anchorCtr="0">
            <a:noAutofit/>
          </a:bodyPr>
          <a:lstStyle/>
          <a:p>
            <a:pPr marL="0" marR="0" lvl="0" indent="0" algn="ctr" defTabSz="1955800" rtl="0" eaLnBrk="1" fontAlgn="auto" latinLnBrk="0" hangingPunct="1">
              <a:lnSpc>
                <a:spcPct val="90000"/>
              </a:lnSpc>
              <a:spcBef>
                <a:spcPct val="0"/>
              </a:spcBef>
              <a:spcAft>
                <a:spcPct val="35000"/>
              </a:spcAft>
              <a:buClrTx/>
              <a:buSzTx/>
              <a:buFontTx/>
              <a:buNone/>
              <a:tabLst/>
              <a:defRPr/>
            </a:pPr>
            <a:r>
              <a:rPr lang="zh-CN" altLang="en-US" sz="4400" b="1" smtClean="0">
                <a:solidFill>
                  <a:prstClr val="white"/>
                </a:solidFill>
                <a:latin typeface="楷体" pitchFamily="49" charset="-122"/>
                <a:ea typeface="楷体" pitchFamily="49" charset="-122"/>
              </a:rPr>
              <a:t>吓</a:t>
            </a:r>
            <a:endParaRPr kumimoji="0" lang="zh-CN" altLang="en-US" sz="4400" b="0" i="0" u="none" strike="noStrike" kern="1200" cap="none" spc="0" normalizeH="0" baseline="0" noProof="0" dirty="0">
              <a:ln>
                <a:noFill/>
              </a:ln>
              <a:solidFill>
                <a:prstClr val="white"/>
              </a:solidFill>
              <a:effectLst/>
              <a:uLnTx/>
              <a:uFillTx/>
              <a:latin typeface="Times New Roman"/>
              <a:ea typeface="微软雅黑"/>
              <a:cs typeface="+mn-cs"/>
            </a:endParaRPr>
          </a:p>
        </p:txBody>
      </p:sp>
      <p:sp>
        <p:nvSpPr>
          <p:cNvPr id="55" name="任意多边形 54"/>
          <p:cNvSpPr/>
          <p:nvPr/>
        </p:nvSpPr>
        <p:spPr>
          <a:xfrm rot="37530">
            <a:off x="3777465" y="2393714"/>
            <a:ext cx="151966" cy="308826"/>
          </a:xfrm>
          <a:custGeom>
            <a:avLst/>
            <a:gdLst>
              <a:gd name="connsiteX0" fmla="*/ 0 w 151966"/>
              <a:gd name="connsiteY0" fmla="*/ 61765 h 308825"/>
              <a:gd name="connsiteX1" fmla="*/ 75983 w 151966"/>
              <a:gd name="connsiteY1" fmla="*/ 61765 h 308825"/>
              <a:gd name="connsiteX2" fmla="*/ 75983 w 151966"/>
              <a:gd name="connsiteY2" fmla="*/ 0 h 308825"/>
              <a:gd name="connsiteX3" fmla="*/ 151966 w 151966"/>
              <a:gd name="connsiteY3" fmla="*/ 154413 h 308825"/>
              <a:gd name="connsiteX4" fmla="*/ 75983 w 151966"/>
              <a:gd name="connsiteY4" fmla="*/ 308825 h 308825"/>
              <a:gd name="connsiteX5" fmla="*/ 75983 w 151966"/>
              <a:gd name="connsiteY5" fmla="*/ 247060 h 308825"/>
              <a:gd name="connsiteX6" fmla="*/ 0 w 151966"/>
              <a:gd name="connsiteY6" fmla="*/ 247060 h 308825"/>
              <a:gd name="connsiteX7" fmla="*/ 0 w 151966"/>
              <a:gd name="connsiteY7" fmla="*/ 61765 h 308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966" h="308825">
                <a:moveTo>
                  <a:pt x="151966" y="247060"/>
                </a:moveTo>
                <a:lnTo>
                  <a:pt x="75983" y="247060"/>
                </a:lnTo>
                <a:lnTo>
                  <a:pt x="75983" y="308825"/>
                </a:lnTo>
                <a:lnTo>
                  <a:pt x="0" y="154412"/>
                </a:lnTo>
                <a:lnTo>
                  <a:pt x="75983" y="0"/>
                </a:lnTo>
                <a:lnTo>
                  <a:pt x="75983" y="61765"/>
                </a:lnTo>
                <a:lnTo>
                  <a:pt x="151966" y="61765"/>
                </a:lnTo>
                <a:lnTo>
                  <a:pt x="151966" y="247060"/>
                </a:lnTo>
                <a:close/>
              </a:path>
            </a:pathLst>
          </a:custGeom>
          <a:scene3d>
            <a:camera prst="orthographicFront"/>
            <a:lightRig rig="threePt" dir="t">
              <a:rot lat="0" lon="0" rev="7500000"/>
            </a:lightRig>
          </a:scene3d>
          <a:sp3d z="-70000" extrusionH="63500" prstMaterial="matte">
            <a:bevelT w="25400" h="6350" prst="relaxedInset"/>
            <a:contourClr>
              <a:schemeClr val="bg1"/>
            </a:contourClr>
          </a:sp3d>
        </p:spPr>
        <p:style>
          <a:lnRef idx="0">
            <a:schemeClr val="lt1">
              <a:hueOff val="0"/>
              <a:satOff val="0"/>
              <a:lumOff val="0"/>
              <a:alphaOff val="0"/>
            </a:schemeClr>
          </a:lnRef>
          <a:fillRef idx="1">
            <a:schemeClr val="accent3">
              <a:hueOff val="0"/>
              <a:satOff val="0"/>
              <a:lumOff val="0"/>
              <a:alphaOff val="0"/>
            </a:schemeClr>
          </a:fillRef>
          <a:effectRef idx="2">
            <a:schemeClr val="accent3">
              <a:hueOff val="0"/>
              <a:satOff val="0"/>
              <a:lumOff val="0"/>
              <a:alphaOff val="0"/>
            </a:schemeClr>
          </a:effectRef>
          <a:fontRef idx="minor">
            <a:schemeClr val="lt1"/>
          </a:fontRef>
        </p:style>
        <p:txBody>
          <a:bodyPr spcFirstLastPara="0" vert="horz" wrap="square" lIns="45590" tIns="61766" rIns="-1" bIns="61764"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Times New Roman"/>
              <a:ea typeface="微软雅黑"/>
              <a:cs typeface="+mn-cs"/>
            </a:endParaRPr>
          </a:p>
        </p:txBody>
      </p:sp>
      <p:sp>
        <p:nvSpPr>
          <p:cNvPr id="56" name="任意多边形 55"/>
          <p:cNvSpPr/>
          <p:nvPr/>
        </p:nvSpPr>
        <p:spPr>
          <a:xfrm>
            <a:off x="2597388" y="2182877"/>
            <a:ext cx="1156278" cy="757530"/>
          </a:xfrm>
          <a:custGeom>
            <a:avLst/>
            <a:gdLst>
              <a:gd name="connsiteX0" fmla="*/ 0 w 1156278"/>
              <a:gd name="connsiteY0" fmla="*/ 378765 h 757530"/>
              <a:gd name="connsiteX1" fmla="*/ 578139 w 1156278"/>
              <a:gd name="connsiteY1" fmla="*/ 0 h 757530"/>
              <a:gd name="connsiteX2" fmla="*/ 1156278 w 1156278"/>
              <a:gd name="connsiteY2" fmla="*/ 378765 h 757530"/>
              <a:gd name="connsiteX3" fmla="*/ 578139 w 1156278"/>
              <a:gd name="connsiteY3" fmla="*/ 757530 h 757530"/>
              <a:gd name="connsiteX4" fmla="*/ 0 w 1156278"/>
              <a:gd name="connsiteY4" fmla="*/ 378765 h 7575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6278" h="757530">
                <a:moveTo>
                  <a:pt x="0" y="378765"/>
                </a:moveTo>
                <a:cubicBezTo>
                  <a:pt x="0" y="169579"/>
                  <a:pt x="258842" y="0"/>
                  <a:pt x="578139" y="0"/>
                </a:cubicBezTo>
                <a:cubicBezTo>
                  <a:pt x="897436" y="0"/>
                  <a:pt x="1156278" y="169579"/>
                  <a:pt x="1156278" y="378765"/>
                </a:cubicBezTo>
                <a:cubicBezTo>
                  <a:pt x="1156278" y="587951"/>
                  <a:pt x="897436" y="757530"/>
                  <a:pt x="578139" y="757530"/>
                </a:cubicBezTo>
                <a:cubicBezTo>
                  <a:pt x="258842" y="757530"/>
                  <a:pt x="0" y="587951"/>
                  <a:pt x="0" y="378765"/>
                </a:cubicBezTo>
                <a:close/>
              </a:path>
            </a:pathLst>
          </a:custGeom>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txBody>
          <a:bodyPr spcFirstLastPara="0" vert="horz" wrap="square" lIns="203623" tIns="145228" rIns="203623" bIns="145228" numCol="1" spcCol="1270" anchor="ctr" anchorCtr="0">
            <a:noAutofit/>
          </a:bodyPr>
          <a:lstStyle/>
          <a:p>
            <a:pPr marL="0" marR="0" lvl="0" indent="0" algn="ctr" defTabSz="1200150" rtl="0" eaLnBrk="1" fontAlgn="auto" latinLnBrk="0" hangingPunct="1">
              <a:lnSpc>
                <a:spcPct val="90000"/>
              </a:lnSpc>
              <a:spcBef>
                <a:spcPct val="0"/>
              </a:spcBef>
              <a:spcAft>
                <a:spcPct val="35000"/>
              </a:spcAft>
              <a:buClrTx/>
              <a:buSzTx/>
              <a:buFontTx/>
              <a:buNone/>
              <a:tabLst/>
              <a:defRPr/>
            </a:pPr>
            <a:r>
              <a:rPr lang="en-US" altLang="zh-CN" sz="2700">
                <a:solidFill>
                  <a:prstClr val="white"/>
                </a:solidFill>
                <a:latin typeface="汉语拼音" panose="000B0604020202020204" pitchFamily="34" charset="0"/>
                <a:ea typeface="黑体" panose="02010609060101010101" pitchFamily="49" charset="-122"/>
                <a:cs typeface="汉语拼音" panose="000B0604020202020204" pitchFamily="34" charset="0"/>
              </a:rPr>
              <a:t>hè</a:t>
            </a:r>
            <a:endParaRPr kumimoji="0" lang="zh-CN" altLang="en-US" sz="2700" b="0" i="0" u="none" strike="noStrike" kern="1200" cap="none" spc="0" normalizeH="0" baseline="0" noProof="0" dirty="0">
              <a:ln>
                <a:noFill/>
              </a:ln>
              <a:solidFill>
                <a:prstClr val="white"/>
              </a:solidFill>
              <a:effectLst/>
              <a:uLnTx/>
              <a:uFillTx/>
              <a:latin typeface="Times New Roman"/>
              <a:ea typeface="微软雅黑"/>
              <a:cs typeface="+mn-cs"/>
            </a:endParaRPr>
          </a:p>
        </p:txBody>
      </p:sp>
      <p:sp>
        <p:nvSpPr>
          <p:cNvPr id="57" name="任意多边形 56"/>
          <p:cNvSpPr/>
          <p:nvPr/>
        </p:nvSpPr>
        <p:spPr>
          <a:xfrm rot="21460086">
            <a:off x="5058184" y="2373601"/>
            <a:ext cx="193895" cy="308825"/>
          </a:xfrm>
          <a:custGeom>
            <a:avLst/>
            <a:gdLst>
              <a:gd name="connsiteX0" fmla="*/ 0 w 193895"/>
              <a:gd name="connsiteY0" fmla="*/ 61765 h 308825"/>
              <a:gd name="connsiteX1" fmla="*/ 96948 w 193895"/>
              <a:gd name="connsiteY1" fmla="*/ 61765 h 308825"/>
              <a:gd name="connsiteX2" fmla="*/ 96948 w 193895"/>
              <a:gd name="connsiteY2" fmla="*/ 0 h 308825"/>
              <a:gd name="connsiteX3" fmla="*/ 193895 w 193895"/>
              <a:gd name="connsiteY3" fmla="*/ 154413 h 308825"/>
              <a:gd name="connsiteX4" fmla="*/ 96948 w 193895"/>
              <a:gd name="connsiteY4" fmla="*/ 308825 h 308825"/>
              <a:gd name="connsiteX5" fmla="*/ 96948 w 193895"/>
              <a:gd name="connsiteY5" fmla="*/ 247060 h 308825"/>
              <a:gd name="connsiteX6" fmla="*/ 0 w 193895"/>
              <a:gd name="connsiteY6" fmla="*/ 247060 h 308825"/>
              <a:gd name="connsiteX7" fmla="*/ 0 w 193895"/>
              <a:gd name="connsiteY7" fmla="*/ 61765 h 308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3895" h="308825">
                <a:moveTo>
                  <a:pt x="0" y="61765"/>
                </a:moveTo>
                <a:lnTo>
                  <a:pt x="96948" y="61765"/>
                </a:lnTo>
                <a:lnTo>
                  <a:pt x="96948" y="0"/>
                </a:lnTo>
                <a:lnTo>
                  <a:pt x="193895" y="154413"/>
                </a:lnTo>
                <a:lnTo>
                  <a:pt x="96948" y="308825"/>
                </a:lnTo>
                <a:lnTo>
                  <a:pt x="96948" y="247060"/>
                </a:lnTo>
                <a:lnTo>
                  <a:pt x="0" y="247060"/>
                </a:lnTo>
                <a:lnTo>
                  <a:pt x="0" y="61765"/>
                </a:lnTo>
                <a:close/>
              </a:path>
            </a:pathLst>
          </a:custGeom>
          <a:scene3d>
            <a:camera prst="orthographicFront"/>
            <a:lightRig rig="threePt" dir="t">
              <a:rot lat="0" lon="0" rev="7500000"/>
            </a:lightRig>
          </a:scene3d>
          <a:sp3d z="-70000" extrusionH="63500" prstMaterial="matte">
            <a:bevelT w="25400" h="6350" prst="relaxedInset"/>
            <a:contourClr>
              <a:schemeClr val="bg1"/>
            </a:contourClr>
          </a:sp3d>
        </p:spPr>
        <p:style>
          <a:lnRef idx="0">
            <a:schemeClr val="lt1">
              <a:hueOff val="0"/>
              <a:satOff val="0"/>
              <a:lumOff val="0"/>
              <a:alphaOff val="0"/>
            </a:schemeClr>
          </a:lnRef>
          <a:fillRef idx="1">
            <a:schemeClr val="accent3">
              <a:hueOff val="14779326"/>
              <a:satOff val="-66294"/>
              <a:lumOff val="-31371"/>
              <a:alphaOff val="0"/>
            </a:schemeClr>
          </a:fillRef>
          <a:effectRef idx="2">
            <a:schemeClr val="accent3">
              <a:hueOff val="14779326"/>
              <a:satOff val="-66294"/>
              <a:lumOff val="-31371"/>
              <a:alphaOff val="0"/>
            </a:schemeClr>
          </a:effectRef>
          <a:fontRef idx="minor">
            <a:schemeClr val="lt1"/>
          </a:fontRef>
        </p:style>
        <p:txBody>
          <a:bodyPr spcFirstLastPara="0" vert="horz" wrap="square" lIns="-1" tIns="61764" rIns="58168" bIns="61765"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Times New Roman"/>
              <a:ea typeface="微软雅黑"/>
              <a:cs typeface="+mn-cs"/>
            </a:endParaRPr>
          </a:p>
        </p:txBody>
      </p:sp>
      <p:sp>
        <p:nvSpPr>
          <p:cNvPr id="58" name="任意多边形 57"/>
          <p:cNvSpPr/>
          <p:nvPr/>
        </p:nvSpPr>
        <p:spPr>
          <a:xfrm>
            <a:off x="5342471" y="2083606"/>
            <a:ext cx="1146922" cy="826852"/>
          </a:xfrm>
          <a:custGeom>
            <a:avLst/>
            <a:gdLst>
              <a:gd name="connsiteX0" fmla="*/ 0 w 1146922"/>
              <a:gd name="connsiteY0" fmla="*/ 413426 h 826852"/>
              <a:gd name="connsiteX1" fmla="*/ 573461 w 1146922"/>
              <a:gd name="connsiteY1" fmla="*/ 0 h 826852"/>
              <a:gd name="connsiteX2" fmla="*/ 1146922 w 1146922"/>
              <a:gd name="connsiteY2" fmla="*/ 413426 h 826852"/>
              <a:gd name="connsiteX3" fmla="*/ 573461 w 1146922"/>
              <a:gd name="connsiteY3" fmla="*/ 826852 h 826852"/>
              <a:gd name="connsiteX4" fmla="*/ 0 w 1146922"/>
              <a:gd name="connsiteY4" fmla="*/ 413426 h 826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6922" h="826852">
                <a:moveTo>
                  <a:pt x="0" y="413426"/>
                </a:moveTo>
                <a:cubicBezTo>
                  <a:pt x="0" y="185097"/>
                  <a:pt x="256747" y="0"/>
                  <a:pt x="573461" y="0"/>
                </a:cubicBezTo>
                <a:cubicBezTo>
                  <a:pt x="890175" y="0"/>
                  <a:pt x="1146922" y="185097"/>
                  <a:pt x="1146922" y="413426"/>
                </a:cubicBezTo>
                <a:cubicBezTo>
                  <a:pt x="1146922" y="641755"/>
                  <a:pt x="890175" y="826852"/>
                  <a:pt x="573461" y="826852"/>
                </a:cubicBezTo>
                <a:cubicBezTo>
                  <a:pt x="256747" y="826852"/>
                  <a:pt x="0" y="641755"/>
                  <a:pt x="0" y="413426"/>
                </a:cubicBezTo>
                <a:close/>
              </a:path>
            </a:pathLst>
          </a:custGeom>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3">
              <a:hueOff val="14779326"/>
              <a:satOff val="-66294"/>
              <a:lumOff val="-31371"/>
              <a:alphaOff val="0"/>
            </a:schemeClr>
          </a:fillRef>
          <a:effectRef idx="2">
            <a:schemeClr val="accent3">
              <a:hueOff val="14779326"/>
              <a:satOff val="-66294"/>
              <a:lumOff val="-31371"/>
              <a:alphaOff val="0"/>
            </a:schemeClr>
          </a:effectRef>
          <a:fontRef idx="minor">
            <a:schemeClr val="lt1"/>
          </a:fontRef>
        </p:style>
        <p:txBody>
          <a:bodyPr spcFirstLastPara="0" vert="horz" wrap="square" lIns="206063" tIns="159190" rIns="206063" bIns="159190" numCol="1" spcCol="1270" anchor="ctr" anchorCtr="0">
            <a:noAutofit/>
          </a:bodyPr>
          <a:lstStyle/>
          <a:p>
            <a:pPr marL="0" marR="0" lvl="0" indent="0" algn="ctr" defTabSz="1333500" rtl="0" eaLnBrk="1" fontAlgn="auto" latinLnBrk="0" hangingPunct="1">
              <a:lnSpc>
                <a:spcPct val="90000"/>
              </a:lnSpc>
              <a:spcBef>
                <a:spcPct val="0"/>
              </a:spcBef>
              <a:spcAft>
                <a:spcPct val="35000"/>
              </a:spcAft>
              <a:buClrTx/>
              <a:buSzTx/>
              <a:buFontTx/>
              <a:buNone/>
              <a:tabLst/>
              <a:defRPr/>
            </a:pPr>
            <a:r>
              <a:rPr kumimoji="0" lang="en-US" altLang="zh-CN" sz="3000" b="0" i="0" u="none" strike="noStrike" kern="1200" cap="none" spc="0" normalizeH="0" baseline="0" noProof="0" smtClean="0">
                <a:ln>
                  <a:noFill/>
                </a:ln>
                <a:solidFill>
                  <a:prstClr val="white"/>
                </a:solidFill>
                <a:effectLst/>
                <a:uLnTx/>
                <a:uFillTx/>
                <a:latin typeface="汉语拼音" panose="000B0604020202020204" pitchFamily="34" charset="0"/>
                <a:ea typeface="黑体" panose="02010609060101010101" pitchFamily="49" charset="-122"/>
                <a:cs typeface="汉语拼音" panose="000B0604020202020204" pitchFamily="34" charset="0"/>
              </a:rPr>
              <a:t>xià</a:t>
            </a:r>
            <a:endParaRPr kumimoji="0" lang="zh-CN" altLang="en-US" sz="3000" b="0" i="0" u="none" strike="noStrike" kern="1200" cap="none" spc="0" normalizeH="0" baseline="0" noProof="0" dirty="0">
              <a:ln>
                <a:noFill/>
              </a:ln>
              <a:solidFill>
                <a:prstClr val="white"/>
              </a:solidFill>
              <a:effectLst/>
              <a:uLnTx/>
              <a:uFillTx/>
              <a:latin typeface="Times New Roman"/>
              <a:ea typeface="微软雅黑"/>
              <a:cs typeface="+mn-cs"/>
            </a:endParaRPr>
          </a:p>
        </p:txBody>
      </p:sp>
      <p:sp>
        <p:nvSpPr>
          <p:cNvPr id="59" name="文本框 15">
            <a:extLst>
              <a:ext uri="{FF2B5EF4-FFF2-40B4-BE49-F238E27FC236}">
                <a16:creationId xmlns:a16="http://schemas.microsoft.com/office/drawing/2014/main" xmlns="" id="{FBE3DF85-D2F7-4533-A5A0-6359757B71DC}"/>
              </a:ext>
            </a:extLst>
          </p:cNvPr>
          <p:cNvSpPr txBox="1"/>
          <p:nvPr/>
        </p:nvSpPr>
        <p:spPr>
          <a:xfrm>
            <a:off x="3275856" y="555526"/>
            <a:ext cx="3024336" cy="683264"/>
          </a:xfrm>
          <a:prstGeom prst="rect">
            <a:avLst/>
          </a:prstGeom>
          <a:noFill/>
        </p:spPr>
        <p:txBody>
          <a:bodyPr wrap="square" rtlCol="0">
            <a:spAutoFit/>
          </a:bodyPr>
          <a:lstStyle/>
          <a:p>
            <a:pPr marL="0" marR="0" lvl="0" indent="0" algn="l" defTabSz="685800" rtl="0" eaLnBrk="1" fontAlgn="auto" latinLnBrk="0" hangingPunct="1">
              <a:lnSpc>
                <a:spcPct val="120000"/>
              </a:lnSpc>
              <a:spcBef>
                <a:spcPts val="0"/>
              </a:spcBef>
              <a:spcAft>
                <a:spcPts val="0"/>
              </a:spcAft>
              <a:buClrTx/>
              <a:buSzTx/>
              <a:buFontTx/>
              <a:buNone/>
              <a:tabLst/>
              <a:defRPr/>
            </a:pPr>
            <a:r>
              <a:rPr kumimoji="1" lang="zh-CN" altLang="en-US" sz="3200" b="1" i="0" u="none" strike="noStrike" kern="1200" cap="none" spc="0" normalizeH="0" baseline="0" noProof="0" dirty="0" smtClean="0">
                <a:ln>
                  <a:noFill/>
                </a:ln>
                <a:solidFill>
                  <a:srgbClr val="0070C0"/>
                </a:solidFill>
                <a:effectLst/>
                <a:uLnTx/>
                <a:uFillTx/>
                <a:latin typeface="黑体" panose="02010609060101010101" pitchFamily="49" charset="-122"/>
                <a:ea typeface="黑体" panose="02010609060101010101" pitchFamily="49" charset="-122"/>
                <a:cs typeface="+mn-cs"/>
              </a:rPr>
              <a:t>多音字</a:t>
            </a:r>
            <a:r>
              <a:rPr kumimoji="1" lang="zh-CN" altLang="en-US" sz="3200" b="1" i="0" u="none" strike="noStrike" kern="1200" cap="none" spc="0" normalizeH="0" baseline="0" noProof="0" dirty="0">
                <a:ln>
                  <a:noFill/>
                </a:ln>
                <a:solidFill>
                  <a:srgbClr val="0070C0"/>
                </a:solidFill>
                <a:effectLst/>
                <a:uLnTx/>
                <a:uFillTx/>
                <a:latin typeface="黑体" panose="02010609060101010101" pitchFamily="49" charset="-122"/>
                <a:ea typeface="黑体" panose="02010609060101010101" pitchFamily="49" charset="-122"/>
                <a:cs typeface="+mn-cs"/>
              </a:rPr>
              <a:t>我会读</a:t>
            </a:r>
          </a:p>
        </p:txBody>
      </p:sp>
      <p:sp>
        <p:nvSpPr>
          <p:cNvPr id="60" name="圆角矩形 59"/>
          <p:cNvSpPr/>
          <p:nvPr/>
        </p:nvSpPr>
        <p:spPr>
          <a:xfrm>
            <a:off x="6701045" y="1491630"/>
            <a:ext cx="1080120" cy="504056"/>
          </a:xfrm>
          <a:prstGeom prst="roundRect">
            <a:avLst/>
          </a:prstGeom>
          <a:solidFill>
            <a:schemeClr val="accent4">
              <a:lumMod val="60000"/>
              <a:lumOff val="40000"/>
            </a:schemeClr>
          </a:solidFill>
          <a:ln>
            <a:noFill/>
          </a:ln>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smtClean="0">
                <a:ln>
                  <a:noFill/>
                </a:ln>
                <a:solidFill>
                  <a:prstClr val="white"/>
                </a:solidFill>
                <a:effectLst/>
                <a:uLnTx/>
                <a:uFillTx/>
                <a:latin typeface="楷体" panose="02010609060101010101" pitchFamily="49" charset="-122"/>
                <a:ea typeface="楷体" panose="02010609060101010101" pitchFamily="49" charset="-122"/>
                <a:cs typeface="+mn-cs"/>
              </a:rPr>
              <a:t>吓人</a:t>
            </a:r>
            <a:endParaRPr kumimoji="0" lang="zh-CN" altLang="en-US" sz="2800" b="1" i="0" u="none" strike="noStrike" kern="1200" cap="none" spc="0" normalizeH="0" baseline="0" noProof="0" dirty="0">
              <a:ln>
                <a:noFill/>
              </a:ln>
              <a:solidFill>
                <a:prstClr val="white"/>
              </a:solidFill>
              <a:effectLst/>
              <a:uLnTx/>
              <a:uFillTx/>
              <a:latin typeface="楷体" panose="02010609060101010101" pitchFamily="49" charset="-122"/>
              <a:ea typeface="楷体" panose="02010609060101010101" pitchFamily="49" charset="-122"/>
              <a:cs typeface="+mn-cs"/>
            </a:endParaRPr>
          </a:p>
        </p:txBody>
      </p:sp>
      <p:sp>
        <p:nvSpPr>
          <p:cNvPr id="61" name="圆角矩形 60"/>
          <p:cNvSpPr/>
          <p:nvPr/>
        </p:nvSpPr>
        <p:spPr>
          <a:xfrm>
            <a:off x="6703265" y="2157214"/>
            <a:ext cx="1080120" cy="504056"/>
          </a:xfrm>
          <a:prstGeom prst="roundRect">
            <a:avLst/>
          </a:prstGeom>
          <a:solidFill>
            <a:schemeClr val="accent4">
              <a:lumMod val="60000"/>
              <a:lumOff val="40000"/>
            </a:schemeClr>
          </a:solidFill>
          <a:ln>
            <a:noFill/>
          </a:ln>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smtClean="0">
                <a:ln>
                  <a:noFill/>
                </a:ln>
                <a:solidFill>
                  <a:prstClr val="white"/>
                </a:solidFill>
                <a:effectLst/>
                <a:uLnTx/>
                <a:uFillTx/>
                <a:latin typeface="楷体" panose="02010609060101010101" pitchFamily="49" charset="-122"/>
                <a:ea typeface="楷体" panose="02010609060101010101" pitchFamily="49" charset="-122"/>
                <a:cs typeface="+mn-cs"/>
              </a:rPr>
              <a:t>惊吓</a:t>
            </a:r>
            <a:endParaRPr kumimoji="0" lang="zh-CN" altLang="en-US" sz="2800" b="1" i="0" u="none" strike="noStrike" kern="1200" cap="none" spc="0" normalizeH="0" baseline="0" noProof="0" dirty="0">
              <a:ln>
                <a:noFill/>
              </a:ln>
              <a:solidFill>
                <a:prstClr val="white"/>
              </a:solidFill>
              <a:effectLst/>
              <a:uLnTx/>
              <a:uFillTx/>
              <a:latin typeface="楷体" panose="02010609060101010101" pitchFamily="49" charset="-122"/>
              <a:ea typeface="楷体" panose="02010609060101010101" pitchFamily="49" charset="-122"/>
              <a:cs typeface="+mn-cs"/>
            </a:endParaRPr>
          </a:p>
        </p:txBody>
      </p:sp>
      <p:sp>
        <p:nvSpPr>
          <p:cNvPr id="62" name="圆角矩形 61"/>
          <p:cNvSpPr/>
          <p:nvPr/>
        </p:nvSpPr>
        <p:spPr>
          <a:xfrm>
            <a:off x="1403648" y="1970458"/>
            <a:ext cx="1080120" cy="504056"/>
          </a:xfrm>
          <a:prstGeom prst="roundRect">
            <a:avLst/>
          </a:prstGeom>
          <a:solidFill>
            <a:schemeClr val="accent3">
              <a:lumMod val="75000"/>
            </a:schemeClr>
          </a:solidFill>
          <a:ln>
            <a:noFill/>
          </a:ln>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smtClean="0">
                <a:ln>
                  <a:noFill/>
                </a:ln>
                <a:solidFill>
                  <a:prstClr val="white"/>
                </a:solidFill>
                <a:effectLst/>
                <a:uLnTx/>
                <a:uFillTx/>
                <a:latin typeface="楷体" panose="02010609060101010101" pitchFamily="49" charset="-122"/>
                <a:ea typeface="楷体" panose="02010609060101010101" pitchFamily="49" charset="-122"/>
                <a:cs typeface="+mn-cs"/>
              </a:rPr>
              <a:t>恐吓</a:t>
            </a:r>
            <a:endParaRPr kumimoji="0" lang="zh-CN" altLang="en-US" sz="2800" b="1" i="0" u="none" strike="noStrike" kern="1200" cap="none" spc="0" normalizeH="0" baseline="0" noProof="0" dirty="0">
              <a:ln>
                <a:noFill/>
              </a:ln>
              <a:solidFill>
                <a:prstClr val="white"/>
              </a:solidFill>
              <a:effectLst/>
              <a:uLnTx/>
              <a:uFillTx/>
              <a:latin typeface="楷体" panose="02010609060101010101" pitchFamily="49" charset="-122"/>
              <a:ea typeface="楷体" panose="02010609060101010101" pitchFamily="49" charset="-122"/>
              <a:cs typeface="+mn-cs"/>
            </a:endParaRPr>
          </a:p>
        </p:txBody>
      </p:sp>
      <p:sp>
        <p:nvSpPr>
          <p:cNvPr id="63" name="圆角矩形 62"/>
          <p:cNvSpPr/>
          <p:nvPr/>
        </p:nvSpPr>
        <p:spPr>
          <a:xfrm>
            <a:off x="1403648" y="2661270"/>
            <a:ext cx="1080120" cy="504056"/>
          </a:xfrm>
          <a:prstGeom prst="roundRect">
            <a:avLst/>
          </a:prstGeom>
          <a:solidFill>
            <a:schemeClr val="accent3">
              <a:lumMod val="75000"/>
            </a:schemeClr>
          </a:solidFill>
          <a:ln>
            <a:noFill/>
          </a:ln>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smtClean="0">
                <a:ln>
                  <a:noFill/>
                </a:ln>
                <a:solidFill>
                  <a:prstClr val="white"/>
                </a:solidFill>
                <a:effectLst/>
                <a:uLnTx/>
                <a:uFillTx/>
                <a:latin typeface="楷体" panose="02010609060101010101" pitchFamily="49" charset="-122"/>
                <a:ea typeface="楷体" panose="02010609060101010101" pitchFamily="49" charset="-122"/>
                <a:cs typeface="+mn-cs"/>
              </a:rPr>
              <a:t>威吓</a:t>
            </a:r>
            <a:endParaRPr kumimoji="0" lang="zh-CN" altLang="en-US" sz="2800" b="1" i="0" u="none" strike="noStrike" kern="1200" cap="none" spc="0" normalizeH="0" baseline="0" noProof="0" dirty="0">
              <a:ln>
                <a:noFill/>
              </a:ln>
              <a:solidFill>
                <a:prstClr val="white"/>
              </a:solidFill>
              <a:effectLst/>
              <a:uLnTx/>
              <a:uFillTx/>
              <a:latin typeface="楷体" panose="02010609060101010101" pitchFamily="49" charset="-122"/>
              <a:ea typeface="楷体" panose="02010609060101010101" pitchFamily="49" charset="-122"/>
              <a:cs typeface="+mn-cs"/>
            </a:endParaRPr>
          </a:p>
        </p:txBody>
      </p:sp>
      <p:sp>
        <p:nvSpPr>
          <p:cNvPr id="64" name="圆角矩形 63"/>
          <p:cNvSpPr/>
          <p:nvPr/>
        </p:nvSpPr>
        <p:spPr>
          <a:xfrm>
            <a:off x="6694425" y="2859782"/>
            <a:ext cx="1080120" cy="504056"/>
          </a:xfrm>
          <a:prstGeom prst="roundRect">
            <a:avLst/>
          </a:prstGeom>
          <a:solidFill>
            <a:schemeClr val="accent4">
              <a:lumMod val="60000"/>
              <a:lumOff val="40000"/>
            </a:schemeClr>
          </a:solidFill>
          <a:ln>
            <a:noFill/>
          </a:ln>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smtClean="0">
                <a:ln>
                  <a:noFill/>
                </a:ln>
                <a:solidFill>
                  <a:prstClr val="white"/>
                </a:solidFill>
                <a:effectLst/>
                <a:uLnTx/>
                <a:uFillTx/>
                <a:latin typeface="楷体" panose="02010609060101010101" pitchFamily="49" charset="-122"/>
                <a:ea typeface="楷体" panose="02010609060101010101" pitchFamily="49" charset="-122"/>
                <a:cs typeface="+mn-cs"/>
              </a:rPr>
              <a:t>吓唬</a:t>
            </a:r>
            <a:endParaRPr kumimoji="0" lang="zh-CN" altLang="en-US" sz="2800" b="1" i="0" u="none" strike="noStrike" kern="1200" cap="none" spc="0" normalizeH="0" baseline="0" noProof="0" dirty="0">
              <a:ln>
                <a:noFill/>
              </a:ln>
              <a:solidFill>
                <a:prstClr val="white"/>
              </a:solidFill>
              <a:effectLst/>
              <a:uLnTx/>
              <a:uFillTx/>
              <a:latin typeface="楷体" panose="02010609060101010101" pitchFamily="49" charset="-122"/>
              <a:ea typeface="楷体" panose="02010609060101010101" pitchFamily="49" charset="-122"/>
              <a:cs typeface="+mn-cs"/>
            </a:endParaRP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500"/>
                                        <p:tgtEl>
                                          <p:spTgt spid="5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5"/>
                                        </p:tgtEl>
                                        <p:attrNameLst>
                                          <p:attrName>style.visibility</p:attrName>
                                        </p:attrNameLst>
                                      </p:cBhvr>
                                      <p:to>
                                        <p:strVal val="visible"/>
                                      </p:to>
                                    </p:set>
                                    <p:animEffect transition="in" filter="fade">
                                      <p:cBhvr>
                                        <p:cTn id="10" dur="500"/>
                                        <p:tgtEl>
                                          <p:spTgt spid="5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2"/>
                                        </p:tgtEl>
                                        <p:attrNameLst>
                                          <p:attrName>style.visibility</p:attrName>
                                        </p:attrNameLst>
                                      </p:cBhvr>
                                      <p:to>
                                        <p:strVal val="visible"/>
                                      </p:to>
                                    </p:set>
                                    <p:animEffect transition="in" filter="fade">
                                      <p:cBhvr>
                                        <p:cTn id="15" dur="500"/>
                                        <p:tgtEl>
                                          <p:spTgt spid="6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3"/>
                                        </p:tgtEl>
                                        <p:attrNameLst>
                                          <p:attrName>style.visibility</p:attrName>
                                        </p:attrNameLst>
                                      </p:cBhvr>
                                      <p:to>
                                        <p:strVal val="visible"/>
                                      </p:to>
                                    </p:set>
                                    <p:animEffect transition="in" filter="fade">
                                      <p:cBhvr>
                                        <p:cTn id="18" dur="500"/>
                                        <p:tgtEl>
                                          <p:spTgt spid="6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57"/>
                                        </p:tgtEl>
                                        <p:attrNameLst>
                                          <p:attrName>style.visibility</p:attrName>
                                        </p:attrNameLst>
                                      </p:cBhvr>
                                      <p:to>
                                        <p:strVal val="visible"/>
                                      </p:to>
                                    </p:set>
                                    <p:animEffect transition="in" filter="fade">
                                      <p:cBhvr>
                                        <p:cTn id="23" dur="500"/>
                                        <p:tgtEl>
                                          <p:spTgt spid="57"/>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58"/>
                                        </p:tgtEl>
                                        <p:attrNameLst>
                                          <p:attrName>style.visibility</p:attrName>
                                        </p:attrNameLst>
                                      </p:cBhvr>
                                      <p:to>
                                        <p:strVal val="visible"/>
                                      </p:to>
                                    </p:set>
                                    <p:animEffect transition="in" filter="fade">
                                      <p:cBhvr>
                                        <p:cTn id="26" dur="500"/>
                                        <p:tgtEl>
                                          <p:spTgt spid="5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60"/>
                                        </p:tgtEl>
                                        <p:attrNameLst>
                                          <p:attrName>style.visibility</p:attrName>
                                        </p:attrNameLst>
                                      </p:cBhvr>
                                      <p:to>
                                        <p:strVal val="visible"/>
                                      </p:to>
                                    </p:set>
                                    <p:animEffect transition="in" filter="fade">
                                      <p:cBhvr>
                                        <p:cTn id="31" dur="500"/>
                                        <p:tgtEl>
                                          <p:spTgt spid="6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61"/>
                                        </p:tgtEl>
                                        <p:attrNameLst>
                                          <p:attrName>style.visibility</p:attrName>
                                        </p:attrNameLst>
                                      </p:cBhvr>
                                      <p:to>
                                        <p:strVal val="visible"/>
                                      </p:to>
                                    </p:set>
                                    <p:animEffect transition="in" filter="fade">
                                      <p:cBhvr>
                                        <p:cTn id="34" dur="500"/>
                                        <p:tgtEl>
                                          <p:spTgt spid="61"/>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64"/>
                                        </p:tgtEl>
                                        <p:attrNameLst>
                                          <p:attrName>style.visibility</p:attrName>
                                        </p:attrNameLst>
                                      </p:cBhvr>
                                      <p:to>
                                        <p:strVal val="visible"/>
                                      </p:to>
                                    </p:set>
                                    <p:animEffect transition="in" filter="fade">
                                      <p:cBhvr>
                                        <p:cTn id="37"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animBg="1"/>
      <p:bldP spid="60" grpId="0" animBg="1"/>
      <p:bldP spid="61" grpId="0" animBg="1"/>
      <p:bldP spid="62" grpId="0" animBg="1"/>
      <p:bldP spid="63" grpId="0" animBg="1"/>
      <p:bldP spid="6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4">
            <a:extLst>
              <a:ext uri="{FF2B5EF4-FFF2-40B4-BE49-F238E27FC236}">
                <a16:creationId xmlns="" xmlns:a16="http://schemas.microsoft.com/office/drawing/2014/main" id="{D4E991FC-BB3A-F340-9606-A470D6979076}"/>
              </a:ext>
            </a:extLst>
          </p:cNvPr>
          <p:cNvSpPr txBox="1"/>
          <p:nvPr/>
        </p:nvSpPr>
        <p:spPr>
          <a:xfrm>
            <a:off x="899592" y="601910"/>
            <a:ext cx="7488832" cy="1421924"/>
          </a:xfrm>
          <a:prstGeom prst="rect">
            <a:avLst/>
          </a:prstGeom>
          <a:noFill/>
        </p:spPr>
        <p:txBody>
          <a:bodyPr wrap="square" lIns="91436" tIns="45718" rIns="91436" bIns="45718" rtlCol="0">
            <a:spAutoFit/>
          </a:bodyPr>
          <a:lstStyle/>
          <a:p>
            <a:pPr defTabSz="685749">
              <a:lnSpc>
                <a:spcPct val="120000"/>
              </a:lnSpc>
            </a:pPr>
            <a:r>
              <a:rPr lang="zh-CN" altLang="en-US" sz="3600" b="1" smtClean="0">
                <a:solidFill>
                  <a:prstClr val="black"/>
                </a:solidFill>
                <a:latin typeface="黑体" panose="02010609060101010101" pitchFamily="49" charset="-122"/>
                <a:ea typeface="黑体" panose="02010609060101010101" pitchFamily="49" charset="-122"/>
              </a:rPr>
              <a:t>    恭</a:t>
            </a:r>
            <a:r>
              <a:rPr lang="zh-CN" altLang="en-US" sz="3600" b="1" dirty="0">
                <a:solidFill>
                  <a:prstClr val="black"/>
                </a:solidFill>
                <a:latin typeface="黑体" panose="02010609060101010101" pitchFamily="49" charset="-122"/>
                <a:ea typeface="黑体" panose="02010609060101010101" pitchFamily="49" charset="-122"/>
              </a:rPr>
              <a:t>喜</a:t>
            </a:r>
            <a:r>
              <a:rPr lang="zh-CN" altLang="en-US" sz="3600" b="1" dirty="0" smtClean="0">
                <a:solidFill>
                  <a:prstClr val="black"/>
                </a:solidFill>
                <a:latin typeface="黑体" panose="02010609060101010101" pitchFamily="49" charset="-122"/>
                <a:ea typeface="黑体" panose="02010609060101010101" pitchFamily="49" charset="-122"/>
              </a:rPr>
              <a:t>你</a:t>
            </a:r>
            <a:r>
              <a:rPr lang="zh-CN" altLang="en-US" sz="3600" b="1" smtClean="0">
                <a:solidFill>
                  <a:prstClr val="black"/>
                </a:solidFill>
                <a:latin typeface="黑体" panose="02010609060101010101" pitchFamily="49" charset="-122"/>
                <a:ea typeface="黑体" panose="02010609060101010101" pitchFamily="49" charset="-122"/>
              </a:rPr>
              <a:t>完成准备，下面一起来读故事吧！</a:t>
            </a:r>
            <a:endParaRPr lang="zh-CN" altLang="en-US" sz="3600" b="1" dirty="0">
              <a:solidFill>
                <a:prstClr val="black"/>
              </a:solidFill>
              <a:latin typeface="黑体" panose="02010609060101010101" pitchFamily="49" charset="-122"/>
              <a:ea typeface="黑体" panose="02010609060101010101" pitchFamily="49" charset="-122"/>
            </a:endParaRPr>
          </a:p>
        </p:txBody>
      </p:sp>
      <p:pic>
        <p:nvPicPr>
          <p:cNvPr id="3" name="Picture 2" descr="E:\24春\图\包图网的图\打勾修.png"/>
          <p:cNvPicPr>
            <a:picLocks noChangeAspect="1" noChangeArrowheads="1"/>
          </p:cNvPicPr>
          <p:nvPr/>
        </p:nvPicPr>
        <p:blipFill rotWithShape="1">
          <a:blip r:embed="rId2">
            <a:extLst>
              <a:ext uri="{28A0092B-C50C-407E-A947-70E740481C1C}">
                <a14:useLocalDpi xmlns:a14="http://schemas.microsoft.com/office/drawing/2010/main" val="0"/>
              </a:ext>
            </a:extLst>
          </a:blip>
          <a:srcRect l="6488" t="4288" r="8655" b="6573"/>
          <a:stretch/>
        </p:blipFill>
        <p:spPr bwMode="auto">
          <a:xfrm>
            <a:off x="3167844" y="1893177"/>
            <a:ext cx="2808312" cy="29499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817700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4">
            <a:extLst>
              <a:ext uri="{FF2B5EF4-FFF2-40B4-BE49-F238E27FC236}">
                <a16:creationId xmlns="" xmlns:a16="http://schemas.microsoft.com/office/drawing/2014/main" id="{D4E991FC-BB3A-F340-9606-A470D6979076}"/>
              </a:ext>
            </a:extLst>
          </p:cNvPr>
          <p:cNvSpPr txBox="1"/>
          <p:nvPr/>
        </p:nvSpPr>
        <p:spPr>
          <a:xfrm>
            <a:off x="1547664" y="1650166"/>
            <a:ext cx="5134731" cy="1569656"/>
          </a:xfrm>
          <a:prstGeom prst="rect">
            <a:avLst/>
          </a:prstGeom>
          <a:noFill/>
        </p:spPr>
        <p:txBody>
          <a:bodyPr wrap="none" lIns="91436" tIns="45718" rIns="91436" bIns="45718" rtlCol="0">
            <a:spAutoFit/>
          </a:bodyPr>
          <a:lstStyle/>
          <a:p>
            <a:pPr algn="ctr" defTabSz="685749"/>
            <a:r>
              <a:rPr lang="zh-CN" altLang="en-US" sz="4800" b="1" dirty="0" smtClean="0">
                <a:solidFill>
                  <a:prstClr val="black"/>
                </a:solidFill>
                <a:latin typeface="宋体" panose="02010600030101010101" pitchFamily="2" charset="-122"/>
                <a:ea typeface="宋体" panose="02010600030101010101" pitchFamily="2" charset="-122"/>
              </a:rPr>
              <a:t>读</a:t>
            </a:r>
            <a:r>
              <a:rPr lang="zh-CN" altLang="en-US" sz="4800" b="1" dirty="0">
                <a:solidFill>
                  <a:prstClr val="black"/>
                </a:solidFill>
                <a:latin typeface="宋体" panose="02010600030101010101" pitchFamily="2" charset="-122"/>
                <a:ea typeface="宋体" panose="02010600030101010101" pitchFamily="2" charset="-122"/>
              </a:rPr>
              <a:t>故</a:t>
            </a:r>
            <a:r>
              <a:rPr lang="zh-CN" altLang="en-US" sz="4800" b="1" dirty="0" smtClean="0">
                <a:solidFill>
                  <a:prstClr val="black"/>
                </a:solidFill>
                <a:latin typeface="宋体" panose="02010600030101010101" pitchFamily="2" charset="-122"/>
                <a:ea typeface="宋体" panose="02010600030101010101" pitchFamily="2" charset="-122"/>
              </a:rPr>
              <a:t>事</a:t>
            </a:r>
            <a:endParaRPr lang="en-US" altLang="zh-CN" sz="4800" b="1" dirty="0" smtClean="0">
              <a:solidFill>
                <a:prstClr val="black"/>
              </a:solidFill>
              <a:latin typeface="宋体" panose="02010600030101010101" pitchFamily="2" charset="-122"/>
              <a:ea typeface="宋体" panose="02010600030101010101" pitchFamily="2" charset="-122"/>
            </a:endParaRPr>
          </a:p>
          <a:p>
            <a:pPr algn="ctr" defTabSz="685749"/>
            <a:r>
              <a:rPr lang="zh-CN" altLang="en-US" sz="4800" b="1" dirty="0" smtClean="0">
                <a:solidFill>
                  <a:prstClr val="black"/>
                </a:solidFill>
                <a:latin typeface="宋体" panose="02010600030101010101" pitchFamily="2" charset="-122"/>
                <a:ea typeface="宋体" panose="02010600030101010101" pitchFamily="2" charset="-122"/>
              </a:rPr>
              <a:t>体会人物精神品质</a:t>
            </a:r>
            <a:endParaRPr lang="en-US" altLang="zh-CN" sz="4800" b="1" dirty="0">
              <a:solidFill>
                <a:prstClr val="black"/>
              </a:solidFill>
              <a:latin typeface="宋体" panose="02010600030101010101" pitchFamily="2" charset="-122"/>
              <a:ea typeface="宋体" panose="02010600030101010101" pitchFamily="2" charset="-122"/>
            </a:endParaRPr>
          </a:p>
        </p:txBody>
      </p:sp>
      <p:sp>
        <p:nvSpPr>
          <p:cNvPr id="3" name="文本框 14">
            <a:extLst>
              <a:ext uri="{FF2B5EF4-FFF2-40B4-BE49-F238E27FC236}">
                <a16:creationId xmlns:a16="http://schemas.microsoft.com/office/drawing/2014/main" xmlns="" id="{D4E991FC-BB3A-F340-9606-A470D6979076}"/>
              </a:ext>
            </a:extLst>
          </p:cNvPr>
          <p:cNvSpPr txBox="1"/>
          <p:nvPr/>
        </p:nvSpPr>
        <p:spPr>
          <a:xfrm>
            <a:off x="1174329" y="1082312"/>
            <a:ext cx="1408602" cy="715085"/>
          </a:xfrm>
          <a:prstGeom prst="roundRect">
            <a:avLst/>
          </a:prstGeom>
          <a:noFill/>
        </p:spPr>
        <p:txBody>
          <a:bodyPr wrap="none" lIns="91436" tIns="45718" rIns="91436" bIns="45718" rtlCol="0">
            <a:spAutoFit/>
          </a:bodyPr>
          <a:lstStyle/>
          <a:p>
            <a:pPr algn="ctr" defTabSz="685749"/>
            <a:r>
              <a:rPr lang="zh-CN" altLang="en-US" sz="3600" b="1" smtClean="0">
                <a:solidFill>
                  <a:srgbClr val="0070C0"/>
                </a:solidFill>
                <a:latin typeface="楷体" panose="02010609060101010101" pitchFamily="49" charset="-122"/>
                <a:ea typeface="楷体" panose="02010609060101010101" pitchFamily="49" charset="-122"/>
              </a:rPr>
              <a:t>活</a:t>
            </a:r>
            <a:r>
              <a:rPr lang="zh-CN" altLang="en-US" sz="3600" b="1" smtClean="0">
                <a:solidFill>
                  <a:srgbClr val="0070C0"/>
                </a:solidFill>
                <a:latin typeface="楷体" panose="02010609060101010101" pitchFamily="49" charset="-122"/>
                <a:ea typeface="楷体" panose="02010609060101010101" pitchFamily="49" charset="-122"/>
              </a:rPr>
              <a:t>动</a:t>
            </a:r>
            <a:r>
              <a:rPr lang="en-US" altLang="zh-CN" sz="3600" b="1" smtClean="0">
                <a:solidFill>
                  <a:srgbClr val="0070C0"/>
                </a:solidFill>
                <a:latin typeface="楷体" panose="02010609060101010101" pitchFamily="49" charset="-122"/>
                <a:ea typeface="楷体" panose="02010609060101010101" pitchFamily="49" charset="-122"/>
              </a:rPr>
              <a:t>2</a:t>
            </a:r>
            <a:endParaRPr lang="zh-CN" altLang="en-US" sz="3600" b="1" dirty="0">
              <a:solidFill>
                <a:srgbClr val="0070C0"/>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222667758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6"/>
          <p:cNvSpPr txBox="1"/>
          <p:nvPr/>
        </p:nvSpPr>
        <p:spPr>
          <a:xfrm>
            <a:off x="1115616" y="1491630"/>
            <a:ext cx="6979235" cy="1251112"/>
          </a:xfrm>
          <a:prstGeom prst="rect">
            <a:avLst/>
          </a:prstGeom>
          <a:noFill/>
        </p:spPr>
        <p:txBody>
          <a:bodyPr wrap="square" lIns="68580" tIns="34290" rIns="68580" bIns="34290" rtlCol="0" anchor="t">
            <a:spAutoFit/>
          </a:bodyPr>
          <a:lstStyle/>
          <a:p>
            <a:pPr>
              <a:lnSpc>
                <a:spcPct val="120000"/>
              </a:lnSpc>
            </a:pPr>
            <a:r>
              <a:rPr lang="zh-CN" altLang="en-US" sz="3200" b="1" dirty="0" smtClean="0">
                <a:latin typeface="宋体" panose="02010600030101010101" pitchFamily="2" charset="-122"/>
                <a:ea typeface="宋体" panose="02010600030101010101" pitchFamily="2" charset="-122"/>
              </a:rPr>
              <a:t>    默读课文，思考：课文可以分成几个部分？每部分写了什么内容？</a:t>
            </a:r>
            <a:endParaRPr lang="zh-CN" altLang="en-US" sz="3200" b="1" dirty="0">
              <a:latin typeface="宋体" panose="02010600030101010101" pitchFamily="2" charset="-122"/>
              <a:ea typeface="宋体" panose="02010600030101010101" pitchFamily="2" charset="-122"/>
            </a:endParaRPr>
          </a:p>
        </p:txBody>
      </p:sp>
      <p:sp>
        <p:nvSpPr>
          <p:cNvPr id="3" name="文本框 15">
            <a:extLst>
              <a:ext uri="{FF2B5EF4-FFF2-40B4-BE49-F238E27FC236}">
                <a16:creationId xmlns:a16="http://schemas.microsoft.com/office/drawing/2014/main" xmlns="" id="{59E5E49B-C5CE-9047-A49B-3D00DDB31B47}"/>
              </a:ext>
            </a:extLst>
          </p:cNvPr>
          <p:cNvSpPr txBox="1"/>
          <p:nvPr/>
        </p:nvSpPr>
        <p:spPr>
          <a:xfrm>
            <a:off x="1376978" y="365999"/>
            <a:ext cx="4533188" cy="683264"/>
          </a:xfrm>
          <a:prstGeom prst="rect">
            <a:avLst/>
          </a:prstGeom>
          <a:noFill/>
        </p:spPr>
        <p:txBody>
          <a:bodyPr wrap="square" rtlCol="0">
            <a:spAutoFit/>
          </a:bodyPr>
          <a:lstStyle/>
          <a:p>
            <a:pPr marL="0" marR="0" lvl="0" indent="0" algn="l" defTabSz="685800" rtl="0" eaLnBrk="1" fontAlgn="auto" latinLnBrk="0" hangingPunct="1">
              <a:lnSpc>
                <a:spcPct val="120000"/>
              </a:lnSpc>
              <a:spcBef>
                <a:spcPts val="0"/>
              </a:spcBef>
              <a:spcAft>
                <a:spcPts val="0"/>
              </a:spcAft>
              <a:buClrTx/>
              <a:buSzTx/>
              <a:buFontTx/>
              <a:buNone/>
              <a:tabLst/>
              <a:defRPr/>
            </a:pPr>
            <a:r>
              <a:rPr kumimoji="1" lang="zh-CN" altLang="en-US" sz="3200" b="1" i="0" u="none" strike="noStrike" kern="1200" cap="none" spc="0" normalizeH="0" baseline="0" noProof="0" smtClean="0">
                <a:ln>
                  <a:noFill/>
                </a:ln>
                <a:solidFill>
                  <a:prstClr val="black"/>
                </a:solidFill>
                <a:effectLst/>
                <a:uLnTx/>
                <a:uFillTx/>
                <a:latin typeface="黑体" panose="02010609060101010101" pitchFamily="49" charset="-122"/>
                <a:ea typeface="黑体" panose="02010609060101010101" pitchFamily="49" charset="-122"/>
              </a:rPr>
              <a:t>初步把握故事内容</a:t>
            </a:r>
            <a:endParaRPr kumimoji="1" lang="en-US" altLang="zh-CN" sz="3200" b="1" i="0" u="none" strike="noStrike" kern="1200" cap="none" spc="0" normalizeH="0" baseline="0" noProof="0" dirty="0" smtClean="0">
              <a:ln>
                <a:noFill/>
              </a:ln>
              <a:solidFill>
                <a:prstClr val="black"/>
              </a:solidFill>
              <a:effectLst/>
              <a:uLnTx/>
              <a:uFillTx/>
              <a:latin typeface="黑体" panose="02010609060101010101" pitchFamily="49" charset="-122"/>
              <a:ea typeface="黑体" panose="02010609060101010101" pitchFamily="49" charset="-122"/>
            </a:endParaRPr>
          </a:p>
        </p:txBody>
      </p:sp>
      <p:pic>
        <p:nvPicPr>
          <p:cNvPr id="5" name="Picture 2" descr="E:\24春\图\包图网的图\钢笔抠图.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068" y="281446"/>
            <a:ext cx="720081" cy="76662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67851" y="0"/>
            <a:ext cx="7815889" cy="5020022"/>
            <a:chOff x="2046799" y="2067213"/>
            <a:chExt cx="4485244" cy="2880801"/>
          </a:xfrm>
        </p:grpSpPr>
        <p:pic>
          <p:nvPicPr>
            <p:cNvPr id="3" name="Picture 2" descr="E:\22春\资源\图片\课本图片\12清贫P63.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2046799" y="2067213"/>
              <a:ext cx="2243071" cy="288080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E:\22春\资源\图片\课本图片\12清贫P64.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8"/>
            <a:stretch/>
          </p:blipFill>
          <p:spPr bwMode="auto">
            <a:xfrm>
              <a:off x="4289869" y="2067458"/>
              <a:ext cx="2242174" cy="2880556"/>
            </a:xfrm>
            <a:prstGeom prst="rect">
              <a:avLst/>
            </a:prstGeom>
            <a:noFill/>
            <a:extLst>
              <a:ext uri="{909E8E84-426E-40DD-AFC4-6F175D3DCCD1}">
                <a14:hiddenFill xmlns:a14="http://schemas.microsoft.com/office/drawing/2010/main">
                  <a:solidFill>
                    <a:srgbClr val="FFFFFF"/>
                  </a:solidFill>
                </a14:hiddenFill>
              </a:ext>
            </a:extLst>
          </p:spPr>
        </p:pic>
      </p:grpSp>
      <p:sp>
        <p:nvSpPr>
          <p:cNvPr id="5" name="TextBox 4"/>
          <p:cNvSpPr txBox="1"/>
          <p:nvPr/>
        </p:nvSpPr>
        <p:spPr>
          <a:xfrm>
            <a:off x="504658" y="1131589"/>
            <a:ext cx="432048" cy="307777"/>
          </a:xfrm>
          <a:prstGeom prst="rect">
            <a:avLst/>
          </a:prstGeom>
          <a:noFill/>
        </p:spPr>
        <p:txBody>
          <a:bodyPr wrap="square" rtlCol="0">
            <a:spAutoFit/>
          </a:bodyPr>
          <a:lstStyle/>
          <a:p>
            <a:r>
              <a:rPr lang="en-US" altLang="zh-CN" smtClean="0">
                <a:solidFill>
                  <a:srgbClr val="FF0000"/>
                </a:solidFill>
              </a:rPr>
              <a:t>1</a:t>
            </a:r>
            <a:endParaRPr lang="zh-CN" altLang="en-US">
              <a:solidFill>
                <a:srgbClr val="FF0000"/>
              </a:solidFill>
            </a:endParaRPr>
          </a:p>
        </p:txBody>
      </p:sp>
      <p:sp>
        <p:nvSpPr>
          <p:cNvPr id="6" name="TextBox 5"/>
          <p:cNvSpPr txBox="1"/>
          <p:nvPr/>
        </p:nvSpPr>
        <p:spPr>
          <a:xfrm>
            <a:off x="504658" y="2330551"/>
            <a:ext cx="432048" cy="307777"/>
          </a:xfrm>
          <a:prstGeom prst="rect">
            <a:avLst/>
          </a:prstGeom>
          <a:noFill/>
        </p:spPr>
        <p:txBody>
          <a:bodyPr wrap="square" rtlCol="0">
            <a:spAutoFit/>
          </a:bodyPr>
          <a:lstStyle/>
          <a:p>
            <a:r>
              <a:rPr lang="en-US" altLang="zh-CN" smtClean="0">
                <a:solidFill>
                  <a:srgbClr val="FF0000"/>
                </a:solidFill>
              </a:rPr>
              <a:t>2</a:t>
            </a:r>
            <a:endParaRPr lang="zh-CN" altLang="en-US">
              <a:solidFill>
                <a:srgbClr val="FF0000"/>
              </a:solidFill>
            </a:endParaRPr>
          </a:p>
        </p:txBody>
      </p:sp>
      <p:sp>
        <p:nvSpPr>
          <p:cNvPr id="7" name="TextBox 6"/>
          <p:cNvSpPr txBox="1"/>
          <p:nvPr/>
        </p:nvSpPr>
        <p:spPr>
          <a:xfrm>
            <a:off x="467544" y="3888258"/>
            <a:ext cx="432048" cy="307777"/>
          </a:xfrm>
          <a:prstGeom prst="rect">
            <a:avLst/>
          </a:prstGeom>
          <a:noFill/>
        </p:spPr>
        <p:txBody>
          <a:bodyPr wrap="square" rtlCol="0">
            <a:spAutoFit/>
          </a:bodyPr>
          <a:lstStyle/>
          <a:p>
            <a:r>
              <a:rPr lang="en-US" altLang="zh-CN" smtClean="0">
                <a:solidFill>
                  <a:srgbClr val="FF0000"/>
                </a:solidFill>
              </a:rPr>
              <a:t>3</a:t>
            </a:r>
            <a:endParaRPr lang="zh-CN" altLang="en-US">
              <a:solidFill>
                <a:srgbClr val="FF0000"/>
              </a:solidFill>
            </a:endParaRPr>
          </a:p>
        </p:txBody>
      </p:sp>
      <p:sp>
        <p:nvSpPr>
          <p:cNvPr id="8" name="TextBox 7"/>
          <p:cNvSpPr txBox="1"/>
          <p:nvPr/>
        </p:nvSpPr>
        <p:spPr>
          <a:xfrm>
            <a:off x="467544" y="4091970"/>
            <a:ext cx="432048" cy="307777"/>
          </a:xfrm>
          <a:prstGeom prst="rect">
            <a:avLst/>
          </a:prstGeom>
          <a:noFill/>
        </p:spPr>
        <p:txBody>
          <a:bodyPr wrap="square" rtlCol="0">
            <a:spAutoFit/>
          </a:bodyPr>
          <a:lstStyle/>
          <a:p>
            <a:r>
              <a:rPr lang="en-US" altLang="zh-CN" smtClean="0">
                <a:solidFill>
                  <a:srgbClr val="FF0000"/>
                </a:solidFill>
              </a:rPr>
              <a:t>4</a:t>
            </a:r>
            <a:endParaRPr lang="zh-CN" altLang="en-US">
              <a:solidFill>
                <a:srgbClr val="FF0000"/>
              </a:solidFill>
            </a:endParaRPr>
          </a:p>
        </p:txBody>
      </p:sp>
      <p:sp>
        <p:nvSpPr>
          <p:cNvPr id="9" name="TextBox 8"/>
          <p:cNvSpPr txBox="1"/>
          <p:nvPr/>
        </p:nvSpPr>
        <p:spPr>
          <a:xfrm>
            <a:off x="478177" y="4462409"/>
            <a:ext cx="432048" cy="307777"/>
          </a:xfrm>
          <a:prstGeom prst="rect">
            <a:avLst/>
          </a:prstGeom>
          <a:noFill/>
        </p:spPr>
        <p:txBody>
          <a:bodyPr wrap="square" rtlCol="0">
            <a:spAutoFit/>
          </a:bodyPr>
          <a:lstStyle/>
          <a:p>
            <a:r>
              <a:rPr lang="en-US" altLang="zh-CN" smtClean="0">
                <a:solidFill>
                  <a:srgbClr val="FF0000"/>
                </a:solidFill>
              </a:rPr>
              <a:t>5</a:t>
            </a:r>
            <a:endParaRPr lang="zh-CN" altLang="en-US">
              <a:solidFill>
                <a:srgbClr val="FF0000"/>
              </a:solidFill>
            </a:endParaRPr>
          </a:p>
        </p:txBody>
      </p:sp>
      <p:sp>
        <p:nvSpPr>
          <p:cNvPr id="10" name="TextBox 9"/>
          <p:cNvSpPr txBox="1"/>
          <p:nvPr/>
        </p:nvSpPr>
        <p:spPr>
          <a:xfrm>
            <a:off x="4334712" y="407358"/>
            <a:ext cx="432048" cy="307777"/>
          </a:xfrm>
          <a:prstGeom prst="rect">
            <a:avLst/>
          </a:prstGeom>
          <a:noFill/>
        </p:spPr>
        <p:txBody>
          <a:bodyPr wrap="square" rtlCol="0">
            <a:spAutoFit/>
          </a:bodyPr>
          <a:lstStyle/>
          <a:p>
            <a:r>
              <a:rPr lang="en-US" altLang="zh-CN" smtClean="0">
                <a:solidFill>
                  <a:srgbClr val="FF0000"/>
                </a:solidFill>
              </a:rPr>
              <a:t>6</a:t>
            </a:r>
            <a:endParaRPr lang="zh-CN" altLang="en-US">
              <a:solidFill>
                <a:srgbClr val="FF0000"/>
              </a:solidFill>
            </a:endParaRPr>
          </a:p>
        </p:txBody>
      </p:sp>
      <p:sp>
        <p:nvSpPr>
          <p:cNvPr id="11" name="TextBox 10"/>
          <p:cNvSpPr txBox="1"/>
          <p:nvPr/>
        </p:nvSpPr>
        <p:spPr>
          <a:xfrm>
            <a:off x="4329583" y="992454"/>
            <a:ext cx="432048" cy="307777"/>
          </a:xfrm>
          <a:prstGeom prst="rect">
            <a:avLst/>
          </a:prstGeom>
          <a:noFill/>
        </p:spPr>
        <p:txBody>
          <a:bodyPr wrap="square" rtlCol="0">
            <a:spAutoFit/>
          </a:bodyPr>
          <a:lstStyle/>
          <a:p>
            <a:r>
              <a:rPr lang="en-US" altLang="zh-CN" smtClean="0">
                <a:solidFill>
                  <a:srgbClr val="FF0000"/>
                </a:solidFill>
              </a:rPr>
              <a:t>7</a:t>
            </a:r>
            <a:endParaRPr lang="zh-CN" altLang="en-US">
              <a:solidFill>
                <a:srgbClr val="FF0000"/>
              </a:solidFill>
            </a:endParaRPr>
          </a:p>
        </p:txBody>
      </p:sp>
      <p:sp>
        <p:nvSpPr>
          <p:cNvPr id="12" name="TextBox 11"/>
          <p:cNvSpPr txBox="1"/>
          <p:nvPr/>
        </p:nvSpPr>
        <p:spPr>
          <a:xfrm>
            <a:off x="4329583" y="1559410"/>
            <a:ext cx="432048" cy="307777"/>
          </a:xfrm>
          <a:prstGeom prst="rect">
            <a:avLst/>
          </a:prstGeom>
          <a:noFill/>
        </p:spPr>
        <p:txBody>
          <a:bodyPr wrap="square" rtlCol="0">
            <a:spAutoFit/>
          </a:bodyPr>
          <a:lstStyle/>
          <a:p>
            <a:r>
              <a:rPr lang="en-US" altLang="zh-CN" smtClean="0">
                <a:solidFill>
                  <a:srgbClr val="FF0000"/>
                </a:solidFill>
              </a:rPr>
              <a:t>8</a:t>
            </a:r>
            <a:endParaRPr lang="zh-CN" altLang="en-US">
              <a:solidFill>
                <a:srgbClr val="FF0000"/>
              </a:solidFill>
            </a:endParaRPr>
          </a:p>
        </p:txBody>
      </p:sp>
      <p:sp>
        <p:nvSpPr>
          <p:cNvPr id="13" name="TextBox 12"/>
          <p:cNvSpPr txBox="1"/>
          <p:nvPr/>
        </p:nvSpPr>
        <p:spPr>
          <a:xfrm>
            <a:off x="4366611" y="2723976"/>
            <a:ext cx="432048" cy="307777"/>
          </a:xfrm>
          <a:prstGeom prst="rect">
            <a:avLst/>
          </a:prstGeom>
          <a:noFill/>
        </p:spPr>
        <p:txBody>
          <a:bodyPr wrap="square" rtlCol="0">
            <a:spAutoFit/>
          </a:bodyPr>
          <a:lstStyle/>
          <a:p>
            <a:r>
              <a:rPr lang="en-US" altLang="zh-CN" smtClean="0">
                <a:solidFill>
                  <a:srgbClr val="FF0000"/>
                </a:solidFill>
              </a:rPr>
              <a:t>9</a:t>
            </a:r>
            <a:endParaRPr lang="zh-CN" altLang="en-US">
              <a:solidFill>
                <a:srgbClr val="FF0000"/>
              </a:solidFill>
            </a:endParaRPr>
          </a:p>
        </p:txBody>
      </p:sp>
      <p:sp>
        <p:nvSpPr>
          <p:cNvPr id="14" name="TextBox 13"/>
          <p:cNvSpPr txBox="1"/>
          <p:nvPr/>
        </p:nvSpPr>
        <p:spPr>
          <a:xfrm>
            <a:off x="4295265" y="3922744"/>
            <a:ext cx="432048" cy="307777"/>
          </a:xfrm>
          <a:prstGeom prst="rect">
            <a:avLst/>
          </a:prstGeom>
          <a:noFill/>
        </p:spPr>
        <p:txBody>
          <a:bodyPr wrap="square" rtlCol="0">
            <a:spAutoFit/>
          </a:bodyPr>
          <a:lstStyle/>
          <a:p>
            <a:r>
              <a:rPr lang="en-US" altLang="zh-CN" smtClean="0">
                <a:solidFill>
                  <a:srgbClr val="FF0000"/>
                </a:solidFill>
              </a:rPr>
              <a:t>10</a:t>
            </a:r>
            <a:endParaRPr lang="zh-CN" altLang="en-US">
              <a:solidFill>
                <a:srgbClr val="FF0000"/>
              </a:solidFill>
            </a:endParaRPr>
          </a:p>
        </p:txBody>
      </p:sp>
      <p:sp>
        <p:nvSpPr>
          <p:cNvPr id="15" name="矩形 14"/>
          <p:cNvSpPr/>
          <p:nvPr/>
        </p:nvSpPr>
        <p:spPr>
          <a:xfrm>
            <a:off x="434255" y="1192266"/>
            <a:ext cx="3456384" cy="1198962"/>
          </a:xfrm>
          <a:prstGeom prst="rect">
            <a:avLst/>
          </a:prstGeom>
          <a:grpFill/>
          <a:ln>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434255" y="2385202"/>
            <a:ext cx="3456384" cy="2562812"/>
          </a:xfrm>
          <a:prstGeom prst="rect">
            <a:avLst/>
          </a:prstGeom>
          <a:grpFill/>
          <a:ln>
            <a:solidFill>
              <a:schemeClr val="accent5">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4295265" y="392973"/>
            <a:ext cx="3456384" cy="2371492"/>
          </a:xfrm>
          <a:prstGeom prst="rect">
            <a:avLst/>
          </a:prstGeom>
          <a:grpFill/>
          <a:ln>
            <a:solidFill>
              <a:schemeClr val="accent5">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4277448" y="3957145"/>
            <a:ext cx="3456384" cy="433552"/>
          </a:xfrm>
          <a:prstGeom prst="rect">
            <a:avLst/>
          </a:prstGeom>
          <a:grpFill/>
          <a:ln>
            <a:solidFill>
              <a:schemeClr val="accent3">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 Box 5"/>
          <p:cNvSpPr txBox="1">
            <a:spLocks noChangeArrowheads="1"/>
          </p:cNvSpPr>
          <p:nvPr/>
        </p:nvSpPr>
        <p:spPr bwMode="auto">
          <a:xfrm>
            <a:off x="518008" y="1255824"/>
            <a:ext cx="3318922" cy="1084912"/>
          </a:xfrm>
          <a:prstGeom prst="rect">
            <a:avLst/>
          </a:prstGeom>
          <a:solidFill>
            <a:schemeClr val="bg1"/>
          </a:solidFill>
          <a:ln w="9525">
            <a:noFill/>
            <a:miter lim="800000"/>
          </a:ln>
          <a:effectLst/>
        </p:spPr>
        <p:txBody>
          <a:bodyPr wrap="square" lIns="68580" tIns="34290" rIns="68580" bIns="34290">
            <a:spAutoFit/>
          </a:bodyPr>
          <a:lstStyle/>
          <a:p>
            <a:pPr>
              <a:spcBef>
                <a:spcPct val="50000"/>
              </a:spcBef>
            </a:pPr>
            <a:r>
              <a:rPr lang="zh-CN" altLang="en-US" sz="2200" b="1" smtClean="0">
                <a:latin typeface="楷体" panose="02010609060101010101" pitchFamily="49" charset="-122"/>
                <a:ea typeface="楷体" panose="02010609060101010101" pitchFamily="49" charset="-122"/>
              </a:rPr>
              <a:t>    写方志敏表明</a:t>
            </a:r>
            <a:r>
              <a:rPr lang="zh-CN" altLang="en-US" sz="2200" b="1">
                <a:latin typeface="楷体" panose="02010609060101010101" pitchFamily="49" charset="-122"/>
                <a:ea typeface="楷体" panose="02010609060101010101" pitchFamily="49" charset="-122"/>
              </a:rPr>
              <a:t>矜持不</a:t>
            </a:r>
            <a:r>
              <a:rPr lang="zh-CN" altLang="en-US" sz="2200" b="1" smtClean="0">
                <a:latin typeface="楷体" panose="02010609060101010101" pitchFamily="49" charset="-122"/>
                <a:ea typeface="楷体" panose="02010609060101010101" pitchFamily="49" charset="-122"/>
              </a:rPr>
              <a:t>苟、舍己为公是共产党员的美德。</a:t>
            </a:r>
            <a:endParaRPr lang="zh-CN" altLang="en-US" sz="2200" b="1" dirty="0">
              <a:latin typeface="楷体" panose="02010609060101010101" pitchFamily="49" charset="-122"/>
              <a:ea typeface="楷体" panose="02010609060101010101" pitchFamily="49" charset="-122"/>
            </a:endParaRPr>
          </a:p>
        </p:txBody>
      </p:sp>
      <p:sp>
        <p:nvSpPr>
          <p:cNvPr id="20" name="矩形 19"/>
          <p:cNvSpPr/>
          <p:nvPr/>
        </p:nvSpPr>
        <p:spPr>
          <a:xfrm>
            <a:off x="532998" y="2877864"/>
            <a:ext cx="3174906" cy="769441"/>
          </a:xfrm>
          <a:prstGeom prst="rect">
            <a:avLst/>
          </a:prstGeom>
          <a:solidFill>
            <a:schemeClr val="bg1"/>
          </a:solidFill>
        </p:spPr>
        <p:txBody>
          <a:bodyPr wrap="square">
            <a:spAutoFit/>
          </a:bodyPr>
          <a:lstStyle/>
          <a:p>
            <a:pPr>
              <a:spcBef>
                <a:spcPct val="50000"/>
              </a:spcBef>
            </a:pPr>
            <a:r>
              <a:rPr lang="zh-CN" altLang="en-US" sz="2200" b="1" smtClean="0">
                <a:latin typeface="楷体" panose="02010609060101010101" pitchFamily="49" charset="-122"/>
                <a:ea typeface="楷体" panose="02010609060101010101" pitchFamily="49" charset="-122"/>
              </a:rPr>
              <a:t>    写</a:t>
            </a:r>
            <a:r>
              <a:rPr lang="zh-CN" altLang="en-US" sz="2200" b="1">
                <a:latin typeface="楷体" panose="02010609060101010101" pitchFamily="49" charset="-122"/>
                <a:ea typeface="楷体" panose="02010609060101010101" pitchFamily="49" charset="-122"/>
              </a:rPr>
              <a:t>方志敏被搜身、逼问的过程。</a:t>
            </a:r>
            <a:endParaRPr lang="zh-CN" altLang="en-US" sz="2200" b="1" dirty="0">
              <a:latin typeface="楷体" panose="02010609060101010101" pitchFamily="49" charset="-122"/>
              <a:ea typeface="楷体" panose="02010609060101010101" pitchFamily="49" charset="-122"/>
            </a:endParaRPr>
          </a:p>
        </p:txBody>
      </p:sp>
      <p:sp>
        <p:nvSpPr>
          <p:cNvPr id="21" name="矩形 20"/>
          <p:cNvSpPr/>
          <p:nvPr/>
        </p:nvSpPr>
        <p:spPr>
          <a:xfrm>
            <a:off x="4283968" y="2954437"/>
            <a:ext cx="3529139" cy="769441"/>
          </a:xfrm>
          <a:prstGeom prst="rect">
            <a:avLst/>
          </a:prstGeom>
          <a:solidFill>
            <a:schemeClr val="bg1"/>
          </a:solidFill>
        </p:spPr>
        <p:txBody>
          <a:bodyPr wrap="square">
            <a:spAutoFit/>
          </a:bodyPr>
          <a:lstStyle/>
          <a:p>
            <a:r>
              <a:rPr lang="zh-CN" altLang="en-US" sz="2200" b="1" smtClean="0">
                <a:latin typeface="楷体" panose="02010609060101010101" pitchFamily="49" charset="-122"/>
                <a:ea typeface="楷体" panose="02010609060101010101" pitchFamily="49" charset="-122"/>
              </a:rPr>
              <a:t>    写</a:t>
            </a:r>
            <a:r>
              <a:rPr lang="zh-CN" altLang="en-US" sz="2200" b="1">
                <a:latin typeface="楷体" panose="02010609060101010101" pitchFamily="49" charset="-122"/>
                <a:ea typeface="楷体" panose="02010609060101010101" pitchFamily="49" charset="-122"/>
              </a:rPr>
              <a:t>方志敏的唯一的财产</a:t>
            </a:r>
            <a:r>
              <a:rPr lang="zh-CN" altLang="en-US" sz="2200" b="1" smtClean="0">
                <a:latin typeface="楷体" panose="02010609060101010101" pitchFamily="49" charset="-122"/>
                <a:ea typeface="楷体" panose="02010609060101010101" pitchFamily="49" charset="-122"/>
              </a:rPr>
              <a:t>是什么。</a:t>
            </a:r>
            <a:endParaRPr lang="zh-CN" altLang="en-US" sz="2200">
              <a:latin typeface="楷体" panose="02010609060101010101" pitchFamily="49" charset="-122"/>
              <a:ea typeface="楷体" panose="02010609060101010101" pitchFamily="49" charset="-122"/>
            </a:endParaRPr>
          </a:p>
        </p:txBody>
      </p:sp>
      <p:sp>
        <p:nvSpPr>
          <p:cNvPr id="22" name="矩形 21"/>
          <p:cNvSpPr/>
          <p:nvPr/>
        </p:nvSpPr>
        <p:spPr>
          <a:xfrm>
            <a:off x="4366611" y="4011910"/>
            <a:ext cx="3229725" cy="769441"/>
          </a:xfrm>
          <a:prstGeom prst="rect">
            <a:avLst/>
          </a:prstGeom>
          <a:solidFill>
            <a:schemeClr val="bg1"/>
          </a:solidFill>
        </p:spPr>
        <p:txBody>
          <a:bodyPr wrap="square">
            <a:spAutoFit/>
          </a:bodyPr>
          <a:lstStyle/>
          <a:p>
            <a:r>
              <a:rPr lang="zh-CN" altLang="en-US" sz="2200" b="1" smtClean="0">
                <a:latin typeface="楷体" panose="02010609060101010101" pitchFamily="49" charset="-122"/>
                <a:ea typeface="楷体" panose="02010609060101010101" pitchFamily="49" charset="-122"/>
              </a:rPr>
              <a:t>    点明</a:t>
            </a:r>
            <a:r>
              <a:rPr lang="zh-CN" altLang="en-US" sz="2200" b="1">
                <a:latin typeface="楷体" panose="02010609060101010101" pitchFamily="49" charset="-122"/>
                <a:ea typeface="楷体" panose="02010609060101010101" pitchFamily="49" charset="-122"/>
              </a:rPr>
              <a:t>清贫、朴素是革命者的力量源泉。</a:t>
            </a:r>
            <a:endParaRPr lang="zh-CN" altLang="en-US" sz="2200">
              <a:latin typeface="楷体" panose="02010609060101010101" pitchFamily="49" charset="-122"/>
              <a:ea typeface="楷体" panose="02010609060101010101" pitchFamily="49" charset="-122"/>
            </a:endParaRPr>
          </a:p>
        </p:txBody>
      </p:sp>
      <p:sp>
        <p:nvSpPr>
          <p:cNvPr id="23" name="矩形 22"/>
          <p:cNvSpPr/>
          <p:nvPr/>
        </p:nvSpPr>
        <p:spPr>
          <a:xfrm>
            <a:off x="4286488" y="2764464"/>
            <a:ext cx="3456384" cy="1176915"/>
          </a:xfrm>
          <a:prstGeom prst="rect">
            <a:avLst/>
          </a:prstGeom>
          <a:grpFill/>
          <a:ln>
            <a:solidFill>
              <a:schemeClr val="accent2">
                <a:lumMod val="60000"/>
                <a:lumOff val="4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25697770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500"/>
                                        <p:tgtEl>
                                          <p:spTgt spid="2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25959" y="915566"/>
            <a:ext cx="7128792" cy="683264"/>
          </a:xfrm>
          <a:prstGeom prst="rect">
            <a:avLst/>
          </a:prstGeom>
        </p:spPr>
        <p:txBody>
          <a:bodyPr wrap="square">
            <a:spAutoFit/>
          </a:bodyPr>
          <a:lstStyle/>
          <a:p>
            <a:pPr indent="723900" eaLnBrk="1" fontAlgn="auto" hangingPunct="1">
              <a:lnSpc>
                <a:spcPct val="120000"/>
              </a:lnSpc>
              <a:spcBef>
                <a:spcPts val="0"/>
              </a:spcBef>
              <a:spcAft>
                <a:spcPts val="0"/>
              </a:spcAft>
              <a:defRPr/>
            </a:pPr>
            <a:r>
              <a:rPr lang="zh-CN" altLang="en-US" sz="3200" b="1" kern="0" dirty="0" smtClean="0">
                <a:latin typeface="宋体" panose="02010600030101010101" pitchFamily="2" charset="-122"/>
                <a:ea typeface="宋体" panose="02010600030101010101" pitchFamily="2" charset="-122"/>
              </a:rPr>
              <a:t>本文主要记叙了一件什么</a:t>
            </a:r>
            <a:r>
              <a:rPr lang="zh-CN" altLang="en-US" sz="3200" b="1" kern="0" smtClean="0">
                <a:latin typeface="宋体" panose="02010600030101010101" pitchFamily="2" charset="-122"/>
                <a:ea typeface="宋体" panose="02010600030101010101" pitchFamily="2" charset="-122"/>
              </a:rPr>
              <a:t>事？</a:t>
            </a:r>
            <a:endParaRPr lang="zh-CN" altLang="en-US" sz="3200" b="1" dirty="0">
              <a:latin typeface="宋体" panose="02010600030101010101" pitchFamily="2" charset="-122"/>
              <a:ea typeface="宋体" panose="02010600030101010101" pitchFamily="2" charset="-122"/>
            </a:endParaRPr>
          </a:p>
        </p:txBody>
      </p:sp>
      <p:sp>
        <p:nvSpPr>
          <p:cNvPr id="3" name="TextBox 2"/>
          <p:cNvSpPr txBox="1"/>
          <p:nvPr/>
        </p:nvSpPr>
        <p:spPr>
          <a:xfrm>
            <a:off x="827584" y="1995686"/>
            <a:ext cx="7776864" cy="1274195"/>
          </a:xfrm>
          <a:prstGeom prst="rect">
            <a:avLst/>
          </a:prstGeom>
          <a:noFill/>
          <a:ln w="12700" cmpd="sng">
            <a:noFill/>
            <a:prstDash val="sysDot"/>
          </a:ln>
        </p:spPr>
        <p:style>
          <a:lnRef idx="2">
            <a:schemeClr val="accent6"/>
          </a:lnRef>
          <a:fillRef idx="1">
            <a:schemeClr val="lt1"/>
          </a:fillRef>
          <a:effectRef idx="0">
            <a:schemeClr val="accent6"/>
          </a:effectRef>
          <a:fontRef idx="minor">
            <a:schemeClr val="dk1"/>
          </a:fontRef>
        </p:style>
        <p:txBody>
          <a:bodyPr wrap="square">
            <a:spAutoFit/>
          </a:bodyPr>
          <a:lstStyle/>
          <a:p>
            <a:pPr indent="457200" fontAlgn="auto">
              <a:lnSpc>
                <a:spcPct val="120000"/>
              </a:lnSpc>
              <a:defRPr/>
            </a:pPr>
            <a:r>
              <a:rPr lang="zh-CN" altLang="en-US" sz="3200" b="1" smtClean="0">
                <a:solidFill>
                  <a:schemeClr val="tx1"/>
                </a:solidFill>
                <a:latin typeface="楷体" panose="02010609060101010101" pitchFamily="49" charset="-122"/>
                <a:ea typeface="楷体" panose="02010609060101010101" pitchFamily="49" charset="-122"/>
              </a:rPr>
              <a:t>  方志敏</a:t>
            </a:r>
            <a:r>
              <a:rPr lang="zh-CN" altLang="en-US" sz="3200" b="1" dirty="0">
                <a:solidFill>
                  <a:schemeClr val="tx1"/>
                </a:solidFill>
                <a:latin typeface="楷体" panose="02010609060101010101" pitchFamily="49" charset="-122"/>
                <a:ea typeface="楷体" panose="02010609060101010101" pitchFamily="49" charset="-122"/>
              </a:rPr>
              <a:t>被俘后被两个国</a:t>
            </a:r>
            <a:r>
              <a:rPr lang="zh-CN" altLang="en-US" sz="3200" b="1">
                <a:solidFill>
                  <a:schemeClr val="tx1"/>
                </a:solidFill>
                <a:latin typeface="楷体" panose="02010609060101010101" pitchFamily="49" charset="-122"/>
                <a:ea typeface="楷体" panose="02010609060101010101" pitchFamily="49" charset="-122"/>
              </a:rPr>
              <a:t>民</a:t>
            </a:r>
            <a:r>
              <a:rPr lang="zh-CN" altLang="en-US" sz="3200" b="1" smtClean="0">
                <a:solidFill>
                  <a:schemeClr val="tx1"/>
                </a:solidFill>
                <a:latin typeface="楷体" panose="02010609060101010101" pitchFamily="49" charset="-122"/>
                <a:ea typeface="楷体" panose="02010609060101010101" pitchFamily="49" charset="-122"/>
              </a:rPr>
              <a:t>党兵士搜</a:t>
            </a:r>
            <a:r>
              <a:rPr lang="zh-CN" altLang="en-US" sz="3200" b="1" dirty="0">
                <a:solidFill>
                  <a:schemeClr val="tx1"/>
                </a:solidFill>
                <a:latin typeface="楷体" panose="02010609060101010101" pitchFamily="49" charset="-122"/>
                <a:ea typeface="楷体" panose="02010609060101010101" pitchFamily="49" charset="-122"/>
              </a:rPr>
              <a:t>身、逼问的经历。</a:t>
            </a:r>
          </a:p>
        </p:txBody>
      </p:sp>
    </p:spTree>
    <p:extLst>
      <p:ext uri="{BB962C8B-B14F-4D97-AF65-F5344CB8AC3E}">
        <p14:creationId xmlns:p14="http://schemas.microsoft.com/office/powerpoint/2010/main" val="252330702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827584" y="3082888"/>
            <a:ext cx="7721932" cy="1274195"/>
          </a:xfrm>
          <a:prstGeom prst="rect">
            <a:avLst/>
          </a:prstGeom>
          <a:noFill/>
          <a:ln w="12700" cmpd="sng">
            <a:noFill/>
            <a:prstDash val="lgDashDotDot"/>
          </a:ln>
        </p:spPr>
        <p:txBody>
          <a:bodyPr wrap="square" rtlCol="0" anchor="t">
            <a:spAutoFit/>
          </a:bodyPr>
          <a:lstStyle/>
          <a:p>
            <a:pPr fontAlgn="auto">
              <a:lnSpc>
                <a:spcPct val="120000"/>
              </a:lnSpc>
            </a:pPr>
            <a:r>
              <a:rPr lang="zh-CN" altLang="en-US" sz="3200" b="1" dirty="0" smtClean="0">
                <a:latin typeface="宋体" panose="02010600030101010101" pitchFamily="2" charset="-122"/>
                <a:ea typeface="宋体" panose="02010600030101010101" pitchFamily="2" charset="-122"/>
              </a:rPr>
              <a:t>    自主</a:t>
            </a:r>
            <a:r>
              <a:rPr lang="zh-CN" altLang="en-US" sz="3200" b="1" dirty="0">
                <a:latin typeface="宋体" panose="02010600030101010101" pitchFamily="2" charset="-122"/>
                <a:ea typeface="宋体" panose="02010600030101010101" pitchFamily="2" charset="-122"/>
              </a:rPr>
              <a:t>默读课文，画出能体现方志敏精神品质的语句</a:t>
            </a:r>
            <a:r>
              <a:rPr lang="zh-CN" altLang="en-US" sz="3200" b="1" dirty="0" smtClean="0">
                <a:latin typeface="宋体" panose="02010600030101010101" pitchFamily="2" charset="-122"/>
                <a:ea typeface="宋体" panose="02010600030101010101" pitchFamily="2" charset="-122"/>
              </a:rPr>
              <a:t>，在旁边批注上自己的体会。</a:t>
            </a:r>
            <a:endParaRPr lang="zh-CN" altLang="en-US" sz="3200" b="1" dirty="0">
              <a:latin typeface="宋体" panose="02010600030101010101" pitchFamily="2" charset="-122"/>
              <a:ea typeface="宋体" panose="02010600030101010101" pitchFamily="2" charset="-122"/>
            </a:endParaRPr>
          </a:p>
        </p:txBody>
      </p:sp>
      <p:pic>
        <p:nvPicPr>
          <p:cNvPr id="2050" name="Picture 2" descr="E:\24春\图\教材图\P63.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794988" y="1177301"/>
            <a:ext cx="7834677" cy="1898505"/>
          </a:xfrm>
          <a:prstGeom prst="rect">
            <a:avLst/>
          </a:prstGeom>
          <a:noFill/>
          <a:extLst>
            <a:ext uri="{909E8E84-426E-40DD-AFC4-6F175D3DCCD1}">
              <a14:hiddenFill xmlns:a14="http://schemas.microsoft.com/office/drawing/2010/main">
                <a:solidFill>
                  <a:srgbClr val="FFFFFF"/>
                </a:solidFill>
              </a14:hiddenFill>
            </a:ext>
          </a:extLst>
        </p:spPr>
      </p:pic>
      <p:sp>
        <p:nvSpPr>
          <p:cNvPr id="4" name="文本框 15">
            <a:extLst>
              <a:ext uri="{FF2B5EF4-FFF2-40B4-BE49-F238E27FC236}">
                <a16:creationId xmlns:a16="http://schemas.microsoft.com/office/drawing/2014/main" xmlns="" id="{59E5E49B-C5CE-9047-A49B-3D00DDB31B47}"/>
              </a:ext>
            </a:extLst>
          </p:cNvPr>
          <p:cNvSpPr txBox="1"/>
          <p:nvPr/>
        </p:nvSpPr>
        <p:spPr>
          <a:xfrm>
            <a:off x="1376978" y="365999"/>
            <a:ext cx="4533188" cy="604781"/>
          </a:xfrm>
          <a:prstGeom prst="rect">
            <a:avLst/>
          </a:prstGeom>
          <a:noFill/>
        </p:spPr>
        <p:txBody>
          <a:bodyPr wrap="square" rtlCol="0">
            <a:spAutoFit/>
          </a:bodyPr>
          <a:lstStyle/>
          <a:p>
            <a:pPr marL="0" marR="0" lvl="0" indent="0" algn="l" defTabSz="685800" rtl="0" eaLnBrk="1" fontAlgn="auto" latinLnBrk="0" hangingPunct="1">
              <a:lnSpc>
                <a:spcPct val="120000"/>
              </a:lnSpc>
              <a:spcBef>
                <a:spcPts val="0"/>
              </a:spcBef>
              <a:spcAft>
                <a:spcPts val="0"/>
              </a:spcAft>
              <a:buClrTx/>
              <a:buSzTx/>
              <a:buFontTx/>
              <a:buNone/>
              <a:tabLst/>
              <a:defRPr/>
            </a:pPr>
            <a:r>
              <a:rPr kumimoji="1" lang="zh-CN" altLang="en-US" sz="3200" b="1" i="0" u="none" strike="noStrike" kern="1200" cap="none" spc="0" normalizeH="0" baseline="0" noProof="0" smtClean="0">
                <a:ln>
                  <a:noFill/>
                </a:ln>
                <a:solidFill>
                  <a:prstClr val="black"/>
                </a:solidFill>
                <a:effectLst/>
                <a:uLnTx/>
                <a:uFillTx/>
                <a:latin typeface="黑体" panose="02010609060101010101" pitchFamily="49" charset="-122"/>
                <a:ea typeface="黑体" panose="02010609060101010101" pitchFamily="49" charset="-122"/>
              </a:rPr>
              <a:t>深入理解故事内容</a:t>
            </a:r>
            <a:endParaRPr kumimoji="1" lang="en-US" altLang="zh-CN" sz="3200" b="1" i="0" u="none" strike="noStrike" kern="1200" cap="none" spc="0" normalizeH="0" baseline="0" noProof="0" dirty="0" smtClean="0">
              <a:ln>
                <a:noFill/>
              </a:ln>
              <a:solidFill>
                <a:prstClr val="black"/>
              </a:solidFill>
              <a:effectLst/>
              <a:uLnTx/>
              <a:uFillTx/>
              <a:latin typeface="黑体" panose="02010609060101010101" pitchFamily="49" charset="-122"/>
              <a:ea typeface="黑体" panose="02010609060101010101" pitchFamily="49" charset="-122"/>
            </a:endParaRPr>
          </a:p>
        </p:txBody>
      </p:sp>
      <p:pic>
        <p:nvPicPr>
          <p:cNvPr id="5" name="Picture 2" descr="E:\24春\图\包图网的图\钢笔抠图.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5068" y="281446"/>
            <a:ext cx="720081" cy="7666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266070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899592" y="1131590"/>
            <a:ext cx="7344816" cy="1865126"/>
          </a:xfrm>
          <a:prstGeom prst="rect">
            <a:avLst/>
          </a:prstGeom>
          <a:noFill/>
          <a:ln w="12700" cmpd="sng">
            <a:noFill/>
            <a:prstDash val="lgDashDotDot"/>
          </a:ln>
        </p:spPr>
        <p:txBody>
          <a:bodyPr wrap="square" rtlCol="0" anchor="t">
            <a:spAutoFit/>
          </a:bodyPr>
          <a:lstStyle/>
          <a:p>
            <a:pPr fontAlgn="auto">
              <a:lnSpc>
                <a:spcPct val="120000"/>
              </a:lnSpc>
            </a:pPr>
            <a:r>
              <a:rPr lang="zh-CN" altLang="en-US" sz="3200" b="1" dirty="0" smtClean="0">
                <a:latin typeface="宋体" panose="02010600030101010101" pitchFamily="2" charset="-122"/>
                <a:ea typeface="宋体" panose="02010600030101010101" pitchFamily="2" charset="-122"/>
              </a:rPr>
              <a:t>    读第</a:t>
            </a:r>
            <a:r>
              <a:rPr lang="en-US" altLang="zh-CN" sz="3200" b="1" dirty="0" smtClean="0">
                <a:latin typeface="宋体" panose="02010600030101010101" pitchFamily="2" charset="-122"/>
                <a:ea typeface="宋体" panose="02010600030101010101" pitchFamily="2" charset="-122"/>
              </a:rPr>
              <a:t>1</a:t>
            </a:r>
            <a:r>
              <a:rPr lang="zh-CN" altLang="en-US" sz="3200" b="1" dirty="0" smtClean="0">
                <a:latin typeface="宋体" panose="02010600030101010101" pitchFamily="2" charset="-122"/>
                <a:ea typeface="宋体" panose="02010600030101010101" pitchFamily="2" charset="-122"/>
              </a:rPr>
              <a:t>自然段，说一说：你体会到方志敏是一个怎样的人？是从</a:t>
            </a:r>
            <a:r>
              <a:rPr lang="zh-CN" altLang="en-US" sz="3200" b="1" dirty="0">
                <a:latin typeface="宋体" panose="02010600030101010101" pitchFamily="2" charset="-122"/>
                <a:ea typeface="宋体" panose="02010600030101010101" pitchFamily="2" charset="-122"/>
              </a:rPr>
              <a:t>哪些语句</a:t>
            </a:r>
            <a:r>
              <a:rPr lang="zh-CN" altLang="en-US" sz="3200" b="1" dirty="0" smtClean="0">
                <a:latin typeface="宋体" panose="02010600030101010101" pitchFamily="2" charset="-122"/>
                <a:ea typeface="宋体" panose="02010600030101010101" pitchFamily="2" charset="-122"/>
              </a:rPr>
              <a:t>中体会到的？</a:t>
            </a:r>
            <a:endParaRPr lang="zh-CN" altLang="en-US" sz="3200" b="1" dirty="0">
              <a:latin typeface="宋体" panose="02010600030101010101" pitchFamily="2" charset="-122"/>
              <a:ea typeface="宋体" panose="02010600030101010101" pitchFamily="2" charset="-122"/>
            </a:endParaRPr>
          </a:p>
        </p:txBody>
      </p:sp>
    </p:spTree>
    <p:extLst>
      <p:ext uri="{BB962C8B-B14F-4D97-AF65-F5344CB8AC3E}">
        <p14:creationId xmlns:p14="http://schemas.microsoft.com/office/powerpoint/2010/main" val="424119266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39552" y="483518"/>
            <a:ext cx="8424936" cy="3194721"/>
          </a:xfrm>
          <a:prstGeom prst="rect">
            <a:avLst/>
          </a:prstGeom>
        </p:spPr>
        <p:txBody>
          <a:bodyPr wrap="square">
            <a:spAutoFit/>
          </a:bodyPr>
          <a:lstStyle/>
          <a:p>
            <a:pPr>
              <a:lnSpc>
                <a:spcPct val="120000"/>
              </a:lnSpc>
            </a:pPr>
            <a:r>
              <a:rPr lang="zh-CN" altLang="en-US" sz="2400" b="1" dirty="0" smtClean="0">
                <a:latin typeface="宋体" panose="02010600030101010101" pitchFamily="2" charset="-122"/>
                <a:ea typeface="宋体" panose="02010600030101010101" pitchFamily="2" charset="-122"/>
              </a:rPr>
              <a:t>    我</a:t>
            </a:r>
            <a:r>
              <a:rPr lang="zh-CN" altLang="en-US" sz="2400" b="1" dirty="0">
                <a:latin typeface="宋体" panose="02010600030101010101" pitchFamily="2" charset="-122"/>
                <a:ea typeface="宋体" panose="02010600030101010101" pitchFamily="2" charset="-122"/>
              </a:rPr>
              <a:t>从事革命斗争，已经十余年了。在这长期的奋斗中，我一向</a:t>
            </a:r>
            <a:r>
              <a:rPr lang="zh-CN" altLang="en-US" sz="2400" b="1" dirty="0" smtClean="0">
                <a:latin typeface="宋体" panose="02010600030101010101" pitchFamily="2" charset="-122"/>
                <a:ea typeface="宋体" panose="02010600030101010101" pitchFamily="2" charset="-122"/>
              </a:rPr>
              <a:t>是过</a:t>
            </a:r>
            <a:r>
              <a:rPr lang="zh-CN" altLang="en-US" sz="2400" b="1" dirty="0">
                <a:latin typeface="宋体" panose="02010600030101010101" pitchFamily="2" charset="-122"/>
                <a:ea typeface="宋体" panose="02010600030101010101" pitchFamily="2" charset="-122"/>
              </a:rPr>
              <a:t>着朴素的生活，从没有奢侈过。经手的款项，总在数百万元；但</a:t>
            </a:r>
            <a:r>
              <a:rPr lang="zh-CN" altLang="en-US" sz="2400" b="1" dirty="0" smtClean="0">
                <a:latin typeface="宋体" panose="02010600030101010101" pitchFamily="2" charset="-122"/>
                <a:ea typeface="宋体" panose="02010600030101010101" pitchFamily="2" charset="-122"/>
              </a:rPr>
              <a:t>为革</a:t>
            </a:r>
            <a:r>
              <a:rPr lang="zh-CN" altLang="en-US" sz="2400" b="1" dirty="0">
                <a:latin typeface="宋体" panose="02010600030101010101" pitchFamily="2" charset="-122"/>
                <a:ea typeface="宋体" panose="02010600030101010101" pitchFamily="2" charset="-122"/>
              </a:rPr>
              <a:t>命而</a:t>
            </a:r>
            <a:r>
              <a:rPr lang="zh-CN" altLang="en-US" sz="2400" b="1" dirty="0" smtClean="0">
                <a:latin typeface="宋体" panose="02010600030101010101" pitchFamily="2" charset="-122"/>
                <a:ea typeface="宋体" panose="02010600030101010101" pitchFamily="2" charset="-122"/>
              </a:rPr>
              <a:t>筹集</a:t>
            </a:r>
            <a:r>
              <a:rPr lang="zh-CN" altLang="en-US" sz="2400" b="1" dirty="0">
                <a:latin typeface="宋体" panose="02010600030101010101" pitchFamily="2" charset="-122"/>
                <a:ea typeface="宋体" panose="02010600030101010101" pitchFamily="2" charset="-122"/>
              </a:rPr>
              <a:t>的金钱，是一点一滴都用之于革命事业的。这在国方的</a:t>
            </a:r>
            <a:r>
              <a:rPr lang="zh-CN" altLang="en-US" sz="2400" b="1" dirty="0" smtClean="0">
                <a:latin typeface="宋体" panose="02010600030101010101" pitchFamily="2" charset="-122"/>
                <a:ea typeface="宋体" panose="02010600030101010101" pitchFamily="2" charset="-122"/>
              </a:rPr>
              <a:t>伟人们看</a:t>
            </a:r>
            <a:r>
              <a:rPr lang="zh-CN" altLang="en-US" sz="2400" b="1" dirty="0">
                <a:latin typeface="宋体" panose="02010600030101010101" pitchFamily="2" charset="-122"/>
                <a:ea typeface="宋体" panose="02010600030101010101" pitchFamily="2" charset="-122"/>
              </a:rPr>
              <a:t>来，颇似奇迹，或认为夸张；而</a:t>
            </a:r>
            <a:r>
              <a:rPr lang="zh-CN" altLang="en-US" sz="2400" b="1" dirty="0" smtClean="0">
                <a:latin typeface="宋体" panose="02010600030101010101" pitchFamily="2" charset="-122"/>
                <a:ea typeface="宋体" panose="02010600030101010101" pitchFamily="2" charset="-122"/>
              </a:rPr>
              <a:t>矜持</a:t>
            </a:r>
            <a:r>
              <a:rPr lang="zh-CN" altLang="en-US" sz="2400" b="1" dirty="0">
                <a:latin typeface="宋体" panose="02010600030101010101" pitchFamily="2" charset="-122"/>
                <a:ea typeface="宋体" panose="02010600030101010101" pitchFamily="2" charset="-122"/>
              </a:rPr>
              <a:t>不苟，舍己为公，却</a:t>
            </a:r>
            <a:r>
              <a:rPr lang="zh-CN" altLang="en-US" sz="2400" b="1" dirty="0" smtClean="0">
                <a:latin typeface="宋体" panose="02010600030101010101" pitchFamily="2" charset="-122"/>
                <a:ea typeface="宋体" panose="02010600030101010101" pitchFamily="2" charset="-122"/>
              </a:rPr>
              <a:t>是每</a:t>
            </a:r>
            <a:r>
              <a:rPr lang="zh-CN" altLang="en-US" sz="2400" b="1" dirty="0">
                <a:latin typeface="宋体" panose="02010600030101010101" pitchFamily="2" charset="-122"/>
                <a:ea typeface="宋体" panose="02010600030101010101" pitchFamily="2" charset="-122"/>
              </a:rPr>
              <a:t>个共产党员具备的美德。所以，如果有人问我身边有没有一些</a:t>
            </a:r>
            <a:r>
              <a:rPr lang="zh-CN" altLang="en-US" sz="2400" b="1" dirty="0" smtClean="0">
                <a:latin typeface="宋体" panose="02010600030101010101" pitchFamily="2" charset="-122"/>
                <a:ea typeface="宋体" panose="02010600030101010101" pitchFamily="2" charset="-122"/>
              </a:rPr>
              <a:t>积蓄</a:t>
            </a:r>
            <a:r>
              <a:rPr lang="zh-CN" altLang="en-US" sz="2400" b="1" dirty="0">
                <a:latin typeface="宋体" panose="02010600030101010101" pitchFamily="2" charset="-122"/>
                <a:ea typeface="宋体" panose="02010600030101010101" pitchFamily="2" charset="-122"/>
              </a:rPr>
              <a:t>，那我可以告诉你一桩趣事。</a:t>
            </a:r>
          </a:p>
        </p:txBody>
      </p:sp>
      <p:sp>
        <p:nvSpPr>
          <p:cNvPr id="9" name="矩形 8"/>
          <p:cNvSpPr/>
          <p:nvPr/>
        </p:nvSpPr>
        <p:spPr>
          <a:xfrm>
            <a:off x="1138078" y="3744697"/>
            <a:ext cx="7089459" cy="954107"/>
          </a:xfrm>
          <a:prstGeom prst="rect">
            <a:avLst/>
          </a:prstGeom>
          <a:noFill/>
        </p:spPr>
        <p:txBody>
          <a:bodyPr wrap="square" rtlCol="0">
            <a:spAutoFit/>
          </a:bodyPr>
          <a:lstStyle/>
          <a:p>
            <a:r>
              <a:rPr lang="zh-CN" altLang="en-US" sz="2800" b="1">
                <a:latin typeface="楷体" panose="02010609060101010101" pitchFamily="49" charset="-122"/>
                <a:ea typeface="楷体" panose="02010609060101010101" pitchFamily="49" charset="-122"/>
              </a:rPr>
              <a:t>    表明</a:t>
            </a:r>
            <a:r>
              <a:rPr lang="zh-CN" altLang="en-US" sz="2800" b="1" dirty="0">
                <a:latin typeface="楷体" panose="02010609060101010101" pitchFamily="49" charset="-122"/>
                <a:ea typeface="楷体" panose="02010609060101010101" pitchFamily="49" charset="-122"/>
              </a:rPr>
              <a:t>他把所有的钱都用作了革命事业，没有浪费一分一毫。</a:t>
            </a:r>
          </a:p>
        </p:txBody>
      </p:sp>
      <p:sp>
        <p:nvSpPr>
          <p:cNvPr id="4" name="圆角矩形 3"/>
          <p:cNvSpPr/>
          <p:nvPr/>
        </p:nvSpPr>
        <p:spPr>
          <a:xfrm>
            <a:off x="1520762" y="2283719"/>
            <a:ext cx="1323046" cy="421754"/>
          </a:xfrm>
          <a:prstGeom prst="roundRect">
            <a:avLst/>
          </a:prstGeom>
          <a:grpFill/>
          <a:ln w="28575">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圆角矩形标注 12"/>
          <p:cNvSpPr/>
          <p:nvPr/>
        </p:nvSpPr>
        <p:spPr>
          <a:xfrm>
            <a:off x="2205944" y="3204274"/>
            <a:ext cx="5606416" cy="442674"/>
          </a:xfrm>
          <a:prstGeom prst="wedgeRoundRectCallout">
            <a:avLst>
              <a:gd name="adj1" fmla="val -41854"/>
              <a:gd name="adj2" fmla="val -133107"/>
              <a:gd name="adj3" fmla="val 16667"/>
            </a:avLst>
          </a:prstGeom>
          <a:solidFill>
            <a:schemeClr val="bg1">
              <a:lumMod val="95000"/>
            </a:schemeClr>
          </a:solidFill>
          <a:ln w="28575">
            <a:solidFill>
              <a:srgbClr val="FF0000"/>
            </a:solidFill>
          </a:ln>
        </p:spPr>
        <p:txBody>
          <a:bodyPr wrap="square">
            <a:spAutoFit/>
          </a:bodyPr>
          <a:lstStyle/>
          <a:p>
            <a:r>
              <a:rPr lang="zh-CN" altLang="en-US" sz="2000" b="1" dirty="0" smtClean="0">
                <a:latin typeface="楷体" panose="02010609060101010101" pitchFamily="49" charset="-122"/>
                <a:ea typeface="楷体" panose="02010609060101010101" pitchFamily="49" charset="-122"/>
              </a:rPr>
              <a:t> 本文</a:t>
            </a:r>
            <a:r>
              <a:rPr lang="zh-CN" altLang="en-US" sz="2000" b="1" dirty="0">
                <a:latin typeface="楷体" panose="02010609060101010101" pitchFamily="49" charset="-122"/>
                <a:ea typeface="楷体" panose="02010609060101010101" pitchFamily="49" charset="-122"/>
              </a:rPr>
              <a:t>指约束自己，恪守清贫，不随便放弃操守。</a:t>
            </a:r>
            <a:endParaRPr lang="zh-CN" altLang="en-US" sz="2000" dirty="0"/>
          </a:p>
        </p:txBody>
      </p:sp>
      <p:sp>
        <p:nvSpPr>
          <p:cNvPr id="8" name="矩形 7"/>
          <p:cNvSpPr/>
          <p:nvPr/>
        </p:nvSpPr>
        <p:spPr>
          <a:xfrm>
            <a:off x="1138354" y="3795886"/>
            <a:ext cx="7359694" cy="954107"/>
          </a:xfrm>
          <a:prstGeom prst="rect">
            <a:avLst/>
          </a:prstGeom>
          <a:solidFill>
            <a:schemeClr val="bg1"/>
          </a:solidFill>
        </p:spPr>
        <p:txBody>
          <a:bodyPr wrap="square" rtlCol="0">
            <a:spAutoFit/>
          </a:bodyPr>
          <a:lstStyle/>
          <a:p>
            <a:r>
              <a:rPr lang="zh-CN" altLang="en-US" sz="2800" b="1">
                <a:latin typeface="楷体" panose="02010609060101010101" pitchFamily="49" charset="-122"/>
                <a:ea typeface="楷体" panose="02010609060101010101" pitchFamily="49" charset="-122"/>
              </a:rPr>
              <a:t>    说明</a:t>
            </a:r>
            <a:r>
              <a:rPr lang="zh-CN" altLang="en-US" sz="2800" b="1" dirty="0">
                <a:latin typeface="楷体" panose="02010609060101010101" pitchFamily="49" charset="-122"/>
                <a:ea typeface="楷体" panose="02010609060101010101" pitchFamily="49" charset="-122"/>
              </a:rPr>
              <a:t>方志敏清贫朴素的生活是经常性的，已经成了他的一种生活习惯。</a:t>
            </a:r>
          </a:p>
        </p:txBody>
      </p:sp>
      <p:cxnSp>
        <p:nvCxnSpPr>
          <p:cNvPr id="14" name="直接连接符 13"/>
          <p:cNvCxnSpPr/>
          <p:nvPr/>
        </p:nvCxnSpPr>
        <p:spPr>
          <a:xfrm>
            <a:off x="5864882" y="915566"/>
            <a:ext cx="2633166"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611560" y="1376189"/>
            <a:ext cx="5661594"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6411118" y="1376189"/>
            <a:ext cx="2193330"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611560" y="1823095"/>
            <a:ext cx="7992888"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611560" y="2234613"/>
            <a:ext cx="1728192" cy="4936"/>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268644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left)">
                                      <p:cBhvr>
                                        <p:cTn id="15" dur="500"/>
                                        <p:tgtEl>
                                          <p:spTgt spid="14"/>
                                        </p:tgtEl>
                                      </p:cBhvr>
                                    </p:animEffect>
                                  </p:childTnLst>
                                </p:cTn>
                              </p:par>
                              <p:par>
                                <p:cTn id="16" presetID="22" presetClass="entr" presetSubtype="8" fill="hold"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wipe(left)">
                                      <p:cBhvr>
                                        <p:cTn id="18" dur="5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randombar(horizontal)">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wipe(left)">
                                      <p:cBhvr>
                                        <p:cTn id="28" dur="500"/>
                                        <p:tgtEl>
                                          <p:spTgt spid="16"/>
                                        </p:tgtEl>
                                      </p:cBhvr>
                                    </p:animEffect>
                                  </p:childTnLst>
                                </p:cTn>
                              </p:par>
                              <p:par>
                                <p:cTn id="29" presetID="22" presetClass="entr" presetSubtype="8" fill="hold"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left)">
                                      <p:cBhvr>
                                        <p:cTn id="31" dur="500"/>
                                        <p:tgtEl>
                                          <p:spTgt spid="17"/>
                                        </p:tgtEl>
                                      </p:cBhvr>
                                    </p:animEffect>
                                  </p:childTnLst>
                                </p:cTn>
                              </p:par>
                            </p:childTnLst>
                          </p:cTn>
                        </p:par>
                      </p:childTnLst>
                    </p:cTn>
                  </p:par>
                  <p:par>
                    <p:cTn id="32" fill="hold">
                      <p:stCondLst>
                        <p:cond delay="indefinite"/>
                      </p:stCondLst>
                      <p:childTnLst>
                        <p:par>
                          <p:cTn id="33" fill="hold">
                            <p:stCondLst>
                              <p:cond delay="0"/>
                            </p:stCondLst>
                            <p:childTnLst>
                              <p:par>
                                <p:cTn id="34" presetID="14" presetClass="entr" presetSubtype="10" fill="hold" grpId="0" nodeType="click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randombar(horizontal)">
                                      <p:cBhvr>
                                        <p:cTn id="36" dur="500"/>
                                        <p:tgtEl>
                                          <p:spTgt spid="8"/>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wipe(left)">
                                      <p:cBhvr>
                                        <p:cTn id="4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4" grpId="0" animBg="1"/>
      <p:bldP spid="13" grpId="0" animBg="1"/>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1028650" y="1563638"/>
            <a:ext cx="7344816" cy="1274195"/>
          </a:xfrm>
          <a:prstGeom prst="rect">
            <a:avLst/>
          </a:prstGeom>
          <a:noFill/>
          <a:ln w="12700" cmpd="sng">
            <a:noFill/>
            <a:prstDash val="lgDashDotDot"/>
          </a:ln>
        </p:spPr>
        <p:txBody>
          <a:bodyPr wrap="square" rtlCol="0" anchor="t">
            <a:spAutoFit/>
          </a:bodyPr>
          <a:lstStyle/>
          <a:p>
            <a:pPr fontAlgn="auto">
              <a:lnSpc>
                <a:spcPct val="120000"/>
              </a:lnSpc>
            </a:pPr>
            <a:r>
              <a:rPr lang="zh-CN" altLang="en-US" sz="3200" b="1" smtClean="0">
                <a:latin typeface="宋体" panose="02010600030101010101" pitchFamily="2" charset="-122"/>
                <a:ea typeface="宋体" panose="02010600030101010101" pitchFamily="2" charset="-122"/>
              </a:rPr>
              <a:t>    读第</a:t>
            </a:r>
            <a:r>
              <a:rPr lang="en-US" altLang="zh-CN" sz="3200" b="1" smtClean="0">
                <a:latin typeface="宋体" panose="02010600030101010101" pitchFamily="2" charset="-122"/>
                <a:ea typeface="宋体" panose="02010600030101010101" pitchFamily="2" charset="-122"/>
              </a:rPr>
              <a:t>2—8</a:t>
            </a:r>
            <a:r>
              <a:rPr lang="zh-CN" altLang="en-US" sz="3200" b="1" smtClean="0">
                <a:latin typeface="宋体" panose="02010600030101010101" pitchFamily="2" charset="-122"/>
                <a:ea typeface="宋体" panose="02010600030101010101" pitchFamily="2" charset="-122"/>
              </a:rPr>
              <a:t>自然段，说说从方志敏和国方兵士说的话中，你体会到了什么。</a:t>
            </a:r>
            <a:endParaRPr lang="zh-CN" altLang="en-US" sz="3200" b="1" dirty="0">
              <a:latin typeface="宋体" panose="02010600030101010101" pitchFamily="2" charset="-122"/>
              <a:ea typeface="宋体" panose="02010600030101010101" pitchFamily="2" charset="-122"/>
            </a:endParaRPr>
          </a:p>
        </p:txBody>
      </p:sp>
    </p:spTree>
    <p:extLst>
      <p:ext uri="{BB962C8B-B14F-4D97-AF65-F5344CB8AC3E}">
        <p14:creationId xmlns:p14="http://schemas.microsoft.com/office/powerpoint/2010/main" val="234540694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712034" y="680993"/>
            <a:ext cx="7892414" cy="4105932"/>
          </a:xfrm>
          <a:prstGeom prst="rect">
            <a:avLst/>
          </a:prstGeom>
        </p:spPr>
        <p:txBody>
          <a:bodyPr wrap="square">
            <a:spAutoFit/>
          </a:bodyPr>
          <a:lstStyle/>
          <a:p>
            <a:pPr>
              <a:lnSpc>
                <a:spcPct val="120000"/>
              </a:lnSpc>
            </a:pPr>
            <a:r>
              <a:rPr lang="zh-CN" altLang="en-US" sz="2000" b="1" smtClean="0">
                <a:latin typeface="宋体" panose="02010600030101010101" pitchFamily="2" charset="-122"/>
                <a:ea typeface="宋体" panose="02010600030101010101" pitchFamily="2" charset="-122"/>
              </a:rPr>
              <a:t>    “赶</a:t>
            </a:r>
            <a:r>
              <a:rPr lang="zh-CN" altLang="en-US" sz="2000" b="1">
                <a:latin typeface="宋体" panose="02010600030101010101" pitchFamily="2" charset="-122"/>
                <a:ea typeface="宋体" panose="02010600030101010101" pitchFamily="2" charset="-122"/>
              </a:rPr>
              <a:t>快将钱拿出来，不然就是一炸弹，把你炸死去！”</a:t>
            </a:r>
            <a:br>
              <a:rPr lang="zh-CN" altLang="en-US" sz="2000" b="1">
                <a:latin typeface="宋体" panose="02010600030101010101" pitchFamily="2" charset="-122"/>
                <a:ea typeface="宋体" panose="02010600030101010101" pitchFamily="2" charset="-122"/>
              </a:rPr>
            </a:br>
            <a:r>
              <a:rPr lang="zh-CN" altLang="en-US" sz="2000" b="1" smtClean="0">
                <a:latin typeface="宋体" panose="02010600030101010101" pitchFamily="2" charset="-122"/>
                <a:ea typeface="宋体" panose="02010600030101010101" pitchFamily="2" charset="-122"/>
              </a:rPr>
              <a:t>    “</a:t>
            </a:r>
            <a:r>
              <a:rPr lang="zh-CN" altLang="en-US" sz="2000" b="1">
                <a:latin typeface="宋体" panose="02010600030101010101" pitchFamily="2" charset="-122"/>
                <a:ea typeface="宋体" panose="02010600030101010101" pitchFamily="2" charset="-122"/>
              </a:rPr>
              <a:t>哼！你不要做出那难看的样子来吧！我确实一个铜板都没</a:t>
            </a:r>
            <a:r>
              <a:rPr lang="zh-CN" altLang="en-US" sz="2000" b="1" smtClean="0">
                <a:latin typeface="宋体" panose="02010600030101010101" pitchFamily="2" charset="-122"/>
                <a:ea typeface="宋体" panose="02010600030101010101" pitchFamily="2" charset="-122"/>
              </a:rPr>
              <a:t>有存</a:t>
            </a:r>
            <a:r>
              <a:rPr lang="zh-CN" altLang="en-US" sz="2000" b="1">
                <a:latin typeface="宋体" panose="02010600030101010101" pitchFamily="2" charset="-122"/>
                <a:ea typeface="宋体" panose="02010600030101010101" pitchFamily="2" charset="-122"/>
              </a:rPr>
              <a:t>，想从我这里发洋财，是想错了。”我微笑着，淡淡地说。</a:t>
            </a:r>
            <a:br>
              <a:rPr lang="zh-CN" altLang="en-US" sz="2000" b="1">
                <a:latin typeface="宋体" panose="02010600030101010101" pitchFamily="2" charset="-122"/>
                <a:ea typeface="宋体" panose="02010600030101010101" pitchFamily="2" charset="-122"/>
              </a:rPr>
            </a:br>
            <a:r>
              <a:rPr lang="zh-CN" altLang="en-US" sz="2000" b="1" smtClean="0">
                <a:latin typeface="宋体" panose="02010600030101010101" pitchFamily="2" charset="-122"/>
                <a:ea typeface="宋体" panose="02010600030101010101" pitchFamily="2" charset="-122"/>
              </a:rPr>
              <a:t>    “</a:t>
            </a:r>
            <a:r>
              <a:rPr lang="zh-CN" altLang="en-US" sz="2000" b="1">
                <a:latin typeface="宋体" panose="02010600030101010101" pitchFamily="2" charset="-122"/>
                <a:ea typeface="宋体" panose="02010600030101010101" pitchFamily="2" charset="-122"/>
              </a:rPr>
              <a:t>你骗谁！像你这样当大官的人会没有钱！”拿榴弹的兵士坚</a:t>
            </a:r>
            <a:r>
              <a:rPr lang="zh-CN" altLang="en-US" sz="2000" b="1" smtClean="0">
                <a:latin typeface="宋体" panose="02010600030101010101" pitchFamily="2" charset="-122"/>
                <a:ea typeface="宋体" panose="02010600030101010101" pitchFamily="2" charset="-122"/>
              </a:rPr>
              <a:t>决不</a:t>
            </a:r>
            <a:r>
              <a:rPr lang="zh-CN" altLang="en-US" sz="2000" b="1">
                <a:latin typeface="宋体" panose="02010600030101010101" pitchFamily="2" charset="-122"/>
                <a:ea typeface="宋体" panose="02010600030101010101" pitchFamily="2" charset="-122"/>
              </a:rPr>
              <a:t>相信</a:t>
            </a:r>
            <a:r>
              <a:rPr lang="zh-CN" altLang="en-US" sz="2000" b="1" smtClean="0">
                <a:latin typeface="宋体" panose="02010600030101010101" pitchFamily="2" charset="-122"/>
                <a:ea typeface="宋体" panose="02010600030101010101" pitchFamily="2" charset="-122"/>
              </a:rPr>
              <a:t>。</a:t>
            </a:r>
            <a:endParaRPr lang="en-US" altLang="zh-CN" sz="2000" b="1" smtClean="0">
              <a:latin typeface="宋体" panose="02010600030101010101" pitchFamily="2" charset="-122"/>
              <a:ea typeface="宋体" panose="02010600030101010101" pitchFamily="2" charset="-122"/>
            </a:endParaRPr>
          </a:p>
          <a:p>
            <a:pPr>
              <a:lnSpc>
                <a:spcPct val="120000"/>
              </a:lnSpc>
            </a:pPr>
            <a:r>
              <a:rPr lang="zh-CN" altLang="en-US" sz="2000" b="1" smtClean="0">
                <a:latin typeface="宋体" panose="02010600030101010101" pitchFamily="2" charset="-122"/>
                <a:ea typeface="宋体" panose="02010600030101010101" pitchFamily="2" charset="-122"/>
              </a:rPr>
              <a:t>    “</a:t>
            </a:r>
            <a:r>
              <a:rPr lang="zh-CN" altLang="en-US" sz="2000" b="1">
                <a:latin typeface="宋体" panose="02010600030101010101" pitchFamily="2" charset="-122"/>
                <a:ea typeface="宋体" panose="02010600030101010101" pitchFamily="2" charset="-122"/>
              </a:rPr>
              <a:t>绝不会没有钱的，一定是藏在哪里，我是老出门的，骗不</a:t>
            </a:r>
            <a:r>
              <a:rPr lang="zh-CN" altLang="en-US" sz="2000" b="1" smtClean="0">
                <a:latin typeface="宋体" panose="02010600030101010101" pitchFamily="2" charset="-122"/>
                <a:ea typeface="宋体" panose="02010600030101010101" pitchFamily="2" charset="-122"/>
              </a:rPr>
              <a:t>得我</a:t>
            </a:r>
            <a:r>
              <a:rPr lang="zh-CN" altLang="en-US" sz="2000" b="1">
                <a:latin typeface="宋体" panose="02010600030101010101" pitchFamily="2" charset="-122"/>
                <a:ea typeface="宋体" panose="02010600030101010101" pitchFamily="2" charset="-122"/>
              </a:rPr>
              <a:t>。”另一个兵士一面说，一面弓着背将我的衣角裤</a:t>
            </a:r>
            <a:r>
              <a:rPr lang="zh-CN" altLang="en-US" sz="2000" b="1" smtClean="0">
                <a:latin typeface="宋体" panose="02010600030101010101" pitchFamily="2" charset="-122"/>
                <a:ea typeface="宋体" panose="02010600030101010101" pitchFamily="2" charset="-122"/>
              </a:rPr>
              <a:t>裆过</a:t>
            </a:r>
            <a:r>
              <a:rPr lang="zh-CN" altLang="en-US" sz="2000" b="1">
                <a:latin typeface="宋体" panose="02010600030101010101" pitchFamily="2" charset="-122"/>
                <a:ea typeface="宋体" panose="02010600030101010101" pitchFamily="2" charset="-122"/>
              </a:rPr>
              <a:t>细地捏，</a:t>
            </a:r>
            <a:r>
              <a:rPr lang="zh-CN" altLang="en-US" sz="2000" b="1" smtClean="0">
                <a:latin typeface="宋体" panose="02010600030101010101" pitchFamily="2" charset="-122"/>
                <a:ea typeface="宋体" panose="02010600030101010101" pitchFamily="2" charset="-122"/>
              </a:rPr>
              <a:t>总企望</a:t>
            </a:r>
            <a:r>
              <a:rPr lang="zh-CN" altLang="en-US" sz="2000" b="1">
                <a:latin typeface="宋体" panose="02010600030101010101" pitchFamily="2" charset="-122"/>
                <a:ea typeface="宋体" panose="02010600030101010101" pitchFamily="2" charset="-122"/>
              </a:rPr>
              <a:t>着有新的发现。</a:t>
            </a:r>
          </a:p>
          <a:p>
            <a:pPr>
              <a:lnSpc>
                <a:spcPct val="120000"/>
              </a:lnSpc>
            </a:pPr>
            <a:r>
              <a:rPr lang="zh-CN" altLang="en-US" sz="2000" b="1" smtClean="0">
                <a:latin typeface="宋体" panose="02010600030101010101" pitchFamily="2" charset="-122"/>
                <a:ea typeface="宋体" panose="02010600030101010101" pitchFamily="2" charset="-122"/>
              </a:rPr>
              <a:t>    “</a:t>
            </a:r>
            <a:r>
              <a:rPr lang="zh-CN" altLang="en-US" sz="2000" b="1">
                <a:latin typeface="宋体" panose="02010600030101010101" pitchFamily="2" charset="-122"/>
                <a:ea typeface="宋体" panose="02010600030101010101" pitchFamily="2" charset="-122"/>
              </a:rPr>
              <a:t>你们要相信我的话，不要瞎忙吧！我不比你们国民党当官，</a:t>
            </a:r>
            <a:r>
              <a:rPr lang="zh-CN" altLang="en-US" sz="2000" b="1" smtClean="0">
                <a:latin typeface="宋体" panose="02010600030101010101" pitchFamily="2" charset="-122"/>
                <a:ea typeface="宋体" panose="02010600030101010101" pitchFamily="2" charset="-122"/>
              </a:rPr>
              <a:t>个个</a:t>
            </a:r>
            <a:r>
              <a:rPr lang="zh-CN" altLang="en-US" sz="2000" b="1">
                <a:latin typeface="宋体" panose="02010600030101010101" pitchFamily="2" charset="-122"/>
                <a:ea typeface="宋体" panose="02010600030101010101" pitchFamily="2" charset="-122"/>
              </a:rPr>
              <a:t>都有钱，我今天确实是一个铜板也没有，我们革命不是为着发财</a:t>
            </a:r>
            <a:r>
              <a:rPr lang="zh-CN" altLang="en-US" sz="2000" b="1" smtClean="0">
                <a:latin typeface="宋体" panose="02010600030101010101" pitchFamily="2" charset="-122"/>
                <a:ea typeface="宋体" panose="02010600030101010101" pitchFamily="2" charset="-122"/>
              </a:rPr>
              <a:t>！”我</a:t>
            </a:r>
            <a:r>
              <a:rPr lang="zh-CN" altLang="en-US" sz="2000" b="1">
                <a:latin typeface="宋体" panose="02010600030101010101" pitchFamily="2" charset="-122"/>
                <a:ea typeface="宋体" panose="02010600030101010101" pitchFamily="2" charset="-122"/>
              </a:rPr>
              <a:t>再次向他们解释。</a:t>
            </a:r>
          </a:p>
        </p:txBody>
      </p:sp>
      <p:cxnSp>
        <p:nvCxnSpPr>
          <p:cNvPr id="18" name="直接连接符 17"/>
          <p:cNvCxnSpPr/>
          <p:nvPr/>
        </p:nvCxnSpPr>
        <p:spPr>
          <a:xfrm>
            <a:off x="1469632" y="2154692"/>
            <a:ext cx="4963771"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V="1">
            <a:off x="1361806" y="2875195"/>
            <a:ext cx="7020780" cy="1"/>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V="1">
            <a:off x="704768" y="3252072"/>
            <a:ext cx="648072" cy="1"/>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V="1">
            <a:off x="1493589" y="4038395"/>
            <a:ext cx="7020780" cy="1"/>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V="1">
            <a:off x="767623" y="4368455"/>
            <a:ext cx="7776864" cy="1"/>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sp>
        <p:nvSpPr>
          <p:cNvPr id="14" name="圆角矩形 13"/>
          <p:cNvSpPr/>
          <p:nvPr/>
        </p:nvSpPr>
        <p:spPr>
          <a:xfrm>
            <a:off x="2497449" y="34007"/>
            <a:ext cx="3954757" cy="646986"/>
          </a:xfrm>
          <a:prstGeom prst="roundRect">
            <a:avLst/>
          </a:prstGeom>
          <a:solidFill>
            <a:schemeClr val="bg1"/>
          </a:solidFill>
          <a:ln w="28575">
            <a:solidFill>
              <a:srgbClr val="FF0000"/>
            </a:solidFill>
          </a:ln>
        </p:spPr>
        <p:txBody>
          <a:bodyPr wrap="square" rtlCol="0">
            <a:spAutoFit/>
          </a:bodyPr>
          <a:lstStyle/>
          <a:p>
            <a:r>
              <a:rPr lang="zh-CN" altLang="en-US" sz="3200" b="1" smtClean="0">
                <a:latin typeface="楷体" panose="02010609060101010101" pitchFamily="49" charset="-122"/>
                <a:ea typeface="楷体" panose="02010609060101010101" pitchFamily="49" charset="-122"/>
              </a:rPr>
              <a:t>自</a:t>
            </a:r>
            <a:r>
              <a:rPr lang="zh-CN" altLang="en-US" sz="3200" b="1" dirty="0">
                <a:latin typeface="楷体" panose="02010609060101010101" pitchFamily="49" charset="-122"/>
                <a:ea typeface="楷体" panose="02010609060101010101" pitchFamily="49" charset="-122"/>
              </a:rPr>
              <a:t>私贪财、穷凶</a:t>
            </a:r>
            <a:r>
              <a:rPr lang="zh-CN" altLang="en-US" sz="3200" b="1">
                <a:latin typeface="楷体" panose="02010609060101010101" pitchFamily="49" charset="-122"/>
                <a:ea typeface="楷体" panose="02010609060101010101" pitchFamily="49" charset="-122"/>
              </a:rPr>
              <a:t>极</a:t>
            </a:r>
            <a:r>
              <a:rPr lang="zh-CN" altLang="en-US" sz="3200" b="1" smtClean="0">
                <a:latin typeface="楷体" panose="02010609060101010101" pitchFamily="49" charset="-122"/>
                <a:ea typeface="楷体" panose="02010609060101010101" pitchFamily="49" charset="-122"/>
              </a:rPr>
              <a:t>恶</a:t>
            </a:r>
            <a:endParaRPr lang="zh-CN" altLang="en-US" sz="3200" b="1" dirty="0">
              <a:latin typeface="楷体" panose="02010609060101010101" pitchFamily="49" charset="-122"/>
              <a:ea typeface="楷体" panose="02010609060101010101" pitchFamily="49" charset="-122"/>
            </a:endParaRPr>
          </a:p>
        </p:txBody>
      </p:sp>
      <p:sp>
        <p:nvSpPr>
          <p:cNvPr id="30" name="圆角矩形 29"/>
          <p:cNvSpPr/>
          <p:nvPr/>
        </p:nvSpPr>
        <p:spPr>
          <a:xfrm>
            <a:off x="3347864" y="4463432"/>
            <a:ext cx="4132162" cy="646986"/>
          </a:xfrm>
          <a:prstGeom prst="roundRect">
            <a:avLst/>
          </a:prstGeom>
          <a:solidFill>
            <a:schemeClr val="bg1"/>
          </a:solidFill>
          <a:ln w="28575">
            <a:solidFill>
              <a:srgbClr val="0070C0"/>
            </a:solidFill>
          </a:ln>
        </p:spPr>
        <p:txBody>
          <a:bodyPr wrap="square" rtlCol="0">
            <a:spAutoFit/>
          </a:bodyPr>
          <a:lstStyle/>
          <a:p>
            <a:r>
              <a:rPr lang="zh-CN" altLang="en-US" sz="3200" b="1" smtClean="0">
                <a:latin typeface="楷体" panose="02010609060101010101" pitchFamily="49" charset="-122"/>
                <a:ea typeface="楷体" panose="02010609060101010101" pitchFamily="49" charset="-122"/>
              </a:rPr>
              <a:t>廉洁奉公、一身正气</a:t>
            </a:r>
            <a:endParaRPr lang="zh-CN" altLang="en-US" sz="3200" b="1" dirty="0">
              <a:latin typeface="楷体" panose="02010609060101010101" pitchFamily="49" charset="-122"/>
              <a:ea typeface="楷体" panose="02010609060101010101" pitchFamily="49" charset="-122"/>
            </a:endParaRPr>
          </a:p>
        </p:txBody>
      </p:sp>
      <p:cxnSp>
        <p:nvCxnSpPr>
          <p:cNvPr id="31" name="直接连接符 30"/>
          <p:cNvCxnSpPr/>
          <p:nvPr/>
        </p:nvCxnSpPr>
        <p:spPr>
          <a:xfrm>
            <a:off x="1469631" y="1062524"/>
            <a:ext cx="6010395"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1352840" y="1422564"/>
            <a:ext cx="7251608"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704768" y="1782604"/>
            <a:ext cx="3953473"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601548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par>
                                <p:cTn id="8" presetID="22" presetClass="entr" presetSubtype="8"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wipe(left)">
                                      <p:cBhvr>
                                        <p:cTn id="10" dur="500"/>
                                        <p:tgtEl>
                                          <p:spTgt spid="18"/>
                                        </p:tgtEl>
                                      </p:cBhvr>
                                    </p:animEffect>
                                  </p:childTnLst>
                                </p:cTn>
                              </p:par>
                              <p:par>
                                <p:cTn id="11" presetID="22" presetClass="entr" presetSubtype="8"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wipe(left)">
                                      <p:cBhvr>
                                        <p:cTn id="13" dur="500"/>
                                        <p:tgtEl>
                                          <p:spTgt spid="19"/>
                                        </p:tgtEl>
                                      </p:cBhvr>
                                    </p:animEffect>
                                  </p:childTnLst>
                                </p:cTn>
                              </p:par>
                              <p:par>
                                <p:cTn id="14" presetID="22" presetClass="entr" presetSubtype="8" fill="hold"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wipe(left)">
                                      <p:cBhvr>
                                        <p:cTn id="16" dur="500"/>
                                        <p:tgtEl>
                                          <p:spTgt spid="20"/>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wipe(left)">
                                      <p:cBhvr>
                                        <p:cTn id="25" dur="500"/>
                                        <p:tgtEl>
                                          <p:spTgt spid="33"/>
                                        </p:tgtEl>
                                      </p:cBhvr>
                                    </p:animEffect>
                                  </p:childTnLst>
                                </p:cTn>
                              </p:par>
                              <p:par>
                                <p:cTn id="26" presetID="22" presetClass="entr" presetSubtype="8" fill="hold" nodeType="with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wipe(left)">
                                      <p:cBhvr>
                                        <p:cTn id="28" dur="500"/>
                                        <p:tgtEl>
                                          <p:spTgt spid="35"/>
                                        </p:tgtEl>
                                      </p:cBhvr>
                                    </p:animEffect>
                                  </p:childTnLst>
                                </p:cTn>
                              </p:par>
                              <p:par>
                                <p:cTn id="29" presetID="22" presetClass="entr" presetSubtype="8" fill="hold" nodeType="with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wipe(left)">
                                      <p:cBhvr>
                                        <p:cTn id="31" dur="500"/>
                                        <p:tgtEl>
                                          <p:spTgt spid="27"/>
                                        </p:tgtEl>
                                      </p:cBhvr>
                                    </p:animEffect>
                                  </p:childTnLst>
                                </p:cTn>
                              </p:par>
                              <p:par>
                                <p:cTn id="32" presetID="22" presetClass="entr" presetSubtype="8" fill="hold" nodeType="withEffect">
                                  <p:stCondLst>
                                    <p:cond delay="0"/>
                                  </p:stCondLst>
                                  <p:childTnLst>
                                    <p:set>
                                      <p:cBhvr>
                                        <p:cTn id="33" dur="1" fill="hold">
                                          <p:stCondLst>
                                            <p:cond delay="0"/>
                                          </p:stCondLst>
                                        </p:cTn>
                                        <p:tgtEl>
                                          <p:spTgt spid="28"/>
                                        </p:tgtEl>
                                        <p:attrNameLst>
                                          <p:attrName>style.visibility</p:attrName>
                                        </p:attrNameLst>
                                      </p:cBhvr>
                                      <p:to>
                                        <p:strVal val="visible"/>
                                      </p:to>
                                    </p:set>
                                    <p:animEffect transition="in" filter="wipe(left)">
                                      <p:cBhvr>
                                        <p:cTn id="34" dur="500"/>
                                        <p:tgtEl>
                                          <p:spTgt spid="28"/>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3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1028650" y="1275606"/>
            <a:ext cx="7344816" cy="1865126"/>
          </a:xfrm>
          <a:prstGeom prst="rect">
            <a:avLst/>
          </a:prstGeom>
          <a:noFill/>
          <a:ln w="12700" cmpd="sng">
            <a:noFill/>
            <a:prstDash val="lgDashDotDot"/>
          </a:ln>
        </p:spPr>
        <p:txBody>
          <a:bodyPr wrap="square" rtlCol="0" anchor="t">
            <a:spAutoFit/>
          </a:bodyPr>
          <a:lstStyle/>
          <a:p>
            <a:pPr fontAlgn="auto">
              <a:lnSpc>
                <a:spcPct val="120000"/>
              </a:lnSpc>
            </a:pPr>
            <a:r>
              <a:rPr lang="zh-CN" altLang="en-US" sz="3200" b="1" dirty="0" smtClean="0">
                <a:latin typeface="宋体" panose="02010600030101010101" pitchFamily="2" charset="-122"/>
                <a:ea typeface="宋体" panose="02010600030101010101" pitchFamily="2" charset="-122"/>
              </a:rPr>
              <a:t>    再读第</a:t>
            </a:r>
            <a:r>
              <a:rPr lang="en-US" altLang="zh-CN" sz="3200" b="1" dirty="0" smtClean="0">
                <a:latin typeface="宋体" panose="02010600030101010101" pitchFamily="2" charset="-122"/>
                <a:ea typeface="宋体" panose="02010600030101010101" pitchFamily="2" charset="-122"/>
              </a:rPr>
              <a:t>2—8</a:t>
            </a:r>
            <a:r>
              <a:rPr lang="zh-CN" altLang="en-US" sz="3200" b="1" dirty="0" smtClean="0">
                <a:latin typeface="宋体" panose="02010600030101010101" pitchFamily="2" charset="-122"/>
                <a:ea typeface="宋体" panose="02010600030101010101" pitchFamily="2" charset="-122"/>
              </a:rPr>
              <a:t>自</a:t>
            </a:r>
            <a:r>
              <a:rPr lang="zh-CN" altLang="en-US" sz="3200" b="1" dirty="0">
                <a:latin typeface="宋体" panose="02010600030101010101" pitchFamily="2" charset="-122"/>
                <a:ea typeface="宋体" panose="02010600030101010101" pitchFamily="2" charset="-122"/>
              </a:rPr>
              <a:t>然段，说说从国方兵</a:t>
            </a:r>
            <a:r>
              <a:rPr lang="zh-CN" altLang="en-US" sz="3200" b="1" dirty="0" smtClean="0">
                <a:latin typeface="宋体" panose="02010600030101010101" pitchFamily="2" charset="-122"/>
                <a:ea typeface="宋体" panose="02010600030101010101" pitchFamily="2" charset="-122"/>
              </a:rPr>
              <a:t>士搜身的过程和方</a:t>
            </a:r>
            <a:r>
              <a:rPr lang="zh-CN" altLang="en-US" sz="3200" b="1" dirty="0">
                <a:latin typeface="宋体" panose="02010600030101010101" pitchFamily="2" charset="-122"/>
                <a:ea typeface="宋体" panose="02010600030101010101" pitchFamily="2" charset="-122"/>
              </a:rPr>
              <a:t>志</a:t>
            </a:r>
            <a:r>
              <a:rPr lang="zh-CN" altLang="en-US" sz="3200" b="1" dirty="0" smtClean="0">
                <a:latin typeface="宋体" panose="02010600030101010101" pitchFamily="2" charset="-122"/>
                <a:ea typeface="宋体" panose="02010600030101010101" pitchFamily="2" charset="-122"/>
              </a:rPr>
              <a:t>敏的反应中</a:t>
            </a:r>
            <a:r>
              <a:rPr lang="zh-CN" altLang="en-US" sz="3200" b="1" dirty="0">
                <a:latin typeface="宋体" panose="02010600030101010101" pitchFamily="2" charset="-122"/>
                <a:ea typeface="宋体" panose="02010600030101010101" pitchFamily="2" charset="-122"/>
              </a:rPr>
              <a:t>，你体会到了什么。</a:t>
            </a:r>
          </a:p>
        </p:txBody>
      </p:sp>
    </p:spTree>
    <p:extLst>
      <p:ext uri="{BB962C8B-B14F-4D97-AF65-F5344CB8AC3E}">
        <p14:creationId xmlns:p14="http://schemas.microsoft.com/office/powerpoint/2010/main" val="53813856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55576" y="699542"/>
            <a:ext cx="7776864" cy="4154984"/>
          </a:xfrm>
          <a:prstGeom prst="rect">
            <a:avLst/>
          </a:prstGeom>
        </p:spPr>
        <p:txBody>
          <a:bodyPr wrap="square">
            <a:spAutoFit/>
          </a:bodyPr>
          <a:lstStyle/>
          <a:p>
            <a:pPr>
              <a:lnSpc>
                <a:spcPct val="120000"/>
              </a:lnSpc>
            </a:pPr>
            <a:r>
              <a:rPr lang="zh-CN" altLang="en-US" sz="2000" b="1" smtClean="0">
                <a:latin typeface="宋体" panose="02010600030101010101" pitchFamily="2" charset="-122"/>
                <a:ea typeface="宋体" panose="02010600030101010101" pitchFamily="2" charset="-122"/>
              </a:rPr>
              <a:t>    就</a:t>
            </a:r>
            <a:r>
              <a:rPr lang="zh-CN" altLang="en-US" sz="2000" b="1">
                <a:latin typeface="宋体" panose="02010600030101010101" pitchFamily="2" charset="-122"/>
                <a:ea typeface="宋体" panose="02010600030101010101" pitchFamily="2" charset="-122"/>
              </a:rPr>
              <a:t>在我被</a:t>
            </a:r>
            <a:r>
              <a:rPr lang="zh-CN" altLang="en-US" sz="2000" b="1" smtClean="0">
                <a:latin typeface="宋体" panose="02010600030101010101" pitchFamily="2" charset="-122"/>
                <a:ea typeface="宋体" panose="02010600030101010101" pitchFamily="2" charset="-122"/>
              </a:rPr>
              <a:t>俘的</a:t>
            </a:r>
            <a:r>
              <a:rPr lang="zh-CN" altLang="en-US" sz="2000" b="1">
                <a:latin typeface="宋体" panose="02010600030101010101" pitchFamily="2" charset="-122"/>
                <a:ea typeface="宋体" panose="02010600030101010101" pitchFamily="2" charset="-122"/>
              </a:rPr>
              <a:t>那一</a:t>
            </a:r>
            <a:r>
              <a:rPr lang="zh-CN" altLang="en-US" sz="2000" b="1" smtClean="0">
                <a:latin typeface="宋体" panose="02010600030101010101" pitchFamily="2" charset="-122"/>
                <a:ea typeface="宋体" panose="02010600030101010101" pitchFamily="2" charset="-122"/>
              </a:rPr>
              <a:t>天</a:t>
            </a:r>
            <a:r>
              <a:rPr lang="en-US" altLang="zh-CN" sz="2000" b="1" smtClean="0">
                <a:latin typeface="宋体" panose="02010600030101010101" pitchFamily="2" charset="-122"/>
                <a:ea typeface="宋体" panose="02010600030101010101" pitchFamily="2" charset="-122"/>
              </a:rPr>
              <a:t>——</a:t>
            </a:r>
            <a:r>
              <a:rPr lang="zh-CN" altLang="en-US" sz="2000" b="1" smtClean="0">
                <a:latin typeface="宋体" panose="02010600030101010101" pitchFamily="2" charset="-122"/>
                <a:ea typeface="宋体" panose="02010600030101010101" pitchFamily="2" charset="-122"/>
              </a:rPr>
              <a:t>一个</a:t>
            </a:r>
            <a:r>
              <a:rPr lang="zh-CN" altLang="en-US" sz="2000" b="1">
                <a:latin typeface="宋体" panose="02010600030101010101" pitchFamily="2" charset="-122"/>
                <a:ea typeface="宋体" panose="02010600030101010101" pitchFamily="2" charset="-122"/>
              </a:rPr>
              <a:t>最不幸的日子，有两个国方兵士</a:t>
            </a:r>
            <a:r>
              <a:rPr lang="zh-CN" altLang="en-US" sz="2000" b="1" smtClean="0">
                <a:latin typeface="宋体" panose="02010600030101010101" pitchFamily="2" charset="-122"/>
                <a:ea typeface="宋体" panose="02010600030101010101" pitchFamily="2" charset="-122"/>
              </a:rPr>
              <a:t>，在</a:t>
            </a:r>
            <a:r>
              <a:rPr lang="zh-CN" altLang="en-US" sz="2000" b="1">
                <a:latin typeface="宋体" panose="02010600030101010101" pitchFamily="2" charset="-122"/>
                <a:ea typeface="宋体" panose="02010600030101010101" pitchFamily="2" charset="-122"/>
              </a:rPr>
              <a:t>树林中发现了我，而且猜到了我是什么人，他们满肚子热望在</a:t>
            </a:r>
            <a:r>
              <a:rPr lang="zh-CN" altLang="en-US" sz="2000" b="1" smtClean="0">
                <a:latin typeface="宋体" panose="02010600030101010101" pitchFamily="2" charset="-122"/>
                <a:ea typeface="宋体" panose="02010600030101010101" pitchFamily="2" charset="-122"/>
              </a:rPr>
              <a:t>我身</a:t>
            </a:r>
            <a:r>
              <a:rPr lang="zh-CN" altLang="en-US" sz="2000" b="1">
                <a:latin typeface="宋体" panose="02010600030101010101" pitchFamily="2" charset="-122"/>
                <a:ea typeface="宋体" panose="02010600030101010101" pitchFamily="2" charset="-122"/>
              </a:rPr>
              <a:t>上搜出一千或八百大洋，或者搜出一些金</a:t>
            </a:r>
            <a:r>
              <a:rPr lang="zh-CN" altLang="en-US" sz="2000" b="1" smtClean="0">
                <a:latin typeface="宋体" panose="02010600030101010101" pitchFamily="2" charset="-122"/>
                <a:ea typeface="宋体" panose="02010600030101010101" pitchFamily="2" charset="-122"/>
              </a:rPr>
              <a:t>镯金</a:t>
            </a:r>
            <a:r>
              <a:rPr lang="zh-CN" altLang="en-US" sz="2000" b="1">
                <a:latin typeface="宋体" panose="02010600030101010101" pitchFamily="2" charset="-122"/>
                <a:ea typeface="宋体" panose="02010600030101010101" pitchFamily="2" charset="-122"/>
              </a:rPr>
              <a:t>戒指一类的东西，</a:t>
            </a:r>
            <a:r>
              <a:rPr lang="zh-CN" altLang="en-US" sz="2000" b="1" smtClean="0">
                <a:latin typeface="宋体" panose="02010600030101010101" pitchFamily="2" charset="-122"/>
                <a:ea typeface="宋体" panose="02010600030101010101" pitchFamily="2" charset="-122"/>
              </a:rPr>
              <a:t>发个</a:t>
            </a:r>
            <a:r>
              <a:rPr lang="zh-CN" altLang="en-US" sz="2000" b="1">
                <a:latin typeface="宋体" panose="02010600030101010101" pitchFamily="2" charset="-122"/>
                <a:ea typeface="宋体" panose="02010600030101010101" pitchFamily="2" charset="-122"/>
              </a:rPr>
              <a:t>意外之财。哪知道从我上身摸到下身，从袄领捏到袜底，除了一</a:t>
            </a:r>
            <a:r>
              <a:rPr lang="zh-CN" altLang="en-US" sz="2000" b="1" smtClean="0">
                <a:latin typeface="宋体" panose="02010600030101010101" pitchFamily="2" charset="-122"/>
                <a:ea typeface="宋体" panose="02010600030101010101" pitchFamily="2" charset="-122"/>
              </a:rPr>
              <a:t>只时</a:t>
            </a:r>
            <a:r>
              <a:rPr lang="zh-CN" altLang="en-US" sz="2000" b="1">
                <a:latin typeface="宋体" panose="02010600030101010101" pitchFamily="2" charset="-122"/>
                <a:ea typeface="宋体" panose="02010600030101010101" pitchFamily="2" charset="-122"/>
              </a:rPr>
              <a:t>表和一支自来水笔，一个铜板都没有搜出。他们于是被激怒了，</a:t>
            </a:r>
            <a:r>
              <a:rPr lang="zh-CN" altLang="en-US" sz="2000" b="1" smtClean="0">
                <a:latin typeface="宋体" panose="02010600030101010101" pitchFamily="2" charset="-122"/>
                <a:ea typeface="宋体" panose="02010600030101010101" pitchFamily="2" charset="-122"/>
              </a:rPr>
              <a:t>猜疑</a:t>
            </a:r>
            <a:r>
              <a:rPr lang="zh-CN" altLang="en-US" sz="2000" b="1">
                <a:latin typeface="宋体" panose="02010600030101010101" pitchFamily="2" charset="-122"/>
                <a:ea typeface="宋体" panose="02010600030101010101" pitchFamily="2" charset="-122"/>
              </a:rPr>
              <a:t>我是把钱藏在哪里，不肯拿出来。他们之中有一个，左手拿着一</a:t>
            </a:r>
            <a:r>
              <a:rPr lang="zh-CN" altLang="en-US" sz="2000" b="1" smtClean="0">
                <a:latin typeface="宋体" panose="02010600030101010101" pitchFamily="2" charset="-122"/>
                <a:ea typeface="宋体" panose="02010600030101010101" pitchFamily="2" charset="-122"/>
              </a:rPr>
              <a:t>个木</a:t>
            </a:r>
            <a:r>
              <a:rPr lang="zh-CN" altLang="en-US" sz="2000" b="1">
                <a:latin typeface="宋体" panose="02010600030101010101" pitchFamily="2" charset="-122"/>
                <a:ea typeface="宋体" panose="02010600030101010101" pitchFamily="2" charset="-122"/>
              </a:rPr>
              <a:t>柄榴弹，右手拉出榴弹中的引线，双脚拉开一步，做出要抛掷的</a:t>
            </a:r>
            <a:r>
              <a:rPr lang="zh-CN" altLang="en-US" sz="2000" b="1" smtClean="0">
                <a:latin typeface="宋体" panose="02010600030101010101" pitchFamily="2" charset="-122"/>
                <a:ea typeface="宋体" panose="02010600030101010101" pitchFamily="2" charset="-122"/>
              </a:rPr>
              <a:t>姿势</a:t>
            </a:r>
            <a:r>
              <a:rPr lang="zh-CN" altLang="en-US" sz="2000" b="1">
                <a:latin typeface="宋体" panose="02010600030101010101" pitchFamily="2" charset="-122"/>
                <a:ea typeface="宋体" panose="02010600030101010101" pitchFamily="2" charset="-122"/>
              </a:rPr>
              <a:t>，用凶恶的眼光盯着我，威</a:t>
            </a:r>
            <a:r>
              <a:rPr lang="zh-CN" altLang="en-US" sz="2000" b="1" smtClean="0">
                <a:latin typeface="宋体" panose="02010600030101010101" pitchFamily="2" charset="-122"/>
                <a:ea typeface="宋体" panose="02010600030101010101" pitchFamily="2" charset="-122"/>
              </a:rPr>
              <a:t>吓地</a:t>
            </a:r>
            <a:r>
              <a:rPr lang="zh-CN" altLang="en-US" sz="2000" b="1">
                <a:latin typeface="宋体" panose="02010600030101010101" pitchFamily="2" charset="-122"/>
                <a:ea typeface="宋体" panose="02010600030101010101" pitchFamily="2" charset="-122"/>
              </a:rPr>
              <a:t>吼道</a:t>
            </a:r>
            <a:r>
              <a:rPr lang="zh-CN" altLang="en-US" sz="2000" b="1" smtClean="0">
                <a:latin typeface="宋体" panose="02010600030101010101" pitchFamily="2" charset="-122"/>
                <a:ea typeface="宋体" panose="02010600030101010101" pitchFamily="2" charset="-122"/>
              </a:rPr>
              <a:t>：</a:t>
            </a:r>
            <a:endParaRPr lang="en-US" altLang="zh-CN" sz="2000" b="1" smtClean="0">
              <a:latin typeface="宋体" panose="02010600030101010101" pitchFamily="2" charset="-122"/>
              <a:ea typeface="宋体" panose="02010600030101010101" pitchFamily="2" charset="-122"/>
            </a:endParaRPr>
          </a:p>
          <a:p>
            <a:pPr>
              <a:lnSpc>
                <a:spcPct val="120000"/>
              </a:lnSpc>
            </a:pPr>
            <a:r>
              <a:rPr lang="en-US" altLang="zh-CN" sz="2000" b="1" smtClean="0">
                <a:latin typeface="宋体" panose="02010600030101010101" pitchFamily="2" charset="-122"/>
                <a:ea typeface="宋体" panose="02010600030101010101" pitchFamily="2" charset="-122"/>
              </a:rPr>
              <a:t>    </a:t>
            </a:r>
            <a:r>
              <a:rPr lang="zh-CN" altLang="en-US" sz="2000" b="1" smtClean="0">
                <a:latin typeface="宋体" panose="02010600030101010101" pitchFamily="2" charset="-122"/>
                <a:ea typeface="宋体" panose="02010600030101010101" pitchFamily="2" charset="-122"/>
              </a:rPr>
              <a:t>“</a:t>
            </a:r>
            <a:r>
              <a:rPr lang="zh-CN" altLang="en-US" sz="2000" b="1">
                <a:latin typeface="宋体" panose="02010600030101010101" pitchFamily="2" charset="-122"/>
                <a:ea typeface="宋体" panose="02010600030101010101" pitchFamily="2" charset="-122"/>
              </a:rPr>
              <a:t>赶快将钱拿出来，不然就是一炸弹，把你炸死去</a:t>
            </a:r>
            <a:r>
              <a:rPr lang="zh-CN" altLang="en-US" sz="2000" b="1" smtClean="0">
                <a:latin typeface="宋体" panose="02010600030101010101" pitchFamily="2" charset="-122"/>
                <a:ea typeface="宋体" panose="02010600030101010101" pitchFamily="2" charset="-122"/>
              </a:rPr>
              <a:t>！”</a:t>
            </a:r>
            <a:endParaRPr lang="en-US" altLang="zh-CN" sz="2000" b="1" smtClean="0">
              <a:latin typeface="宋体" panose="02010600030101010101" pitchFamily="2" charset="-122"/>
              <a:ea typeface="宋体" panose="02010600030101010101" pitchFamily="2" charset="-122"/>
            </a:endParaRPr>
          </a:p>
          <a:p>
            <a:pPr>
              <a:lnSpc>
                <a:spcPct val="120000"/>
              </a:lnSpc>
            </a:pPr>
            <a:r>
              <a:rPr lang="zh-CN" altLang="en-US" sz="2000" b="1" smtClean="0">
                <a:latin typeface="宋体" panose="02010600030101010101" pitchFamily="2" charset="-122"/>
                <a:ea typeface="宋体" panose="02010600030101010101" pitchFamily="2" charset="-122"/>
              </a:rPr>
              <a:t>    “</a:t>
            </a:r>
            <a:r>
              <a:rPr lang="zh-CN" altLang="en-US" sz="2000" b="1">
                <a:latin typeface="宋体" panose="02010600030101010101" pitchFamily="2" charset="-122"/>
                <a:ea typeface="宋体" panose="02010600030101010101" pitchFamily="2" charset="-122"/>
              </a:rPr>
              <a:t>哼！你不要做出那难看的样子来吧！我确实一个铜板都没有存，想从我这里发洋财，是想错了。”我微笑着，淡淡地说。</a:t>
            </a:r>
          </a:p>
        </p:txBody>
      </p:sp>
      <p:sp>
        <p:nvSpPr>
          <p:cNvPr id="5" name="圆角矩形 4"/>
          <p:cNvSpPr/>
          <p:nvPr/>
        </p:nvSpPr>
        <p:spPr>
          <a:xfrm>
            <a:off x="4427984" y="1879510"/>
            <a:ext cx="341979" cy="288032"/>
          </a:xfrm>
          <a:prstGeom prst="roundRect">
            <a:avLst/>
          </a:prstGeom>
          <a:grpFill/>
          <a:ln>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圆角矩形 5"/>
          <p:cNvSpPr/>
          <p:nvPr/>
        </p:nvSpPr>
        <p:spPr>
          <a:xfrm>
            <a:off x="6444208" y="1863588"/>
            <a:ext cx="360040" cy="304430"/>
          </a:xfrm>
          <a:prstGeom prst="roundRect">
            <a:avLst/>
          </a:prstGeom>
          <a:grpFill/>
          <a:ln>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7"/>
          <p:cNvSpPr/>
          <p:nvPr/>
        </p:nvSpPr>
        <p:spPr>
          <a:xfrm>
            <a:off x="7524328" y="2249010"/>
            <a:ext cx="792088" cy="288032"/>
          </a:xfrm>
          <a:prstGeom prst="roundRect">
            <a:avLst/>
          </a:prstGeom>
          <a:grpFill/>
          <a:ln>
            <a:solidFill>
              <a:srgbClr val="00B05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 name="直接连接符 9"/>
          <p:cNvCxnSpPr/>
          <p:nvPr/>
        </p:nvCxnSpPr>
        <p:spPr>
          <a:xfrm>
            <a:off x="5220072" y="4727943"/>
            <a:ext cx="2448272" cy="1"/>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sp>
        <p:nvSpPr>
          <p:cNvPr id="11" name="圆角矩形 10"/>
          <p:cNvSpPr/>
          <p:nvPr/>
        </p:nvSpPr>
        <p:spPr>
          <a:xfrm>
            <a:off x="5167220" y="3339323"/>
            <a:ext cx="600341" cy="288032"/>
          </a:xfrm>
          <a:prstGeom prst="roundRect">
            <a:avLst/>
          </a:prstGeom>
          <a:grpFill/>
          <a:ln>
            <a:solidFill>
              <a:srgbClr val="00B05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Box 2"/>
          <p:cNvSpPr txBox="1"/>
          <p:nvPr/>
        </p:nvSpPr>
        <p:spPr>
          <a:xfrm>
            <a:off x="3070266" y="1264473"/>
            <a:ext cx="1061356" cy="578882"/>
          </a:xfrm>
          <a:prstGeom prst="roundRect">
            <a:avLst/>
          </a:prstGeom>
          <a:solidFill>
            <a:schemeClr val="bg1"/>
          </a:solidFill>
          <a:ln w="28575">
            <a:solidFill>
              <a:srgbClr val="FF0000"/>
            </a:solidFill>
          </a:ln>
        </p:spPr>
        <p:txBody>
          <a:bodyPr wrap="square" rtlCol="0">
            <a:spAutoFit/>
          </a:bodyPr>
          <a:lstStyle/>
          <a:p>
            <a:r>
              <a:rPr lang="zh-CN" altLang="en-US" sz="2800" b="1" smtClean="0">
                <a:latin typeface="楷体" panose="02010609060101010101" pitchFamily="49" charset="-122"/>
                <a:ea typeface="楷体" panose="02010609060101010101" pitchFamily="49" charset="-122"/>
              </a:rPr>
              <a:t>动作</a:t>
            </a:r>
            <a:endParaRPr lang="zh-CN" altLang="en-US" sz="2800" b="1">
              <a:latin typeface="楷体" panose="02010609060101010101" pitchFamily="49" charset="-122"/>
              <a:ea typeface="楷体" panose="02010609060101010101" pitchFamily="49" charset="-122"/>
            </a:endParaRPr>
          </a:p>
        </p:txBody>
      </p:sp>
      <p:sp>
        <p:nvSpPr>
          <p:cNvPr id="13" name="TextBox 12"/>
          <p:cNvSpPr txBox="1"/>
          <p:nvPr/>
        </p:nvSpPr>
        <p:spPr>
          <a:xfrm>
            <a:off x="6006520" y="2544430"/>
            <a:ext cx="1046842" cy="578882"/>
          </a:xfrm>
          <a:prstGeom prst="roundRect">
            <a:avLst/>
          </a:prstGeom>
          <a:solidFill>
            <a:schemeClr val="bg1"/>
          </a:solidFill>
          <a:ln w="28575">
            <a:solidFill>
              <a:srgbClr val="00B050"/>
            </a:solidFill>
          </a:ln>
        </p:spPr>
        <p:txBody>
          <a:bodyPr wrap="square" rtlCol="0">
            <a:spAutoFit/>
          </a:bodyPr>
          <a:lstStyle/>
          <a:p>
            <a:r>
              <a:rPr lang="zh-CN" altLang="en-US" sz="2800" b="1" smtClean="0">
                <a:latin typeface="楷体" panose="02010609060101010101" pitchFamily="49" charset="-122"/>
                <a:ea typeface="楷体" panose="02010609060101010101" pitchFamily="49" charset="-122"/>
              </a:rPr>
              <a:t>神态</a:t>
            </a:r>
            <a:endParaRPr lang="zh-CN" altLang="en-US" sz="2800" b="1">
              <a:latin typeface="楷体" panose="02010609060101010101" pitchFamily="49" charset="-122"/>
              <a:ea typeface="楷体" panose="02010609060101010101" pitchFamily="49" charset="-122"/>
            </a:endParaRPr>
          </a:p>
        </p:txBody>
      </p:sp>
      <p:sp>
        <p:nvSpPr>
          <p:cNvPr id="14" name="圆角矩形 13"/>
          <p:cNvSpPr/>
          <p:nvPr/>
        </p:nvSpPr>
        <p:spPr>
          <a:xfrm>
            <a:off x="2906114" y="3334334"/>
            <a:ext cx="1305737" cy="288032"/>
          </a:xfrm>
          <a:prstGeom prst="roundRect">
            <a:avLst/>
          </a:prstGeom>
          <a:grpFill/>
          <a:ln>
            <a:solidFill>
              <a:srgbClr val="00B05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00457040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barn(inVertical)">
                                      <p:cBhvr>
                                        <p:cTn id="18" dur="500"/>
                                        <p:tgtEl>
                                          <p:spTgt spid="8"/>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barn(inVertical)">
                                      <p:cBhvr>
                                        <p:cTn id="21" dur="500"/>
                                        <p:tgtEl>
                                          <p:spTgt spid="11"/>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barn(inVertical)">
                                      <p:cBhvr>
                                        <p:cTn id="24" dur="500"/>
                                        <p:tgtEl>
                                          <p:spTgt spid="14"/>
                                        </p:tgtEl>
                                      </p:cBhvr>
                                    </p:animEffect>
                                  </p:childTnLst>
                                </p:cTn>
                              </p:par>
                            </p:childTnLst>
                          </p:cTn>
                        </p:par>
                        <p:par>
                          <p:cTn id="25" fill="hold">
                            <p:stCondLst>
                              <p:cond delay="500"/>
                            </p:stCondLst>
                            <p:childTnLst>
                              <p:par>
                                <p:cTn id="26" presetID="1" presetClass="entr" presetSubtype="0"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randombar(horizontal)">
                                      <p:cBhvr>
                                        <p:cTn id="3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11" grpId="0" animBg="1"/>
      <p:bldP spid="3" grpId="0" animBg="1"/>
      <p:bldP spid="13" grpId="0" animBg="1"/>
      <p:bldP spid="1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739023" y="923049"/>
            <a:ext cx="7848872" cy="3046988"/>
          </a:xfrm>
          <a:prstGeom prst="rect">
            <a:avLst/>
          </a:prstGeom>
        </p:spPr>
        <p:txBody>
          <a:bodyPr wrap="square">
            <a:spAutoFit/>
          </a:bodyPr>
          <a:lstStyle/>
          <a:p>
            <a:pPr lvl="0">
              <a:lnSpc>
                <a:spcPct val="120000"/>
              </a:lnSpc>
            </a:pPr>
            <a:r>
              <a:rPr lang="zh-CN" altLang="en-US" sz="2000" b="1" dirty="0" smtClean="0">
                <a:solidFill>
                  <a:prstClr val="black"/>
                </a:solidFill>
                <a:latin typeface="宋体" panose="02010600030101010101" pitchFamily="2" charset="-122"/>
                <a:ea typeface="宋体" panose="02010600030101010101" pitchFamily="2" charset="-122"/>
              </a:rPr>
              <a:t>    “</a:t>
            </a:r>
            <a:r>
              <a:rPr lang="zh-CN" altLang="en-US" sz="2000" b="1" dirty="0">
                <a:solidFill>
                  <a:prstClr val="black"/>
                </a:solidFill>
                <a:latin typeface="宋体" panose="02010600030101010101" pitchFamily="2" charset="-122"/>
                <a:ea typeface="宋体" panose="02010600030101010101" pitchFamily="2" charset="-122"/>
              </a:rPr>
              <a:t>你骗谁！像你这样当大官的人会没有钱！”拿榴弹的兵士坚决不相信。</a:t>
            </a:r>
            <a:endParaRPr lang="en-US" altLang="zh-CN" sz="2000" b="1" dirty="0">
              <a:solidFill>
                <a:prstClr val="black"/>
              </a:solidFill>
              <a:latin typeface="宋体" panose="02010600030101010101" pitchFamily="2" charset="-122"/>
              <a:ea typeface="宋体" panose="02010600030101010101" pitchFamily="2" charset="-122"/>
            </a:endParaRPr>
          </a:p>
          <a:p>
            <a:pPr lvl="0">
              <a:lnSpc>
                <a:spcPct val="120000"/>
              </a:lnSpc>
            </a:pPr>
            <a:r>
              <a:rPr lang="zh-CN" altLang="en-US" sz="2000" b="1" dirty="0">
                <a:solidFill>
                  <a:prstClr val="black"/>
                </a:solidFill>
                <a:latin typeface="宋体" panose="02010600030101010101" pitchFamily="2" charset="-122"/>
                <a:ea typeface="宋体" panose="02010600030101010101" pitchFamily="2" charset="-122"/>
              </a:rPr>
              <a:t>    “绝不会没有钱的，一定是藏在哪里，我是老出门的，骗不得我。”另一个兵士一面说，一面弓着背将我的衣角裤裆过细地捏，总企望着有新的发现。</a:t>
            </a:r>
          </a:p>
          <a:p>
            <a:pPr lvl="0">
              <a:lnSpc>
                <a:spcPct val="120000"/>
              </a:lnSpc>
            </a:pPr>
            <a:r>
              <a:rPr lang="zh-CN" altLang="en-US" sz="2000" b="1" dirty="0">
                <a:solidFill>
                  <a:prstClr val="black"/>
                </a:solidFill>
                <a:latin typeface="宋体" panose="02010600030101010101" pitchFamily="2" charset="-122"/>
                <a:ea typeface="宋体" panose="02010600030101010101" pitchFamily="2" charset="-122"/>
              </a:rPr>
              <a:t>    “你们要相信我的话，不要瞎忙吧！我不比你们国民党当官，个个都有钱，我今天确实是一个铜板也没有，我们革命不是为着发财！”我再次向他们解释。</a:t>
            </a:r>
          </a:p>
        </p:txBody>
      </p:sp>
      <p:cxnSp>
        <p:nvCxnSpPr>
          <p:cNvPr id="4" name="直接连接符 3"/>
          <p:cNvCxnSpPr/>
          <p:nvPr/>
        </p:nvCxnSpPr>
        <p:spPr>
          <a:xfrm flipV="1">
            <a:off x="1585186" y="3874211"/>
            <a:ext cx="2250181" cy="1"/>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sp>
        <p:nvSpPr>
          <p:cNvPr id="6" name="圆角矩形 5"/>
          <p:cNvSpPr/>
          <p:nvPr/>
        </p:nvSpPr>
        <p:spPr>
          <a:xfrm>
            <a:off x="6975143" y="2087044"/>
            <a:ext cx="1096673" cy="340448"/>
          </a:xfrm>
          <a:prstGeom prst="roundRect">
            <a:avLst/>
          </a:prstGeom>
          <a:grpFill/>
          <a:ln>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4"/>
          <p:cNvSpPr txBox="1"/>
          <p:nvPr/>
        </p:nvSpPr>
        <p:spPr>
          <a:xfrm>
            <a:off x="5724128" y="1451835"/>
            <a:ext cx="1061356" cy="578882"/>
          </a:xfrm>
          <a:prstGeom prst="roundRect">
            <a:avLst/>
          </a:prstGeom>
          <a:solidFill>
            <a:schemeClr val="bg1"/>
          </a:solidFill>
          <a:ln w="28575">
            <a:solidFill>
              <a:srgbClr val="FF0000"/>
            </a:solidFill>
          </a:ln>
        </p:spPr>
        <p:txBody>
          <a:bodyPr wrap="square" rtlCol="0">
            <a:spAutoFit/>
          </a:bodyPr>
          <a:lstStyle/>
          <a:p>
            <a:r>
              <a:rPr lang="zh-CN" altLang="en-US" sz="2800" b="1" smtClean="0">
                <a:latin typeface="楷体" panose="02010609060101010101" pitchFamily="49" charset="-122"/>
                <a:ea typeface="楷体" panose="02010609060101010101" pitchFamily="49" charset="-122"/>
              </a:rPr>
              <a:t>动作</a:t>
            </a:r>
            <a:endParaRPr lang="zh-CN" altLang="en-US" sz="2800" b="1">
              <a:latin typeface="楷体" panose="02010609060101010101" pitchFamily="49" charset="-122"/>
              <a:ea typeface="楷体" panose="02010609060101010101" pitchFamily="49" charset="-122"/>
            </a:endParaRPr>
          </a:p>
        </p:txBody>
      </p:sp>
      <p:sp>
        <p:nvSpPr>
          <p:cNvPr id="7" name="圆角矩形 6"/>
          <p:cNvSpPr/>
          <p:nvPr/>
        </p:nvSpPr>
        <p:spPr>
          <a:xfrm>
            <a:off x="4442951" y="2091755"/>
            <a:ext cx="792088" cy="335737"/>
          </a:xfrm>
          <a:prstGeom prst="roundRect">
            <a:avLst/>
          </a:prstGeom>
          <a:grpFill/>
          <a:ln>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13906733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arn(inVertical)">
                                      <p:cBhvr>
                                        <p:cTn id="10" dur="500"/>
                                        <p:tgtEl>
                                          <p:spTgt spid="7"/>
                                        </p:tgtEl>
                                      </p:cBhvr>
                                    </p:animEffec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randombar(horizontal)">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323528" y="555526"/>
            <a:ext cx="8640960" cy="2751522"/>
          </a:xfrm>
          <a:prstGeom prst="rect">
            <a:avLst/>
          </a:prstGeom>
        </p:spPr>
        <p:txBody>
          <a:bodyPr wrap="square">
            <a:spAutoFit/>
          </a:bodyPr>
          <a:lstStyle/>
          <a:p>
            <a:pPr>
              <a:lnSpc>
                <a:spcPct val="120000"/>
              </a:lnSpc>
            </a:pPr>
            <a:r>
              <a:rPr lang="zh-CN" altLang="en-US" sz="2400" b="1" dirty="0" smtClean="0">
                <a:latin typeface="宋体" panose="02010600030101010101" pitchFamily="2" charset="-122"/>
                <a:ea typeface="宋体" panose="02010600030101010101" pitchFamily="2" charset="-122"/>
              </a:rPr>
              <a:t>    等</a:t>
            </a:r>
            <a:r>
              <a:rPr lang="zh-CN" altLang="en-US" sz="2400" b="1" dirty="0">
                <a:latin typeface="宋体" panose="02010600030101010101" pitchFamily="2" charset="-122"/>
                <a:ea typeface="宋体" panose="02010600030101010101" pitchFamily="2" charset="-122"/>
              </a:rPr>
              <a:t>他们确知在我身上搜不出什么的时候，也就停手不搜了；又</a:t>
            </a:r>
            <a:r>
              <a:rPr lang="zh-CN" altLang="en-US" sz="2400" b="1" dirty="0" smtClean="0">
                <a:latin typeface="宋体" panose="02010600030101010101" pitchFamily="2" charset="-122"/>
                <a:ea typeface="宋体" panose="02010600030101010101" pitchFamily="2" charset="-122"/>
              </a:rPr>
              <a:t>在我</a:t>
            </a:r>
            <a:r>
              <a:rPr lang="zh-CN" altLang="en-US" sz="2400" b="1" dirty="0">
                <a:latin typeface="宋体" panose="02010600030101010101" pitchFamily="2" charset="-122"/>
                <a:ea typeface="宋体" panose="02010600030101010101" pitchFamily="2" charset="-122"/>
              </a:rPr>
              <a:t>藏躲的地方周围，低头注目搜寻了一番，也毫无所得。他们是多</a:t>
            </a:r>
            <a:r>
              <a:rPr lang="zh-CN" altLang="en-US" sz="2400" b="1" dirty="0" smtClean="0">
                <a:latin typeface="宋体" panose="02010600030101010101" pitchFamily="2" charset="-122"/>
                <a:ea typeface="宋体" panose="02010600030101010101" pitchFamily="2" charset="-122"/>
              </a:rPr>
              <a:t>么失</a:t>
            </a:r>
            <a:r>
              <a:rPr lang="zh-CN" altLang="en-US" sz="2400" b="1" dirty="0">
                <a:latin typeface="宋体" panose="02010600030101010101" pitchFamily="2" charset="-122"/>
                <a:ea typeface="宋体" panose="02010600030101010101" pitchFamily="2" charset="-122"/>
              </a:rPr>
              <a:t>望啊！那个持弹欲放的兵士，也将拉着的引线，仍旧塞进榴弹的</a:t>
            </a:r>
            <a:r>
              <a:rPr lang="zh-CN" altLang="en-US" sz="2400" b="1" dirty="0" smtClean="0">
                <a:latin typeface="宋体" panose="02010600030101010101" pitchFamily="2" charset="-122"/>
                <a:ea typeface="宋体" panose="02010600030101010101" pitchFamily="2" charset="-122"/>
              </a:rPr>
              <a:t>木柄</a:t>
            </a:r>
            <a:r>
              <a:rPr lang="zh-CN" altLang="en-US" sz="2400" b="1" dirty="0">
                <a:latin typeface="宋体" panose="02010600030101010101" pitchFamily="2" charset="-122"/>
                <a:ea typeface="宋体" panose="02010600030101010101" pitchFamily="2" charset="-122"/>
              </a:rPr>
              <a:t>里，转过来抢夺我的表和水笔。后来</a:t>
            </a:r>
            <a:r>
              <a:rPr lang="zh-CN" altLang="en-US" sz="2400" b="1" dirty="0" smtClean="0">
                <a:latin typeface="宋体" panose="02010600030101010101" pitchFamily="2" charset="-122"/>
                <a:ea typeface="宋体" panose="02010600030101010101" pitchFamily="2" charset="-122"/>
              </a:rPr>
              <a:t>彼此</a:t>
            </a:r>
            <a:r>
              <a:rPr lang="zh-CN" altLang="en-US" sz="2400" b="1" dirty="0">
                <a:latin typeface="宋体" panose="02010600030101010101" pitchFamily="2" charset="-122"/>
                <a:ea typeface="宋体" panose="02010600030101010101" pitchFamily="2" charset="-122"/>
              </a:rPr>
              <a:t>说定表和笔卖出钱来</a:t>
            </a:r>
            <a:r>
              <a:rPr lang="zh-CN" altLang="en-US" sz="2400" b="1" dirty="0" smtClean="0">
                <a:latin typeface="宋体" panose="02010600030101010101" pitchFamily="2" charset="-122"/>
                <a:ea typeface="宋体" panose="02010600030101010101" pitchFamily="2" charset="-122"/>
              </a:rPr>
              <a:t>平分</a:t>
            </a:r>
            <a:r>
              <a:rPr lang="zh-CN" altLang="en-US" sz="2400" b="1" dirty="0">
                <a:latin typeface="宋体" panose="02010600030101010101" pitchFamily="2" charset="-122"/>
                <a:ea typeface="宋体" panose="02010600030101010101" pitchFamily="2" charset="-122"/>
              </a:rPr>
              <a:t>，才算无话。他们用怀疑而又惊异的目光，对我自上而下地望了</a:t>
            </a:r>
            <a:r>
              <a:rPr lang="zh-CN" altLang="en-US" sz="2400" b="1" dirty="0" smtClean="0">
                <a:latin typeface="宋体" panose="02010600030101010101" pitchFamily="2" charset="-122"/>
                <a:ea typeface="宋体" panose="02010600030101010101" pitchFamily="2" charset="-122"/>
              </a:rPr>
              <a:t>几遍</a:t>
            </a:r>
            <a:r>
              <a:rPr lang="zh-CN" altLang="en-US" sz="2400" b="1" dirty="0">
                <a:latin typeface="宋体" panose="02010600030101010101" pitchFamily="2" charset="-122"/>
                <a:ea typeface="宋体" panose="02010600030101010101" pitchFamily="2" charset="-122"/>
              </a:rPr>
              <a:t>，就同声命令：“走吧！”</a:t>
            </a:r>
          </a:p>
        </p:txBody>
      </p:sp>
      <p:sp>
        <p:nvSpPr>
          <p:cNvPr id="5" name="圆角矩形 4"/>
          <p:cNvSpPr/>
          <p:nvPr/>
        </p:nvSpPr>
        <p:spPr>
          <a:xfrm>
            <a:off x="3772483" y="1040532"/>
            <a:ext cx="1908212" cy="432048"/>
          </a:xfrm>
          <a:prstGeom prst="roundRect">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圆角矩形 7"/>
          <p:cNvSpPr/>
          <p:nvPr/>
        </p:nvSpPr>
        <p:spPr>
          <a:xfrm>
            <a:off x="3772483" y="1929733"/>
            <a:ext cx="1591605" cy="416467"/>
          </a:xfrm>
          <a:prstGeom prst="roundRect">
            <a:avLst/>
          </a:prstGeom>
          <a:grpFill/>
          <a:ln>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826314" y="3272666"/>
            <a:ext cx="5553998" cy="523220"/>
          </a:xfrm>
          <a:prstGeom prst="rect">
            <a:avLst/>
          </a:prstGeom>
          <a:solidFill>
            <a:schemeClr val="bg1"/>
          </a:solidFill>
        </p:spPr>
        <p:txBody>
          <a:bodyPr wrap="square" rtlCol="0">
            <a:spAutoFit/>
          </a:bodyPr>
          <a:lstStyle/>
          <a:p>
            <a:r>
              <a:rPr lang="zh-CN" altLang="en-US" sz="2800" b="1" dirty="0" smtClean="0">
                <a:latin typeface="楷体" panose="02010609060101010101" pitchFamily="49" charset="-122"/>
                <a:ea typeface="楷体" panose="02010609060101010101" pitchFamily="49" charset="-122"/>
              </a:rPr>
              <a:t>国</a:t>
            </a:r>
            <a:r>
              <a:rPr lang="zh-CN" altLang="en-US" sz="2800" b="1" dirty="0">
                <a:latin typeface="楷体" panose="02010609060101010101" pitchFamily="49" charset="-122"/>
                <a:ea typeface="楷体" panose="02010609060101010101" pitchFamily="49" charset="-122"/>
              </a:rPr>
              <a:t>方兵士</a:t>
            </a:r>
            <a:r>
              <a:rPr lang="zh-CN" altLang="en-US" sz="2800" b="1" dirty="0" smtClean="0">
                <a:latin typeface="楷体" panose="02010609060101010101" pitchFamily="49" charset="-122"/>
                <a:ea typeface="楷体" panose="02010609060101010101" pitchFamily="49" charset="-122"/>
              </a:rPr>
              <a:t>的贪污腐化、一心敛财</a:t>
            </a:r>
            <a:endParaRPr lang="zh-CN" altLang="en-US" sz="2800" b="1" dirty="0">
              <a:latin typeface="楷体" panose="02010609060101010101" pitchFamily="49" charset="-122"/>
              <a:ea typeface="楷体" panose="02010609060101010101" pitchFamily="49" charset="-122"/>
            </a:endParaRPr>
          </a:p>
        </p:txBody>
      </p:sp>
      <p:sp>
        <p:nvSpPr>
          <p:cNvPr id="7" name="TextBox 6"/>
          <p:cNvSpPr txBox="1"/>
          <p:nvPr/>
        </p:nvSpPr>
        <p:spPr>
          <a:xfrm>
            <a:off x="5940152" y="1515651"/>
            <a:ext cx="1061356" cy="578882"/>
          </a:xfrm>
          <a:prstGeom prst="roundRect">
            <a:avLst/>
          </a:prstGeom>
          <a:solidFill>
            <a:schemeClr val="bg1"/>
          </a:solidFill>
          <a:ln w="28575">
            <a:solidFill>
              <a:srgbClr val="FF0000"/>
            </a:solidFill>
          </a:ln>
        </p:spPr>
        <p:txBody>
          <a:bodyPr wrap="square" rtlCol="0">
            <a:spAutoFit/>
          </a:bodyPr>
          <a:lstStyle/>
          <a:p>
            <a:r>
              <a:rPr lang="zh-CN" altLang="en-US" sz="2800" b="1" smtClean="0">
                <a:latin typeface="楷体" panose="02010609060101010101" pitchFamily="49" charset="-122"/>
                <a:ea typeface="楷体" panose="02010609060101010101" pitchFamily="49" charset="-122"/>
              </a:rPr>
              <a:t>动作</a:t>
            </a:r>
            <a:endParaRPr lang="zh-CN" altLang="en-US" sz="2800" b="1">
              <a:latin typeface="楷体" panose="02010609060101010101" pitchFamily="49" charset="-122"/>
              <a:ea typeface="楷体" panose="02010609060101010101" pitchFamily="49" charset="-122"/>
            </a:endParaRPr>
          </a:p>
        </p:txBody>
      </p:sp>
      <p:sp>
        <p:nvSpPr>
          <p:cNvPr id="2" name="矩形 1"/>
          <p:cNvSpPr/>
          <p:nvPr/>
        </p:nvSpPr>
        <p:spPr>
          <a:xfrm>
            <a:off x="1835696" y="3824862"/>
            <a:ext cx="5242511" cy="954107"/>
          </a:xfrm>
          <a:prstGeom prst="rect">
            <a:avLst/>
          </a:prstGeom>
        </p:spPr>
        <p:txBody>
          <a:bodyPr wrap="square">
            <a:spAutoFit/>
          </a:bodyPr>
          <a:lstStyle/>
          <a:p>
            <a:pPr lvl="0"/>
            <a:r>
              <a:rPr lang="zh-CN" altLang="en-US" sz="2800" b="1" dirty="0">
                <a:solidFill>
                  <a:prstClr val="black"/>
                </a:solidFill>
                <a:latin typeface="楷体" panose="02010609060101010101" pitchFamily="49" charset="-122"/>
                <a:ea typeface="楷体" panose="02010609060101010101" pitchFamily="49" charset="-122"/>
              </a:rPr>
              <a:t>方志</a:t>
            </a:r>
            <a:r>
              <a:rPr lang="zh-CN" altLang="en-US" sz="2800" b="1" dirty="0" smtClean="0">
                <a:solidFill>
                  <a:prstClr val="black"/>
                </a:solidFill>
                <a:latin typeface="楷体" panose="02010609060101010101" pitchFamily="49" charset="-122"/>
                <a:ea typeface="楷体" panose="02010609060101010101" pitchFamily="49" charset="-122"/>
              </a:rPr>
              <a:t>敏的回答平静而掷地有声，临危不惧、革命信念坚定</a:t>
            </a:r>
            <a:endParaRPr lang="zh-CN" altLang="en-US" sz="2800" b="1" dirty="0">
              <a:solidFill>
                <a:prstClr val="black"/>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309611321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arn(inVertical)">
                                      <p:cBhvr>
                                        <p:cTn id="10" dur="500"/>
                                        <p:tgtEl>
                                          <p:spTgt spid="8"/>
                                        </p:tgtEl>
                                      </p:cBhvr>
                                    </p:animEffec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randombar(horizontal)">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6" grpId="0" animBg="1"/>
      <p:bldP spid="7" grpId="0" animBg="1"/>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71600" y="1042886"/>
            <a:ext cx="7488832" cy="2608984"/>
          </a:xfrm>
          <a:prstGeom prst="rect">
            <a:avLst/>
          </a:prstGeom>
        </p:spPr>
        <p:txBody>
          <a:bodyPr wrap="square">
            <a:spAutoFit/>
          </a:bodyPr>
          <a:lstStyle/>
          <a:p>
            <a:pPr>
              <a:lnSpc>
                <a:spcPct val="120000"/>
              </a:lnSpc>
            </a:pPr>
            <a:r>
              <a:rPr lang="zh-CN" altLang="en-US" sz="2800" b="1" dirty="0" smtClean="0">
                <a:latin typeface="楷体" pitchFamily="49" charset="-122"/>
                <a:ea typeface="楷体" pitchFamily="49" charset="-122"/>
              </a:rPr>
              <a:t>    无</a:t>
            </a:r>
            <a:r>
              <a:rPr lang="zh-CN" altLang="en-US" sz="2800" b="1" dirty="0">
                <a:latin typeface="楷体" pitchFamily="49" charset="-122"/>
                <a:ea typeface="楷体" pitchFamily="49" charset="-122"/>
              </a:rPr>
              <a:t>论国民党兵士怎么搜，怎么说，怎么做，结果都一样</a:t>
            </a:r>
            <a:r>
              <a:rPr lang="en-US" altLang="zh-CN" sz="2800" b="1" dirty="0">
                <a:latin typeface="楷体" pitchFamily="49" charset="-122"/>
                <a:ea typeface="楷体" pitchFamily="49" charset="-122"/>
              </a:rPr>
              <a:t>——</a:t>
            </a:r>
            <a:r>
              <a:rPr lang="zh-CN" altLang="en-US" sz="2800" b="1" dirty="0">
                <a:latin typeface="楷体" pitchFamily="49" charset="-122"/>
                <a:ea typeface="楷体" pitchFamily="49" charset="-122"/>
              </a:rPr>
              <a:t>一个铜板也没找</a:t>
            </a:r>
            <a:r>
              <a:rPr lang="zh-CN" altLang="en-US" sz="2800" b="1" dirty="0" smtClean="0">
                <a:latin typeface="楷体" pitchFamily="49" charset="-122"/>
                <a:ea typeface="楷体" pitchFamily="49" charset="-122"/>
              </a:rPr>
              <a:t>到，这个过程中，方志敏始终不卑不亢、正气凛然，从而可以感受到方志敏清贫、朴素的生活及矜持不苟、舍己为公的精神品质。</a:t>
            </a:r>
            <a:endParaRPr lang="zh-CN" altLang="en-US" sz="2800" dirty="0">
              <a:latin typeface="楷体" pitchFamily="49" charset="-122"/>
              <a:ea typeface="楷体" pitchFamily="49" charset="-122"/>
            </a:endParaRPr>
          </a:p>
        </p:txBody>
      </p:sp>
    </p:spTree>
    <p:extLst>
      <p:ext uri="{BB962C8B-B14F-4D97-AF65-F5344CB8AC3E}">
        <p14:creationId xmlns:p14="http://schemas.microsoft.com/office/powerpoint/2010/main" val="27819804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683568" y="987574"/>
            <a:ext cx="7920880" cy="683264"/>
          </a:xfrm>
          <a:prstGeom prst="rect">
            <a:avLst/>
          </a:prstGeom>
          <a:noFill/>
          <a:ln w="12700" cmpd="sng">
            <a:noFill/>
            <a:prstDash val="lgDashDotDot"/>
          </a:ln>
        </p:spPr>
        <p:txBody>
          <a:bodyPr wrap="square" rtlCol="0" anchor="t">
            <a:spAutoFit/>
          </a:bodyPr>
          <a:lstStyle/>
          <a:p>
            <a:pPr fontAlgn="auto">
              <a:lnSpc>
                <a:spcPct val="120000"/>
              </a:lnSpc>
            </a:pPr>
            <a:r>
              <a:rPr lang="zh-CN" altLang="en-US" sz="3200" b="1" smtClean="0">
                <a:latin typeface="宋体" panose="02010600030101010101" pitchFamily="2" charset="-122"/>
                <a:ea typeface="宋体" panose="02010600030101010101" pitchFamily="2" charset="-122"/>
              </a:rPr>
              <a:t>    自由朗读第</a:t>
            </a:r>
            <a:r>
              <a:rPr lang="en-US" altLang="zh-CN" sz="3200" b="1" smtClean="0">
                <a:latin typeface="宋体" panose="02010600030101010101" pitchFamily="2" charset="-122"/>
                <a:ea typeface="宋体" panose="02010600030101010101" pitchFamily="2" charset="-122"/>
              </a:rPr>
              <a:t>9</a:t>
            </a:r>
            <a:r>
              <a:rPr lang="zh-CN" altLang="en-US" sz="3200" b="1" smtClean="0">
                <a:latin typeface="宋体" panose="02010600030101010101" pitchFamily="2" charset="-122"/>
                <a:ea typeface="宋体" panose="02010600030101010101" pitchFamily="2" charset="-122"/>
              </a:rPr>
              <a:t>自然段，说说你的体会。</a:t>
            </a:r>
            <a:endParaRPr lang="en-US" altLang="zh-CN" sz="3200" b="1" dirty="0" smtClean="0">
              <a:latin typeface="宋体" panose="02010600030101010101" pitchFamily="2" charset="-122"/>
              <a:ea typeface="宋体" panose="02010600030101010101" pitchFamily="2" charset="-122"/>
            </a:endParaRPr>
          </a:p>
        </p:txBody>
      </p:sp>
      <p:sp>
        <p:nvSpPr>
          <p:cNvPr id="8" name="圆角矩形标注 7"/>
          <p:cNvSpPr/>
          <p:nvPr/>
        </p:nvSpPr>
        <p:spPr>
          <a:xfrm>
            <a:off x="827584" y="2355726"/>
            <a:ext cx="6711393" cy="2063544"/>
          </a:xfrm>
          <a:prstGeom prst="wedgeRoundRectCallout">
            <a:avLst>
              <a:gd name="adj1" fmla="val 53778"/>
              <a:gd name="adj2" fmla="val 26628"/>
              <a:gd name="adj3" fmla="val 16667"/>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nSpc>
                <a:spcPct val="120000"/>
              </a:lnSpc>
            </a:pPr>
            <a:r>
              <a:rPr lang="zh-CN" altLang="en-US" sz="2400" b="1" smtClean="0">
                <a:solidFill>
                  <a:prstClr val="black"/>
                </a:solidFill>
                <a:latin typeface="楷体" panose="02010609060101010101" pitchFamily="49" charset="-122"/>
                <a:ea typeface="楷体" panose="02010609060101010101" pitchFamily="49" charset="-122"/>
              </a:rPr>
              <a:t>    方志敏家中的财产是“几</a:t>
            </a:r>
            <a:r>
              <a:rPr lang="zh-CN" altLang="en-US" sz="2400" b="1" dirty="0">
                <a:solidFill>
                  <a:prstClr val="black"/>
                </a:solidFill>
                <a:latin typeface="楷体" panose="02010609060101010101" pitchFamily="49" charset="-122"/>
                <a:ea typeface="楷体" panose="02010609060101010101" pitchFamily="49" charset="-122"/>
              </a:rPr>
              <a:t>套旧的汗</a:t>
            </a:r>
            <a:r>
              <a:rPr lang="zh-CN" altLang="en-US" sz="2400" b="1">
                <a:solidFill>
                  <a:prstClr val="black"/>
                </a:solidFill>
                <a:latin typeface="楷体" panose="02010609060101010101" pitchFamily="49" charset="-122"/>
                <a:ea typeface="楷体" panose="02010609060101010101" pitchFamily="49" charset="-122"/>
              </a:rPr>
              <a:t>褂裤</a:t>
            </a:r>
            <a:r>
              <a:rPr lang="zh-CN" altLang="en-US" sz="2400" b="1" smtClean="0">
                <a:solidFill>
                  <a:prstClr val="black"/>
                </a:solidFill>
                <a:latin typeface="楷体" panose="02010609060101010101" pitchFamily="49" charset="-122"/>
                <a:ea typeface="楷体" panose="02010609060101010101" pitchFamily="49" charset="-122"/>
              </a:rPr>
              <a:t>”和“几</a:t>
            </a:r>
            <a:r>
              <a:rPr lang="zh-CN" altLang="en-US" sz="2400" b="1" dirty="0">
                <a:solidFill>
                  <a:prstClr val="black"/>
                </a:solidFill>
                <a:latin typeface="楷体" panose="02010609060101010101" pitchFamily="49" charset="-122"/>
                <a:ea typeface="楷体" panose="02010609060101010101" pitchFamily="49" charset="-122"/>
              </a:rPr>
              <a:t>双缝上底的</a:t>
            </a:r>
            <a:r>
              <a:rPr lang="zh-CN" altLang="en-US" sz="2400" b="1">
                <a:solidFill>
                  <a:prstClr val="black"/>
                </a:solidFill>
                <a:latin typeface="楷体" panose="02010609060101010101" pitchFamily="49" charset="-122"/>
                <a:ea typeface="楷体" panose="02010609060101010101" pitchFamily="49" charset="-122"/>
              </a:rPr>
              <a:t>线袜</a:t>
            </a:r>
            <a:r>
              <a:rPr lang="zh-CN" altLang="en-US" sz="2400" b="1" smtClean="0">
                <a:solidFill>
                  <a:prstClr val="black"/>
                </a:solidFill>
                <a:latin typeface="楷体" panose="02010609060101010101" pitchFamily="49" charset="-122"/>
                <a:ea typeface="楷体" panose="02010609060101010101" pitchFamily="49" charset="-122"/>
              </a:rPr>
              <a:t>”，他写这段的时候语气甚至有点幽默，说明他以清贫、朴素的生活为乐。</a:t>
            </a:r>
            <a:endParaRPr lang="zh-CN" altLang="en-US" sz="2400" b="1" dirty="0">
              <a:solidFill>
                <a:prstClr val="black"/>
              </a:solidFill>
              <a:latin typeface="楷体" panose="02010609060101010101" pitchFamily="49" charset="-122"/>
              <a:ea typeface="楷体" panose="02010609060101010101" pitchFamily="49" charset="-122"/>
            </a:endParaRPr>
          </a:p>
        </p:txBody>
      </p:sp>
      <p:pic>
        <p:nvPicPr>
          <p:cNvPr id="9" name="Picture 2" descr="E:\各种形象图\公司画图-课件用人物\半身女孩8.tif"/>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4921" b="96837" l="4239" r="89776"/>
                    </a14:imgEffect>
                  </a14:imgLayer>
                </a14:imgProps>
              </a:ext>
              <a:ext uri="{28A0092B-C50C-407E-A947-70E740481C1C}">
                <a14:useLocalDpi xmlns:a14="http://schemas.microsoft.com/office/drawing/2010/main" val="0"/>
              </a:ext>
            </a:extLst>
          </a:blip>
          <a:srcRect/>
          <a:stretch>
            <a:fillRect/>
          </a:stretch>
        </p:blipFill>
        <p:spPr bwMode="auto">
          <a:xfrm flipH="1">
            <a:off x="7720833" y="3075806"/>
            <a:ext cx="1099639" cy="15594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463748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99592" y="2283718"/>
            <a:ext cx="7488832" cy="1643527"/>
          </a:xfrm>
          <a:prstGeom prst="rect">
            <a:avLst/>
          </a:prstGeom>
        </p:spPr>
        <p:txBody>
          <a:bodyPr wrap="square">
            <a:spAutoFit/>
          </a:bodyPr>
          <a:lstStyle/>
          <a:p>
            <a:pPr lvl="0">
              <a:lnSpc>
                <a:spcPct val="120000"/>
              </a:lnSpc>
            </a:pPr>
            <a:r>
              <a:rPr lang="zh-CN" altLang="en-US" sz="2800" b="1" dirty="0" smtClean="0">
                <a:solidFill>
                  <a:prstClr val="black"/>
                </a:solidFill>
                <a:latin typeface="楷体" panose="02010609060101010101" pitchFamily="49" charset="-122"/>
                <a:ea typeface="楷体" panose="02010609060101010101" pitchFamily="49" charset="-122"/>
              </a:rPr>
              <a:t>    “</a:t>
            </a:r>
            <a:r>
              <a:rPr lang="zh-CN" altLang="en-US" sz="2800" b="1" dirty="0">
                <a:solidFill>
                  <a:prstClr val="black"/>
                </a:solidFill>
                <a:latin typeface="楷体" panose="02010609060101010101" pitchFamily="49" charset="-122"/>
                <a:ea typeface="楷体" panose="02010609060101010101" pitchFamily="49" charset="-122"/>
              </a:rPr>
              <a:t>清贫”是共产党员自觉的生活态度，是战胜困难、克敌制胜的关键，是植根于革命者心底的勇往直前的精神力量。</a:t>
            </a:r>
          </a:p>
        </p:txBody>
      </p:sp>
      <p:sp>
        <p:nvSpPr>
          <p:cNvPr id="5" name="文本框 6"/>
          <p:cNvSpPr txBox="1"/>
          <p:nvPr/>
        </p:nvSpPr>
        <p:spPr>
          <a:xfrm>
            <a:off x="899592" y="699542"/>
            <a:ext cx="7920880" cy="1274195"/>
          </a:xfrm>
          <a:prstGeom prst="rect">
            <a:avLst/>
          </a:prstGeom>
          <a:noFill/>
          <a:ln w="12700" cmpd="sng">
            <a:noFill/>
            <a:prstDash val="lgDashDotDot"/>
          </a:ln>
        </p:spPr>
        <p:txBody>
          <a:bodyPr wrap="square" rtlCol="0" anchor="t">
            <a:spAutoFit/>
          </a:bodyPr>
          <a:lstStyle/>
          <a:p>
            <a:pPr fontAlgn="auto">
              <a:lnSpc>
                <a:spcPct val="120000"/>
              </a:lnSpc>
            </a:pPr>
            <a:r>
              <a:rPr lang="zh-CN" altLang="en-US" sz="3200" b="1" dirty="0" smtClean="0">
                <a:latin typeface="宋体" panose="02010600030101010101" pitchFamily="2" charset="-122"/>
                <a:ea typeface="宋体" panose="02010600030101010101" pitchFamily="2" charset="-122"/>
              </a:rPr>
              <a:t>    第</a:t>
            </a:r>
            <a:r>
              <a:rPr lang="en-US" altLang="zh-CN" sz="3200" b="1" dirty="0" smtClean="0">
                <a:latin typeface="宋体" panose="02010600030101010101" pitchFamily="2" charset="-122"/>
                <a:ea typeface="宋体" panose="02010600030101010101" pitchFamily="2" charset="-122"/>
              </a:rPr>
              <a:t>10</a:t>
            </a:r>
            <a:r>
              <a:rPr lang="zh-CN" altLang="en-US" sz="3200" b="1" dirty="0" smtClean="0">
                <a:latin typeface="宋体" panose="02010600030101010101" pitchFamily="2" charset="-122"/>
                <a:ea typeface="宋体" panose="02010600030101010101" pitchFamily="2" charset="-122"/>
              </a:rPr>
              <a:t>自然段是作者表明自己的心迹，请你结合全文内容说说你的理解。</a:t>
            </a:r>
            <a:endParaRPr lang="en-US" altLang="zh-CN" sz="3200" b="1" dirty="0" smtClean="0">
              <a:latin typeface="宋体" panose="02010600030101010101" pitchFamily="2" charset="-122"/>
              <a:ea typeface="宋体" panose="02010600030101010101" pitchFamily="2" charset="-122"/>
            </a:endParaRPr>
          </a:p>
        </p:txBody>
      </p:sp>
    </p:spTree>
    <p:extLst>
      <p:ext uri="{BB962C8B-B14F-4D97-AF65-F5344CB8AC3E}">
        <p14:creationId xmlns:p14="http://schemas.microsoft.com/office/powerpoint/2010/main" val="253855253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755576" y="1131590"/>
            <a:ext cx="7704856" cy="1274195"/>
          </a:xfrm>
          <a:prstGeom prst="rect">
            <a:avLst/>
          </a:prstGeom>
          <a:ln>
            <a:noFill/>
            <a:prstDash val="lgDashDot"/>
          </a:ln>
        </p:spPr>
        <p:txBody>
          <a:bodyPr wrap="square">
            <a:spAutoFit/>
          </a:bodyPr>
          <a:lstStyle/>
          <a:p>
            <a:pPr>
              <a:lnSpc>
                <a:spcPct val="120000"/>
              </a:lnSpc>
            </a:pPr>
            <a:r>
              <a:rPr lang="zh-CN" altLang="en-US" sz="3200" b="1" dirty="0" smtClean="0">
                <a:latin typeface="宋体" panose="02010600030101010101" pitchFamily="2" charset="-122"/>
                <a:ea typeface="宋体" panose="02010600030101010101" pitchFamily="2" charset="-122"/>
              </a:rPr>
              <a:t>    请你结合当下的生活实际，谈谈自己眼中过着“清贫”生活的人吧！</a:t>
            </a:r>
            <a:endParaRPr lang="zh-CN" altLang="en-US" sz="3200" b="1" dirty="0">
              <a:latin typeface="宋体" panose="02010600030101010101" pitchFamily="2" charset="-122"/>
              <a:ea typeface="宋体" panose="02010600030101010101" pitchFamily="2" charset="-122"/>
            </a:endParaRPr>
          </a:p>
        </p:txBody>
      </p:sp>
      <p:sp>
        <p:nvSpPr>
          <p:cNvPr id="3" name="矩形 2"/>
          <p:cNvSpPr/>
          <p:nvPr/>
        </p:nvSpPr>
        <p:spPr>
          <a:xfrm>
            <a:off x="1138148" y="2715766"/>
            <a:ext cx="6912768" cy="1363065"/>
          </a:xfrm>
          <a:prstGeom prst="rect">
            <a:avLst/>
          </a:prstGeom>
          <a:ln>
            <a:noFill/>
            <a:prstDash val="lgDashDot"/>
          </a:ln>
        </p:spPr>
        <p:txBody>
          <a:bodyPr wrap="square">
            <a:spAutoFit/>
          </a:bodyPr>
          <a:lstStyle/>
          <a:p>
            <a:pPr>
              <a:lnSpc>
                <a:spcPct val="120000"/>
              </a:lnSpc>
            </a:pPr>
            <a:r>
              <a:rPr lang="zh-CN" altLang="en-US" sz="2400" b="1" dirty="0" smtClean="0">
                <a:latin typeface="楷体" panose="02010609060101010101" pitchFamily="49" charset="-122"/>
                <a:ea typeface="楷体" panose="02010609060101010101" pitchFamily="49" charset="-122"/>
              </a:rPr>
              <a:t>    提示：可</a:t>
            </a:r>
            <a:r>
              <a:rPr lang="zh-CN" altLang="en-US" sz="2400" b="1" dirty="0">
                <a:latin typeface="楷体" panose="02010609060101010101" pitchFamily="49" charset="-122"/>
                <a:ea typeface="楷体" panose="02010609060101010101" pitchFamily="49" charset="-122"/>
              </a:rPr>
              <a:t>以</a:t>
            </a:r>
            <a:r>
              <a:rPr lang="zh-CN" altLang="en-US" sz="2400" b="1" dirty="0" smtClean="0">
                <a:latin typeface="楷体" panose="02010609060101010101" pitchFamily="49" charset="-122"/>
                <a:ea typeface="楷体" panose="02010609060101010101" pitchFamily="49" charset="-122"/>
              </a:rPr>
              <a:t>谈谈你知道的一心一意为人民服务的模范，为了祖国进步与发展奉献一生却生活简朴的科学家，简朴生活的长辈等。</a:t>
            </a:r>
            <a:endParaRPr lang="zh-CN" altLang="en-US" sz="2400" b="1" dirty="0">
              <a:latin typeface="楷体" panose="02010609060101010101" pitchFamily="49" charset="-122"/>
              <a:ea typeface="楷体" panose="02010609060101010101" pitchFamily="49" charset="-122"/>
            </a:endParaRPr>
          </a:p>
        </p:txBody>
      </p:sp>
      <p:grpSp>
        <p:nvGrpSpPr>
          <p:cNvPr id="4" name="组合 3"/>
          <p:cNvGrpSpPr/>
          <p:nvPr/>
        </p:nvGrpSpPr>
        <p:grpSpPr>
          <a:xfrm>
            <a:off x="251520" y="161252"/>
            <a:ext cx="2916029" cy="786109"/>
            <a:chOff x="4528511" y="2205925"/>
            <a:chExt cx="2916029" cy="786109"/>
          </a:xfrm>
        </p:grpSpPr>
        <p:grpSp>
          <p:nvGrpSpPr>
            <p:cNvPr id="5" name="组合 4"/>
            <p:cNvGrpSpPr/>
            <p:nvPr/>
          </p:nvGrpSpPr>
          <p:grpSpPr>
            <a:xfrm>
              <a:off x="4528511" y="2205925"/>
              <a:ext cx="2916029" cy="786109"/>
              <a:chOff x="4977731" y="2886237"/>
              <a:chExt cx="2916029" cy="786109"/>
            </a:xfrm>
          </p:grpSpPr>
          <p:sp>
            <p:nvSpPr>
              <p:cNvPr id="8" name="流程图: 离页连接符 1"/>
              <p:cNvSpPr/>
              <p:nvPr/>
            </p:nvSpPr>
            <p:spPr>
              <a:xfrm>
                <a:off x="5481787" y="2962111"/>
                <a:ext cx="2411973" cy="634359"/>
              </a:xfrm>
              <a:custGeom>
                <a:avLst/>
                <a:gdLst>
                  <a:gd name="connsiteX0" fmla="*/ 0 w 10000"/>
                  <a:gd name="connsiteY0" fmla="*/ 0 h 10000"/>
                  <a:gd name="connsiteX1" fmla="*/ 10000 w 10000"/>
                  <a:gd name="connsiteY1" fmla="*/ 0 h 10000"/>
                  <a:gd name="connsiteX2" fmla="*/ 10000 w 10000"/>
                  <a:gd name="connsiteY2" fmla="*/ 8000 h 10000"/>
                  <a:gd name="connsiteX3" fmla="*/ 5000 w 10000"/>
                  <a:gd name="connsiteY3" fmla="*/ 10000 h 10000"/>
                  <a:gd name="connsiteX4" fmla="*/ 0 w 10000"/>
                  <a:gd name="connsiteY4" fmla="*/ 8000 h 10000"/>
                  <a:gd name="connsiteX5" fmla="*/ 0 w 10000"/>
                  <a:gd name="connsiteY5" fmla="*/ 0 h 10000"/>
                  <a:gd name="connsiteX0" fmla="*/ 173 w 10173"/>
                  <a:gd name="connsiteY0" fmla="*/ 0 h 10000"/>
                  <a:gd name="connsiteX1" fmla="*/ 10173 w 10173"/>
                  <a:gd name="connsiteY1" fmla="*/ 0 h 10000"/>
                  <a:gd name="connsiteX2" fmla="*/ 10173 w 10173"/>
                  <a:gd name="connsiteY2" fmla="*/ 8000 h 10000"/>
                  <a:gd name="connsiteX3" fmla="*/ 5173 w 10173"/>
                  <a:gd name="connsiteY3" fmla="*/ 10000 h 10000"/>
                  <a:gd name="connsiteX4" fmla="*/ 173 w 10173"/>
                  <a:gd name="connsiteY4" fmla="*/ 8000 h 10000"/>
                  <a:gd name="connsiteX5" fmla="*/ 173 w 10173"/>
                  <a:gd name="connsiteY5" fmla="*/ 0 h 10000"/>
                  <a:gd name="connsiteX0" fmla="*/ 173 w 10173"/>
                  <a:gd name="connsiteY0" fmla="*/ 325 h 10325"/>
                  <a:gd name="connsiteX1" fmla="*/ 10173 w 10173"/>
                  <a:gd name="connsiteY1" fmla="*/ 325 h 10325"/>
                  <a:gd name="connsiteX2" fmla="*/ 10173 w 10173"/>
                  <a:gd name="connsiteY2" fmla="*/ 8325 h 10325"/>
                  <a:gd name="connsiteX3" fmla="*/ 5173 w 10173"/>
                  <a:gd name="connsiteY3" fmla="*/ 10325 h 10325"/>
                  <a:gd name="connsiteX4" fmla="*/ 173 w 10173"/>
                  <a:gd name="connsiteY4" fmla="*/ 8325 h 10325"/>
                  <a:gd name="connsiteX5" fmla="*/ 173 w 10173"/>
                  <a:gd name="connsiteY5" fmla="*/ 325 h 10325"/>
                  <a:gd name="connsiteX0" fmla="*/ 173 w 10380"/>
                  <a:gd name="connsiteY0" fmla="*/ 325 h 10325"/>
                  <a:gd name="connsiteX1" fmla="*/ 10173 w 10380"/>
                  <a:gd name="connsiteY1" fmla="*/ 325 h 10325"/>
                  <a:gd name="connsiteX2" fmla="*/ 10173 w 10380"/>
                  <a:gd name="connsiteY2" fmla="*/ 8325 h 10325"/>
                  <a:gd name="connsiteX3" fmla="*/ 5173 w 10380"/>
                  <a:gd name="connsiteY3" fmla="*/ 10325 h 10325"/>
                  <a:gd name="connsiteX4" fmla="*/ 173 w 10380"/>
                  <a:gd name="connsiteY4" fmla="*/ 8325 h 10325"/>
                  <a:gd name="connsiteX5" fmla="*/ 173 w 10380"/>
                  <a:gd name="connsiteY5" fmla="*/ 325 h 10325"/>
                  <a:gd name="connsiteX0" fmla="*/ 173 w 10380"/>
                  <a:gd name="connsiteY0" fmla="*/ 441 h 10441"/>
                  <a:gd name="connsiteX1" fmla="*/ 10173 w 10380"/>
                  <a:gd name="connsiteY1" fmla="*/ 441 h 10441"/>
                  <a:gd name="connsiteX2" fmla="*/ 10173 w 10380"/>
                  <a:gd name="connsiteY2" fmla="*/ 8441 h 10441"/>
                  <a:gd name="connsiteX3" fmla="*/ 5173 w 10380"/>
                  <a:gd name="connsiteY3" fmla="*/ 10441 h 10441"/>
                  <a:gd name="connsiteX4" fmla="*/ 173 w 10380"/>
                  <a:gd name="connsiteY4" fmla="*/ 8441 h 10441"/>
                  <a:gd name="connsiteX5" fmla="*/ 173 w 10380"/>
                  <a:gd name="connsiteY5" fmla="*/ 441 h 10441"/>
                  <a:gd name="connsiteX0" fmla="*/ 173 w 10380"/>
                  <a:gd name="connsiteY0" fmla="*/ 441 h 10441"/>
                  <a:gd name="connsiteX1" fmla="*/ 10173 w 10380"/>
                  <a:gd name="connsiteY1" fmla="*/ 441 h 10441"/>
                  <a:gd name="connsiteX2" fmla="*/ 10173 w 10380"/>
                  <a:gd name="connsiteY2" fmla="*/ 8441 h 10441"/>
                  <a:gd name="connsiteX3" fmla="*/ 5173 w 10380"/>
                  <a:gd name="connsiteY3" fmla="*/ 10441 h 10441"/>
                  <a:gd name="connsiteX4" fmla="*/ 173 w 10380"/>
                  <a:gd name="connsiteY4" fmla="*/ 8441 h 10441"/>
                  <a:gd name="connsiteX5" fmla="*/ 173 w 10380"/>
                  <a:gd name="connsiteY5" fmla="*/ 441 h 10441"/>
                  <a:gd name="connsiteX0" fmla="*/ 173 w 10380"/>
                  <a:gd name="connsiteY0" fmla="*/ 441 h 10441"/>
                  <a:gd name="connsiteX1" fmla="*/ 10173 w 10380"/>
                  <a:gd name="connsiteY1" fmla="*/ 441 h 10441"/>
                  <a:gd name="connsiteX2" fmla="*/ 10173 w 10380"/>
                  <a:gd name="connsiteY2" fmla="*/ 8441 h 10441"/>
                  <a:gd name="connsiteX3" fmla="*/ 5173 w 10380"/>
                  <a:gd name="connsiteY3" fmla="*/ 10441 h 10441"/>
                  <a:gd name="connsiteX4" fmla="*/ 173 w 10380"/>
                  <a:gd name="connsiteY4" fmla="*/ 8441 h 10441"/>
                  <a:gd name="connsiteX5" fmla="*/ 173 w 10380"/>
                  <a:gd name="connsiteY5" fmla="*/ 441 h 10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80" h="10441">
                    <a:moveTo>
                      <a:pt x="173" y="441"/>
                    </a:moveTo>
                    <a:cubicBezTo>
                      <a:pt x="3506" y="-291"/>
                      <a:pt x="6918" y="14"/>
                      <a:pt x="10173" y="441"/>
                    </a:cubicBezTo>
                    <a:cubicBezTo>
                      <a:pt x="10640" y="3413"/>
                      <a:pt x="10173" y="5774"/>
                      <a:pt x="10173" y="8441"/>
                    </a:cubicBezTo>
                    <a:cubicBezTo>
                      <a:pt x="8506" y="9657"/>
                      <a:pt x="6840" y="9774"/>
                      <a:pt x="5173" y="10441"/>
                    </a:cubicBezTo>
                    <a:cubicBezTo>
                      <a:pt x="3506" y="9774"/>
                      <a:pt x="1918" y="9657"/>
                      <a:pt x="173" y="8441"/>
                    </a:cubicBezTo>
                    <a:cubicBezTo>
                      <a:pt x="173" y="5774"/>
                      <a:pt x="-217" y="3474"/>
                      <a:pt x="173" y="441"/>
                    </a:cubicBezTo>
                    <a:close/>
                  </a:path>
                </a:pathLst>
              </a:custGeom>
              <a:solidFill>
                <a:srgbClr val="84AEF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pic>
            <p:nvPicPr>
              <p:cNvPr id="9" name="图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77731" y="2886237"/>
                <a:ext cx="710808" cy="786109"/>
              </a:xfrm>
              <a:prstGeom prst="rect">
                <a:avLst/>
              </a:prstGeom>
            </p:spPr>
          </p:pic>
        </p:grpSp>
        <p:sp>
          <p:nvSpPr>
            <p:cNvPr id="7" name="矩形 6"/>
            <p:cNvSpPr/>
            <p:nvPr/>
          </p:nvSpPr>
          <p:spPr>
            <a:xfrm>
              <a:off x="5320599" y="2355834"/>
              <a:ext cx="2071633" cy="486287"/>
            </a:xfrm>
            <a:prstGeom prst="rect">
              <a:avLst/>
            </a:prstGeom>
          </p:spPr>
          <p:txBody>
            <a:bodyPr wrap="square">
              <a:spAutoFit/>
            </a:bodyPr>
            <a:lstStyle/>
            <a:p>
              <a:pPr>
                <a:lnSpc>
                  <a:spcPct val="80000"/>
                </a:lnSpc>
              </a:pPr>
              <a:r>
                <a:rPr lang="zh-CN" altLang="en-US" sz="3200" b="1" dirty="0" smtClean="0">
                  <a:solidFill>
                    <a:schemeClr val="bg1"/>
                  </a:solidFill>
                  <a:latin typeface="宋体" panose="02010600030101010101" pitchFamily="2" charset="-122"/>
                  <a:ea typeface="宋体" panose="02010600030101010101" pitchFamily="2" charset="-122"/>
                  <a:cs typeface="+mn-ea"/>
                  <a:sym typeface="+mn-lt"/>
                </a:rPr>
                <a:t>创意表达</a:t>
              </a:r>
              <a:endParaRPr lang="zh-CN" altLang="en-US" sz="3200" b="1" dirty="0">
                <a:solidFill>
                  <a:schemeClr val="bg1"/>
                </a:solidFill>
                <a:latin typeface="宋体" panose="02010600030101010101" pitchFamily="2" charset="-122"/>
                <a:ea typeface="宋体" panose="02010600030101010101" pitchFamily="2" charset="-122"/>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27584" y="1203598"/>
            <a:ext cx="7632848" cy="1643527"/>
          </a:xfrm>
          <a:prstGeom prst="rect">
            <a:avLst/>
          </a:prstGeom>
          <a:ln>
            <a:noFill/>
          </a:ln>
        </p:spPr>
        <p:txBody>
          <a:bodyPr wrap="square">
            <a:spAutoFit/>
          </a:bodyPr>
          <a:lstStyle/>
          <a:p>
            <a:pPr indent="623888">
              <a:lnSpc>
                <a:spcPct val="120000"/>
              </a:lnSpc>
            </a:pPr>
            <a:r>
              <a:rPr lang="zh-CN" altLang="en-US" sz="2800" b="1" dirty="0" smtClean="0">
                <a:latin typeface="宋体" panose="02010600030101010101" pitchFamily="2" charset="-122"/>
                <a:ea typeface="宋体" panose="02010600030101010101" pitchFamily="2" charset="-122"/>
              </a:rPr>
              <a:t>今天我们虽然生活富裕了，但是艰苦朴素的精神不能丢</a:t>
            </a:r>
            <a:r>
              <a:rPr lang="zh-CN" altLang="en-US" sz="2800" b="1" dirty="0">
                <a:latin typeface="宋体" panose="02010600030101010101" pitchFamily="2" charset="-122"/>
                <a:ea typeface="宋体" panose="02010600030101010101" pitchFamily="2" charset="-122"/>
              </a:rPr>
              <a:t>。清贫不仅是革命年代的伟大信仰</a:t>
            </a:r>
            <a:r>
              <a:rPr lang="zh-CN" altLang="en-US" sz="2800" b="1" dirty="0" smtClean="0">
                <a:latin typeface="宋体" panose="02010600030101010101" pitchFamily="2" charset="-122"/>
                <a:ea typeface="宋体" panose="02010600030101010101" pitchFamily="2" charset="-122"/>
              </a:rPr>
              <a:t>，对于当下仍然有重要意义。</a:t>
            </a:r>
            <a:endParaRPr lang="zh-CN" altLang="en-US" sz="2800" b="1" dirty="0">
              <a:latin typeface="宋体" panose="02010600030101010101" pitchFamily="2" charset="-122"/>
              <a:ea typeface="宋体" panose="02010600030101010101" pitchFamily="2" charset="-122"/>
            </a:endParaRPr>
          </a:p>
        </p:txBody>
      </p:sp>
    </p:spTree>
    <p:extLst>
      <p:ext uri="{BB962C8B-B14F-4D97-AF65-F5344CB8AC3E}">
        <p14:creationId xmlns:p14="http://schemas.microsoft.com/office/powerpoint/2010/main" val="271049646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720080" y="1478270"/>
            <a:ext cx="4572000" cy="2677656"/>
          </a:xfrm>
          <a:prstGeom prst="rect">
            <a:avLst/>
          </a:prstGeom>
        </p:spPr>
        <p:txBody>
          <a:bodyPr>
            <a:spAutoFit/>
          </a:bodyPr>
          <a:lstStyle/>
          <a:p>
            <a:r>
              <a:rPr lang="en-US" altLang="zh-CN" sz="2400" b="1" smtClean="0">
                <a:latin typeface="楷体" panose="02010609060101010101" pitchFamily="49" charset="-122"/>
                <a:ea typeface="楷体" panose="02010609060101010101" pitchFamily="49" charset="-122"/>
              </a:rPr>
              <a:t>    《</a:t>
            </a:r>
            <a:r>
              <a:rPr lang="zh-CN" altLang="en-US" sz="2400" b="1">
                <a:latin typeface="楷体" panose="02010609060101010101" pitchFamily="49" charset="-122"/>
                <a:ea typeface="楷体" panose="02010609060101010101" pitchFamily="49" charset="-122"/>
              </a:rPr>
              <a:t>可爱的中国</a:t>
            </a:r>
            <a:r>
              <a:rPr lang="en-US" altLang="zh-CN" sz="2400" b="1">
                <a:latin typeface="楷体" panose="02010609060101010101" pitchFamily="49" charset="-122"/>
                <a:ea typeface="楷体" panose="02010609060101010101" pitchFamily="49" charset="-122"/>
              </a:rPr>
              <a:t>》</a:t>
            </a:r>
            <a:r>
              <a:rPr lang="zh-CN" altLang="en-US" sz="2400" b="1">
                <a:latin typeface="楷体" panose="02010609060101010101" pitchFamily="49" charset="-122"/>
                <a:ea typeface="楷体" panose="02010609060101010101" pitchFamily="49" charset="-122"/>
              </a:rPr>
              <a:t>精选方志敏烈士狱中书简五篇：</a:t>
            </a:r>
            <a:r>
              <a:rPr lang="en-US" altLang="zh-CN" sz="2400" b="1">
                <a:latin typeface="楷体" panose="02010609060101010101" pitchFamily="49" charset="-122"/>
                <a:ea typeface="楷体" panose="02010609060101010101" pitchFamily="49" charset="-122"/>
              </a:rPr>
              <a:t>《</a:t>
            </a:r>
            <a:r>
              <a:rPr lang="zh-CN" altLang="en-US" sz="2400" b="1">
                <a:latin typeface="楷体" panose="02010609060101010101" pitchFamily="49" charset="-122"/>
                <a:ea typeface="楷体" panose="02010609060101010101" pitchFamily="49" charset="-122"/>
              </a:rPr>
              <a:t>方志敏自述</a:t>
            </a:r>
            <a:r>
              <a:rPr lang="en-US" altLang="zh-CN" sz="2400" b="1">
                <a:latin typeface="楷体" panose="02010609060101010101" pitchFamily="49" charset="-122"/>
                <a:ea typeface="楷体" panose="02010609060101010101" pitchFamily="49" charset="-122"/>
              </a:rPr>
              <a:t>》《</a:t>
            </a:r>
            <a:r>
              <a:rPr lang="zh-CN" altLang="en-US" sz="2400" b="1">
                <a:latin typeface="楷体" panose="02010609060101010101" pitchFamily="49" charset="-122"/>
                <a:ea typeface="楷体" panose="02010609060101010101" pitchFamily="49" charset="-122"/>
              </a:rPr>
              <a:t>可爱的中国</a:t>
            </a:r>
            <a:r>
              <a:rPr lang="en-US" altLang="zh-CN" sz="2400" b="1">
                <a:latin typeface="楷体" panose="02010609060101010101" pitchFamily="49" charset="-122"/>
                <a:ea typeface="楷体" panose="02010609060101010101" pitchFamily="49" charset="-122"/>
              </a:rPr>
              <a:t>》《</a:t>
            </a:r>
            <a:r>
              <a:rPr lang="zh-CN" altLang="en-US" sz="2400" b="1">
                <a:latin typeface="楷体" panose="02010609060101010101" pitchFamily="49" charset="-122"/>
                <a:ea typeface="楷体" panose="02010609060101010101" pitchFamily="49" charset="-122"/>
              </a:rPr>
              <a:t>死</a:t>
            </a:r>
            <a:r>
              <a:rPr lang="en-US" altLang="zh-CN" sz="2400" b="1">
                <a:latin typeface="楷体" panose="02010609060101010101" pitchFamily="49" charset="-122"/>
                <a:ea typeface="楷体" panose="02010609060101010101" pitchFamily="49" charset="-122"/>
              </a:rPr>
              <a:t>》《</a:t>
            </a:r>
            <a:r>
              <a:rPr lang="zh-CN" altLang="en-US" sz="2400" b="1">
                <a:latin typeface="楷体" panose="02010609060101010101" pitchFamily="49" charset="-122"/>
                <a:ea typeface="楷体" panose="02010609060101010101" pitchFamily="49" charset="-122"/>
              </a:rPr>
              <a:t>清贫</a:t>
            </a:r>
            <a:r>
              <a:rPr lang="en-US" altLang="zh-CN" sz="2400" b="1">
                <a:latin typeface="楷体" panose="02010609060101010101" pitchFamily="49" charset="-122"/>
                <a:ea typeface="楷体" panose="02010609060101010101" pitchFamily="49" charset="-122"/>
              </a:rPr>
              <a:t>》《</a:t>
            </a:r>
            <a:r>
              <a:rPr lang="zh-CN" altLang="en-US" sz="2400" b="1">
                <a:latin typeface="楷体" panose="02010609060101010101" pitchFamily="49" charset="-122"/>
                <a:ea typeface="楷体" panose="02010609060101010101" pitchFamily="49" charset="-122"/>
              </a:rPr>
              <a:t>狱中纪实</a:t>
            </a:r>
            <a:r>
              <a:rPr lang="en-US" altLang="zh-CN" sz="2400" b="1">
                <a:latin typeface="楷体" panose="02010609060101010101" pitchFamily="49" charset="-122"/>
                <a:ea typeface="楷体" panose="02010609060101010101" pitchFamily="49" charset="-122"/>
              </a:rPr>
              <a:t>》</a:t>
            </a:r>
            <a:r>
              <a:rPr lang="zh-CN" altLang="en-US" sz="2400" b="1">
                <a:latin typeface="楷体" panose="02010609060101010101" pitchFamily="49" charset="-122"/>
                <a:ea typeface="楷体" panose="02010609060101010101" pitchFamily="49" charset="-122"/>
              </a:rPr>
              <a:t>。每一篇文章字里行间都包含着一位中国共产党人的大无畏精神与坚定不移的意志</a:t>
            </a:r>
            <a:r>
              <a:rPr lang="zh-CN" altLang="en-US" sz="2400" b="1" smtClean="0">
                <a:latin typeface="楷体" panose="02010609060101010101" pitchFamily="49" charset="-122"/>
                <a:ea typeface="楷体" panose="02010609060101010101" pitchFamily="49" charset="-122"/>
              </a:rPr>
              <a:t>。</a:t>
            </a:r>
            <a:endParaRPr lang="zh-CN" altLang="en-US" sz="2400" b="1">
              <a:latin typeface="楷体" panose="02010609060101010101" pitchFamily="49" charset="-122"/>
              <a:ea typeface="楷体" panose="02010609060101010101" pitchFamily="49" charset="-122"/>
            </a:endParaRPr>
          </a:p>
        </p:txBody>
      </p:sp>
      <p:pic>
        <p:nvPicPr>
          <p:cNvPr id="10" name="图片 9"/>
          <p:cNvPicPr>
            <a:picLocks noChangeAspect="1"/>
          </p:cNvPicPr>
          <p:nvPr/>
        </p:nvPicPr>
        <p:blipFill rotWithShape="1">
          <a:blip r:embed="rId2">
            <a:extLst>
              <a:ext uri="{28A0092B-C50C-407E-A947-70E740481C1C}">
                <a14:useLocalDpi xmlns:a14="http://schemas.microsoft.com/office/drawing/2010/main" val="0"/>
              </a:ext>
            </a:extLst>
          </a:blip>
          <a:srcRect l="3865" t="2540" b="2376"/>
          <a:stretch/>
        </p:blipFill>
        <p:spPr>
          <a:xfrm>
            <a:off x="5538083" y="699542"/>
            <a:ext cx="3066365" cy="3947400"/>
          </a:xfrm>
          <a:prstGeom prst="rect">
            <a:avLst/>
          </a:prstGeom>
        </p:spPr>
      </p:pic>
      <p:pic>
        <p:nvPicPr>
          <p:cNvPr id="11" name="Picture 2" descr="C:\Users\Administrator\AppData\Roaming\Tencent\Users\365228207\QQ\WinTemp\RichOle\[Y@78A{G{0V23YFNDWS~X0I.png"/>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460968" y="221367"/>
            <a:ext cx="1041508" cy="833206"/>
          </a:xfrm>
          <a:prstGeom prst="rect">
            <a:avLst/>
          </a:prstGeom>
          <a:noFill/>
          <a:extLst>
            <a:ext uri="{909E8E84-426E-40DD-AFC4-6F175D3DCCD1}">
              <a14:hiddenFill xmlns:a14="http://schemas.microsoft.com/office/drawing/2010/main">
                <a:solidFill>
                  <a:srgbClr val="FFFFFF"/>
                </a:solidFill>
              </a14:hiddenFill>
            </a:ext>
          </a:extLst>
        </p:spPr>
      </p:pic>
      <p:sp>
        <p:nvSpPr>
          <p:cNvPr id="12" name="文本框 15">
            <a:extLst>
              <a:ext uri="{FF2B5EF4-FFF2-40B4-BE49-F238E27FC236}">
                <a16:creationId xmlns="" xmlns:a16="http://schemas.microsoft.com/office/drawing/2014/main" id="{A0D678E2-B771-5D5A-6661-F5FB201ED77E}"/>
              </a:ext>
            </a:extLst>
          </p:cNvPr>
          <p:cNvSpPr txBox="1"/>
          <p:nvPr/>
        </p:nvSpPr>
        <p:spPr>
          <a:xfrm>
            <a:off x="1478972" y="413251"/>
            <a:ext cx="4533188" cy="646331"/>
          </a:xfrm>
          <a:prstGeom prst="rect">
            <a:avLst/>
          </a:prstGeom>
          <a:noFill/>
        </p:spPr>
        <p:txBody>
          <a:bodyPr wrap="square" rtlCol="0">
            <a:spAutoFit/>
          </a:bodyPr>
          <a:lstStyle/>
          <a:p>
            <a:pPr defTabSz="914400"/>
            <a:r>
              <a:rPr kumimoji="1" lang="zh-CN" altLang="en-US" sz="3600" b="1">
                <a:solidFill>
                  <a:prstClr val="black"/>
                </a:solidFill>
                <a:latin typeface="黑体" panose="02010609060101010101" pitchFamily="49" charset="-122"/>
                <a:ea typeface="黑体" panose="02010609060101010101" pitchFamily="49" charset="-122"/>
              </a:rPr>
              <a:t>整本</a:t>
            </a:r>
            <a:r>
              <a:rPr kumimoji="1" lang="zh-CN" altLang="en-US" sz="3600" b="1" smtClean="0">
                <a:solidFill>
                  <a:prstClr val="black"/>
                </a:solidFill>
                <a:latin typeface="黑体" panose="02010609060101010101" pitchFamily="49" charset="-122"/>
                <a:ea typeface="黑体" panose="02010609060101010101" pitchFamily="49" charset="-122"/>
              </a:rPr>
              <a:t>书阅读</a:t>
            </a:r>
            <a:endParaRPr kumimoji="1" lang="zh-CN" altLang="en-US" sz="3600" b="1" dirty="0">
              <a:solidFill>
                <a:prstClr val="black"/>
              </a:solidFill>
              <a:latin typeface="黑体" panose="02010609060101010101" pitchFamily="49" charset="-122"/>
              <a:ea typeface="黑体" panose="02010609060101010101" pitchFamily="49" charset="-122"/>
            </a:endParaRP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5">
            <a:extLst>
              <a:ext uri="{FF2B5EF4-FFF2-40B4-BE49-F238E27FC236}">
                <a16:creationId xmlns:a16="http://schemas.microsoft.com/office/drawing/2014/main" xmlns="" id="{A0D678E2-B771-5D5A-6661-F5FB201ED77E}"/>
              </a:ext>
            </a:extLst>
          </p:cNvPr>
          <p:cNvSpPr txBox="1"/>
          <p:nvPr/>
        </p:nvSpPr>
        <p:spPr>
          <a:xfrm>
            <a:off x="1624334" y="244127"/>
            <a:ext cx="1723530" cy="646331"/>
          </a:xfrm>
          <a:prstGeom prst="rect">
            <a:avLst/>
          </a:prstGeom>
          <a:noFill/>
        </p:spPr>
        <p:txBody>
          <a:bodyPr wrap="square" rtlCol="0">
            <a:spAutoFit/>
          </a:bodyPr>
          <a:lstStyle/>
          <a:p>
            <a:r>
              <a:rPr kumimoji="1" lang="zh-CN" altLang="en-US" sz="3600" b="1" dirty="0" smtClean="0">
                <a:latin typeface="黑体" panose="02010609060101010101" pitchFamily="49" charset="-122"/>
                <a:ea typeface="黑体" panose="02010609060101010101" pitchFamily="49" charset="-122"/>
              </a:rPr>
              <a:t>练一练</a:t>
            </a:r>
            <a:endParaRPr kumimoji="1" lang="zh-CN" altLang="en-US" sz="3600" b="1" dirty="0">
              <a:latin typeface="黑体" panose="02010609060101010101" pitchFamily="49" charset="-122"/>
              <a:ea typeface="黑体" panose="02010609060101010101" pitchFamily="49" charset="-122"/>
            </a:endParaRPr>
          </a:p>
        </p:txBody>
      </p:sp>
      <p:grpSp>
        <p:nvGrpSpPr>
          <p:cNvPr id="3" name="组合 2"/>
          <p:cNvGrpSpPr/>
          <p:nvPr/>
        </p:nvGrpSpPr>
        <p:grpSpPr>
          <a:xfrm>
            <a:off x="649542" y="244122"/>
            <a:ext cx="974792" cy="733774"/>
            <a:chOff x="792212" y="2620385"/>
            <a:chExt cx="974792" cy="733774"/>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2212" y="2725138"/>
              <a:ext cx="832122" cy="629021"/>
            </a:xfrm>
            <a:prstGeom prst="rect">
              <a:avLst/>
            </a:prstGeom>
          </p:spPr>
        </p:pic>
        <p:pic>
          <p:nvPicPr>
            <p:cNvPr id="5" name="Picture 2"/>
            <p:cNvPicPr>
              <a:picLocks noChangeAspect="1" noChangeArrowheads="1"/>
            </p:cNvPicPr>
            <p:nvPr/>
          </p:nvPicPr>
          <p:blipFill>
            <a:blip r:embed="rId3" cstate="print">
              <a:clrChange>
                <a:clrFrom>
                  <a:srgbClr val="F6F6F6"/>
                </a:clrFrom>
                <a:clrTo>
                  <a:srgbClr val="F6F6F6">
                    <a:alpha val="0"/>
                  </a:srgbClr>
                </a:clrTo>
              </a:clrChange>
              <a:extLst>
                <a:ext uri="{28A0092B-C50C-407E-A947-70E740481C1C}">
                  <a14:useLocalDpi xmlns:a14="http://schemas.microsoft.com/office/drawing/2010/main" val="0"/>
                </a:ext>
              </a:extLst>
            </a:blip>
            <a:srcRect/>
            <a:stretch>
              <a:fillRect/>
            </a:stretch>
          </p:blipFill>
          <p:spPr bwMode="auto">
            <a:xfrm flipH="1" flipV="1">
              <a:off x="1215929" y="2620385"/>
              <a:ext cx="551075" cy="5490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6" name="TextBox 5"/>
          <p:cNvSpPr txBox="1"/>
          <p:nvPr/>
        </p:nvSpPr>
        <p:spPr>
          <a:xfrm>
            <a:off x="1060211" y="915566"/>
            <a:ext cx="6032069" cy="584775"/>
          </a:xfrm>
          <a:prstGeom prst="rect">
            <a:avLst/>
          </a:prstGeom>
          <a:noFill/>
        </p:spPr>
        <p:txBody>
          <a:bodyPr wrap="square" rtlCol="0">
            <a:spAutoFit/>
          </a:bodyPr>
          <a:lstStyle/>
          <a:p>
            <a:r>
              <a:rPr lang="zh-CN" altLang="en-US" sz="3200" b="1" smtClean="0">
                <a:latin typeface="宋体" pitchFamily="2" charset="-122"/>
                <a:ea typeface="宋体" pitchFamily="2" charset="-122"/>
              </a:rPr>
              <a:t>读下面的句子并填空。</a:t>
            </a:r>
            <a:endParaRPr lang="zh-CN" altLang="en-US" sz="3200" b="1" dirty="0">
              <a:latin typeface="宋体" pitchFamily="2" charset="-122"/>
              <a:ea typeface="宋体" pitchFamily="2" charset="-122"/>
            </a:endParaRPr>
          </a:p>
        </p:txBody>
      </p:sp>
      <p:sp>
        <p:nvSpPr>
          <p:cNvPr id="7" name="矩形 6"/>
          <p:cNvSpPr/>
          <p:nvPr/>
        </p:nvSpPr>
        <p:spPr>
          <a:xfrm>
            <a:off x="793546" y="1563638"/>
            <a:ext cx="7810902" cy="1421928"/>
          </a:xfrm>
          <a:prstGeom prst="rect">
            <a:avLst/>
          </a:prstGeom>
        </p:spPr>
        <p:txBody>
          <a:bodyPr wrap="square">
            <a:spAutoFit/>
          </a:bodyPr>
          <a:lstStyle/>
          <a:p>
            <a:pPr>
              <a:lnSpc>
                <a:spcPct val="120000"/>
              </a:lnSpc>
            </a:pPr>
            <a:r>
              <a:rPr lang="zh-CN" altLang="en-US" sz="2400" b="1" dirty="0" smtClean="0">
                <a:latin typeface="楷体" panose="02010609060101010101" pitchFamily="49" charset="-122"/>
                <a:ea typeface="楷体" panose="02010609060101010101" pitchFamily="49" charset="-122"/>
              </a:rPr>
              <a:t>    “</a:t>
            </a:r>
            <a:r>
              <a:rPr lang="zh-CN" altLang="en-US" sz="2400" b="1" dirty="0">
                <a:latin typeface="楷体" panose="02010609060101010101" pitchFamily="49" charset="-122"/>
                <a:ea typeface="楷体" panose="02010609060101010101" pitchFamily="49" charset="-122"/>
              </a:rPr>
              <a:t>哼！你不要做出那难看的样子来吧！我确实一个铜板都没有存，想从我这里发洋财，是想错了。”我微笑着，淡淡地说。</a:t>
            </a:r>
          </a:p>
        </p:txBody>
      </p:sp>
      <p:sp>
        <p:nvSpPr>
          <p:cNvPr id="8" name="矩形 7"/>
          <p:cNvSpPr/>
          <p:nvPr/>
        </p:nvSpPr>
        <p:spPr>
          <a:xfrm>
            <a:off x="1009582" y="3102070"/>
            <a:ext cx="7378842" cy="1421928"/>
          </a:xfrm>
          <a:prstGeom prst="rect">
            <a:avLst/>
          </a:prstGeom>
        </p:spPr>
        <p:txBody>
          <a:bodyPr wrap="square">
            <a:spAutoFit/>
          </a:bodyPr>
          <a:lstStyle/>
          <a:p>
            <a:pPr>
              <a:lnSpc>
                <a:spcPct val="120000"/>
              </a:lnSpc>
            </a:pPr>
            <a:r>
              <a:rPr lang="zh-CN" altLang="en-US" sz="2400" b="1" smtClean="0">
                <a:latin typeface="宋体" panose="02010600030101010101" pitchFamily="2" charset="-122"/>
                <a:ea typeface="宋体" panose="02010600030101010101" pitchFamily="2" charset="-122"/>
              </a:rPr>
              <a:t>    这句话是对方志敏的</a:t>
            </a:r>
            <a:r>
              <a:rPr lang="zh-CN" altLang="en-US" sz="2400" b="1" u="sng" smtClean="0">
                <a:latin typeface="宋体" panose="02010600030101010101" pitchFamily="2" charset="-122"/>
                <a:ea typeface="宋体" panose="02010600030101010101" pitchFamily="2" charset="-122"/>
              </a:rPr>
              <a:t>            </a:t>
            </a:r>
            <a:r>
              <a:rPr lang="zh-CN" altLang="en-US" sz="2400" b="1">
                <a:latin typeface="宋体" panose="02010600030101010101" pitchFamily="2" charset="-122"/>
                <a:ea typeface="宋体" panose="02010600030101010101" pitchFamily="2" charset="-122"/>
              </a:rPr>
              <a:t>描写，从中可以体会到方志敏对国方兵士的</a:t>
            </a:r>
            <a:r>
              <a:rPr lang="zh-CN" altLang="en-US" sz="2400" b="1" u="sng">
                <a:latin typeface="宋体" panose="02010600030101010101" pitchFamily="2" charset="-122"/>
                <a:ea typeface="宋体" panose="02010600030101010101" pitchFamily="2" charset="-122"/>
              </a:rPr>
              <a:t>      </a:t>
            </a:r>
            <a:r>
              <a:rPr lang="zh-CN" altLang="en-US" sz="2400" b="1" smtClean="0">
                <a:latin typeface="宋体" panose="02010600030101010101" pitchFamily="2" charset="-122"/>
                <a:ea typeface="宋体" panose="02010600030101010101" pitchFamily="2" charset="-122"/>
              </a:rPr>
              <a:t>，</a:t>
            </a:r>
            <a:r>
              <a:rPr lang="zh-CN" altLang="en-US" sz="2400" b="1">
                <a:latin typeface="宋体" panose="02010600030101010101" pitchFamily="2" charset="-122"/>
                <a:ea typeface="宋体" panose="02010600030101010101" pitchFamily="2" charset="-122"/>
              </a:rPr>
              <a:t>也可以感受到他</a:t>
            </a:r>
            <a:r>
              <a:rPr lang="zh-CN" altLang="en-US" sz="2400" b="1" smtClean="0">
                <a:latin typeface="宋体" panose="02010600030101010101" pitchFamily="2" charset="-122"/>
                <a:ea typeface="宋体" panose="02010600030101010101" pitchFamily="2" charset="-122"/>
              </a:rPr>
              <a:t>的</a:t>
            </a:r>
            <a:r>
              <a:rPr lang="zh-CN" altLang="en-US" sz="2400" b="1" u="sng" smtClean="0">
                <a:latin typeface="宋体" panose="02010600030101010101" pitchFamily="2" charset="-122"/>
                <a:ea typeface="宋体" panose="02010600030101010101" pitchFamily="2" charset="-122"/>
              </a:rPr>
              <a:t>         </a:t>
            </a:r>
            <a:r>
              <a:rPr lang="zh-CN" altLang="en-US" sz="2400" b="1" smtClean="0">
                <a:latin typeface="宋体" panose="02010600030101010101" pitchFamily="2" charset="-122"/>
                <a:ea typeface="宋体" panose="02010600030101010101" pitchFamily="2" charset="-122"/>
              </a:rPr>
              <a:t>、正</a:t>
            </a:r>
            <a:r>
              <a:rPr lang="zh-CN" altLang="en-US" sz="2400" b="1">
                <a:latin typeface="宋体" panose="02010600030101010101" pitchFamily="2" charset="-122"/>
                <a:ea typeface="宋体" panose="02010600030101010101" pitchFamily="2" charset="-122"/>
              </a:rPr>
              <a:t>气凛</a:t>
            </a:r>
            <a:r>
              <a:rPr lang="zh-CN" altLang="en-US" sz="2400" b="1" smtClean="0">
                <a:latin typeface="宋体" panose="02010600030101010101" pitchFamily="2" charset="-122"/>
                <a:ea typeface="宋体" panose="02010600030101010101" pitchFamily="2" charset="-122"/>
              </a:rPr>
              <a:t>然。</a:t>
            </a:r>
            <a:endParaRPr lang="zh-CN" altLang="en-US" sz="2400" b="1">
              <a:latin typeface="宋体" panose="02010600030101010101" pitchFamily="2" charset="-122"/>
              <a:ea typeface="宋体" panose="02010600030101010101" pitchFamily="2" charset="-122"/>
            </a:endParaRPr>
          </a:p>
        </p:txBody>
      </p:sp>
      <p:sp>
        <p:nvSpPr>
          <p:cNvPr id="9" name="矩形 8"/>
          <p:cNvSpPr/>
          <p:nvPr/>
        </p:nvSpPr>
        <p:spPr>
          <a:xfrm>
            <a:off x="4529019" y="3091670"/>
            <a:ext cx="1723549" cy="461665"/>
          </a:xfrm>
          <a:prstGeom prst="rect">
            <a:avLst/>
          </a:prstGeom>
        </p:spPr>
        <p:txBody>
          <a:bodyPr wrap="none">
            <a:spAutoFit/>
          </a:bodyPr>
          <a:lstStyle/>
          <a:p>
            <a:r>
              <a:rPr lang="zh-CN" altLang="en-US" sz="2400" b="1" smtClean="0">
                <a:solidFill>
                  <a:srgbClr val="0070C0"/>
                </a:solidFill>
                <a:latin typeface="楷体" panose="02010609060101010101" pitchFamily="49" charset="-122"/>
                <a:ea typeface="楷体" panose="02010609060101010101" pitchFamily="49" charset="-122"/>
              </a:rPr>
              <a:t>语言和神态</a:t>
            </a:r>
            <a:endParaRPr lang="zh-CN" altLang="en-US" sz="2400" b="1">
              <a:solidFill>
                <a:srgbClr val="0070C0"/>
              </a:solidFill>
              <a:latin typeface="楷体" panose="02010609060101010101" pitchFamily="49" charset="-122"/>
              <a:ea typeface="楷体" panose="02010609060101010101" pitchFamily="49" charset="-122"/>
            </a:endParaRPr>
          </a:p>
        </p:txBody>
      </p:sp>
      <p:sp>
        <p:nvSpPr>
          <p:cNvPr id="10" name="矩形 9"/>
          <p:cNvSpPr/>
          <p:nvPr/>
        </p:nvSpPr>
        <p:spPr>
          <a:xfrm>
            <a:off x="5151241" y="3525537"/>
            <a:ext cx="803425" cy="461665"/>
          </a:xfrm>
          <a:prstGeom prst="rect">
            <a:avLst/>
          </a:prstGeom>
        </p:spPr>
        <p:txBody>
          <a:bodyPr wrap="none">
            <a:spAutoFit/>
          </a:bodyPr>
          <a:lstStyle/>
          <a:p>
            <a:r>
              <a:rPr lang="zh-CN" altLang="en-US" sz="2400" b="1">
                <a:solidFill>
                  <a:srgbClr val="0070C0"/>
                </a:solidFill>
                <a:latin typeface="楷体" panose="02010609060101010101" pitchFamily="49" charset="-122"/>
                <a:ea typeface="楷体" panose="02010609060101010101" pitchFamily="49" charset="-122"/>
              </a:rPr>
              <a:t>轻蔑</a:t>
            </a:r>
          </a:p>
        </p:txBody>
      </p:sp>
      <p:sp>
        <p:nvSpPr>
          <p:cNvPr id="11" name="矩形 10"/>
          <p:cNvSpPr/>
          <p:nvPr/>
        </p:nvSpPr>
        <p:spPr>
          <a:xfrm>
            <a:off x="1691680" y="3958174"/>
            <a:ext cx="1422184" cy="461665"/>
          </a:xfrm>
          <a:prstGeom prst="rect">
            <a:avLst/>
          </a:prstGeom>
        </p:spPr>
        <p:txBody>
          <a:bodyPr wrap="none">
            <a:spAutoFit/>
          </a:bodyPr>
          <a:lstStyle/>
          <a:p>
            <a:r>
              <a:rPr lang="zh-CN" altLang="en-US" sz="2400" b="1" smtClean="0">
                <a:solidFill>
                  <a:srgbClr val="0070C0"/>
                </a:solidFill>
                <a:latin typeface="楷体" panose="02010609060101010101" pitchFamily="49" charset="-122"/>
                <a:ea typeface="楷体" panose="02010609060101010101" pitchFamily="49" charset="-122"/>
              </a:rPr>
              <a:t>不卑不亢</a:t>
            </a:r>
            <a:endParaRPr lang="zh-CN" altLang="en-US" sz="2400" b="1">
              <a:solidFill>
                <a:srgbClr val="0070C0"/>
              </a:solidFill>
              <a:latin typeface="楷体" panose="02010609060101010101" pitchFamily="49" charset="-122"/>
              <a:ea typeface="楷体" panose="02010609060101010101" pitchFamily="49" charset="-122"/>
            </a:endParaRP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七彩课堂》课件模板（新）">
  <a:themeElements>
    <a:clrScheme name="自定义 159">
      <a:dk1>
        <a:sysClr val="windowText" lastClr="000000"/>
      </a:dk1>
      <a:lt1>
        <a:sysClr val="window" lastClr="FFFFFF"/>
      </a:lt1>
      <a:dk2>
        <a:srgbClr val="1F497D"/>
      </a:dk2>
      <a:lt2>
        <a:srgbClr val="EEECE1"/>
      </a:lt2>
      <a:accent1>
        <a:srgbClr val="02B3C5"/>
      </a:accent1>
      <a:accent2>
        <a:srgbClr val="F07474"/>
      </a:accent2>
      <a:accent3>
        <a:srgbClr val="FFBF53"/>
      </a:accent3>
      <a:accent4>
        <a:srgbClr val="673B77"/>
      </a:accent4>
      <a:accent5>
        <a:srgbClr val="00B9FA"/>
      </a:accent5>
      <a:accent6>
        <a:srgbClr val="BECE37"/>
      </a:accent6>
      <a:hlink>
        <a:srgbClr val="B381D9"/>
      </a:hlink>
      <a:folHlink>
        <a:srgbClr val="800080"/>
      </a:folHlink>
    </a:clrScheme>
    <a:fontScheme name="自定义 3">
      <a:majorFont>
        <a:latin typeface="Impact"/>
        <a:ea typeface="微软雅黑"/>
        <a:cs typeface=""/>
      </a:majorFont>
      <a:minorFont>
        <a:latin typeface="Times New Roman"/>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pFill/>
        <a:ln>
          <a:noFill/>
        </a:ln>
        <a:effectLst>
          <a:outerShdw blurRad="444500" dist="254000" dir="8100000" algn="tr" rotWithShape="0">
            <a:prstClr val="black">
              <a:alpha val="50000"/>
            </a:prstClr>
          </a:outerShdw>
        </a:effec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2090</Words>
  <Application>Microsoft Office PowerPoint</Application>
  <PresentationFormat>全屏显示(16:9)</PresentationFormat>
  <Paragraphs>127</Paragraphs>
  <Slides>28</Slides>
  <Notes>5</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28</vt:i4>
      </vt:variant>
    </vt:vector>
  </HeadingPairs>
  <TitlesOfParts>
    <vt:vector size="38" baseType="lpstr">
      <vt:lpstr>Arial</vt:lpstr>
      <vt:lpstr>宋体</vt:lpstr>
      <vt:lpstr>Calibri</vt:lpstr>
      <vt:lpstr>TeamViewer15</vt:lpstr>
      <vt:lpstr>微软雅黑</vt:lpstr>
      <vt:lpstr>楷体</vt:lpstr>
      <vt:lpstr>汉语拼音</vt:lpstr>
      <vt:lpstr>Times New Roman</vt:lpstr>
      <vt:lpstr>黑体</vt:lpstr>
      <vt:lpstr>《七彩课堂》课件模板（新）</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3588.pptx</dc:title>
  <dc:creator/>
  <cp:lastModifiedBy/>
  <cp:revision>98</cp:revision>
  <dcterms:created xsi:type="dcterms:W3CDTF">2017-03-17T02:28:00Z</dcterms:created>
  <dcterms:modified xsi:type="dcterms:W3CDTF">2024-12-16T07:27:08Z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2052-10.8.2.6948</vt:lpwstr>
  </property>
</Properties>
</file>