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3" r:id="rId2"/>
  </p:sldMasterIdLst>
  <p:notesMasterIdLst>
    <p:notesMasterId r:id="rId40"/>
  </p:notesMasterIdLst>
  <p:handoutMasterIdLst>
    <p:handoutMasterId r:id="rId41"/>
  </p:handoutMasterIdLst>
  <p:sldIdLst>
    <p:sldId id="1172" r:id="rId3"/>
    <p:sldId id="523" r:id="rId4"/>
    <p:sldId id="1171" r:id="rId5"/>
    <p:sldId id="1002" r:id="rId6"/>
    <p:sldId id="978" r:id="rId7"/>
    <p:sldId id="1113" r:id="rId8"/>
    <p:sldId id="632" r:id="rId9"/>
    <p:sldId id="1030" r:id="rId10"/>
    <p:sldId id="1003" r:id="rId11"/>
    <p:sldId id="1123" r:id="rId12"/>
    <p:sldId id="991" r:id="rId13"/>
    <p:sldId id="1114" r:id="rId14"/>
    <p:sldId id="1122" r:id="rId15"/>
    <p:sldId id="1115" r:id="rId16"/>
    <p:sldId id="1124" r:id="rId17"/>
    <p:sldId id="1127" r:id="rId18"/>
    <p:sldId id="1125" r:id="rId19"/>
    <p:sldId id="1128" r:id="rId20"/>
    <p:sldId id="1126" r:id="rId21"/>
    <p:sldId id="1129" r:id="rId22"/>
    <p:sldId id="1130" r:id="rId23"/>
    <p:sldId id="1119" r:id="rId24"/>
    <p:sldId id="1131" r:id="rId25"/>
    <p:sldId id="1091" r:id="rId26"/>
    <p:sldId id="1117" r:id="rId27"/>
    <p:sldId id="1116" r:id="rId28"/>
    <p:sldId id="1133" r:id="rId29"/>
    <p:sldId id="1120" r:id="rId30"/>
    <p:sldId id="990" r:id="rId31"/>
    <p:sldId id="1000" r:id="rId32"/>
    <p:sldId id="1121" r:id="rId33"/>
    <p:sldId id="1094" r:id="rId34"/>
    <p:sldId id="936" r:id="rId35"/>
    <p:sldId id="937" r:id="rId36"/>
    <p:sldId id="938" r:id="rId37"/>
    <p:sldId id="1032" r:id="rId38"/>
    <p:sldId id="1173" r:id="rId39"/>
  </p:sldIdLst>
  <p:sldSz cx="9144000" cy="5143500" type="screen16x9"/>
  <p:notesSz cx="6858000" cy="9144000"/>
  <p:embeddedFontLst>
    <p:embeddedFont>
      <p:font typeface="微软雅黑" panose="020B0503020204020204" pitchFamily="34" charset="-122"/>
      <p:regular r:id="rId42"/>
      <p:bold r:id="rId43"/>
    </p:embeddedFont>
    <p:embeddedFont>
      <p:font typeface="汉语拼音" panose="020B0604020202020204" pitchFamily="34" charset="0"/>
      <p:regular r:id="rId44"/>
    </p:embeddedFont>
    <p:embeddedFont>
      <p:font typeface="楷体" panose="02010609060101010101" pitchFamily="49" charset="-122"/>
      <p:regular r:id="rId45"/>
    </p:embeddedFont>
    <p:embeddedFont>
      <p:font typeface="黑体" panose="02010609060101010101" pitchFamily="49" charset="-122"/>
      <p:regular r:id="rId46"/>
    </p:embeddedFont>
    <p:embeddedFont>
      <p:font typeface="Calibri" panose="020F0502020204030204" pitchFamily="34" charset="0"/>
      <p:regular r:id="rId47"/>
      <p:bold r:id="rId48"/>
      <p:italic r:id="rId49"/>
      <p:boldItalic r:id="rId50"/>
    </p:embeddedFont>
  </p:embeddedFontLst>
  <p:custDataLst>
    <p:tags r:id="rId51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09" userDrawn="1">
          <p15:clr>
            <a:srgbClr val="A4A3A4"/>
          </p15:clr>
        </p15:guide>
        <p15:guide id="2" pos="1610" userDrawn="1">
          <p15:clr>
            <a:srgbClr val="A4A3A4"/>
          </p15:clr>
        </p15:guide>
        <p15:guide id="3" orient="horz" pos="3239" userDrawn="1">
          <p15:clr>
            <a:srgbClr val="A4A3A4"/>
          </p15:clr>
        </p15:guide>
        <p15:guide id="4" pos="573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41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  <a:srgbClr val="FFE7FF"/>
    <a:srgbClr val="FFCCFF"/>
    <a:srgbClr val="FF33CC"/>
    <a:srgbClr val="FF00FF"/>
    <a:srgbClr val="FF0000"/>
    <a:srgbClr val="FFFFFF"/>
    <a:srgbClr val="0066CC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45" autoAdjust="0"/>
    <p:restoredTop sz="93930" autoAdjust="0"/>
  </p:normalViewPr>
  <p:slideViewPr>
    <p:cSldViewPr showGuides="1">
      <p:cViewPr varScale="1">
        <p:scale>
          <a:sx n="113" d="100"/>
          <a:sy n="113" d="100"/>
        </p:scale>
        <p:origin x="312" y="102"/>
      </p:cViewPr>
      <p:guideLst>
        <p:guide orient="horz" pos="2609"/>
        <p:guide pos="1610"/>
        <p:guide orient="horz" pos="3239"/>
        <p:guide pos="57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41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handoutMaster" Target="handoutMasters/handoutMaster1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4.fntdata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3.fntdata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8" Type="http://schemas.openxmlformats.org/officeDocument/2006/relationships/slide" Target="slides/slide6.xml"/><Relationship Id="rId51" Type="http://schemas.openxmlformats.org/officeDocument/2006/relationships/tags" Target="tags/tag1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80894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5965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t>29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2024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0466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397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7186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5333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5097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891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20000"/>
            <a:lumOff val="80000"/>
            <a:alpha val="1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QQ截图20190802110826"/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74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8833" y="4599523"/>
            <a:ext cx="9236645" cy="589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026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GIF"/><Relationship Id="rId4" Type="http://schemas.openxmlformats.org/officeDocument/2006/relationships/hyperlink" Target="&#36164;&#26009;&#38142;&#25509;/&#35270;&#39057;/&#19971;&#24425;&#20116;&#19979;&#35838;&#25991;&#26391;&#35835;12&#28165;&#36139;.mp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tif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8159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5" r="1828" b="9078"/>
          <a:stretch/>
        </p:blipFill>
        <p:spPr bwMode="auto">
          <a:xfrm>
            <a:off x="0" y="-10633"/>
            <a:ext cx="9144000" cy="5236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文本框 1"/>
          <p:cNvSpPr txBox="1"/>
          <p:nvPr/>
        </p:nvSpPr>
        <p:spPr>
          <a:xfrm>
            <a:off x="243670" y="112845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  <a:endParaRPr kumimoji="1" lang="zh-CN" altLang="en-US" sz="2200" b="1" dirty="0">
              <a:effectLst>
                <a:glow rad="101600">
                  <a:schemeClr val="bg1">
                    <a:alpha val="60000"/>
                  </a:schemeClr>
                </a:glo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TextBox 48"/>
          <p:cNvSpPr txBox="1"/>
          <p:nvPr/>
        </p:nvSpPr>
        <p:spPr>
          <a:xfrm>
            <a:off x="4572000" y="1349728"/>
            <a:ext cx="4392488" cy="1177245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7200" b="1" dirty="0" smtClean="0">
                <a:ln w="0"/>
                <a:effectLst>
                  <a:glow rad="101600">
                    <a:schemeClr val="bg1"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  清 贫</a:t>
            </a:r>
            <a:endParaRPr lang="zh-CN" altLang="en-US" sz="7200" b="1" dirty="0">
              <a:ln w="0"/>
              <a:effectLst>
                <a:glow rad="101600">
                  <a:schemeClr val="bg1">
                    <a:alpha val="6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109" y="1400281"/>
            <a:ext cx="1252897" cy="1243477"/>
          </a:xfrm>
          <a:prstGeom prst="rect">
            <a:avLst/>
          </a:prstGeom>
        </p:spPr>
      </p:pic>
      <p:sp>
        <p:nvSpPr>
          <p:cNvPr id="12" name="文本框 6"/>
          <p:cNvSpPr txBox="1"/>
          <p:nvPr/>
        </p:nvSpPr>
        <p:spPr>
          <a:xfrm>
            <a:off x="4716016" y="1396923"/>
            <a:ext cx="96051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1" lang="en-US" altLang="zh-CN" sz="6600" b="1" spc="-300" smtClean="0">
                <a:solidFill>
                  <a:srgbClr val="92D050"/>
                </a:solidFill>
                <a:latin typeface="宋体" panose="02010600030101010101" pitchFamily="2" charset="-122"/>
              </a:rPr>
              <a:t>12</a:t>
            </a:r>
            <a:endParaRPr kumimoji="1" lang="zh-CN" altLang="en-US" sz="7200" b="1" spc="-300" dirty="0">
              <a:solidFill>
                <a:srgbClr val="92D050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标题 1"/>
          <p:cNvSpPr txBox="1"/>
          <p:nvPr/>
        </p:nvSpPr>
        <p:spPr>
          <a:xfrm>
            <a:off x="5448227" y="1267087"/>
            <a:ext cx="909613" cy="1076573"/>
          </a:xfrm>
          <a:prstGeom prst="rect">
            <a:avLst/>
          </a:prstGeom>
          <a:noFill/>
          <a:ln w="12700">
            <a:noFill/>
          </a:ln>
        </p:spPr>
        <p:txBody>
          <a:bodyPr anchor="t"/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di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4000" b="1" dirty="0" smtClean="0">
                <a:solidFill>
                  <a:prstClr val="black"/>
                </a:solidFill>
                <a:latin typeface="宋体" panose="02010600030101010101" pitchFamily="2" charset="-122"/>
              </a:rPr>
              <a:t>*</a:t>
            </a:r>
            <a:endParaRPr lang="zh-CN" altLang="en-US" sz="4000" b="1" dirty="0">
              <a:solidFill>
                <a:prstClr val="black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9552" y="915566"/>
            <a:ext cx="80648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fontAlgn="auto">
              <a:lnSpc>
                <a:spcPct val="150000"/>
              </a:lnSpc>
            </a:pPr>
            <a:r>
              <a:rPr lang="en-US" altLang="zh-CN" sz="3200" b="1" dirty="0" smtClean="0">
                <a:latin typeface="宋体" pitchFamily="2" charset="-122"/>
                <a:ea typeface="宋体" pitchFamily="2" charset="-122"/>
                <a:cs typeface="+mn-ea"/>
              </a:rPr>
              <a:t>  “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+mn-ea"/>
              </a:rPr>
              <a:t>清贫</a:t>
            </a:r>
            <a:r>
              <a:rPr lang="en-US" altLang="zh-CN" sz="3200" b="1" dirty="0">
                <a:latin typeface="宋体" pitchFamily="2" charset="-122"/>
                <a:ea typeface="宋体" pitchFamily="2" charset="-122"/>
                <a:cs typeface="+mn-ea"/>
              </a:rPr>
              <a:t>”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+mn-ea"/>
              </a:rPr>
              <a:t>出自唐代姚崇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  <a:cs typeface="+mn-ea"/>
              </a:rPr>
              <a:t>《冰壶诫》中的</a:t>
            </a:r>
            <a:r>
              <a:rPr lang="en-US" altLang="zh-CN" sz="3200" b="1" dirty="0" smtClean="0">
                <a:latin typeface="宋体" pitchFamily="2" charset="-122"/>
                <a:ea typeface="宋体" pitchFamily="2" charset="-122"/>
                <a:cs typeface="+mn-ea"/>
              </a:rPr>
              <a:t>“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+mn-ea"/>
              </a:rPr>
              <a:t>与其浊富，宁比清贫</a:t>
            </a:r>
            <a:r>
              <a:rPr lang="en-US" altLang="zh-CN" sz="3200" b="1" dirty="0">
                <a:latin typeface="宋体" pitchFamily="2" charset="-122"/>
                <a:ea typeface="宋体" pitchFamily="2" charset="-122"/>
                <a:cs typeface="+mn-ea"/>
              </a:rPr>
              <a:t>”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+mn-ea"/>
              </a:rPr>
              <a:t>。这句话是对高尚品德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  <a:cs typeface="+mn-ea"/>
              </a:rPr>
              <a:t>的一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+mn-ea"/>
              </a:rPr>
              <a:t>种追求。</a:t>
            </a:r>
            <a:r>
              <a:rPr lang="en-US" altLang="zh-CN" sz="3200" b="1" dirty="0">
                <a:latin typeface="宋体" pitchFamily="2" charset="-122"/>
                <a:ea typeface="宋体" pitchFamily="2" charset="-122"/>
                <a:cs typeface="+mn-ea"/>
              </a:rPr>
              <a:t>“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+mn-ea"/>
              </a:rPr>
              <a:t>清贫</a:t>
            </a:r>
            <a:r>
              <a:rPr lang="en-US" altLang="zh-CN" sz="3200" b="1" dirty="0">
                <a:latin typeface="宋体" pitchFamily="2" charset="-122"/>
                <a:ea typeface="宋体" pitchFamily="2" charset="-122"/>
                <a:cs typeface="+mn-ea"/>
              </a:rPr>
              <a:t>”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+mn-ea"/>
              </a:rPr>
              <a:t>是</a:t>
            </a:r>
            <a:r>
              <a:rPr lang="en-US" altLang="zh-CN" sz="3200" b="1">
                <a:latin typeface="宋体" pitchFamily="2" charset="-122"/>
                <a:ea typeface="宋体" pitchFamily="2" charset="-122"/>
                <a:cs typeface="+mn-ea"/>
              </a:rPr>
              <a:t>“</a:t>
            </a:r>
            <a:r>
              <a:rPr lang="zh-CN" altLang="en-US" sz="3200" b="1">
                <a:latin typeface="宋体" pitchFamily="2" charset="-122"/>
                <a:ea typeface="宋体" pitchFamily="2" charset="-122"/>
                <a:cs typeface="+mn-ea"/>
              </a:rPr>
              <a:t>清苦贫寒</a:t>
            </a:r>
            <a:r>
              <a:rPr lang="en-US" altLang="zh-CN" sz="3200" b="1" dirty="0">
                <a:latin typeface="宋体" pitchFamily="2" charset="-122"/>
                <a:ea typeface="宋体" pitchFamily="2" charset="-122"/>
                <a:cs typeface="+mn-ea"/>
              </a:rPr>
              <a:t>”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+mn-ea"/>
              </a:rPr>
              <a:t>的意思。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qstheory.cn/dukan/qs/2019-07/16/1124749991_15630701164481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5094"/>
            <a:ext cx="9253709" cy="5158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14810" y="294149"/>
            <a:ext cx="7314381" cy="11772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effectLst>
                  <a:outerShdw blurRad="50800" dist="38100" algn="l" rotWithShape="0">
                    <a:schemeClr val="accent2">
                      <a:lumMod val="40000"/>
                      <a:lumOff val="60000"/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千秋青史永留红，百代难忘正学功。</a:t>
            </a:r>
          </a:p>
          <a:p>
            <a:r>
              <a:rPr lang="zh-CN" altLang="en-US" sz="3600" b="1" dirty="0" smtClean="0">
                <a:effectLst>
                  <a:outerShdw blurRad="50800" dist="38100" algn="l" rotWithShape="0">
                    <a:schemeClr val="accent2">
                      <a:lumMod val="40000"/>
                      <a:lumOff val="60000"/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纵使</a:t>
            </a:r>
            <a:r>
              <a:rPr lang="zh-CN" altLang="en-US" sz="3600" b="1" dirty="0">
                <a:effectLst>
                  <a:outerShdw blurRad="50800" dist="38100" algn="l" rotWithShape="0">
                    <a:schemeClr val="accent2">
                      <a:lumMod val="40000"/>
                      <a:lumOff val="60000"/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血痕终化碧，弋阳依旧万株枫。</a:t>
            </a:r>
          </a:p>
        </p:txBody>
      </p:sp>
      <p:sp>
        <p:nvSpPr>
          <p:cNvPr id="2" name="矩形 1"/>
          <p:cNvSpPr/>
          <p:nvPr/>
        </p:nvSpPr>
        <p:spPr>
          <a:xfrm>
            <a:off x="-36513" y="3348156"/>
            <a:ext cx="9253709" cy="1815882"/>
          </a:xfrm>
          <a:prstGeom prst="rect">
            <a:avLst/>
          </a:prstGeom>
          <a:solidFill>
            <a:schemeClr val="bg1">
              <a:alpha val="79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624205" fontAlgn="auto"/>
            <a:r>
              <a:rPr lang="zh-CN" altLang="en-US" sz="2800" b="1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这是我国现代著名的作家、文学家郭沫若写给方志敏的一首诗，那么方志敏究竟是怎样的一个人？今天，我们一起看看方志敏在狱中写的一篇文章</a:t>
            </a:r>
            <a:r>
              <a:rPr lang="en-US" altLang="zh-CN" sz="2800" b="1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b="1" dirty="0" smtClean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清贫</a:t>
            </a:r>
            <a:r>
              <a:rPr lang="en-US" altLang="zh-CN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，了解一个普通共产党人的清廉自洁的崇高品质</a:t>
            </a:r>
            <a:r>
              <a:rPr lang="zh-CN" altLang="en-US" sz="2800" b="1" dirty="0" smtClean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800" b="1" dirty="0">
              <a:solidFill>
                <a:schemeClr val="tx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571889" y="1059582"/>
            <a:ext cx="8320591" cy="2529923"/>
          </a:xfrm>
          <a:prstGeom prst="rect">
            <a:avLst/>
          </a:prstGeom>
          <a:noFill/>
          <a:ln w="9525">
            <a:noFill/>
            <a:prstDash val="dashDot"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3200" b="1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方志敏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江西人，我国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</a:rPr>
              <a:t>早期革命领导人之一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，中国共产党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江西省组织创始人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之一，闽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浙赣革命根据地和红十军的创造者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32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代表作：</a:t>
            </a:r>
            <a:r>
              <a:rPr lang="en-US" altLang="zh-CN" sz="3200" b="1" u="sng" dirty="0" smtClean="0">
                <a:uFill>
                  <a:solidFill>
                    <a:srgbClr val="FF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</a:rPr>
              <a:t>清贫</a:t>
            </a:r>
            <a:r>
              <a:rPr lang="en-US" altLang="zh-CN" sz="3200" b="1" u="sng" dirty="0" smtClean="0">
                <a:uFill>
                  <a:solidFill>
                    <a:srgbClr val="FF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</a:rPr>
              <a:t>》《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</a:rPr>
              <a:t>可爱的中国</a:t>
            </a:r>
            <a:r>
              <a:rPr lang="en-US" altLang="zh-CN" sz="3200" b="1" u="sng" dirty="0">
                <a:uFill>
                  <a:solidFill>
                    <a:srgbClr val="FF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等。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382588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92113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6"/>
          <p:cNvSpPr txBox="1"/>
          <p:nvPr/>
        </p:nvSpPr>
        <p:spPr>
          <a:xfrm>
            <a:off x="-108520" y="1851670"/>
            <a:ext cx="914400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zh-CN" altLang="en-US" sz="3600" spc="19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自由</a:t>
            </a:r>
            <a:r>
              <a:rPr kumimoji="1" lang="zh-CN" altLang="en-US" sz="3600" spc="190" dirty="0">
                <a:latin typeface="黑体" panose="02010609060101010101" pitchFamily="49" charset="-122"/>
                <a:ea typeface="黑体" panose="02010609060101010101" pitchFamily="49" charset="-122"/>
              </a:rPr>
              <a:t>朗读</a:t>
            </a:r>
            <a:r>
              <a:rPr kumimoji="1" lang="zh-CN" altLang="en-US" sz="3600" spc="19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课文，读</a:t>
            </a:r>
            <a:r>
              <a:rPr kumimoji="1" lang="zh-CN" altLang="en-US" sz="3600" spc="190" dirty="0">
                <a:latin typeface="黑体" panose="02010609060101010101" pitchFamily="49" charset="-122"/>
                <a:ea typeface="黑体" panose="02010609060101010101" pitchFamily="49" charset="-122"/>
              </a:rPr>
              <a:t>准字音，读通</a:t>
            </a:r>
            <a:r>
              <a:rPr kumimoji="1" lang="zh-CN" altLang="en-US" sz="3600" spc="19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句子。</a:t>
            </a:r>
            <a:endParaRPr kumimoji="1" lang="zh-CN" altLang="en-US" sz="3600" spc="19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14">
            <a:hlinkClick r:id="rId4" action="ppaction://hlinkfile"/>
          </p:cNvPr>
          <p:cNvSpPr txBox="1"/>
          <p:nvPr/>
        </p:nvSpPr>
        <p:spPr>
          <a:xfrm>
            <a:off x="822879" y="367870"/>
            <a:ext cx="209336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初读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文 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文本框 14"/>
          <p:cNvSpPr txBox="1">
            <a:spLocks noChangeArrowheads="1"/>
          </p:cNvSpPr>
          <p:nvPr/>
        </p:nvSpPr>
        <p:spPr bwMode="auto">
          <a:xfrm>
            <a:off x="3455343" y="991118"/>
            <a:ext cx="18367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-285750" defTabSz="6858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685800" indent="-228600" defTabSz="6858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028700" indent="-228600" defTabSz="6858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371600" indent="-228600" defTabSz="6858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28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86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743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004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b="1" dirty="0">
                <a:latin typeface="Kaiti SC"/>
                <a:ea typeface="Kaiti SC"/>
                <a:cs typeface="Kaiti SC"/>
              </a:rPr>
              <a:t>点击图标，听范读</a:t>
            </a:r>
          </a:p>
        </p:txBody>
      </p:sp>
      <p:pic>
        <p:nvPicPr>
          <p:cNvPr id="15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9703">
            <a:off x="2628532" y="179942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331640" y="162647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集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83568" y="1203598"/>
            <a:ext cx="121273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chóu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483768" y="1203598"/>
            <a:ext cx="1063217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jīn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497245" y="1203598"/>
            <a:ext cx="1224136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fú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854092" y="1203598"/>
            <a:ext cx="117888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zhuó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591936" y="1203598"/>
            <a:ext cx="694168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hè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08971" y="162647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筹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456167" y="162647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矜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01858" y="162647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持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448375" y="162647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俘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523174" y="162647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金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016145" y="162647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镯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561473" y="162647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吓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996018" y="162647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威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136272" y="2940920"/>
            <a:ext cx="1059464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dāng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329235" y="3376032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裆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08971" y="3376032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裤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553537" y="2940920"/>
            <a:ext cx="869879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charset="-122"/>
                <a:ea typeface="汉语拼音" panose="020B0604020202020204" charset="-122"/>
                <a:cs typeface="汉语拼音" panose="020B0604020202020204" pitchFamily="34" charset="0"/>
              </a:rPr>
              <a:t>qǐ</a:t>
            </a:r>
            <a:endParaRPr lang="zh-CN" altLang="en-US" sz="3000" b="1" dirty="0">
              <a:latin typeface="汉语拼音" panose="020B0604020202020204" charset="-122"/>
              <a:ea typeface="汉语拼音" panose="020B0604020202020204" charset="-122"/>
              <a:cs typeface="汉语拼音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456167" y="3376032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企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976431" y="3376032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望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917112" y="162647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被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995936" y="2940920"/>
            <a:ext cx="94871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bǐ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917112" y="3376032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彼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520842" y="3376032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此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5490660" y="2940920"/>
            <a:ext cx="1059464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guà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523174" y="3376032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褂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105018" y="3376032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子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7573487" y="2940920"/>
            <a:ext cx="717529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charset="-122"/>
                <a:ea typeface="汉语拼音" panose="020B0604020202020204" charset="-122"/>
                <a:cs typeface="汉语拼音" panose="020B0604020202020204" pitchFamily="34" charset="0"/>
              </a:rPr>
              <a:t>wù</a:t>
            </a:r>
            <a:endParaRPr lang="zh-CN" altLang="en-US" sz="3000" b="1" dirty="0">
              <a:latin typeface="汉语拼音" panose="020B0604020202020204" charset="-122"/>
              <a:ea typeface="汉语拼音" panose="020B0604020202020204" charset="-122"/>
              <a:cs typeface="汉语拼音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603739" y="3376032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坞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996018" y="3376032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船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1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356394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文本框 15"/>
          <p:cNvSpPr txBox="1"/>
          <p:nvPr/>
        </p:nvSpPr>
        <p:spPr>
          <a:xfrm>
            <a:off x="827088" y="267494"/>
            <a:ext cx="1726449" cy="64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panose="02010600030101010101" pitchFamily="2" charset="-122"/>
              </a:rPr>
              <a:t>学认字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46" grpId="0"/>
      <p:bldP spid="46" grpId="1"/>
      <p:bldP spid="49" grpId="0"/>
      <p:bldP spid="49" grpId="1"/>
      <p:bldP spid="43" grpId="0"/>
      <p:bldP spid="43" grpId="1"/>
      <p:bldP spid="55" grpId="0"/>
      <p:bldP spid="55" grpId="1"/>
      <p:bldP spid="58" grpId="0"/>
      <p:bldP spid="5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738452" y="1117222"/>
            <a:ext cx="1021845" cy="1364233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r>
              <a:rPr lang="zh-CN" altLang="en-US" sz="7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吓</a:t>
            </a:r>
            <a:endParaRPr lang="zh-CN" altLang="zh-CN" sz="72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9346" y="2859782"/>
            <a:ext cx="7857110" cy="105413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一个兵士用凶恶的眼光盯着我，威</a:t>
            </a:r>
            <a:r>
              <a:rPr lang="zh-CN" altLang="en-US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吓（    ）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地吼道</a:t>
            </a:r>
            <a:r>
              <a:rPr lang="en-US" altLang="zh-CN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3200" b="1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" name="组合 12"/>
          <p:cNvGrpSpPr/>
          <p:nvPr/>
        </p:nvGrpSpPr>
        <p:grpSpPr>
          <a:xfrm>
            <a:off x="3796508" y="335257"/>
            <a:ext cx="410581" cy="377666"/>
            <a:chOff x="631825" y="5181600"/>
            <a:chExt cx="1554163" cy="1552575"/>
          </a:xfrm>
        </p:grpSpPr>
        <p:sp>
          <p:nvSpPr>
            <p:cNvPr id="14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206613" y="240959"/>
            <a:ext cx="1564685" cy="559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5" tIns="25718" rIns="51435" bIns="2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多音字</a:t>
            </a:r>
            <a:endParaRPr lang="zh-CN" altLang="en-US" sz="25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977284" y="1002023"/>
            <a:ext cx="917912" cy="49911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28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hè</a:t>
            </a:r>
            <a:endParaRPr lang="en-US" altLang="zh-CN" sz="2800" b="1" dirty="0" smtClean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68766" y="4089365"/>
            <a:ext cx="7907690" cy="56169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你这个奇怪的发型</a:t>
            </a:r>
            <a:r>
              <a:rPr lang="zh-CN" altLang="en-US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吓（    ）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了我一跳。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977284" y="2000632"/>
            <a:ext cx="926615" cy="49911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28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xià</a:t>
            </a:r>
            <a:endParaRPr lang="en-US" altLang="zh-CN" sz="2800" b="1" dirty="0" smtClean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2760297" y="1251578"/>
            <a:ext cx="216987" cy="1089418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067447" y="963333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恐吓</a:t>
            </a:r>
            <a:endParaRPr lang="zh-CN" altLang="en-US" sz="3200"/>
          </a:p>
        </p:txBody>
      </p:sp>
      <p:sp>
        <p:nvSpPr>
          <p:cNvPr id="51" name="矩形 50"/>
          <p:cNvSpPr/>
          <p:nvPr/>
        </p:nvSpPr>
        <p:spPr>
          <a:xfrm>
            <a:off x="4109978" y="1923678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吓人</a:t>
            </a:r>
            <a:endParaRPr lang="zh-CN" altLang="en-US" sz="3200"/>
          </a:p>
        </p:txBody>
      </p:sp>
      <p:sp>
        <p:nvSpPr>
          <p:cNvPr id="6" name="矩形 5"/>
          <p:cNvSpPr/>
          <p:nvPr/>
        </p:nvSpPr>
        <p:spPr>
          <a:xfrm>
            <a:off x="5507606" y="959190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威吓</a:t>
            </a:r>
            <a:endParaRPr lang="zh-CN" altLang="en-US" sz="3200">
              <a:solidFill>
                <a:prstClr val="black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07607" y="1923678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惊吓</a:t>
            </a: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1547664" y="3382586"/>
            <a:ext cx="917912" cy="49911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2800" b="1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hè</a:t>
            </a:r>
            <a:endParaRPr lang="en-US" altLang="zh-CN" sz="2800" b="1" dirty="0" smtClean="0">
              <a:solidFill>
                <a:srgbClr val="FF0000"/>
              </a:solidFill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5158697" y="4099390"/>
            <a:ext cx="926615" cy="49911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2800" b="1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xià</a:t>
            </a:r>
            <a:endParaRPr lang="en-US" altLang="zh-CN" sz="2800" b="1" dirty="0" smtClean="0">
              <a:solidFill>
                <a:srgbClr val="FF0000"/>
              </a:solidFill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/>
      <p:bldP spid="8" grpId="0"/>
      <p:bldP spid="23" grpId="0" bldLvl="0"/>
      <p:bldP spid="32" grpId="0"/>
      <p:bldP spid="2" grpId="0" animBg="1"/>
      <p:bldP spid="5" grpId="0"/>
      <p:bldP spid="51" grpId="0"/>
      <p:bldP spid="6" grpId="0"/>
      <p:bldP spid="7" grpId="0"/>
      <p:bldP spid="52" grpId="0"/>
      <p:bldP spid="5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20013" y="3274987"/>
            <a:ext cx="784041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23900"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王二小面对敌人的威吓，毫不畏惧，把敌人带进八路军的埋伏圈。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0136" y="695961"/>
            <a:ext cx="5349800" cy="2332946"/>
          </a:xfrm>
          <a:prstGeom prst="rect">
            <a:avLst/>
          </a:prstGeom>
          <a:noFill/>
          <a:ln>
            <a:solidFill>
              <a:schemeClr val="accent1"/>
            </a:solidFill>
            <a:prstDash val="sysDot"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    威吓</a:t>
            </a:r>
            <a:r>
              <a:rPr lang="zh-CN" altLang="en-US" sz="2800" b="1" dirty="0" smtClean="0"/>
              <a:t>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指用武力或威风使对方恐惧或产生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自卑感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的方法或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手段。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文中指</a:t>
            </a:r>
            <a:r>
              <a:rPr lang="zh-CN" altLang="en-US" sz="2800" b="1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一个兵士拿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出用手榴弹吓唬方志敏。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736" y="886585"/>
            <a:ext cx="3149600" cy="2003425"/>
          </a:xfrm>
          <a:prstGeom prst="rect">
            <a:avLst/>
          </a:prstGeom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1520" y="1142365"/>
            <a:ext cx="7992430" cy="853321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723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思考</a:t>
            </a:r>
            <a:r>
              <a:rPr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：</a:t>
            </a:r>
            <a:r>
              <a:rPr lang="zh-CN" altLang="en-US" sz="3200" b="1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本文主要记叙了一件什么事？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2154218"/>
            <a:ext cx="7978016" cy="1569660"/>
          </a:xfrm>
          <a:prstGeom prst="rect">
            <a:avLst/>
          </a:prstGeom>
          <a:noFill/>
          <a:ln w="12700" cmpd="sng">
            <a:noFill/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7200" fontAlgn="auto">
              <a:lnSpc>
                <a:spcPct val="150000"/>
              </a:lnSpc>
              <a:defRPr/>
            </a:pP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方志敏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被俘后被两个国民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党兵士搜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身、逼问的经历。</a:t>
            </a:r>
          </a:p>
        </p:txBody>
      </p:sp>
      <p:pic>
        <p:nvPicPr>
          <p:cNvPr id="7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74" y="346281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55" y="346281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14"/>
          <p:cNvSpPr txBox="1"/>
          <p:nvPr/>
        </p:nvSpPr>
        <p:spPr>
          <a:xfrm>
            <a:off x="657527" y="314057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整体感知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74" y="346281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55" y="346281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本框 14"/>
          <p:cNvSpPr txBox="1"/>
          <p:nvPr/>
        </p:nvSpPr>
        <p:spPr>
          <a:xfrm>
            <a:off x="657527" y="314057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整体感知</a:t>
            </a:r>
          </a:p>
        </p:txBody>
      </p:sp>
      <p:sp>
        <p:nvSpPr>
          <p:cNvPr id="8" name="文本框 6"/>
          <p:cNvSpPr txBox="1"/>
          <p:nvPr/>
        </p:nvSpPr>
        <p:spPr>
          <a:xfrm>
            <a:off x="755576" y="1419622"/>
            <a:ext cx="7560840" cy="1431161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思考</a:t>
            </a:r>
            <a:r>
              <a:rPr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：课文可以分成几个部分？每部分写了什么内容？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七彩五下课文朗读12清贫（全文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16016" y="224118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11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350259" y="3003798"/>
            <a:ext cx="8879339" cy="5001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第三部分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sym typeface="Wingdings" panose="05000000000000000000" pitchFamily="2" charset="2"/>
              </a:rPr>
              <a:t>（第</a:t>
            </a:r>
            <a:r>
              <a:rPr lang="en-US" altLang="zh-CN" sz="2800" b="1" u="sng" dirty="0">
                <a:latin typeface="宋体" panose="02010600030101010101" pitchFamily="2" charset="-122"/>
                <a:ea typeface="宋体" panose="02010600030101010101" pitchFamily="2" charset="-122"/>
                <a:sym typeface="Wingdings" panose="05000000000000000000" pitchFamily="2" charset="2"/>
              </a:rPr>
              <a:t> </a:t>
            </a:r>
            <a:r>
              <a:rPr lang="en-US" altLang="zh-CN" sz="2800" b="1" u="sng" dirty="0" smtClean="0">
                <a:latin typeface="宋体" panose="02010600030101010101" pitchFamily="2" charset="-122"/>
                <a:ea typeface="宋体" panose="02010600030101010101" pitchFamily="2" charset="-122"/>
                <a:sym typeface="Wingdings" panose="05000000000000000000" pitchFamily="2" charset="2"/>
              </a:rPr>
              <a:t>  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自然段）：写方志敏</a:t>
            </a:r>
            <a:r>
              <a:rPr lang="zh-CN" altLang="en-US" sz="2800" b="1" u="sng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          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323528" y="1944875"/>
            <a:ext cx="8647514" cy="93102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第二部分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sym typeface="Wingdings" panose="05000000000000000000" pitchFamily="2" charset="2"/>
              </a:rPr>
              <a:t>（第</a:t>
            </a:r>
            <a:r>
              <a:rPr lang="zh-CN" altLang="en-US" sz="2800" b="1" u="sng" dirty="0" smtClean="0">
                <a:latin typeface="宋体" panose="02010600030101010101" pitchFamily="2" charset="-122"/>
                <a:ea typeface="宋体" panose="02010600030101010101" pitchFamily="2" charset="-122"/>
                <a:sym typeface="Wingdings" panose="05000000000000000000" pitchFamily="2" charset="2"/>
              </a:rPr>
              <a:t>     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自然段）：写方志敏</a:t>
            </a:r>
            <a:r>
              <a:rPr lang="zh-CN" altLang="en-US" sz="2800" b="1" u="sng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          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过程。</a:t>
            </a:r>
          </a:p>
        </p:txBody>
      </p: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335374" y="627534"/>
            <a:ext cx="8606192" cy="114646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第一部分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sym typeface="Wingdings" panose="05000000000000000000" pitchFamily="2" charset="2"/>
              </a:rPr>
              <a:t>（第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sym typeface="Wingdings" panose="05000000000000000000" pitchFamily="2" charset="2"/>
              </a:rPr>
              <a:t>1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自然段）：写方志敏表明</a:t>
            </a:r>
            <a:r>
              <a:rPr lang="zh-CN" altLang="en-US" sz="2800" b="1" u="sng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      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 u="sng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     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是共产党员的美德。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366060" y="3723878"/>
            <a:ext cx="8647514" cy="93102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第四部分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sym typeface="Wingdings" panose="05000000000000000000" pitchFamily="2" charset="2"/>
              </a:rPr>
              <a:t>（第</a:t>
            </a:r>
            <a:r>
              <a:rPr lang="zh-CN" altLang="en-US" sz="2800" b="1" u="sng" dirty="0" smtClean="0">
                <a:latin typeface="宋体" panose="02010600030101010101" pitchFamily="2" charset="-122"/>
                <a:ea typeface="宋体" panose="02010600030101010101" pitchFamily="2" charset="-122"/>
                <a:sym typeface="Wingdings" panose="05000000000000000000" pitchFamily="2" charset="2"/>
              </a:rPr>
              <a:t>   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自然段）：点明</a:t>
            </a:r>
            <a:r>
              <a:rPr lang="zh-CN" altLang="en-US" sz="2800" b="1" u="sng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       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是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革命者的力量源泉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58782" y="1200768"/>
            <a:ext cx="16196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舍己为公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01127" y="555526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矜持</a:t>
            </a: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不苟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32854" y="1923678"/>
            <a:ext cx="9076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Wingdings" panose="05000000000000000000" pitchFamily="2" charset="2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—8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664854" y="1923678"/>
            <a:ext cx="23487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被搜</a:t>
            </a: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身、逼问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684411" y="2991620"/>
            <a:ext cx="3658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Wingdings" panose="05000000000000000000" pitchFamily="2" charset="2"/>
              </a:rPr>
              <a:t>9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28184" y="2912626"/>
            <a:ext cx="30472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唯一的</a:t>
            </a: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财产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</a:t>
            </a: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什么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617861" y="3651870"/>
            <a:ext cx="22435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清</a:t>
            </a: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贫、朴素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606665" y="3692187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Wingdings" panose="05000000000000000000" pitchFamily="2" charset="2"/>
              </a:rPr>
              <a:t>10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717167" y="2410387"/>
            <a:ext cx="2224399" cy="636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8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67851" y="0"/>
            <a:ext cx="7815889" cy="5020022"/>
            <a:chOff x="2046799" y="2067213"/>
            <a:chExt cx="4485244" cy="2880801"/>
          </a:xfrm>
        </p:grpSpPr>
        <p:pic>
          <p:nvPicPr>
            <p:cNvPr id="3" name="Picture 2" descr="E:\22春\资源\图片\课本图片\12清贫P63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6799" y="2067213"/>
              <a:ext cx="2243071" cy="2880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3" descr="E:\22春\资源\图片\课本图片\12清贫P64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"/>
            <a:stretch>
              <a:fillRect/>
            </a:stretch>
          </p:blipFill>
          <p:spPr bwMode="auto">
            <a:xfrm>
              <a:off x="4289869" y="2067458"/>
              <a:ext cx="2242174" cy="28805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TextBox 4"/>
          <p:cNvSpPr txBox="1"/>
          <p:nvPr/>
        </p:nvSpPr>
        <p:spPr>
          <a:xfrm>
            <a:off x="504658" y="1131589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4658" y="2330551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544" y="3888258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4091970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8177" y="4462409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5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34712" y="407358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6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29583" y="992454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7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29583" y="1559410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8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66611" y="2723976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9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95265" y="3922744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34255" y="1192266"/>
            <a:ext cx="3456384" cy="1198962"/>
          </a:xfrm>
          <a:prstGeom prst="rect">
            <a:avLst/>
          </a:prstGeom>
          <a:grp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434255" y="2385202"/>
            <a:ext cx="3456384" cy="2562812"/>
          </a:xfrm>
          <a:prstGeom prst="rect">
            <a:avLst/>
          </a:prstGeom>
          <a:grpFill/>
          <a:ln>
            <a:solidFill>
              <a:schemeClr val="accent5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4295265" y="392973"/>
            <a:ext cx="3456384" cy="2371492"/>
          </a:xfrm>
          <a:prstGeom prst="rect">
            <a:avLst/>
          </a:prstGeom>
          <a:grpFill/>
          <a:ln>
            <a:solidFill>
              <a:schemeClr val="accent5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277448" y="2764464"/>
            <a:ext cx="3456384" cy="1775637"/>
          </a:xfrm>
          <a:prstGeom prst="rect">
            <a:avLst/>
          </a:prstGeom>
          <a:grpFill/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46" y="346281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58" y="351044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14"/>
          <p:cNvSpPr txBox="1"/>
          <p:nvPr/>
        </p:nvSpPr>
        <p:spPr>
          <a:xfrm>
            <a:off x="676383" y="318820"/>
            <a:ext cx="217206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76382" y="1275606"/>
            <a:ext cx="7928065" cy="1569660"/>
          </a:xfrm>
          <a:prstGeom prst="rect">
            <a:avLst/>
          </a:prstGeom>
          <a:noFill/>
          <a:ln w="12700" cmpd="sng">
            <a:noFill/>
            <a:prstDash val="lgDashDotDot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自主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默读课文，画出能体现方志敏精神品质的语句，在文中作批注。</a:t>
            </a:r>
          </a:p>
        </p:txBody>
      </p:sp>
      <p:sp>
        <p:nvSpPr>
          <p:cNvPr id="2" name="剪去单角的矩形 1"/>
          <p:cNvSpPr/>
          <p:nvPr/>
        </p:nvSpPr>
        <p:spPr>
          <a:xfrm>
            <a:off x="1535126" y="3003798"/>
            <a:ext cx="6349242" cy="1080120"/>
          </a:xfrm>
          <a:prstGeom prst="snip1Rect">
            <a:avLst/>
          </a:prstGeom>
          <a:solidFill>
            <a:schemeClr val="bg1">
              <a:alpha val="58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  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不要只是空泛地说精神品质，应聚焦课文内容，结合具体语句来谈体会。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2" y="922741"/>
            <a:ext cx="9036496" cy="3161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圆角矩形 4"/>
          <p:cNvSpPr/>
          <p:nvPr/>
        </p:nvSpPr>
        <p:spPr>
          <a:xfrm>
            <a:off x="5730357" y="1026648"/>
            <a:ext cx="681952" cy="389216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8081085" y="1068062"/>
            <a:ext cx="584738" cy="379701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3131840" y="2013494"/>
            <a:ext cx="1224136" cy="500468"/>
          </a:xfrm>
          <a:prstGeom prst="roundRect">
            <a:avLst/>
          </a:prstGeom>
          <a:grp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06626" y="33467"/>
            <a:ext cx="7033726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说明方志敏清贫朴素的生活是经常性的，已经成了他的一种生活习惯。</a:t>
            </a:r>
          </a:p>
        </p:txBody>
      </p:sp>
      <p:sp>
        <p:nvSpPr>
          <p:cNvPr id="9" name="矩形 8"/>
          <p:cNvSpPr/>
          <p:nvPr/>
        </p:nvSpPr>
        <p:spPr>
          <a:xfrm>
            <a:off x="3851920" y="3633867"/>
            <a:ext cx="5328592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表明他把所有的钱都用作了革命事业，没有浪费一分一毫。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0015" y="99474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rgbClr val="FF0000"/>
                </a:solidFill>
              </a:rPr>
              <a:t>1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2" y="555526"/>
            <a:ext cx="9036496" cy="3161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50015" y="62753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rgbClr val="FF0000"/>
                </a:solidFill>
              </a:rPr>
              <a:t>1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7740352" y="2132882"/>
            <a:ext cx="122413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24035" y="2562341"/>
            <a:ext cx="66492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803329" y="3097072"/>
            <a:ext cx="1197649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654092" y="3723878"/>
            <a:ext cx="7950356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通过对比说明不仅是方志敏一人这样，甘于清贫、舍己为公是每一个共产党员具备的美德。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0905"/>
            <a:ext cx="8928992" cy="4600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圆角矩形 4"/>
          <p:cNvSpPr/>
          <p:nvPr/>
        </p:nvSpPr>
        <p:spPr>
          <a:xfrm>
            <a:off x="3945194" y="1635646"/>
            <a:ext cx="360040" cy="445238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6249450" y="1714248"/>
            <a:ext cx="328142" cy="366635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699792" y="1040418"/>
            <a:ext cx="5544616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动作描写表现了国方兵士的贪婪。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7426949" y="2204565"/>
            <a:ext cx="628364" cy="449825"/>
          </a:xfrm>
          <a:prstGeom prst="roundRect">
            <a:avLst/>
          </a:prstGeom>
          <a:grp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499992" y="2769771"/>
            <a:ext cx="4510030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刻画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出了国方兵士没有达到目的时</a:t>
            </a: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2800" b="1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丑恶嘴脸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544" y="124070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</a:rPr>
              <a:t>2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4227934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</a:rPr>
              <a:t>3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0905"/>
            <a:ext cx="8928992" cy="4600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67544" y="124070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</a:rPr>
              <a:t>2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7544" y="4227934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</a:rPr>
              <a:t>3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7596336" y="2710405"/>
            <a:ext cx="648072" cy="419517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2237827" y="3176193"/>
            <a:ext cx="625451" cy="448819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5348542" y="3220079"/>
            <a:ext cx="642352" cy="426199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2473322" y="3736193"/>
            <a:ext cx="597143" cy="358358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6732240" y="3230712"/>
            <a:ext cx="648072" cy="426199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4487422" y="3746826"/>
            <a:ext cx="618110" cy="358358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434327" y="3673936"/>
            <a:ext cx="1729961" cy="553998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动作描写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1086140" y="3715524"/>
            <a:ext cx="576064" cy="379027"/>
          </a:xfrm>
          <a:prstGeom prst="roundRect">
            <a:avLst/>
          </a:prstGeom>
          <a:grp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0000FF"/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3595787" y="3747421"/>
            <a:ext cx="648072" cy="347130"/>
          </a:xfrm>
          <a:prstGeom prst="roundRect">
            <a:avLst/>
          </a:prstGeom>
          <a:grp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0000FF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295707" y="3663303"/>
            <a:ext cx="1791072" cy="553998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神态描写</a:t>
            </a:r>
          </a:p>
        </p:txBody>
      </p:sp>
      <p:sp>
        <p:nvSpPr>
          <p:cNvPr id="14" name="矩形 13"/>
          <p:cNvSpPr/>
          <p:nvPr/>
        </p:nvSpPr>
        <p:spPr>
          <a:xfrm>
            <a:off x="351994" y="4219223"/>
            <a:ext cx="731635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体现了国方兵士的自私贪财、穷凶极恶。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 bldLvl="0" animBg="1"/>
      <p:bldP spid="12" grpId="0" bldLvl="0" animBg="1"/>
      <p:bldP spid="13" grpId="0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6" y="1053936"/>
            <a:ext cx="9118334" cy="1145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7544" y="1163528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</a:rPr>
              <a:t>4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5414830" y="1646279"/>
            <a:ext cx="936104" cy="510802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6556471" y="1654489"/>
            <a:ext cx="978490" cy="491959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115616" y="2639402"/>
            <a:ext cx="673274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表现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了方志敏的不卑不亢，正气凛然。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9542"/>
            <a:ext cx="9144000" cy="106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1839"/>
            <a:ext cx="9144000" cy="1684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5536" y="799615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5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1929145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</a:rPr>
              <a:t>6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878256" y="1171113"/>
            <a:ext cx="5349928" cy="2861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892769" y="2248228"/>
            <a:ext cx="7927703" cy="11301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195135" y="2859782"/>
            <a:ext cx="648072" cy="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圆角矩形 12"/>
          <p:cNvSpPr/>
          <p:nvPr/>
        </p:nvSpPr>
        <p:spPr>
          <a:xfrm>
            <a:off x="4139953" y="2396032"/>
            <a:ext cx="864096" cy="463750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7041538" y="2361239"/>
            <a:ext cx="1258308" cy="426535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043608" y="3562440"/>
            <a:ext cx="741682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形象地刻画出了兵士贪婪无比的嘴脸。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6" y="771550"/>
            <a:ext cx="9166143" cy="166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直接连接符 4"/>
          <p:cNvCxnSpPr/>
          <p:nvPr/>
        </p:nvCxnSpPr>
        <p:spPr>
          <a:xfrm flipV="1">
            <a:off x="1979712" y="1779662"/>
            <a:ext cx="6840760" cy="5443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755576" y="2787774"/>
            <a:ext cx="7718808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与国民党当官的形成很鲜明的对比，衬托了方志敏高洁的品质。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3528" y="933140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7</a:t>
            </a:r>
            <a:endParaRPr lang="zh-CN" altLang="en-US" sz="2000">
              <a:solidFill>
                <a:srgbClr val="FF0000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6300192" y="1252612"/>
            <a:ext cx="2664296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56950" y="1851670"/>
            <a:ext cx="1246698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6691641"/>
              </p:ext>
            </p:extLst>
          </p:nvPr>
        </p:nvGraphicFramePr>
        <p:xfrm>
          <a:off x="1259632" y="2067694"/>
          <a:ext cx="6624736" cy="2059666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232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29833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9833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251520" y="455052"/>
            <a:ext cx="8568952" cy="1372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总结：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从方志敏和国方兵士在动作、语言、神态的对比中，你体会到了什么？</a:t>
            </a:r>
            <a:endParaRPr lang="zh-CN" altLang="en-US" sz="3200" b="1" dirty="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726713" y="2285459"/>
            <a:ext cx="4805727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自私贪财、穷凶极恶</a:t>
            </a:r>
          </a:p>
        </p:txBody>
      </p:sp>
      <p:sp>
        <p:nvSpPr>
          <p:cNvPr id="3" name="矩形 2"/>
          <p:cNvSpPr/>
          <p:nvPr/>
        </p:nvSpPr>
        <p:spPr>
          <a:xfrm>
            <a:off x="1403648" y="2240276"/>
            <a:ext cx="20377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6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国方兵士</a:t>
            </a:r>
            <a:endParaRPr lang="zh-CN" altLang="en-US" sz="36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726713" y="3326140"/>
            <a:ext cx="4805727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廉洁奉公、一身正气</a:t>
            </a:r>
          </a:p>
        </p:txBody>
      </p:sp>
      <p:sp>
        <p:nvSpPr>
          <p:cNvPr id="8" name="矩形 7"/>
          <p:cNvSpPr/>
          <p:nvPr/>
        </p:nvSpPr>
        <p:spPr>
          <a:xfrm>
            <a:off x="1403648" y="3293571"/>
            <a:ext cx="20377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36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方志敏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/>
      <p:bldP spid="7" grpId="0" animBg="1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8449"/>
            <a:ext cx="9144000" cy="3233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9698" y="895612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</a:rPr>
              <a:t>8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8377791" y="773470"/>
            <a:ext cx="288032" cy="479719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762845" y="1343286"/>
            <a:ext cx="1211825" cy="499672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07504" y="-66096"/>
            <a:ext cx="7920880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形象地刻画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出兵士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贪婪无比的嘴脸，衬托出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方志敏的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不卑不亢，正气凛然，以及他的清廉。</a:t>
            </a:r>
          </a:p>
        </p:txBody>
      </p:sp>
      <p:sp>
        <p:nvSpPr>
          <p:cNvPr id="10" name="矩形 9"/>
          <p:cNvSpPr/>
          <p:nvPr/>
        </p:nvSpPr>
        <p:spPr>
          <a:xfrm>
            <a:off x="2411760" y="3795886"/>
            <a:ext cx="6840760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表现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出国民党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兵士自私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贪财、穷凶极恶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，侧面衬托了方志敏清贫、朴素的生活。</a:t>
            </a:r>
          </a:p>
        </p:txBody>
      </p:sp>
      <p:sp>
        <p:nvSpPr>
          <p:cNvPr id="12" name="矩形 11"/>
          <p:cNvSpPr/>
          <p:nvPr/>
        </p:nvSpPr>
        <p:spPr>
          <a:xfrm>
            <a:off x="7165967" y="1842958"/>
            <a:ext cx="646394" cy="499672"/>
          </a:xfrm>
          <a:prstGeom prst="rect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925724" y="2438800"/>
            <a:ext cx="1630052" cy="499672"/>
          </a:xfrm>
          <a:prstGeom prst="rect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059832" y="2938472"/>
            <a:ext cx="1872208" cy="499672"/>
          </a:xfrm>
          <a:prstGeom prst="rect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627534"/>
            <a:ext cx="2820211" cy="39005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10734" y="498931"/>
            <a:ext cx="4881346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总结：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你从这些语句中体会到方志敏是个怎样的人？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755576" y="2533149"/>
            <a:ext cx="1224136" cy="64698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清贫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3045623" y="2533148"/>
            <a:ext cx="1224136" cy="64698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朴素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755576" y="3580948"/>
            <a:ext cx="1944216" cy="64698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矜持不苟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3045623" y="3579369"/>
            <a:ext cx="2102441" cy="64698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舍己为公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  <p:bldP spid="11" grpId="0" bldLvl="0" animBg="1"/>
      <p:bldP spid="12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115616" y="1373892"/>
            <a:ext cx="6840873" cy="1421928"/>
          </a:xfrm>
          <a:prstGeom prst="rect">
            <a:avLst/>
          </a:prstGeom>
          <a:noFill/>
          <a:ln w="12700" cmpd="sng">
            <a:noFill/>
            <a:prstDash val="lgDashDotDot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3600" b="1" dirty="0" smtClean="0">
                <a:latin typeface="宋体" pitchFamily="2" charset="-122"/>
                <a:ea typeface="宋体" pitchFamily="2" charset="-122"/>
              </a:rPr>
              <a:t>    自由朗读下面的句子，体会方志敏的清贫。</a:t>
            </a:r>
            <a:endParaRPr lang="en-US" altLang="zh-CN" sz="3600" b="1" dirty="0" smtClean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3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29" y="1059582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95536" y="483518"/>
            <a:ext cx="8396470" cy="4228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20000"/>
              </a:lnSpc>
              <a:buFont typeface="Wingdings" pitchFamily="2" charset="2"/>
              <a:buChar char="l"/>
            </a:pP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经手的款项，总在数百万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元</a:t>
            </a:r>
            <a:endParaRPr lang="en-US" altLang="zh-CN" sz="2800" b="1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ct val="120000"/>
              </a:lnSpc>
              <a:buFont typeface="Wingdings" pitchFamily="2" charset="2"/>
              <a:buChar char="l"/>
            </a:pP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我确实一个铜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板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都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没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存</a:t>
            </a:r>
            <a:endParaRPr lang="en-US" altLang="zh-CN" sz="2800" b="1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ct val="120000"/>
              </a:lnSpc>
              <a:buFont typeface="Wingdings" pitchFamily="2" charset="2"/>
              <a:buChar char="l"/>
            </a:pP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去年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暑天我穿的几套旧的汗褂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裤，与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几双缝上底的线袜，已交给我的妻放在深山坞里保藏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着</a:t>
            </a:r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怕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国军进攻时，被人抢了去，准备今年暑天拿出来再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穿；那些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就算是我唯一的财产了。但我说出那几件“传世宝”来，岂不要叫那些富翁们齿冷三天？！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2082210"/>
            <a:ext cx="79928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进</a:t>
            </a:r>
            <a:r>
              <a: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一步交代了自己的财产，使得“清贫”真实可信，使文章表述的观点有充分的说服力和感染力，同时也深化了主题。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74546" y="774452"/>
            <a:ext cx="785789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</a:t>
            </a:r>
            <a:r>
              <a:rPr lang="en-US" altLang="zh-CN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9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自然</a:t>
            </a:r>
            <a:r>
              <a:rPr lang="zh-CN" altLang="zh-CN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段</a:t>
            </a:r>
            <a:r>
              <a:rPr lang="zh-CN" altLang="zh-CN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对方志敏“家底”的补叙有什么表达作用？</a:t>
            </a:r>
          </a:p>
        </p:txBody>
      </p:sp>
      <p:pic>
        <p:nvPicPr>
          <p:cNvPr id="4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37092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683568" y="1203598"/>
            <a:ext cx="7776864" cy="1865126"/>
          </a:xfrm>
          <a:prstGeom prst="rect">
            <a:avLst/>
          </a:prstGeom>
          <a:noFill/>
          <a:ln w="12700" cmpd="sng">
            <a:noFill/>
            <a:prstDash val="lgDashDotDot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无论国民党兵士怎么搜，怎么说，怎么做，结果都一样</a:t>
            </a:r>
            <a:r>
              <a:rPr lang="en-US" altLang="zh-CN" sz="3200" b="1" dirty="0" smtClean="0">
                <a:latin typeface="宋体" pitchFamily="2" charset="-122"/>
                <a:ea typeface="宋体" pitchFamily="2" charset="-122"/>
              </a:rPr>
              <a:t>——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一个铜板也没找到。请结合课题，说说你对“清贫”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的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理解吧！</a:t>
            </a:r>
            <a:endParaRPr lang="en-US" altLang="zh-CN" sz="3200" b="1" dirty="0" smtClean="0"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26199" y="550532"/>
            <a:ext cx="5606241" cy="2192908"/>
          </a:xfrm>
          <a:prstGeom prst="rect">
            <a:avLst/>
          </a:prstGeom>
          <a:ln>
            <a:noFill/>
            <a:prstDash val="lgDashDot"/>
          </a:ln>
        </p:spPr>
        <p:txBody>
          <a:bodyPr wrap="square">
            <a:spAutoFit/>
          </a:bodyPr>
          <a:lstStyle/>
          <a:p>
            <a:pPr indent="812800"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清贫、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洁白朴素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的生活，正是我们革命者能够战胜许多困难的地方！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90" y="339502"/>
            <a:ext cx="2052750" cy="2614968"/>
          </a:xfrm>
          <a:prstGeom prst="ellipse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8" name="圆角矩形 7"/>
          <p:cNvSpPr/>
          <p:nvPr/>
        </p:nvSpPr>
        <p:spPr>
          <a:xfrm>
            <a:off x="2728578" y="3075806"/>
            <a:ext cx="3950994" cy="64698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洁白朴素的生活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899592" y="3794800"/>
            <a:ext cx="7525556" cy="64698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方志敏为了</a:t>
            </a:r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革命事业克己奉公的气节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10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55576" y="987574"/>
            <a:ext cx="7848872" cy="2308324"/>
          </a:xfrm>
          <a:prstGeom prst="rect">
            <a:avLst/>
          </a:prstGeom>
          <a:ln>
            <a:noFill/>
            <a:prstDash val="lgDash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懂得了方志敏的清贫，也就懂得了清贫的可贵。请你结合当下的生活实际，谈谈自己眼中过着“清贫”生活的人吧！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标注 6"/>
          <p:cNvSpPr/>
          <p:nvPr/>
        </p:nvSpPr>
        <p:spPr>
          <a:xfrm>
            <a:off x="1259632" y="731041"/>
            <a:ext cx="7056784" cy="646986"/>
          </a:xfrm>
          <a:prstGeom prst="wedgeRoundRectCallout">
            <a:avLst>
              <a:gd name="adj1" fmla="val -53669"/>
              <a:gd name="adj2" fmla="val -27887"/>
              <a:gd name="adj3" fmla="val 16667"/>
            </a:avLst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   一心一意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为人民服务的劳动模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范。</a:t>
            </a:r>
            <a:endParaRPr lang="en-US" altLang="zh-CN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圆角矩形标注 4"/>
          <p:cNvSpPr/>
          <p:nvPr/>
        </p:nvSpPr>
        <p:spPr>
          <a:xfrm>
            <a:off x="1259632" y="1726095"/>
            <a:ext cx="6552727" cy="1409748"/>
          </a:xfrm>
          <a:prstGeom prst="wedgeRoundRectCallout">
            <a:avLst>
              <a:gd name="adj1" fmla="val 52525"/>
              <a:gd name="adj2" fmla="val -3151"/>
              <a:gd name="adj3" fmla="val 16667"/>
            </a:avLst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   为了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祖国进步与发展奉献一生却生活简朴的科学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家。</a:t>
            </a:r>
            <a:endParaRPr lang="en-US" altLang="zh-CN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圆角矩形标注 8"/>
          <p:cNvSpPr/>
          <p:nvPr/>
        </p:nvSpPr>
        <p:spPr>
          <a:xfrm>
            <a:off x="1331640" y="3427135"/>
            <a:ext cx="6095566" cy="646986"/>
          </a:xfrm>
          <a:prstGeom prst="wedgeRoundRectCallout">
            <a:avLst>
              <a:gd name="adj1" fmla="val -52878"/>
              <a:gd name="adj2" fmla="val -34461"/>
              <a:gd name="adj3" fmla="val 16667"/>
            </a:avLst>
          </a:prstGeom>
          <a:solidFill>
            <a:schemeClr val="accent4">
              <a:lumMod val="60000"/>
              <a:lumOff val="40000"/>
              <a:alpha val="1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   过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着节俭生活的长辈</a:t>
            </a:r>
            <a:r>
              <a:rPr lang="en-US" altLang="zh-CN" sz="3200" b="1" dirty="0">
                <a:latin typeface="楷体" pitchFamily="49" charset="-122"/>
                <a:ea typeface="楷体" pitchFamily="49" charset="-122"/>
              </a:rPr>
              <a:t>……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3528" y="3075806"/>
            <a:ext cx="830547" cy="155801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19" y="195486"/>
            <a:ext cx="758498" cy="171809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635646"/>
            <a:ext cx="914324" cy="16077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71830" y="1427167"/>
            <a:ext cx="5192658" cy="280076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624205">
              <a:lnSpc>
                <a:spcPct val="11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今天我们虽然生活富裕了，但是艰苦朴素、一心为国的精神不能丢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。清贫不仅是革命年代的伟大信仰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，对于当下仍然有重要意义。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07504" y="411510"/>
            <a:ext cx="9073008" cy="864096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结合全文说一说：今天我们要不要保持“清贫”？</a:t>
            </a:r>
            <a:endParaRPr lang="zh-CN" altLang="en-US" sz="32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512" y="1707654"/>
            <a:ext cx="3520310" cy="2296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53874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6" y="349111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6948264" y="2142604"/>
            <a:ext cx="2062511" cy="1077218"/>
          </a:xfrm>
          <a:prstGeom prst="rect">
            <a:avLst/>
          </a:prstGeom>
          <a:noFill/>
          <a:ln w="9525">
            <a:noFill/>
            <a:prstDash val="lgDashDotDot"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清贫朴素</a:t>
            </a:r>
          </a:p>
          <a:p>
            <a:pPr algn="ctr"/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舍己为公 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395536" y="2214612"/>
            <a:ext cx="615232" cy="107721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 b="1" noProof="1" smtClean="0">
                <a:latin typeface="宋体" pitchFamily="2" charset="-122"/>
                <a:ea typeface="宋体" pitchFamily="2" charset="-122"/>
              </a:rPr>
              <a:t>清贫</a:t>
            </a:r>
            <a:endParaRPr lang="zh-CN" altLang="en-US" sz="3200" b="1" noProof="1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5" name="文本框 16"/>
          <p:cNvSpPr txBox="1">
            <a:spLocks noChangeArrowheads="1"/>
          </p:cNvSpPr>
          <p:nvPr/>
        </p:nvSpPr>
        <p:spPr bwMode="auto">
          <a:xfrm>
            <a:off x="1317020" y="1203598"/>
            <a:ext cx="5847268" cy="3046988"/>
          </a:xfrm>
          <a:prstGeom prst="rect">
            <a:avLst/>
          </a:prstGeom>
          <a:noFill/>
          <a:ln w="9525">
            <a:noFill/>
            <a:prstDash val="lgDash"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经手款项之巨，生活依旧朴素</a:t>
            </a:r>
          </a:p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国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方兵士搜身，结果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一无所获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兵士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威逼恐吓，抢走表和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水笔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汗褂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裤与线袜，是唯一的财产</a:t>
            </a:r>
          </a:p>
        </p:txBody>
      </p:sp>
      <p:sp>
        <p:nvSpPr>
          <p:cNvPr id="2" name="左大括号 1"/>
          <p:cNvSpPr/>
          <p:nvPr/>
        </p:nvSpPr>
        <p:spPr>
          <a:xfrm>
            <a:off x="1028296" y="1526433"/>
            <a:ext cx="331920" cy="2487305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4"/>
          <p:cNvSpPr txBox="1"/>
          <p:nvPr/>
        </p:nvSpPr>
        <p:spPr>
          <a:xfrm>
            <a:off x="575470" y="316887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</a:p>
        </p:txBody>
      </p:sp>
      <p:sp>
        <p:nvSpPr>
          <p:cNvPr id="21" name="左大括号 20"/>
          <p:cNvSpPr/>
          <p:nvPr/>
        </p:nvSpPr>
        <p:spPr>
          <a:xfrm flipH="1">
            <a:off x="6843416" y="1524605"/>
            <a:ext cx="248864" cy="2487305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54" y="293302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67" y="331402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675970" y="1152465"/>
            <a:ext cx="7784462" cy="3023905"/>
          </a:xfrm>
          <a:prstGeom prst="rect">
            <a:avLst/>
          </a:prstGeom>
          <a:ln>
            <a:noFill/>
            <a:prstDash val="lgDashDot"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本文是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  1935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年在狱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中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写的，以第一人称叙述了他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     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的经历，</a:t>
            </a:r>
            <a:r>
              <a:rPr lang="zh-CN" altLang="en-US" sz="3200" b="1" spc="-150" smtClean="0">
                <a:latin typeface="楷体" panose="02010609060101010101" pitchFamily="49" charset="-122"/>
                <a:ea typeface="楷体" panose="02010609060101010101" pitchFamily="49" charset="-122"/>
              </a:rPr>
              <a:t>表达了他对“清贫”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的理解，展现出一位共产党人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革命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信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念和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    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的高尚品质。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825503" y="1131590"/>
            <a:ext cx="1384112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方志敏</a:t>
            </a:r>
          </a:p>
        </p:txBody>
      </p:sp>
      <p:sp>
        <p:nvSpPr>
          <p:cNvPr id="16" name="文本框 14"/>
          <p:cNvSpPr txBox="1"/>
          <p:nvPr/>
        </p:nvSpPr>
        <p:spPr>
          <a:xfrm>
            <a:off x="626429" y="279654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3" name="矩形 2"/>
          <p:cNvSpPr/>
          <p:nvPr/>
        </p:nvSpPr>
        <p:spPr>
          <a:xfrm>
            <a:off x="4139952" y="1726820"/>
            <a:ext cx="46085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solidFill>
                  <a:srgbClr val="FF0000"/>
                </a:solidFill>
                <a:ea typeface="楷体" panose="02010609060101010101" pitchFamily="49" charset="-122"/>
              </a:rPr>
              <a:t>被俘时被两个国</a:t>
            </a:r>
            <a:r>
              <a:rPr lang="zh-CN" altLang="en-US" sz="3200" b="1">
                <a:solidFill>
                  <a:srgbClr val="FF0000"/>
                </a:solidFill>
                <a:ea typeface="楷体" panose="02010609060101010101" pitchFamily="49" charset="-122"/>
              </a:rPr>
              <a:t>民</a:t>
            </a:r>
            <a:r>
              <a:rPr lang="zh-CN" altLang="en-US" sz="3200" b="1" smtClean="0">
                <a:solidFill>
                  <a:srgbClr val="FF0000"/>
                </a:solidFill>
                <a:ea typeface="楷体" panose="02010609060101010101" pitchFamily="49" charset="-122"/>
              </a:rPr>
              <a:t>党兵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063637" y="2893745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ea typeface="楷体" panose="02010609060101010101" pitchFamily="49" charset="-122"/>
              </a:rPr>
              <a:t>坚定</a:t>
            </a:r>
            <a:r>
              <a:rPr lang="zh-CN" altLang="en-US" sz="3200" b="1" dirty="0" smtClean="0">
                <a:solidFill>
                  <a:srgbClr val="FF0000"/>
                </a:solidFill>
                <a:ea typeface="楷体" panose="02010609060101010101" pitchFamily="49" charset="-122"/>
              </a:rPr>
              <a:t>的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985026" y="3478520"/>
            <a:ext cx="39991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ea typeface="楷体" panose="02010609060101010101" pitchFamily="49" charset="-122"/>
              </a:rPr>
              <a:t>矜持不苟</a:t>
            </a:r>
            <a:r>
              <a:rPr lang="zh-CN" altLang="en-US" sz="3200" b="1">
                <a:solidFill>
                  <a:srgbClr val="FF0000"/>
                </a:solidFill>
                <a:ea typeface="楷体" panose="02010609060101010101" pitchFamily="49" charset="-122"/>
              </a:rPr>
              <a:t>、</a:t>
            </a:r>
            <a:r>
              <a:rPr lang="zh-CN" altLang="en-US" sz="3200" b="1" smtClean="0">
                <a:solidFill>
                  <a:srgbClr val="FF0000"/>
                </a:solidFill>
                <a:ea typeface="楷体" panose="02010609060101010101" pitchFamily="49" charset="-122"/>
              </a:rPr>
              <a:t>舍己为公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771800" y="1663523"/>
            <a:ext cx="14401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139952" y="2239587"/>
            <a:ext cx="41764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755576" y="2815651"/>
            <a:ext cx="257359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714124" y="2302884"/>
            <a:ext cx="26564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ea typeface="楷体" panose="02010609060101010101" pitchFamily="49" charset="-122"/>
              </a:rPr>
              <a:t>士搜身、逼问</a:t>
            </a:r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6156176" y="3431824"/>
            <a:ext cx="129614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2042372" y="4007888"/>
            <a:ext cx="37537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5" grpId="0"/>
      <p:bldP spid="6" grpId="0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1408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94" y="152995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圆角矩形 4"/>
          <p:cNvSpPr/>
          <p:nvPr/>
        </p:nvSpPr>
        <p:spPr>
          <a:xfrm>
            <a:off x="3779912" y="699542"/>
            <a:ext cx="3888432" cy="3948118"/>
          </a:xfrm>
          <a:prstGeom prst="roundRect">
            <a:avLst>
              <a:gd name="adj" fmla="val 3086"/>
            </a:avLst>
          </a:prstGeom>
          <a:ln>
            <a:solidFill>
              <a:schemeClr val="accent3">
                <a:lumMod val="50000"/>
              </a:schemeClr>
            </a:solidFill>
            <a:prstDash val="sysDot"/>
          </a:ln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方志敏同志诗一</a:t>
            </a: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首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敌人只能砍下我们的头颅，</a:t>
            </a: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决不能动摇我们的信仰！</a:t>
            </a: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因为我们信仰的主义，</a:t>
            </a: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乃是宇宙的真理！</a:t>
            </a: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为着共产主义牺牲，</a:t>
            </a: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为着苏维埃流血，</a:t>
            </a: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那是我们十分情愿的啊！</a:t>
            </a:r>
          </a:p>
        </p:txBody>
      </p:sp>
      <p:sp>
        <p:nvSpPr>
          <p:cNvPr id="6" name="文本框 14"/>
          <p:cNvSpPr txBox="1"/>
          <p:nvPr/>
        </p:nvSpPr>
        <p:spPr>
          <a:xfrm>
            <a:off x="618357" y="141623"/>
            <a:ext cx="229138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拓展延伸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552" y="987574"/>
            <a:ext cx="2808312" cy="34912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雷佳 - 可爱的中国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2400" y="3618334"/>
            <a:ext cx="609600" cy="60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36444" y="4227934"/>
            <a:ext cx="14401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点击播放歌曲</a:t>
            </a:r>
            <a:r>
              <a:rPr lang="en-US" altLang="zh-CN" sz="1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1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可爱的中国</a:t>
            </a:r>
            <a:r>
              <a:rPr lang="en-US" altLang="zh-CN" sz="1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endParaRPr lang="zh-CN" altLang="en-US" sz="1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511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1520" y="915566"/>
            <a:ext cx="5040560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判断下列说法是否正确。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24787" y="1563638"/>
            <a:ext cx="8079662" cy="954107"/>
          </a:xfrm>
          <a:prstGeom prst="rect">
            <a:avLst/>
          </a:prstGeom>
          <a:ln>
            <a:noFill/>
            <a:prstDash val="lgDashDotDot"/>
          </a:ln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1.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两个兵士在方志敏身上没搜到钱，是因为方志敏今天没有带钱。                     （  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24787" y="2641619"/>
            <a:ext cx="8223677" cy="954107"/>
          </a:xfrm>
          <a:prstGeom prst="rect">
            <a:avLst/>
          </a:prstGeom>
          <a:ln>
            <a:noFill/>
            <a:prstDash val="lgDashDotDot"/>
          </a:ln>
        </p:spPr>
        <p:txBody>
          <a:bodyPr wrap="square">
            <a:spAutoFit/>
          </a:bodyPr>
          <a:lstStyle/>
          <a:p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2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方志敏一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直都过着清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贫、朴素的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生活。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/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   （  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4787" y="3719600"/>
            <a:ext cx="8210625" cy="954107"/>
          </a:xfrm>
          <a:prstGeom prst="rect">
            <a:avLst/>
          </a:prstGeom>
          <a:ln>
            <a:noFill/>
            <a:prstDash val="lgDashDotDot"/>
          </a:ln>
        </p:spPr>
        <p:txBody>
          <a:bodyPr wrap="square">
            <a:spAutoFit/>
          </a:bodyPr>
          <a:lstStyle/>
          <a:p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3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“不要瞎忙吧”写出方志敏对敌人的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蔑视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/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（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859559" y="3127004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</a:p>
        </p:txBody>
      </p:sp>
      <p:sp>
        <p:nvSpPr>
          <p:cNvPr id="8" name="矩形 7"/>
          <p:cNvSpPr/>
          <p:nvPr/>
        </p:nvSpPr>
        <p:spPr>
          <a:xfrm>
            <a:off x="7843082" y="4173444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</a:p>
        </p:txBody>
      </p:sp>
      <p:sp>
        <p:nvSpPr>
          <p:cNvPr id="9" name="矩形 8"/>
          <p:cNvSpPr/>
          <p:nvPr/>
        </p:nvSpPr>
        <p:spPr>
          <a:xfrm>
            <a:off x="7884368" y="2001916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×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60465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6" y="155702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4"/>
          <p:cNvSpPr txBox="1"/>
          <p:nvPr/>
        </p:nvSpPr>
        <p:spPr>
          <a:xfrm>
            <a:off x="575470" y="123478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186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zk3NDY5MGEyY2E3ODc3ZDdkMDVkNzhmMTA4NDliZjMifQ==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1306</Words>
  <Application>Microsoft Office PowerPoint</Application>
  <PresentationFormat>全屏显示(16:9)</PresentationFormat>
  <Paragraphs>180</Paragraphs>
  <Slides>37</Slides>
  <Notes>5</Notes>
  <HiddenSlides>0</HiddenSlides>
  <MMClips>2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37</vt:i4>
      </vt:variant>
    </vt:vector>
  </HeadingPairs>
  <TitlesOfParts>
    <vt:vector size="49" baseType="lpstr">
      <vt:lpstr>微软雅黑</vt:lpstr>
      <vt:lpstr>汉语拼音</vt:lpstr>
      <vt:lpstr>Arial</vt:lpstr>
      <vt:lpstr>楷体</vt:lpstr>
      <vt:lpstr>宋体</vt:lpstr>
      <vt:lpstr>Wingdings</vt:lpstr>
      <vt:lpstr>Kaiti SC</vt:lpstr>
      <vt:lpstr>黑体</vt:lpstr>
      <vt:lpstr>Calibri</vt:lpstr>
      <vt:lpstr>Times New Roman</vt:lpstr>
      <vt:lpstr>《七彩课堂》课件模板（新）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100</cp:revision>
  <dcterms:created xsi:type="dcterms:W3CDTF">2017-03-17T02:28:00Z</dcterms:created>
  <dcterms:modified xsi:type="dcterms:W3CDTF">2024-10-28T08:17:02Z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2052-12.1.0.15933</vt:lpwstr>
  </property>
  <property fmtid="{D5CDD505-2E9C-101B-9397-08002B2CF9AE}" pid="3" name="ICV">
    <vt:lpwstr>ABAA70309DCE4C0F85FBB0F866A8830E_12</vt:lpwstr>
  </property>
</Properties>
</file>