
<file path=[Content_Types].xml><?xml version="1.0" encoding="utf-8"?>
<Types xmlns="http://schemas.openxmlformats.org/package/2006/content-types">
  <Default Extension="png" ContentType="image/png"/>
  <Default Extension="mp3" ContentType="audio/mpeg"/>
  <Default Extension="emf" ContentType="image/x-emf"/>
  <Default Extension="jpeg" ContentType="image/jpeg"/>
  <Default Extension="webp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59" r:id="rId2"/>
  </p:sldMasterIdLst>
  <p:notesMasterIdLst>
    <p:notesMasterId r:id="rId53"/>
  </p:notesMasterIdLst>
  <p:handoutMasterIdLst>
    <p:handoutMasterId r:id="rId54"/>
  </p:handoutMasterIdLst>
  <p:sldIdLst>
    <p:sldId id="1985" r:id="rId3"/>
    <p:sldId id="523" r:id="rId4"/>
    <p:sldId id="1920" r:id="rId5"/>
    <p:sldId id="1921" r:id="rId6"/>
    <p:sldId id="1854" r:id="rId7"/>
    <p:sldId id="1894" r:id="rId8"/>
    <p:sldId id="1922" r:id="rId9"/>
    <p:sldId id="1923" r:id="rId10"/>
    <p:sldId id="632" r:id="rId11"/>
    <p:sldId id="1924" r:id="rId12"/>
    <p:sldId id="748" r:id="rId13"/>
    <p:sldId id="1851" r:id="rId14"/>
    <p:sldId id="1855" r:id="rId15"/>
    <p:sldId id="1931" r:id="rId16"/>
    <p:sldId id="1932" r:id="rId17"/>
    <p:sldId id="1948" r:id="rId18"/>
    <p:sldId id="1933" r:id="rId19"/>
    <p:sldId id="1936" r:id="rId20"/>
    <p:sldId id="1937" r:id="rId21"/>
    <p:sldId id="1873" r:id="rId22"/>
    <p:sldId id="1941" r:id="rId23"/>
    <p:sldId id="1865" r:id="rId24"/>
    <p:sldId id="1874" r:id="rId25"/>
    <p:sldId id="1870" r:id="rId26"/>
    <p:sldId id="1893" r:id="rId27"/>
    <p:sldId id="1950" r:id="rId28"/>
    <p:sldId id="1983" r:id="rId29"/>
    <p:sldId id="1944" r:id="rId30"/>
    <p:sldId id="1947" r:id="rId31"/>
    <p:sldId id="1945" r:id="rId32"/>
    <p:sldId id="1897" r:id="rId33"/>
    <p:sldId id="1951" r:id="rId34"/>
    <p:sldId id="1909" r:id="rId35"/>
    <p:sldId id="1910" r:id="rId36"/>
    <p:sldId id="1911" r:id="rId37"/>
    <p:sldId id="1954" r:id="rId38"/>
    <p:sldId id="1878" r:id="rId39"/>
    <p:sldId id="1955" r:id="rId40"/>
    <p:sldId id="1958" r:id="rId41"/>
    <p:sldId id="1959" r:id="rId42"/>
    <p:sldId id="1927" r:id="rId43"/>
    <p:sldId id="1960" r:id="rId44"/>
    <p:sldId id="1962" r:id="rId45"/>
    <p:sldId id="1567" r:id="rId46"/>
    <p:sldId id="1979" r:id="rId47"/>
    <p:sldId id="1966" r:id="rId48"/>
    <p:sldId id="1984" r:id="rId49"/>
    <p:sldId id="1871" r:id="rId50"/>
    <p:sldId id="936" r:id="rId51"/>
    <p:sldId id="1986" r:id="rId52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55"/>
    </p:embeddedFont>
    <p:embeddedFont>
      <p:font typeface="汉语拼音" panose="020B0604020202020204" pitchFamily="34" charset="0"/>
      <p:regular r:id="rId56"/>
    </p:embeddedFont>
    <p:embeddedFont>
      <p:font typeface="仿宋" panose="02010609060101010101" pitchFamily="49" charset="-122"/>
      <p:regular r:id="rId57"/>
    </p:embeddedFont>
    <p:embeddedFont>
      <p:font typeface="楷体" panose="02010609060101010101" pitchFamily="49" charset="-122"/>
      <p:regular r:id="rId58"/>
    </p:embeddedFont>
    <p:embeddedFont>
      <p:font typeface="微软雅黑" panose="020B0503020204020204" pitchFamily="34" charset="-122"/>
      <p:regular r:id="rId59"/>
      <p:bold r:id="rId60"/>
    </p:embeddedFont>
    <p:embeddedFont>
      <p:font typeface="华文楷体" panose="02010600040101010101" pitchFamily="2" charset="-122"/>
      <p:regular r:id="rId61"/>
    </p:embeddedFont>
    <p:embeddedFont>
      <p:font typeface="Calibri" panose="020F0502020204030204" pitchFamily="34" charset="0"/>
      <p:regular r:id="rId62"/>
      <p:bold r:id="rId63"/>
      <p:italic r:id="rId64"/>
      <p:boldItalic r:id="rId65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32">
          <p15:clr>
            <a:srgbClr val="A4A3A4"/>
          </p15:clr>
        </p15:guide>
        <p15:guide id="2" pos="1564">
          <p15:clr>
            <a:srgbClr val="A4A3A4"/>
          </p15:clr>
        </p15:guide>
        <p15:guide id="3" orient="horz" pos="3239">
          <p15:clr>
            <a:srgbClr val="A4A3A4"/>
          </p15:clr>
        </p15:guide>
        <p15:guide id="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1">
          <p15:clr>
            <a:srgbClr val="A4A3A4"/>
          </p15:clr>
        </p15:guide>
        <p15:guide id="2" pos="225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0000FF"/>
    <a:srgbClr val="0066CC"/>
    <a:srgbClr val="FF0000"/>
    <a:srgbClr val="FF6600"/>
    <a:srgbClr val="FFFFFF"/>
    <a:srgbClr val="FFFFCC"/>
    <a:srgbClr val="CC3300"/>
    <a:srgbClr val="FF00FF"/>
    <a:srgbClr val="A383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97" autoAdjust="0"/>
    <p:restoredTop sz="94660"/>
  </p:normalViewPr>
  <p:slideViewPr>
    <p:cSldViewPr>
      <p:cViewPr varScale="1">
        <p:scale>
          <a:sx n="120" d="100"/>
          <a:sy n="120" d="100"/>
        </p:scale>
        <p:origin x="108" y="108"/>
      </p:cViewPr>
      <p:guideLst>
        <p:guide orient="horz" pos="2632"/>
        <p:guide pos="1564"/>
        <p:guide orient="horz" pos="3239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121"/>
        <p:guide pos="225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font" Target="fonts/font1.fntdata"/><Relationship Id="rId63" Type="http://schemas.openxmlformats.org/officeDocument/2006/relationships/font" Target="fonts/font9.fntdata"/><Relationship Id="rId68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4.fntdata"/><Relationship Id="rId66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font" Target="fonts/font3.fntdata"/><Relationship Id="rId61" Type="http://schemas.openxmlformats.org/officeDocument/2006/relationships/font" Target="fonts/font7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font" Target="fonts/font6.fntdata"/><Relationship Id="rId65" Type="http://schemas.openxmlformats.org/officeDocument/2006/relationships/font" Target="fonts/font1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font" Target="fonts/font2.fntdata"/><Relationship Id="rId64" Type="http://schemas.openxmlformats.org/officeDocument/2006/relationships/font" Target="fonts/font10.fntdata"/><Relationship Id="rId69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5.fntdata"/><Relationship Id="rId67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handoutMaster" Target="handoutMasters/handoutMaster1.xml"/><Relationship Id="rId62" Type="http://schemas.openxmlformats.org/officeDocument/2006/relationships/font" Target="fonts/font8.fntdata"/><Relationship Id="rId7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2024/10/28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09981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2024/10/28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0215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98536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04171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2003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071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1099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605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90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171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5535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94796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5127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37980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355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586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6855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1966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slide" Target="slide25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gif"/><Relationship Id="rId4" Type="http://schemas.openxmlformats.org/officeDocument/2006/relationships/hyperlink" Target="&#36164;&#26009;&#38142;&#25509;/&#35270;&#39057;/&#19971;&#24425;&#20116;&#19979;&#35838;&#25991;&#26391;&#35835;9&#21476;&#35799;&#19977;&#39318;.mp4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1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4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ebp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4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3025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189" r="-193" b="27162"/>
          <a:stretch/>
        </p:blipFill>
        <p:spPr bwMode="auto">
          <a:xfrm>
            <a:off x="1" y="0"/>
            <a:ext cx="9180511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文本框 1"/>
          <p:cNvSpPr txBox="1"/>
          <p:nvPr/>
        </p:nvSpPr>
        <p:spPr>
          <a:xfrm>
            <a:off x="184658" y="56008"/>
            <a:ext cx="3019190" cy="476726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语文  五年级  下册</a:t>
            </a:r>
          </a:p>
        </p:txBody>
      </p:sp>
      <p:sp>
        <p:nvSpPr>
          <p:cNvPr id="3" name="动作按钮: 前进或下一项 2">
            <a:hlinkClick r:id="" action="ppaction://hlinkshowjump?jump=nextslide" highlightClick="1"/>
          </p:cNvPr>
          <p:cNvSpPr/>
          <p:nvPr/>
        </p:nvSpPr>
        <p:spPr>
          <a:xfrm>
            <a:off x="2123728" y="4556036"/>
            <a:ext cx="576064" cy="247962"/>
          </a:xfrm>
          <a:prstGeom prst="actionButtonForwardNex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48"/>
          <p:cNvSpPr txBox="1"/>
          <p:nvPr/>
        </p:nvSpPr>
        <p:spPr>
          <a:xfrm>
            <a:off x="1403648" y="1127378"/>
            <a:ext cx="6277466" cy="1300356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8000" b="1" dirty="0">
                <a:ln w="0"/>
                <a:effectLst>
                  <a:glow rad="101600">
                    <a:schemeClr val="bg1">
                      <a:alpha val="60000"/>
                    </a:schemeClr>
                  </a:glow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   </a:t>
            </a:r>
            <a:r>
              <a:rPr lang="zh-CN" altLang="en-US" sz="8000" b="1" dirty="0">
                <a:ln w="0"/>
                <a:effectLst>
                  <a:glow rad="101600">
                    <a:schemeClr val="bg1">
                      <a:alpha val="60000"/>
                    </a:schemeClr>
                  </a:glow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古诗三首</a:t>
            </a:r>
          </a:p>
        </p:txBody>
      </p:sp>
      <p:grpSp>
        <p:nvGrpSpPr>
          <p:cNvPr id="14" name="组合 2"/>
          <p:cNvGrpSpPr>
            <a:grpSpLocks/>
          </p:cNvGrpSpPr>
          <p:nvPr/>
        </p:nvGrpSpPr>
        <p:grpSpPr bwMode="auto">
          <a:xfrm>
            <a:off x="1600467" y="1199386"/>
            <a:ext cx="1105710" cy="1200329"/>
            <a:chOff x="1174807" y="749963"/>
            <a:chExt cx="1484094" cy="1611561"/>
          </a:xfrm>
        </p:grpSpPr>
        <p:pic>
          <p:nvPicPr>
            <p:cNvPr id="17" name="图片 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4807" y="876657"/>
              <a:ext cx="1484094" cy="14840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文本框 6"/>
            <p:cNvSpPr txBox="1">
              <a:spLocks noChangeArrowheads="1"/>
            </p:cNvSpPr>
            <p:nvPr/>
          </p:nvSpPr>
          <p:spPr bwMode="auto">
            <a:xfrm>
              <a:off x="1529502" y="749963"/>
              <a:ext cx="871814" cy="1611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7200" b="1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9</a:t>
              </a:r>
              <a:endParaRPr kumimoji="1" lang="zh-CN" altLang="en-US" sz="8000" b="1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23" name="文本框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877670" y="4184576"/>
            <a:ext cx="2816225" cy="715962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24" name="文本框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877670" y="3363838"/>
            <a:ext cx="2816225" cy="715963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25" name="iconfont-1191-870150"/>
          <p:cNvSpPr>
            <a:spLocks noChangeAspect="1"/>
          </p:cNvSpPr>
          <p:nvPr/>
        </p:nvSpPr>
        <p:spPr bwMode="auto">
          <a:xfrm>
            <a:off x="8401795" y="3536876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" name="iconfont-1191-870150"/>
          <p:cNvSpPr>
            <a:spLocks noChangeAspect="1"/>
          </p:cNvSpPr>
          <p:nvPr/>
        </p:nvSpPr>
        <p:spPr bwMode="auto">
          <a:xfrm rot="10800000">
            <a:off x="5868145" y="3536876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7" name="iconfont-1191-870150"/>
          <p:cNvSpPr>
            <a:spLocks noChangeAspect="1"/>
          </p:cNvSpPr>
          <p:nvPr/>
        </p:nvSpPr>
        <p:spPr bwMode="auto">
          <a:xfrm>
            <a:off x="8401795" y="4370313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8" name="iconfont-1191-870150"/>
          <p:cNvSpPr>
            <a:spLocks noChangeAspect="1"/>
          </p:cNvSpPr>
          <p:nvPr/>
        </p:nvSpPr>
        <p:spPr bwMode="auto">
          <a:xfrm rot="10800000">
            <a:off x="5877670" y="4370313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 l="19390" t="3144" r="19669" b="21594"/>
          <a:stretch/>
        </p:blipFill>
        <p:spPr>
          <a:xfrm>
            <a:off x="-36512" y="-29706"/>
            <a:ext cx="3024336" cy="5173206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028659" y="1203598"/>
            <a:ext cx="5904656" cy="3202415"/>
          </a:xfrm>
          <a:prstGeom prst="rect">
            <a:avLst/>
          </a:prstGeom>
          <a:noFill/>
          <a:ln>
            <a:noFill/>
            <a:prstDash val="dashDot"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左侧的名言你理解吗？这是清代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政治家、思想家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林则徐的名言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，是千百年来人们爱国情怀的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真实写照，今天我们就来学习三首体现诗人爱国情怀的古诗。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258418" y="193026"/>
            <a:ext cx="2825750" cy="715963"/>
            <a:chOff x="3554363" y="198944"/>
            <a:chExt cx="2825750" cy="715963"/>
          </a:xfrm>
        </p:grpSpPr>
        <p:sp>
          <p:nvSpPr>
            <p:cNvPr id="5" name="文本框 15"/>
            <p:cNvSpPr>
              <a:spLocks noChangeArrowheads="1"/>
            </p:cNvSpPr>
            <p:nvPr/>
          </p:nvSpPr>
          <p:spPr bwMode="auto">
            <a:xfrm>
              <a:off x="3563888" y="198944"/>
              <a:ext cx="2816225" cy="715963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第一课时</a:t>
              </a:r>
            </a:p>
          </p:txBody>
        </p:sp>
        <p:sp>
          <p:nvSpPr>
            <p:cNvPr id="6" name="iconfont-1191-870150"/>
            <p:cNvSpPr>
              <a:spLocks noChangeAspect="1"/>
            </p:cNvSpPr>
            <p:nvPr/>
          </p:nvSpPr>
          <p:spPr bwMode="auto">
            <a:xfrm>
              <a:off x="6088013" y="371982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7" name="iconfont-1191-870150"/>
            <p:cNvSpPr>
              <a:spLocks noChangeAspect="1"/>
            </p:cNvSpPr>
            <p:nvPr/>
          </p:nvSpPr>
          <p:spPr bwMode="auto">
            <a:xfrm rot="10800000">
              <a:off x="3554363" y="371982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3054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6"/>
          <p:cNvSpPr txBox="1"/>
          <p:nvPr/>
        </p:nvSpPr>
        <p:spPr>
          <a:xfrm>
            <a:off x="323528" y="411510"/>
            <a:ext cx="8424936" cy="147117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40000"/>
              </a:lnSpc>
            </a:pPr>
            <a:r>
              <a:rPr kumimoji="1" lang="zh-CN" altLang="en-US" sz="3200" spc="190" dirty="0">
                <a:latin typeface="黑体" panose="02010609060101010101" charset="-122"/>
                <a:ea typeface="黑体" panose="02010609060101010101" charset="-122"/>
              </a:rPr>
              <a:t>    </a:t>
            </a:r>
            <a:r>
              <a:rPr kumimoji="1" lang="zh-CN" altLang="en-US" sz="3200" spc="190" dirty="0" smtClean="0">
                <a:latin typeface="黑体" panose="02010609060101010101" charset="-122"/>
                <a:ea typeface="黑体" panose="02010609060101010101" charset="-122"/>
              </a:rPr>
              <a:t>读</a:t>
            </a:r>
            <a:r>
              <a:rPr kumimoji="1" lang="zh-CN" altLang="en-US" sz="3200" spc="190" dirty="0">
                <a:latin typeface="黑体" panose="02010609060101010101" charset="-122"/>
                <a:ea typeface="黑体" panose="02010609060101010101" charset="-122"/>
              </a:rPr>
              <a:t>诗题，通过题目，你能猜猜这三首诗写的是什么吗？</a:t>
            </a:r>
          </a:p>
        </p:txBody>
      </p:sp>
      <p:sp>
        <p:nvSpPr>
          <p:cNvPr id="7" name="矩形 6"/>
          <p:cNvSpPr/>
          <p:nvPr/>
        </p:nvSpPr>
        <p:spPr>
          <a:xfrm>
            <a:off x="3581974" y="1851670"/>
            <a:ext cx="1574470" cy="646331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lvl="0"/>
            <a:r>
              <a:rPr lang="zh-CN" altLang="en-US" sz="36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  <a:cs typeface="楷体" pitchFamily="49" charset="-122"/>
              </a:rPr>
              <a:t>从军行</a:t>
            </a:r>
          </a:p>
        </p:txBody>
      </p:sp>
      <p:sp>
        <p:nvSpPr>
          <p:cNvPr id="8" name="矩形 7"/>
          <p:cNvSpPr/>
          <p:nvPr/>
        </p:nvSpPr>
        <p:spPr>
          <a:xfrm>
            <a:off x="1739659" y="2769217"/>
            <a:ext cx="5280613" cy="646331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lvl="0"/>
            <a:r>
              <a:rPr lang="zh-CN" altLang="en-US" sz="36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  <a:cs typeface="楷体" pitchFamily="49" charset="-122"/>
              </a:rPr>
              <a:t>秋夜将晓出篱门迎凉有感</a:t>
            </a:r>
          </a:p>
        </p:txBody>
      </p:sp>
      <p:sp>
        <p:nvSpPr>
          <p:cNvPr id="9" name="矩形 8"/>
          <p:cNvSpPr/>
          <p:nvPr/>
        </p:nvSpPr>
        <p:spPr>
          <a:xfrm>
            <a:off x="2483768" y="3686764"/>
            <a:ext cx="3890809" cy="646331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lvl="0"/>
            <a:r>
              <a:rPr lang="zh-CN" altLang="en-US" sz="36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  <a:cs typeface="楷体" pitchFamily="49" charset="-122"/>
              </a:rPr>
              <a:t>闻官军收河南河北</a:t>
            </a:r>
          </a:p>
        </p:txBody>
      </p:sp>
    </p:spTree>
    <p:extLst>
      <p:ext uri="{BB962C8B-B14F-4D97-AF65-F5344CB8AC3E}">
        <p14:creationId xmlns:p14="http://schemas.microsoft.com/office/powerpoint/2010/main" val="3912656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067944" y="1975010"/>
            <a:ext cx="4446214" cy="2252924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“从军行”是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乐府曲名</a:t>
            </a: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，内容多写边塞情况和战士的生活。</a:t>
            </a:r>
          </a:p>
        </p:txBody>
      </p:sp>
      <p:sp>
        <p:nvSpPr>
          <p:cNvPr id="5" name="矩形 4"/>
          <p:cNvSpPr/>
          <p:nvPr/>
        </p:nvSpPr>
        <p:spPr>
          <a:xfrm>
            <a:off x="969021" y="1010221"/>
            <a:ext cx="2028440" cy="769441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lvl="0"/>
            <a:r>
              <a:rPr lang="zh-CN" altLang="en-US" sz="4400" b="1" spc="380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  <a:cs typeface="楷体" pitchFamily="49" charset="-122"/>
              </a:rPr>
              <a:t>从军行</a:t>
            </a:r>
          </a:p>
        </p:txBody>
      </p:sp>
      <p:sp>
        <p:nvSpPr>
          <p:cNvPr id="4" name="矩形 3"/>
          <p:cNvSpPr/>
          <p:nvPr/>
        </p:nvSpPr>
        <p:spPr>
          <a:xfrm>
            <a:off x="2915816" y="817165"/>
            <a:ext cx="5472608" cy="95410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B050"/>
                </a:solidFill>
                <a:latin typeface="宋体" pitchFamily="2" charset="-122"/>
                <a:ea typeface="宋体" pitchFamily="2" charset="-122"/>
              </a:rPr>
              <a:t>    标题中加“歌”“引”“吟”</a:t>
            </a:r>
            <a:endParaRPr lang="en-US" altLang="zh-CN" sz="2800" b="1" dirty="0">
              <a:solidFill>
                <a:srgbClr val="00B050"/>
              </a:solidFill>
              <a:latin typeface="宋体" pitchFamily="2" charset="-122"/>
              <a:ea typeface="宋体" pitchFamily="2" charset="-122"/>
            </a:endParaRPr>
          </a:p>
          <a:p>
            <a:r>
              <a:rPr lang="zh-CN" altLang="en-US" sz="2800" b="1" dirty="0">
                <a:solidFill>
                  <a:srgbClr val="00B050"/>
                </a:solidFill>
                <a:latin typeface="宋体" pitchFamily="2" charset="-122"/>
                <a:ea typeface="宋体" pitchFamily="2" charset="-122"/>
              </a:rPr>
              <a:t>“行”等都属于乐府诗。</a:t>
            </a:r>
          </a:p>
        </p:txBody>
      </p:sp>
      <p:sp>
        <p:nvSpPr>
          <p:cNvPr id="8" name="矩形 7"/>
          <p:cNvSpPr/>
          <p:nvPr/>
        </p:nvSpPr>
        <p:spPr>
          <a:xfrm>
            <a:off x="969022" y="440750"/>
            <a:ext cx="1014220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参军</a:t>
            </a:r>
            <a:endParaRPr lang="zh-CN" altLang="en-US" sz="3200" b="1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2032645"/>
            <a:ext cx="3285772" cy="21232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9"/>
          <p:cNvSpPr/>
          <p:nvPr/>
        </p:nvSpPr>
        <p:spPr>
          <a:xfrm>
            <a:off x="1041029" y="1089143"/>
            <a:ext cx="1226715" cy="682129"/>
          </a:xfrm>
          <a:prstGeom prst="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2265165" y="1089144"/>
            <a:ext cx="613357" cy="682129"/>
          </a:xfrm>
          <a:prstGeom prst="rect">
            <a:avLst/>
          </a:prstGeom>
          <a:grpFill/>
          <a:ln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7609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/>
      <p:bldP spid="10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64088" y="267274"/>
            <a:ext cx="1872208" cy="1077218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  <a:latin typeface="宋体" pitchFamily="2" charset="-122"/>
                <a:ea typeface="宋体" pitchFamily="2" charset="-122"/>
              </a:rPr>
              <a:t>出门感到一阵凉风</a:t>
            </a:r>
          </a:p>
        </p:txBody>
      </p:sp>
      <p:sp>
        <p:nvSpPr>
          <p:cNvPr id="4" name="矩形 3"/>
          <p:cNvSpPr/>
          <p:nvPr/>
        </p:nvSpPr>
        <p:spPr>
          <a:xfrm>
            <a:off x="716446" y="1319707"/>
            <a:ext cx="7311938" cy="769441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en-US" sz="4400" b="1" spc="640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  <a:cs typeface="楷体" pitchFamily="49" charset="-122"/>
              </a:rPr>
              <a:t>秋夜将晓出篱门迎凉有感</a:t>
            </a:r>
          </a:p>
        </p:txBody>
      </p:sp>
      <p:sp>
        <p:nvSpPr>
          <p:cNvPr id="5" name="矩形 4"/>
          <p:cNvSpPr/>
          <p:nvPr/>
        </p:nvSpPr>
        <p:spPr>
          <a:xfrm>
            <a:off x="2156606" y="270396"/>
            <a:ext cx="1047242" cy="1077218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快要天亮</a:t>
            </a:r>
            <a:endParaRPr lang="en-US" altLang="zh-CN" sz="3200" b="1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494459" y="270396"/>
            <a:ext cx="1869629" cy="1077218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7030A0"/>
                </a:solidFill>
                <a:latin typeface="宋体" pitchFamily="2" charset="-122"/>
                <a:ea typeface="宋体" pitchFamily="2" charset="-122"/>
              </a:rPr>
              <a:t>竹子或树枝编的门</a:t>
            </a:r>
            <a:endParaRPr lang="en-US" altLang="zh-CN" sz="3200" b="1" dirty="0">
              <a:solidFill>
                <a:srgbClr val="7030A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082019" y="1390600"/>
            <a:ext cx="1226715" cy="682129"/>
          </a:xfrm>
          <a:prstGeom prst="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053981" y="1377457"/>
            <a:ext cx="1154707" cy="682129"/>
          </a:xfrm>
          <a:prstGeom prst="rect">
            <a:avLst/>
          </a:prstGeom>
          <a:grpFill/>
          <a:ln>
            <a:solidFill>
              <a:srgbClr val="7030A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322379" y="1369068"/>
            <a:ext cx="1226715" cy="682129"/>
          </a:xfrm>
          <a:prstGeom prst="rect">
            <a:avLst/>
          </a:prstGeom>
          <a:grpFill/>
          <a:ln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3568" y="2377180"/>
            <a:ext cx="3003332" cy="19947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/>
          <p:cNvSpPr/>
          <p:nvPr/>
        </p:nvSpPr>
        <p:spPr>
          <a:xfrm>
            <a:off x="3814538" y="2593204"/>
            <a:ext cx="4501878" cy="153272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诗人在秋天黎明时出门迎凉的感想。</a:t>
            </a:r>
          </a:p>
        </p:txBody>
      </p:sp>
    </p:spTree>
    <p:extLst>
      <p:ext uri="{BB962C8B-B14F-4D97-AF65-F5344CB8AC3E}">
        <p14:creationId xmlns:p14="http://schemas.microsoft.com/office/powerpoint/2010/main" val="1105192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 animBg="1"/>
      <p:bldP spid="8" grpId="0" animBg="1"/>
      <p:bldP spid="9" grpId="0" animBg="1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979712" y="362149"/>
            <a:ext cx="5368136" cy="769441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en-US" sz="4400" b="1" spc="640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  <a:cs typeface="楷体" pitchFamily="49" charset="-122"/>
              </a:rPr>
              <a:t>闻官军收河南河北</a:t>
            </a:r>
          </a:p>
        </p:txBody>
      </p:sp>
      <p:sp>
        <p:nvSpPr>
          <p:cNvPr id="6" name="矩形 5"/>
          <p:cNvSpPr/>
          <p:nvPr/>
        </p:nvSpPr>
        <p:spPr>
          <a:xfrm>
            <a:off x="683568" y="1277012"/>
            <a:ext cx="4824536" cy="2252924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   听到官军收复河南河北这个消息以后发生的事。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2" r="11220"/>
          <a:stretch/>
        </p:blipFill>
        <p:spPr bwMode="auto">
          <a:xfrm>
            <a:off x="5796136" y="1476018"/>
            <a:ext cx="2736304" cy="20461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467544" y="3647456"/>
            <a:ext cx="8352928" cy="65248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 smtClean="0">
                <a:latin typeface="仿宋" pitchFamily="49" charset="-122"/>
                <a:ea typeface="仿宋" pitchFamily="49" charset="-122"/>
              </a:rPr>
              <a:t>借助</a:t>
            </a:r>
            <a:r>
              <a:rPr lang="zh-CN" altLang="en-US" sz="2800" b="1" dirty="0">
                <a:latin typeface="仿宋" pitchFamily="49" charset="-122"/>
                <a:ea typeface="仿宋" pitchFamily="49" charset="-122"/>
              </a:rPr>
              <a:t>题目预测诗的内容，这是学习古诗的方法之一。</a:t>
            </a:r>
          </a:p>
        </p:txBody>
      </p:sp>
    </p:spTree>
    <p:extLst>
      <p:ext uri="{BB962C8B-B14F-4D97-AF65-F5344CB8AC3E}">
        <p14:creationId xmlns:p14="http://schemas.microsoft.com/office/powerpoint/2010/main" val="247140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45" y="127131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6656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6"/>
          <p:cNvSpPr txBox="1"/>
          <p:nvPr/>
        </p:nvSpPr>
        <p:spPr>
          <a:xfrm>
            <a:off x="680745" y="1059238"/>
            <a:ext cx="7442902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kumimoji="1" lang="zh-CN" altLang="en-US" sz="3200" spc="190" dirty="0">
                <a:latin typeface="黑体" panose="02010609060101010101" charset="-122"/>
                <a:ea typeface="黑体" panose="02010609060101010101" charset="-122"/>
              </a:rPr>
              <a:t>自由朗读古诗，读准字音，读通句子。</a:t>
            </a:r>
          </a:p>
        </p:txBody>
      </p:sp>
      <p:sp>
        <p:nvSpPr>
          <p:cNvPr id="6" name="文本框 14">
            <a:hlinkClick r:id="rId4" action="ppaction://hlinkfile"/>
          </p:cNvPr>
          <p:cNvSpPr txBox="1"/>
          <p:nvPr/>
        </p:nvSpPr>
        <p:spPr>
          <a:xfrm>
            <a:off x="693713" y="89031"/>
            <a:ext cx="2478173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初</a:t>
            </a:r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读古诗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文本框 14"/>
          <p:cNvSpPr txBox="1">
            <a:spLocks noChangeArrowheads="1"/>
          </p:cNvSpPr>
          <p:nvPr/>
        </p:nvSpPr>
        <p:spPr bwMode="auto">
          <a:xfrm>
            <a:off x="3402256" y="712279"/>
            <a:ext cx="18367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685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342900" indent="-285750" defTabSz="6858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685800" indent="-228600" defTabSz="6858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028700" indent="-228600" defTabSz="6858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1371600" indent="-228600" defTabSz="6858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1828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286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2743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2004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 b="1" dirty="0">
                <a:latin typeface="宋体" panose="02010600030101010101" pitchFamily="2" charset="-122"/>
                <a:ea typeface="宋体" panose="02010600030101010101" pitchFamily="2" charset="-122"/>
                <a:cs typeface="Kaiti SC"/>
              </a:rPr>
              <a:t>点击图标，听范读</a:t>
            </a:r>
          </a:p>
        </p:txBody>
      </p:sp>
      <p:pic>
        <p:nvPicPr>
          <p:cNvPr id="15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73745">
            <a:off x="2433348" y="158880"/>
            <a:ext cx="1058863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F7830A23-DE64-8454-C057-5B9CD96EA7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536" y="1640203"/>
            <a:ext cx="2938503" cy="347479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D691618-FBE3-BA28-D09D-69E99B18D3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64236" y="1640203"/>
            <a:ext cx="3620553" cy="347479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0D96A0ED-53CB-F788-E20B-DD831BFE0D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52445" y="1661522"/>
            <a:ext cx="2132350" cy="3440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360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4504090" y="1275606"/>
            <a:ext cx="568224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jì</a:t>
            </a:r>
            <a:endParaRPr lang="en-US" altLang="zh-CN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356754" y="1275606"/>
            <a:ext cx="156729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rèn</a:t>
            </a:r>
            <a:r>
              <a:rPr lang="en-US" altLang="zh-CN" sz="3000" b="1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</a:t>
            </a:r>
            <a:r>
              <a:rPr lang="en-US" altLang="zh-CN" sz="3000" b="1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yuè</a:t>
            </a:r>
            <a:r>
              <a:rPr lang="en-US" altLang="zh-CN" sz="3000" b="1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392394" y="164706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蓟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960730" y="164706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北</a:t>
            </a:r>
            <a:endParaRPr lang="zh-CN" altLang="zh-CN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385329" y="164706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仞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315551" y="1647064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五千</a:t>
            </a:r>
          </a:p>
        </p:txBody>
      </p:sp>
      <p:sp>
        <p:nvSpPr>
          <p:cNvPr id="32" name="TextBox 40"/>
          <p:cNvSpPr txBox="1"/>
          <p:nvPr/>
        </p:nvSpPr>
        <p:spPr>
          <a:xfrm>
            <a:off x="2961393" y="164706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岳</a:t>
            </a:r>
          </a:p>
        </p:txBody>
      </p:sp>
      <p:sp>
        <p:nvSpPr>
          <p:cNvPr id="66" name="矩形 65"/>
          <p:cNvSpPr/>
          <p:nvPr/>
        </p:nvSpPr>
        <p:spPr>
          <a:xfrm>
            <a:off x="6208359" y="1275606"/>
            <a:ext cx="1063217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tì</a:t>
            </a:r>
            <a:endParaRPr lang="en-US" altLang="zh-CN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6040738" y="164706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涕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609074" y="164706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泪</a:t>
            </a:r>
            <a:endParaRPr lang="zh-CN" altLang="zh-CN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2733614" y="2857558"/>
            <a:ext cx="1322875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cháng</a:t>
            </a:r>
            <a:endParaRPr lang="en-US" altLang="zh-CN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009024" y="3291865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裳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2383999" y="3291865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衣</a:t>
            </a:r>
            <a:endParaRPr lang="zh-CN" altLang="zh-CN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4920586" y="2857557"/>
            <a:ext cx="120406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xiāng</a:t>
            </a:r>
            <a:endParaRPr lang="en-US" altLang="zh-CN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061316" y="3291865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襄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629652" y="3291865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阳</a:t>
            </a:r>
            <a:endParaRPr lang="zh-CN" altLang="zh-CN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8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500063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文本框 15"/>
          <p:cNvSpPr txBox="1"/>
          <p:nvPr/>
        </p:nvSpPr>
        <p:spPr>
          <a:xfrm>
            <a:off x="887737" y="411163"/>
            <a:ext cx="2252662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charset="-122"/>
              </a:rPr>
              <a:t>学认字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5" grpId="1"/>
      <p:bldP spid="26" grpId="0"/>
      <p:bldP spid="26" grpId="1"/>
      <p:bldP spid="66" grpId="0"/>
      <p:bldP spid="66" grpId="1"/>
      <p:bldP spid="69" grpId="0"/>
      <p:bldP spid="69" grpId="1"/>
      <p:bldP spid="72" grpId="0"/>
      <p:bldP spid="72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67544" y="1907702"/>
            <a:ext cx="1008112" cy="1168104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r>
              <a:rPr lang="zh-CN" altLang="en-US" sz="66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裳</a:t>
            </a:r>
          </a:p>
        </p:txBody>
      </p:sp>
      <p:sp>
        <p:nvSpPr>
          <p:cNvPr id="9" name="矩形 8"/>
          <p:cNvSpPr/>
          <p:nvPr/>
        </p:nvSpPr>
        <p:spPr>
          <a:xfrm>
            <a:off x="2073368" y="1280682"/>
            <a:ext cx="3866784" cy="62324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初闻涕泪满衣</a:t>
            </a:r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裳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3752862" y="289784"/>
            <a:ext cx="410581" cy="377666"/>
            <a:chOff x="631825" y="5181600"/>
            <a:chExt cx="1554163" cy="1552575"/>
          </a:xfrm>
        </p:grpSpPr>
        <p:sp>
          <p:nvSpPr>
            <p:cNvPr id="14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6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7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8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9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5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6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7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8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9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30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31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33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34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35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36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37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38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39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40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41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42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43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44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45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46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47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48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49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50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</p:grp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162967" y="195486"/>
            <a:ext cx="1564685" cy="559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5" tIns="25718" rIns="51435" bIns="25718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多音字</a:t>
            </a:r>
            <a:endParaRPr lang="zh-CN" altLang="en-US" sz="25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011723" y="3817880"/>
            <a:ext cx="1492918" cy="6232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衣</a:t>
            </a:r>
            <a:r>
              <a:rPr lang="zh-CN" altLang="en-US" sz="36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裳</a:t>
            </a:r>
          </a:p>
        </p:txBody>
      </p:sp>
      <p:sp>
        <p:nvSpPr>
          <p:cNvPr id="2" name="圆角矩形 1"/>
          <p:cNvSpPr/>
          <p:nvPr/>
        </p:nvSpPr>
        <p:spPr>
          <a:xfrm>
            <a:off x="1979712" y="1950490"/>
            <a:ext cx="6696744" cy="1157764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sysDash"/>
          </a:ln>
        </p:spPr>
        <p:txBody>
          <a:bodyPr wrap="square">
            <a:spAutoFit/>
          </a:bodyPr>
          <a:lstStyle/>
          <a:p>
            <a:r>
              <a:rPr lang="zh-CN" altLang="en-US" sz="31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    裳：指下身穿的衣服，类似现在的裙子，男女都可以穿</a:t>
            </a:r>
            <a:r>
              <a:rPr lang="zh-CN" altLang="en-US" sz="3100" b="1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。</a:t>
            </a:r>
            <a:endParaRPr lang="zh-CN" altLang="en-US" sz="31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4566184" y="782074"/>
            <a:ext cx="121983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itchFamily="34" charset="0"/>
                <a:ea typeface="宋体" panose="02010600030101010101" pitchFamily="2" charset="-122"/>
                <a:cs typeface="汉语拼音" pitchFamily="34" charset="0"/>
              </a:rPr>
              <a:t>chánɡ</a:t>
            </a:r>
            <a:endParaRPr lang="zh-CN" altLang="en-US" sz="2800" b="1" dirty="0">
              <a:latin typeface="汉语拼音" pitchFamily="34" charset="0"/>
              <a:ea typeface="宋体" panose="02010600030101010101" pitchFamily="2" charset="-122"/>
              <a:cs typeface="汉语拼音" pitchFamily="34" charset="0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2464000" y="3352821"/>
            <a:ext cx="1243904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shɑnɡ</a:t>
            </a:r>
            <a:endParaRPr lang="zh-CN" altLang="en-US" sz="28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3934291" y="3435846"/>
            <a:ext cx="44644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    现代汉语中的“衣裳”指衣服。</a:t>
            </a:r>
            <a:endParaRPr lang="zh-CN" altLang="en-US" sz="1600" b="1" dirty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09441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3" grpId="0" animBg="1"/>
      <p:bldP spid="2" grpId="0" animBg="1"/>
      <p:bldP spid="57" grpId="0"/>
      <p:bldP spid="60" grpId="0"/>
      <p:bldP spid="5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2367335"/>
              </p:ext>
            </p:extLst>
          </p:nvPr>
        </p:nvGraphicFramePr>
        <p:xfrm>
          <a:off x="2430748" y="2270772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" name="TextBox 23"/>
          <p:cNvSpPr txBox="1"/>
          <p:nvPr/>
        </p:nvSpPr>
        <p:spPr>
          <a:xfrm>
            <a:off x="2445088" y="2130628"/>
            <a:ext cx="1420517" cy="166878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仞</a:t>
            </a:r>
          </a:p>
        </p:txBody>
      </p:sp>
      <p:sp>
        <p:nvSpPr>
          <p:cNvPr id="23" name="TextBox 24"/>
          <p:cNvSpPr txBox="1"/>
          <p:nvPr/>
        </p:nvSpPr>
        <p:spPr>
          <a:xfrm>
            <a:off x="2186354" y="1419622"/>
            <a:ext cx="2071702" cy="83756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 dirty="0" err="1">
                <a:solidFill>
                  <a:prstClr val="black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rèn</a:t>
            </a:r>
            <a:endParaRPr lang="en-US" altLang="zh-CN" sz="5000" dirty="0">
              <a:solidFill>
                <a:prstClr val="black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9" name="TextBox 11"/>
          <p:cNvSpPr txBox="1">
            <a:spLocks noChangeArrowheads="1"/>
          </p:cNvSpPr>
          <p:nvPr/>
        </p:nvSpPr>
        <p:spPr bwMode="auto">
          <a:xfrm>
            <a:off x="3045221" y="339502"/>
            <a:ext cx="3759027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重难点字书写指导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2555776" y="412527"/>
            <a:ext cx="456833" cy="456366"/>
            <a:chOff x="631825" y="5181600"/>
            <a:chExt cx="1554163" cy="1552575"/>
          </a:xfrm>
        </p:grpSpPr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8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9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0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1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3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4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5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6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7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8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9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0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2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49" name="Freeform 16"/>
          <p:cNvSpPr>
            <a:spLocks/>
          </p:cNvSpPr>
          <p:nvPr/>
        </p:nvSpPr>
        <p:spPr bwMode="auto">
          <a:xfrm rot="-180000">
            <a:off x="3028178" y="2960409"/>
            <a:ext cx="131507" cy="231176"/>
          </a:xfrm>
          <a:custGeom>
            <a:avLst/>
            <a:gdLst>
              <a:gd name="T0" fmla="*/ 101 w 122"/>
              <a:gd name="T1" fmla="*/ 7 h 227"/>
              <a:gd name="T2" fmla="*/ 113 w 122"/>
              <a:gd name="T3" fmla="*/ 25 h 227"/>
              <a:gd name="T4" fmla="*/ 118 w 122"/>
              <a:gd name="T5" fmla="*/ 40 h 227"/>
              <a:gd name="T6" fmla="*/ 122 w 122"/>
              <a:gd name="T7" fmla="*/ 55 h 227"/>
              <a:gd name="T8" fmla="*/ 122 w 122"/>
              <a:gd name="T9" fmla="*/ 70 h 227"/>
              <a:gd name="T10" fmla="*/ 118 w 122"/>
              <a:gd name="T11" fmla="*/ 89 h 227"/>
              <a:gd name="T12" fmla="*/ 111 w 122"/>
              <a:gd name="T13" fmla="*/ 110 h 227"/>
              <a:gd name="T14" fmla="*/ 99 w 122"/>
              <a:gd name="T15" fmla="*/ 137 h 227"/>
              <a:gd name="T16" fmla="*/ 84 w 122"/>
              <a:gd name="T17" fmla="*/ 166 h 227"/>
              <a:gd name="T18" fmla="*/ 70 w 122"/>
              <a:gd name="T19" fmla="*/ 191 h 227"/>
              <a:gd name="T20" fmla="*/ 59 w 122"/>
              <a:gd name="T21" fmla="*/ 208 h 227"/>
              <a:gd name="T22" fmla="*/ 51 w 122"/>
              <a:gd name="T23" fmla="*/ 217 h 227"/>
              <a:gd name="T24" fmla="*/ 46 w 122"/>
              <a:gd name="T25" fmla="*/ 221 h 227"/>
              <a:gd name="T26" fmla="*/ 38 w 122"/>
              <a:gd name="T27" fmla="*/ 225 h 227"/>
              <a:gd name="T28" fmla="*/ 30 w 122"/>
              <a:gd name="T29" fmla="*/ 227 h 227"/>
              <a:gd name="T30" fmla="*/ 23 w 122"/>
              <a:gd name="T31" fmla="*/ 223 h 227"/>
              <a:gd name="T32" fmla="*/ 15 w 122"/>
              <a:gd name="T33" fmla="*/ 216 h 227"/>
              <a:gd name="T34" fmla="*/ 7 w 122"/>
              <a:gd name="T35" fmla="*/ 198 h 227"/>
              <a:gd name="T36" fmla="*/ 0 w 122"/>
              <a:gd name="T37" fmla="*/ 181 h 227"/>
              <a:gd name="T38" fmla="*/ 0 w 122"/>
              <a:gd name="T39" fmla="*/ 172 h 227"/>
              <a:gd name="T40" fmla="*/ 4 w 122"/>
              <a:gd name="T41" fmla="*/ 164 h 227"/>
              <a:gd name="T42" fmla="*/ 9 w 122"/>
              <a:gd name="T43" fmla="*/ 154 h 227"/>
              <a:gd name="T44" fmla="*/ 19 w 122"/>
              <a:gd name="T45" fmla="*/ 141 h 227"/>
              <a:gd name="T46" fmla="*/ 28 w 122"/>
              <a:gd name="T47" fmla="*/ 130 h 227"/>
              <a:gd name="T48" fmla="*/ 36 w 122"/>
              <a:gd name="T49" fmla="*/ 118 h 227"/>
              <a:gd name="T50" fmla="*/ 44 w 122"/>
              <a:gd name="T51" fmla="*/ 107 h 227"/>
              <a:gd name="T52" fmla="*/ 51 w 122"/>
              <a:gd name="T53" fmla="*/ 91 h 227"/>
              <a:gd name="T54" fmla="*/ 61 w 122"/>
              <a:gd name="T55" fmla="*/ 74 h 227"/>
              <a:gd name="T56" fmla="*/ 70 w 122"/>
              <a:gd name="T57" fmla="*/ 55 h 227"/>
              <a:gd name="T58" fmla="*/ 80 w 122"/>
              <a:gd name="T59" fmla="*/ 34 h 227"/>
              <a:gd name="T60" fmla="*/ 90 w 122"/>
              <a:gd name="T61" fmla="*/ 11 h 227"/>
              <a:gd name="T62" fmla="*/ 95 w 122"/>
              <a:gd name="T63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2" h="227">
                <a:moveTo>
                  <a:pt x="95" y="0"/>
                </a:moveTo>
                <a:lnTo>
                  <a:pt x="101" y="7"/>
                </a:lnTo>
                <a:lnTo>
                  <a:pt x="107" y="17"/>
                </a:lnTo>
                <a:lnTo>
                  <a:pt x="113" y="25"/>
                </a:lnTo>
                <a:lnTo>
                  <a:pt x="116" y="32"/>
                </a:lnTo>
                <a:lnTo>
                  <a:pt x="118" y="40"/>
                </a:lnTo>
                <a:lnTo>
                  <a:pt x="120" y="47"/>
                </a:lnTo>
                <a:lnTo>
                  <a:pt x="122" y="55"/>
                </a:lnTo>
                <a:lnTo>
                  <a:pt x="122" y="63"/>
                </a:lnTo>
                <a:lnTo>
                  <a:pt x="122" y="70"/>
                </a:lnTo>
                <a:lnTo>
                  <a:pt x="120" y="80"/>
                </a:lnTo>
                <a:lnTo>
                  <a:pt x="118" y="89"/>
                </a:lnTo>
                <a:lnTo>
                  <a:pt x="114" y="99"/>
                </a:lnTo>
                <a:lnTo>
                  <a:pt x="111" y="110"/>
                </a:lnTo>
                <a:lnTo>
                  <a:pt x="105" y="124"/>
                </a:lnTo>
                <a:lnTo>
                  <a:pt x="99" y="137"/>
                </a:lnTo>
                <a:lnTo>
                  <a:pt x="91" y="151"/>
                </a:lnTo>
                <a:lnTo>
                  <a:pt x="84" y="166"/>
                </a:lnTo>
                <a:lnTo>
                  <a:pt x="76" y="179"/>
                </a:lnTo>
                <a:lnTo>
                  <a:pt x="70" y="191"/>
                </a:lnTo>
                <a:lnTo>
                  <a:pt x="65" y="200"/>
                </a:lnTo>
                <a:lnTo>
                  <a:pt x="59" y="208"/>
                </a:lnTo>
                <a:lnTo>
                  <a:pt x="53" y="216"/>
                </a:lnTo>
                <a:lnTo>
                  <a:pt x="51" y="217"/>
                </a:lnTo>
                <a:lnTo>
                  <a:pt x="48" y="219"/>
                </a:lnTo>
                <a:lnTo>
                  <a:pt x="46" y="221"/>
                </a:lnTo>
                <a:lnTo>
                  <a:pt x="44" y="223"/>
                </a:lnTo>
                <a:lnTo>
                  <a:pt x="38" y="225"/>
                </a:lnTo>
                <a:lnTo>
                  <a:pt x="34" y="227"/>
                </a:lnTo>
                <a:lnTo>
                  <a:pt x="30" y="227"/>
                </a:lnTo>
                <a:lnTo>
                  <a:pt x="27" y="225"/>
                </a:lnTo>
                <a:lnTo>
                  <a:pt x="23" y="223"/>
                </a:lnTo>
                <a:lnTo>
                  <a:pt x="19" y="219"/>
                </a:lnTo>
                <a:lnTo>
                  <a:pt x="15" y="216"/>
                </a:lnTo>
                <a:lnTo>
                  <a:pt x="13" y="210"/>
                </a:lnTo>
                <a:lnTo>
                  <a:pt x="7" y="198"/>
                </a:lnTo>
                <a:lnTo>
                  <a:pt x="4" y="189"/>
                </a:lnTo>
                <a:lnTo>
                  <a:pt x="0" y="181"/>
                </a:lnTo>
                <a:lnTo>
                  <a:pt x="0" y="174"/>
                </a:lnTo>
                <a:lnTo>
                  <a:pt x="0" y="172"/>
                </a:lnTo>
                <a:lnTo>
                  <a:pt x="2" y="168"/>
                </a:lnTo>
                <a:lnTo>
                  <a:pt x="4" y="164"/>
                </a:lnTo>
                <a:lnTo>
                  <a:pt x="6" y="160"/>
                </a:lnTo>
                <a:lnTo>
                  <a:pt x="9" y="154"/>
                </a:lnTo>
                <a:lnTo>
                  <a:pt x="15" y="149"/>
                </a:lnTo>
                <a:lnTo>
                  <a:pt x="19" y="141"/>
                </a:lnTo>
                <a:lnTo>
                  <a:pt x="27" y="133"/>
                </a:lnTo>
                <a:lnTo>
                  <a:pt x="28" y="130"/>
                </a:lnTo>
                <a:lnTo>
                  <a:pt x="32" y="124"/>
                </a:lnTo>
                <a:lnTo>
                  <a:pt x="36" y="118"/>
                </a:lnTo>
                <a:lnTo>
                  <a:pt x="40" y="112"/>
                </a:lnTo>
                <a:lnTo>
                  <a:pt x="44" y="107"/>
                </a:lnTo>
                <a:lnTo>
                  <a:pt x="48" y="99"/>
                </a:lnTo>
                <a:lnTo>
                  <a:pt x="51" y="91"/>
                </a:lnTo>
                <a:lnTo>
                  <a:pt x="55" y="84"/>
                </a:lnTo>
                <a:lnTo>
                  <a:pt x="61" y="74"/>
                </a:lnTo>
                <a:lnTo>
                  <a:pt x="65" y="65"/>
                </a:lnTo>
                <a:lnTo>
                  <a:pt x="70" y="55"/>
                </a:lnTo>
                <a:lnTo>
                  <a:pt x="74" y="46"/>
                </a:lnTo>
                <a:lnTo>
                  <a:pt x="80" y="34"/>
                </a:lnTo>
                <a:lnTo>
                  <a:pt x="86" y="25"/>
                </a:lnTo>
                <a:lnTo>
                  <a:pt x="90" y="11"/>
                </a:lnTo>
                <a:lnTo>
                  <a:pt x="95" y="0"/>
                </a:lnTo>
                <a:lnTo>
                  <a:pt x="95" y="0"/>
                </a:lnTo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aphicFrame>
        <p:nvGraphicFramePr>
          <p:cNvPr id="50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6735363"/>
              </p:ext>
            </p:extLst>
          </p:nvPr>
        </p:nvGraphicFramePr>
        <p:xfrm>
          <a:off x="5148064" y="2264204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1" name="TextBox 23"/>
          <p:cNvSpPr txBox="1"/>
          <p:nvPr/>
        </p:nvSpPr>
        <p:spPr>
          <a:xfrm>
            <a:off x="5185899" y="2165494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巫</a:t>
            </a:r>
          </a:p>
        </p:txBody>
      </p:sp>
      <p:sp>
        <p:nvSpPr>
          <p:cNvPr id="52" name="TextBox 24"/>
          <p:cNvSpPr txBox="1"/>
          <p:nvPr/>
        </p:nvSpPr>
        <p:spPr>
          <a:xfrm>
            <a:off x="5030873" y="1372380"/>
            <a:ext cx="1877908" cy="83756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 dirty="0" err="1">
                <a:solidFill>
                  <a:prstClr val="black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wū</a:t>
            </a:r>
            <a:endParaRPr lang="en-US" altLang="zh-CN" sz="5000" dirty="0">
              <a:solidFill>
                <a:prstClr val="black"/>
              </a:solidFill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53" name="Freeform 66"/>
          <p:cNvSpPr>
            <a:spLocks/>
          </p:cNvSpPr>
          <p:nvPr/>
        </p:nvSpPr>
        <p:spPr bwMode="auto">
          <a:xfrm rot="-180000">
            <a:off x="6096108" y="3095331"/>
            <a:ext cx="198846" cy="152008"/>
          </a:xfrm>
          <a:custGeom>
            <a:avLst/>
            <a:gdLst>
              <a:gd name="T0" fmla="*/ 84 w 186"/>
              <a:gd name="T1" fmla="*/ 11 h 145"/>
              <a:gd name="T2" fmla="*/ 92 w 186"/>
              <a:gd name="T3" fmla="*/ 13 h 145"/>
              <a:gd name="T4" fmla="*/ 101 w 186"/>
              <a:gd name="T5" fmla="*/ 15 h 145"/>
              <a:gd name="T6" fmla="*/ 109 w 186"/>
              <a:gd name="T7" fmla="*/ 19 h 145"/>
              <a:gd name="T8" fmla="*/ 117 w 186"/>
              <a:gd name="T9" fmla="*/ 23 h 145"/>
              <a:gd name="T10" fmla="*/ 126 w 186"/>
              <a:gd name="T11" fmla="*/ 28 h 145"/>
              <a:gd name="T12" fmla="*/ 136 w 186"/>
              <a:gd name="T13" fmla="*/ 34 h 145"/>
              <a:gd name="T14" fmla="*/ 145 w 186"/>
              <a:gd name="T15" fmla="*/ 40 h 145"/>
              <a:gd name="T16" fmla="*/ 155 w 186"/>
              <a:gd name="T17" fmla="*/ 46 h 145"/>
              <a:gd name="T18" fmla="*/ 163 w 186"/>
              <a:gd name="T19" fmla="*/ 55 h 145"/>
              <a:gd name="T20" fmla="*/ 168 w 186"/>
              <a:gd name="T21" fmla="*/ 63 h 145"/>
              <a:gd name="T22" fmla="*/ 174 w 186"/>
              <a:gd name="T23" fmla="*/ 70 h 145"/>
              <a:gd name="T24" fmla="*/ 180 w 186"/>
              <a:gd name="T25" fmla="*/ 78 h 145"/>
              <a:gd name="T26" fmla="*/ 182 w 186"/>
              <a:gd name="T27" fmla="*/ 86 h 145"/>
              <a:gd name="T28" fmla="*/ 186 w 186"/>
              <a:gd name="T29" fmla="*/ 93 h 145"/>
              <a:gd name="T30" fmla="*/ 186 w 186"/>
              <a:gd name="T31" fmla="*/ 101 h 145"/>
              <a:gd name="T32" fmla="*/ 186 w 186"/>
              <a:gd name="T33" fmla="*/ 109 h 145"/>
              <a:gd name="T34" fmla="*/ 184 w 186"/>
              <a:gd name="T35" fmla="*/ 116 h 145"/>
              <a:gd name="T36" fmla="*/ 182 w 186"/>
              <a:gd name="T37" fmla="*/ 124 h 145"/>
              <a:gd name="T38" fmla="*/ 178 w 186"/>
              <a:gd name="T39" fmla="*/ 130 h 145"/>
              <a:gd name="T40" fmla="*/ 176 w 186"/>
              <a:gd name="T41" fmla="*/ 135 h 145"/>
              <a:gd name="T42" fmla="*/ 174 w 186"/>
              <a:gd name="T43" fmla="*/ 139 h 145"/>
              <a:gd name="T44" fmla="*/ 172 w 186"/>
              <a:gd name="T45" fmla="*/ 141 h 145"/>
              <a:gd name="T46" fmla="*/ 168 w 186"/>
              <a:gd name="T47" fmla="*/ 143 h 145"/>
              <a:gd name="T48" fmla="*/ 166 w 186"/>
              <a:gd name="T49" fmla="*/ 145 h 145"/>
              <a:gd name="T50" fmla="*/ 165 w 186"/>
              <a:gd name="T51" fmla="*/ 143 h 145"/>
              <a:gd name="T52" fmla="*/ 163 w 186"/>
              <a:gd name="T53" fmla="*/ 141 h 145"/>
              <a:gd name="T54" fmla="*/ 157 w 186"/>
              <a:gd name="T55" fmla="*/ 139 h 145"/>
              <a:gd name="T56" fmla="*/ 151 w 186"/>
              <a:gd name="T57" fmla="*/ 135 h 145"/>
              <a:gd name="T58" fmla="*/ 145 w 186"/>
              <a:gd name="T59" fmla="*/ 130 h 145"/>
              <a:gd name="T60" fmla="*/ 138 w 186"/>
              <a:gd name="T61" fmla="*/ 124 h 145"/>
              <a:gd name="T62" fmla="*/ 128 w 186"/>
              <a:gd name="T63" fmla="*/ 116 h 145"/>
              <a:gd name="T64" fmla="*/ 119 w 186"/>
              <a:gd name="T65" fmla="*/ 109 h 145"/>
              <a:gd name="T66" fmla="*/ 107 w 186"/>
              <a:gd name="T67" fmla="*/ 99 h 145"/>
              <a:gd name="T68" fmla="*/ 96 w 186"/>
              <a:gd name="T69" fmla="*/ 88 h 145"/>
              <a:gd name="T70" fmla="*/ 82 w 186"/>
              <a:gd name="T71" fmla="*/ 76 h 145"/>
              <a:gd name="T72" fmla="*/ 67 w 186"/>
              <a:gd name="T73" fmla="*/ 65 h 145"/>
              <a:gd name="T74" fmla="*/ 52 w 186"/>
              <a:gd name="T75" fmla="*/ 49 h 145"/>
              <a:gd name="T76" fmla="*/ 37 w 186"/>
              <a:gd name="T77" fmla="*/ 34 h 145"/>
              <a:gd name="T78" fmla="*/ 19 w 186"/>
              <a:gd name="T79" fmla="*/ 19 h 145"/>
              <a:gd name="T80" fmla="*/ 0 w 186"/>
              <a:gd name="T81" fmla="*/ 2 h 145"/>
              <a:gd name="T82" fmla="*/ 16 w 186"/>
              <a:gd name="T83" fmla="*/ 0 h 145"/>
              <a:gd name="T84" fmla="*/ 29 w 186"/>
              <a:gd name="T85" fmla="*/ 0 h 145"/>
              <a:gd name="T86" fmla="*/ 40 w 186"/>
              <a:gd name="T87" fmla="*/ 0 h 145"/>
              <a:gd name="T88" fmla="*/ 50 w 186"/>
              <a:gd name="T89" fmla="*/ 2 h 145"/>
              <a:gd name="T90" fmla="*/ 61 w 186"/>
              <a:gd name="T91" fmla="*/ 2 h 145"/>
              <a:gd name="T92" fmla="*/ 69 w 186"/>
              <a:gd name="T93" fmla="*/ 5 h 145"/>
              <a:gd name="T94" fmla="*/ 77 w 186"/>
              <a:gd name="T95" fmla="*/ 7 h 145"/>
              <a:gd name="T96" fmla="*/ 84 w 186"/>
              <a:gd name="T97" fmla="*/ 11 h 145"/>
              <a:gd name="T98" fmla="*/ 84 w 186"/>
              <a:gd name="T99" fmla="*/ 11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86" h="145">
                <a:moveTo>
                  <a:pt x="84" y="11"/>
                </a:moveTo>
                <a:lnTo>
                  <a:pt x="92" y="13"/>
                </a:lnTo>
                <a:lnTo>
                  <a:pt x="101" y="15"/>
                </a:lnTo>
                <a:lnTo>
                  <a:pt x="109" y="19"/>
                </a:lnTo>
                <a:lnTo>
                  <a:pt x="117" y="23"/>
                </a:lnTo>
                <a:lnTo>
                  <a:pt x="126" y="28"/>
                </a:lnTo>
                <a:lnTo>
                  <a:pt x="136" y="34"/>
                </a:lnTo>
                <a:lnTo>
                  <a:pt x="145" y="40"/>
                </a:lnTo>
                <a:lnTo>
                  <a:pt x="155" y="46"/>
                </a:lnTo>
                <a:lnTo>
                  <a:pt x="163" y="55"/>
                </a:lnTo>
                <a:lnTo>
                  <a:pt x="168" y="63"/>
                </a:lnTo>
                <a:lnTo>
                  <a:pt x="174" y="70"/>
                </a:lnTo>
                <a:lnTo>
                  <a:pt x="180" y="78"/>
                </a:lnTo>
                <a:lnTo>
                  <a:pt x="182" y="86"/>
                </a:lnTo>
                <a:lnTo>
                  <a:pt x="186" y="93"/>
                </a:lnTo>
                <a:lnTo>
                  <a:pt x="186" y="101"/>
                </a:lnTo>
                <a:lnTo>
                  <a:pt x="186" y="109"/>
                </a:lnTo>
                <a:lnTo>
                  <a:pt x="184" y="116"/>
                </a:lnTo>
                <a:lnTo>
                  <a:pt x="182" y="124"/>
                </a:lnTo>
                <a:lnTo>
                  <a:pt x="178" y="130"/>
                </a:lnTo>
                <a:lnTo>
                  <a:pt x="176" y="135"/>
                </a:lnTo>
                <a:lnTo>
                  <a:pt x="174" y="139"/>
                </a:lnTo>
                <a:lnTo>
                  <a:pt x="172" y="141"/>
                </a:lnTo>
                <a:lnTo>
                  <a:pt x="168" y="143"/>
                </a:lnTo>
                <a:lnTo>
                  <a:pt x="166" y="145"/>
                </a:lnTo>
                <a:lnTo>
                  <a:pt x="165" y="143"/>
                </a:lnTo>
                <a:lnTo>
                  <a:pt x="163" y="141"/>
                </a:lnTo>
                <a:lnTo>
                  <a:pt x="157" y="139"/>
                </a:lnTo>
                <a:lnTo>
                  <a:pt x="151" y="135"/>
                </a:lnTo>
                <a:lnTo>
                  <a:pt x="145" y="130"/>
                </a:lnTo>
                <a:lnTo>
                  <a:pt x="138" y="124"/>
                </a:lnTo>
                <a:lnTo>
                  <a:pt x="128" y="116"/>
                </a:lnTo>
                <a:lnTo>
                  <a:pt x="119" y="109"/>
                </a:lnTo>
                <a:lnTo>
                  <a:pt x="107" y="99"/>
                </a:lnTo>
                <a:lnTo>
                  <a:pt x="96" y="88"/>
                </a:lnTo>
                <a:lnTo>
                  <a:pt x="82" y="76"/>
                </a:lnTo>
                <a:lnTo>
                  <a:pt x="67" y="65"/>
                </a:lnTo>
                <a:lnTo>
                  <a:pt x="52" y="49"/>
                </a:lnTo>
                <a:lnTo>
                  <a:pt x="37" y="34"/>
                </a:lnTo>
                <a:lnTo>
                  <a:pt x="19" y="19"/>
                </a:lnTo>
                <a:lnTo>
                  <a:pt x="0" y="2"/>
                </a:lnTo>
                <a:lnTo>
                  <a:pt x="16" y="0"/>
                </a:lnTo>
                <a:lnTo>
                  <a:pt x="29" y="0"/>
                </a:lnTo>
                <a:lnTo>
                  <a:pt x="40" y="0"/>
                </a:lnTo>
                <a:lnTo>
                  <a:pt x="50" y="2"/>
                </a:lnTo>
                <a:lnTo>
                  <a:pt x="61" y="2"/>
                </a:lnTo>
                <a:lnTo>
                  <a:pt x="69" y="5"/>
                </a:lnTo>
                <a:lnTo>
                  <a:pt x="77" y="7"/>
                </a:lnTo>
                <a:lnTo>
                  <a:pt x="84" y="11"/>
                </a:lnTo>
                <a:lnTo>
                  <a:pt x="84" y="11"/>
                </a:lnTo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" name="Freeform 67"/>
          <p:cNvSpPr>
            <a:spLocks/>
          </p:cNvSpPr>
          <p:nvPr/>
        </p:nvSpPr>
        <p:spPr bwMode="auto">
          <a:xfrm rot="-120000">
            <a:off x="5613590" y="3126583"/>
            <a:ext cx="164207" cy="138891"/>
          </a:xfrm>
          <a:custGeom>
            <a:avLst/>
            <a:gdLst>
              <a:gd name="T0" fmla="*/ 143 w 145"/>
              <a:gd name="T1" fmla="*/ 96 h 126"/>
              <a:gd name="T2" fmla="*/ 141 w 145"/>
              <a:gd name="T3" fmla="*/ 103 h 126"/>
              <a:gd name="T4" fmla="*/ 141 w 145"/>
              <a:gd name="T5" fmla="*/ 109 h 126"/>
              <a:gd name="T6" fmla="*/ 139 w 145"/>
              <a:gd name="T7" fmla="*/ 115 h 126"/>
              <a:gd name="T8" fmla="*/ 139 w 145"/>
              <a:gd name="T9" fmla="*/ 118 h 126"/>
              <a:gd name="T10" fmla="*/ 137 w 145"/>
              <a:gd name="T11" fmla="*/ 122 h 126"/>
              <a:gd name="T12" fmla="*/ 137 w 145"/>
              <a:gd name="T13" fmla="*/ 124 h 126"/>
              <a:gd name="T14" fmla="*/ 136 w 145"/>
              <a:gd name="T15" fmla="*/ 126 h 126"/>
              <a:gd name="T16" fmla="*/ 136 w 145"/>
              <a:gd name="T17" fmla="*/ 126 h 126"/>
              <a:gd name="T18" fmla="*/ 134 w 145"/>
              <a:gd name="T19" fmla="*/ 126 h 126"/>
              <a:gd name="T20" fmla="*/ 132 w 145"/>
              <a:gd name="T21" fmla="*/ 126 h 126"/>
              <a:gd name="T22" fmla="*/ 128 w 145"/>
              <a:gd name="T23" fmla="*/ 124 h 126"/>
              <a:gd name="T24" fmla="*/ 124 w 145"/>
              <a:gd name="T25" fmla="*/ 120 h 126"/>
              <a:gd name="T26" fmla="*/ 118 w 145"/>
              <a:gd name="T27" fmla="*/ 117 h 126"/>
              <a:gd name="T28" fmla="*/ 111 w 145"/>
              <a:gd name="T29" fmla="*/ 111 h 126"/>
              <a:gd name="T30" fmla="*/ 105 w 145"/>
              <a:gd name="T31" fmla="*/ 105 h 126"/>
              <a:gd name="T32" fmla="*/ 95 w 145"/>
              <a:gd name="T33" fmla="*/ 97 h 126"/>
              <a:gd name="T34" fmla="*/ 88 w 145"/>
              <a:gd name="T35" fmla="*/ 90 h 126"/>
              <a:gd name="T36" fmla="*/ 76 w 145"/>
              <a:gd name="T37" fmla="*/ 80 h 126"/>
              <a:gd name="T38" fmla="*/ 67 w 145"/>
              <a:gd name="T39" fmla="*/ 69 h 126"/>
              <a:gd name="T40" fmla="*/ 53 w 145"/>
              <a:gd name="T41" fmla="*/ 57 h 126"/>
              <a:gd name="T42" fmla="*/ 42 w 145"/>
              <a:gd name="T43" fmla="*/ 44 h 126"/>
              <a:gd name="T44" fmla="*/ 29 w 145"/>
              <a:gd name="T45" fmla="*/ 31 h 126"/>
              <a:gd name="T46" fmla="*/ 13 w 145"/>
              <a:gd name="T47" fmla="*/ 17 h 126"/>
              <a:gd name="T48" fmla="*/ 0 w 145"/>
              <a:gd name="T49" fmla="*/ 2 h 126"/>
              <a:gd name="T50" fmla="*/ 15 w 145"/>
              <a:gd name="T51" fmla="*/ 0 h 126"/>
              <a:gd name="T52" fmla="*/ 30 w 145"/>
              <a:gd name="T53" fmla="*/ 0 h 126"/>
              <a:gd name="T54" fmla="*/ 46 w 145"/>
              <a:gd name="T55" fmla="*/ 2 h 126"/>
              <a:gd name="T56" fmla="*/ 59 w 145"/>
              <a:gd name="T57" fmla="*/ 4 h 126"/>
              <a:gd name="T58" fmla="*/ 72 w 145"/>
              <a:gd name="T59" fmla="*/ 8 h 126"/>
              <a:gd name="T60" fmla="*/ 84 w 145"/>
              <a:gd name="T61" fmla="*/ 13 h 126"/>
              <a:gd name="T62" fmla="*/ 97 w 145"/>
              <a:gd name="T63" fmla="*/ 21 h 126"/>
              <a:gd name="T64" fmla="*/ 109 w 145"/>
              <a:gd name="T65" fmla="*/ 29 h 126"/>
              <a:gd name="T66" fmla="*/ 115 w 145"/>
              <a:gd name="T67" fmla="*/ 33 h 126"/>
              <a:gd name="T68" fmla="*/ 118 w 145"/>
              <a:gd name="T69" fmla="*/ 36 h 126"/>
              <a:gd name="T70" fmla="*/ 124 w 145"/>
              <a:gd name="T71" fmla="*/ 40 h 126"/>
              <a:gd name="T72" fmla="*/ 128 w 145"/>
              <a:gd name="T73" fmla="*/ 44 h 126"/>
              <a:gd name="T74" fmla="*/ 134 w 145"/>
              <a:gd name="T75" fmla="*/ 54 h 126"/>
              <a:gd name="T76" fmla="*/ 139 w 145"/>
              <a:gd name="T77" fmla="*/ 61 h 126"/>
              <a:gd name="T78" fmla="*/ 143 w 145"/>
              <a:gd name="T79" fmla="*/ 71 h 126"/>
              <a:gd name="T80" fmla="*/ 143 w 145"/>
              <a:gd name="T81" fmla="*/ 78 h 126"/>
              <a:gd name="T82" fmla="*/ 145 w 145"/>
              <a:gd name="T83" fmla="*/ 86 h 126"/>
              <a:gd name="T84" fmla="*/ 143 w 145"/>
              <a:gd name="T85" fmla="*/ 96 h 126"/>
              <a:gd name="T86" fmla="*/ 143 w 145"/>
              <a:gd name="T87" fmla="*/ 96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45" h="126">
                <a:moveTo>
                  <a:pt x="143" y="96"/>
                </a:moveTo>
                <a:lnTo>
                  <a:pt x="141" y="103"/>
                </a:lnTo>
                <a:lnTo>
                  <a:pt x="141" y="109"/>
                </a:lnTo>
                <a:lnTo>
                  <a:pt x="139" y="115"/>
                </a:lnTo>
                <a:lnTo>
                  <a:pt x="139" y="118"/>
                </a:lnTo>
                <a:lnTo>
                  <a:pt x="137" y="122"/>
                </a:lnTo>
                <a:lnTo>
                  <a:pt x="137" y="124"/>
                </a:lnTo>
                <a:lnTo>
                  <a:pt x="136" y="126"/>
                </a:lnTo>
                <a:lnTo>
                  <a:pt x="136" y="126"/>
                </a:lnTo>
                <a:lnTo>
                  <a:pt x="134" y="126"/>
                </a:lnTo>
                <a:lnTo>
                  <a:pt x="132" y="126"/>
                </a:lnTo>
                <a:lnTo>
                  <a:pt x="128" y="124"/>
                </a:lnTo>
                <a:lnTo>
                  <a:pt x="124" y="120"/>
                </a:lnTo>
                <a:lnTo>
                  <a:pt x="118" y="117"/>
                </a:lnTo>
                <a:lnTo>
                  <a:pt x="111" y="111"/>
                </a:lnTo>
                <a:lnTo>
                  <a:pt x="105" y="105"/>
                </a:lnTo>
                <a:lnTo>
                  <a:pt x="95" y="97"/>
                </a:lnTo>
                <a:lnTo>
                  <a:pt x="88" y="90"/>
                </a:lnTo>
                <a:lnTo>
                  <a:pt x="76" y="80"/>
                </a:lnTo>
                <a:lnTo>
                  <a:pt x="67" y="69"/>
                </a:lnTo>
                <a:lnTo>
                  <a:pt x="53" y="57"/>
                </a:lnTo>
                <a:lnTo>
                  <a:pt x="42" y="44"/>
                </a:lnTo>
                <a:lnTo>
                  <a:pt x="29" y="31"/>
                </a:lnTo>
                <a:lnTo>
                  <a:pt x="13" y="17"/>
                </a:lnTo>
                <a:lnTo>
                  <a:pt x="0" y="2"/>
                </a:lnTo>
                <a:lnTo>
                  <a:pt x="15" y="0"/>
                </a:lnTo>
                <a:lnTo>
                  <a:pt x="30" y="0"/>
                </a:lnTo>
                <a:lnTo>
                  <a:pt x="46" y="2"/>
                </a:lnTo>
                <a:lnTo>
                  <a:pt x="59" y="4"/>
                </a:lnTo>
                <a:lnTo>
                  <a:pt x="72" y="8"/>
                </a:lnTo>
                <a:lnTo>
                  <a:pt x="84" y="13"/>
                </a:lnTo>
                <a:lnTo>
                  <a:pt x="97" y="21"/>
                </a:lnTo>
                <a:lnTo>
                  <a:pt x="109" y="29"/>
                </a:lnTo>
                <a:lnTo>
                  <a:pt x="115" y="33"/>
                </a:lnTo>
                <a:lnTo>
                  <a:pt x="118" y="36"/>
                </a:lnTo>
                <a:lnTo>
                  <a:pt x="124" y="40"/>
                </a:lnTo>
                <a:lnTo>
                  <a:pt x="128" y="44"/>
                </a:lnTo>
                <a:lnTo>
                  <a:pt x="134" y="54"/>
                </a:lnTo>
                <a:lnTo>
                  <a:pt x="139" y="61"/>
                </a:lnTo>
                <a:lnTo>
                  <a:pt x="143" y="71"/>
                </a:lnTo>
                <a:lnTo>
                  <a:pt x="143" y="78"/>
                </a:lnTo>
                <a:lnTo>
                  <a:pt x="145" y="86"/>
                </a:lnTo>
                <a:lnTo>
                  <a:pt x="143" y="96"/>
                </a:lnTo>
                <a:lnTo>
                  <a:pt x="143" y="96"/>
                </a:lnTo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3" grpId="0" animBg="1"/>
      <p:bldP spid="5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" t="-111" r="44242" b="40114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48"/>
          <p:cNvSpPr txBox="1"/>
          <p:nvPr/>
        </p:nvSpPr>
        <p:spPr>
          <a:xfrm>
            <a:off x="539552" y="987574"/>
            <a:ext cx="4610969" cy="1300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>
              <a:defRPr sz="5400" b="1">
                <a:ln w="0"/>
                <a:solidFill>
                  <a:schemeClr val="dk1"/>
                </a:solidFill>
                <a:effectLst>
                  <a:glow rad="139700">
                    <a:schemeClr val="bg1">
                      <a:alpha val="91000"/>
                    </a:schemeClr>
                  </a:glow>
                </a:effectLst>
                <a:latin typeface="黑体" pitchFamily="49" charset="-122"/>
                <a:ea typeface="黑体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sz="8000" dirty="0"/>
              <a:t>从 军 行</a:t>
            </a:r>
          </a:p>
        </p:txBody>
      </p:sp>
    </p:spTree>
    <p:extLst>
      <p:ext uri="{BB962C8B-B14F-4D97-AF65-F5344CB8AC3E}">
        <p14:creationId xmlns:p14="http://schemas.microsoft.com/office/powerpoint/2010/main" val="108217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69" y="370929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207" y="370929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rcRect l="4457" t="9468" r="4432" b="10868"/>
          <a:stretch>
            <a:fillRect/>
          </a:stretch>
        </p:blipFill>
        <p:spPr>
          <a:xfrm>
            <a:off x="4497626" y="-4539"/>
            <a:ext cx="4682886" cy="512296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061960" y="267494"/>
            <a:ext cx="3758512" cy="45243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28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defRPr>
            </a:lvl1pPr>
          </a:lstStyle>
          <a:p>
            <a:r>
              <a:rPr lang="zh-CN" altLang="en-US" sz="3600" dirty="0">
                <a:latin typeface="宋体" pitchFamily="2" charset="-122"/>
                <a:ea typeface="宋体" pitchFamily="2" charset="-122"/>
              </a:rPr>
              <a:t>从军行</a:t>
            </a:r>
          </a:p>
          <a:p>
            <a:r>
              <a:rPr lang="en-US" altLang="zh-CN" dirty="0">
                <a:latin typeface="仿宋" pitchFamily="49" charset="-122"/>
                <a:ea typeface="仿宋" pitchFamily="49" charset="-122"/>
              </a:rPr>
              <a:t>[</a:t>
            </a:r>
            <a:r>
              <a:rPr lang="zh-CN" altLang="en-US" dirty="0">
                <a:latin typeface="仿宋" pitchFamily="49" charset="-122"/>
                <a:ea typeface="仿宋" pitchFamily="49" charset="-122"/>
              </a:rPr>
              <a:t>唐</a:t>
            </a:r>
            <a:r>
              <a:rPr lang="en-US" altLang="zh-CN" dirty="0">
                <a:latin typeface="仿宋" pitchFamily="49" charset="-122"/>
                <a:ea typeface="仿宋" pitchFamily="49" charset="-122"/>
              </a:rPr>
              <a:t>]</a:t>
            </a:r>
            <a:r>
              <a:rPr lang="zh-CN" altLang="en-US" dirty="0">
                <a:latin typeface="仿宋" pitchFamily="49" charset="-122"/>
                <a:ea typeface="仿宋" pitchFamily="49" charset="-122"/>
              </a:rPr>
              <a:t>王昌龄</a:t>
            </a:r>
          </a:p>
          <a:p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青海</a:t>
            </a:r>
            <a:r>
              <a:rPr lang="en-US" altLang="zh-CN" sz="3200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长云</a:t>
            </a:r>
            <a:r>
              <a:rPr lang="en-US" altLang="zh-CN" sz="3200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暗雪山，</a:t>
            </a:r>
            <a:endParaRPr lang="en-US" altLang="zh-CN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孤城</a:t>
            </a:r>
            <a:r>
              <a:rPr lang="en-US" altLang="zh-CN" sz="3200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遥望</a:t>
            </a:r>
            <a:r>
              <a:rPr lang="en-US" altLang="zh-CN" sz="3200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玉门关。</a:t>
            </a:r>
          </a:p>
          <a:p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黄沙</a:t>
            </a:r>
            <a:r>
              <a:rPr lang="en-US" altLang="zh-CN" sz="3200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百战</a:t>
            </a:r>
            <a:r>
              <a:rPr lang="en-US" altLang="zh-CN" sz="3200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穿金甲，</a:t>
            </a:r>
            <a:endParaRPr lang="en-US" altLang="zh-CN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不破</a:t>
            </a:r>
            <a:r>
              <a:rPr lang="en-US" altLang="zh-CN" sz="3200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楼兰</a:t>
            </a:r>
            <a:r>
              <a:rPr lang="en-US" altLang="zh-CN" sz="3200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终不还。</a:t>
            </a:r>
            <a:endParaRPr lang="en-US" altLang="zh-CN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87862" y="1635646"/>
            <a:ext cx="3968114" cy="1454244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kern="0" dirty="0">
                <a:latin typeface="黑体" panose="02010609060101010101" pitchFamily="49" charset="-122"/>
                <a:ea typeface="黑体" panose="02010609060101010101" pitchFamily="49" charset="-122"/>
              </a:rPr>
              <a:t>    听音频</a:t>
            </a:r>
            <a:r>
              <a:rPr lang="zh-CN" altLang="en-US" sz="32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，用</a:t>
            </a:r>
            <a:r>
              <a:rPr lang="en-US" altLang="zh-CN" sz="3200" kern="0" dirty="0">
                <a:latin typeface="黑体" panose="02010609060101010101" pitchFamily="49" charset="-122"/>
                <a:ea typeface="黑体" panose="02010609060101010101" pitchFamily="49" charset="-122"/>
              </a:rPr>
              <a:t>“/” </a:t>
            </a:r>
            <a:r>
              <a:rPr lang="zh-CN" altLang="en-US" sz="32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在书上画出节奏。</a:t>
            </a:r>
            <a:endParaRPr lang="zh-CN" sz="3200" kern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文本框 14"/>
          <p:cNvSpPr txBox="1"/>
          <p:nvPr/>
        </p:nvSpPr>
        <p:spPr>
          <a:xfrm>
            <a:off x="707852" y="338705"/>
            <a:ext cx="214737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整体感知</a:t>
            </a:r>
          </a:p>
        </p:txBody>
      </p:sp>
      <p:pic>
        <p:nvPicPr>
          <p:cNvPr id="10" name="七彩五下课文朗读9古诗三首（从军行）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220072" y="6249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552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5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27" y="346281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39" y="351044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1115616" y="1419622"/>
            <a:ext cx="7200800" cy="1754326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  <a:defRPr/>
            </a:pPr>
            <a:r>
              <a:rPr lang="zh-CN" altLang="en-US" sz="3600" kern="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读前两句诗</a:t>
            </a:r>
            <a:r>
              <a:rPr lang="zh-CN" altLang="en-US" sz="3600" kern="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，关注含有地名的诗句，说说诗句的意思。</a:t>
            </a:r>
            <a:endParaRPr lang="zh-CN" altLang="en-US" sz="3600" kern="0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5" name="文本框 14"/>
          <p:cNvSpPr txBox="1"/>
          <p:nvPr/>
        </p:nvSpPr>
        <p:spPr>
          <a:xfrm>
            <a:off x="624428" y="318820"/>
            <a:ext cx="229138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</a:p>
        </p:txBody>
      </p:sp>
    </p:spTree>
    <p:extLst>
      <p:ext uri="{BB962C8B-B14F-4D97-AF65-F5344CB8AC3E}">
        <p14:creationId xmlns:p14="http://schemas.microsoft.com/office/powerpoint/2010/main" val="58900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323528" y="772487"/>
            <a:ext cx="4301177" cy="132343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青海长云暗雪山，</a:t>
            </a:r>
            <a:endParaRPr lang="en-US" altLang="zh-CN" sz="4000" b="1" dirty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孤城遥望玉门关。</a:t>
            </a:r>
          </a:p>
        </p:txBody>
      </p:sp>
      <p:sp>
        <p:nvSpPr>
          <p:cNvPr id="27" name="矩形 26"/>
          <p:cNvSpPr/>
          <p:nvPr/>
        </p:nvSpPr>
        <p:spPr>
          <a:xfrm>
            <a:off x="4427984" y="699542"/>
            <a:ext cx="4464496" cy="1635256"/>
          </a:xfrm>
          <a:prstGeom prst="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06000"/>
              </a:lnSpc>
            </a:pPr>
            <a:r>
              <a:rPr lang="zh-CN" altLang="en-US" sz="3200" b="1" kern="0" dirty="0">
                <a:solidFill>
                  <a:sysClr val="windowText" lastClr="000000"/>
                </a:solidFill>
                <a:latin typeface="宋体"/>
                <a:ea typeface="宋体"/>
              </a:rPr>
              <a:t>    大意</a:t>
            </a:r>
            <a:r>
              <a:rPr lang="zh-CN" altLang="en-US" sz="3200" b="1" kern="0" dirty="0" smtClean="0">
                <a:solidFill>
                  <a:sysClr val="windowText" lastClr="000000"/>
                </a:solidFill>
                <a:latin typeface="宋体"/>
                <a:ea typeface="宋体"/>
              </a:rPr>
              <a:t>：青海湖上阴云密布，遮暗了雪山，站在孤城上遥望玉门关。</a:t>
            </a:r>
            <a:endParaRPr lang="zh-CN" altLang="en-US" sz="3200" b="1" kern="0" dirty="0">
              <a:solidFill>
                <a:sysClr val="windowText" lastClr="000000"/>
              </a:solidFill>
              <a:latin typeface="宋体"/>
              <a:ea typeface="宋体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2437799" y="1460892"/>
            <a:ext cx="1708433" cy="635034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33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90" y="2785424"/>
            <a:ext cx="2952328" cy="1737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6091" y="2785424"/>
            <a:ext cx="2551803" cy="17377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7661" y="2785424"/>
            <a:ext cx="2720587" cy="17377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椭圆 23"/>
          <p:cNvSpPr/>
          <p:nvPr/>
        </p:nvSpPr>
        <p:spPr>
          <a:xfrm>
            <a:off x="359780" y="879568"/>
            <a:ext cx="1122157" cy="554638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329809" y="1434206"/>
            <a:ext cx="1194165" cy="634425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37490" y="2802577"/>
            <a:ext cx="1061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青海湖</a:t>
            </a:r>
          </a:p>
        </p:txBody>
      </p:sp>
    </p:spTree>
    <p:extLst>
      <p:ext uri="{BB962C8B-B14F-4D97-AF65-F5344CB8AC3E}">
        <p14:creationId xmlns:p14="http://schemas.microsoft.com/office/powerpoint/2010/main" val="3820035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7" grpId="0" animBg="1"/>
      <p:bldP spid="24" grpId="0" animBg="1"/>
      <p:bldP spid="26" grpId="0" animBg="1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55576" y="1275606"/>
            <a:ext cx="7776864" cy="1624484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  <a:defRPr/>
            </a:pPr>
            <a:r>
              <a:rPr lang="zh-CN" altLang="en-US" sz="3600" kern="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再读读后两句诗，借助注释大致了解诗句的意思。</a:t>
            </a:r>
          </a:p>
        </p:txBody>
      </p:sp>
    </p:spTree>
    <p:extLst>
      <p:ext uri="{BB962C8B-B14F-4D97-AF65-F5344CB8AC3E}">
        <p14:creationId xmlns:p14="http://schemas.microsoft.com/office/powerpoint/2010/main" val="124359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23528" y="1011780"/>
            <a:ext cx="4357718" cy="13234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4000" b="1">
                <a:latin typeface="楷体" pitchFamily="49" charset="-122"/>
                <a:ea typeface="楷体" pitchFamily="49" charset="-122"/>
              </a:rPr>
              <a:t>黄沙百战穿金甲，</a:t>
            </a:r>
            <a:endParaRPr lang="en-US" altLang="zh-CN" sz="4000" b="1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4000" b="1">
                <a:latin typeface="楷体" pitchFamily="49" charset="-122"/>
                <a:ea typeface="楷体" pitchFamily="49" charset="-122"/>
              </a:rPr>
              <a:t>不破楼兰终不还。</a:t>
            </a:r>
            <a:endParaRPr lang="zh-CN" altLang="en-US" sz="40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989402" y="388869"/>
            <a:ext cx="3806734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  <a:latin typeface="仿宋" pitchFamily="49" charset="-122"/>
                <a:ea typeface="仿宋" pitchFamily="49" charset="-122"/>
              </a:rPr>
              <a:t>“</a:t>
            </a:r>
            <a:r>
              <a:rPr lang="zh-CN" altLang="en-US" sz="3200" b="1" dirty="0">
                <a:solidFill>
                  <a:srgbClr val="FF0000"/>
                </a:solidFill>
                <a:latin typeface="仿宋" pitchFamily="49" charset="-122"/>
                <a:ea typeface="仿宋" pitchFamily="49" charset="-122"/>
              </a:rPr>
              <a:t>穿</a:t>
            </a:r>
            <a:r>
              <a:rPr lang="en-US" altLang="zh-CN" sz="3200" b="1" dirty="0" smtClean="0">
                <a:solidFill>
                  <a:srgbClr val="FF0000"/>
                </a:solidFill>
                <a:latin typeface="仿宋" pitchFamily="49" charset="-122"/>
                <a:ea typeface="仿宋" pitchFamily="49" charset="-122"/>
              </a:rPr>
              <a:t>”</a:t>
            </a:r>
            <a:r>
              <a:rPr lang="zh-CN" altLang="en-US" sz="3200" b="1" dirty="0" smtClean="0">
                <a:solidFill>
                  <a:srgbClr val="FF0000"/>
                </a:solidFill>
                <a:latin typeface="仿宋" pitchFamily="49" charset="-122"/>
                <a:ea typeface="仿宋" pitchFamily="49" charset="-122"/>
              </a:rPr>
              <a:t>是什么意思？</a:t>
            </a:r>
            <a:endParaRPr lang="zh-CN" altLang="en-US" sz="3200" b="1" dirty="0">
              <a:solidFill>
                <a:srgbClr val="FF0000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95536" y="2355726"/>
            <a:ext cx="3816424" cy="95410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西域古国名，这里泛指西域地区的各部族政权</a:t>
            </a:r>
          </a:p>
        </p:txBody>
      </p:sp>
      <p:sp>
        <p:nvSpPr>
          <p:cNvPr id="15" name="矩形 14"/>
          <p:cNvSpPr/>
          <p:nvPr/>
        </p:nvSpPr>
        <p:spPr>
          <a:xfrm>
            <a:off x="4572000" y="1146888"/>
            <a:ext cx="4355250" cy="2432974"/>
          </a:xfrm>
          <a:prstGeom prst="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sz="3200" b="1" kern="0" dirty="0">
                <a:solidFill>
                  <a:sysClr val="windowText" lastClr="000000"/>
                </a:solidFill>
                <a:latin typeface="宋体"/>
                <a:ea typeface="宋体"/>
              </a:rPr>
              <a:t>    大意：</a:t>
            </a:r>
            <a:r>
              <a:rPr lang="zh-CN" altLang="en-US" sz="3200" b="1" kern="0" dirty="0" smtClean="0">
                <a:solidFill>
                  <a:sysClr val="windowText" lastClr="000000"/>
                </a:solidFill>
                <a:latin typeface="宋体"/>
                <a:ea typeface="宋体"/>
              </a:rPr>
              <a:t>将士们身经百战，连铠甲都被黄沙磨</a:t>
            </a:r>
            <a:r>
              <a:rPr lang="zh-CN" altLang="en-US" sz="3200" b="1" kern="0" dirty="0">
                <a:solidFill>
                  <a:sysClr val="windowText" lastClr="000000"/>
                </a:solidFill>
                <a:latin typeface="宋体"/>
                <a:ea typeface="宋体"/>
              </a:rPr>
              <a:t>破</a:t>
            </a:r>
            <a:r>
              <a:rPr lang="zh-CN" altLang="en-US" sz="3200" b="1" kern="0" dirty="0" smtClean="0">
                <a:solidFill>
                  <a:sysClr val="windowText" lastClr="000000"/>
                </a:solidFill>
                <a:latin typeface="宋体"/>
                <a:ea typeface="宋体"/>
              </a:rPr>
              <a:t>了，</a:t>
            </a:r>
            <a:r>
              <a:rPr lang="zh-CN" altLang="en-US" sz="3200" b="1" kern="0" dirty="0">
                <a:solidFill>
                  <a:sysClr val="windowText" lastClr="000000"/>
                </a:solidFill>
                <a:latin typeface="宋体"/>
                <a:ea typeface="宋体"/>
              </a:rPr>
              <a:t>但</a:t>
            </a:r>
            <a:r>
              <a:rPr lang="zh-CN" altLang="en-US" sz="3200" b="1" kern="0" dirty="0" smtClean="0">
                <a:solidFill>
                  <a:sysClr val="windowText" lastClr="000000"/>
                </a:solidFill>
                <a:latin typeface="宋体"/>
                <a:ea typeface="宋体"/>
              </a:rPr>
              <a:t>只要不打败敌人他们就</a:t>
            </a:r>
            <a:r>
              <a:rPr lang="zh-CN" altLang="en-US" sz="3200" b="1" kern="0" smtClean="0">
                <a:solidFill>
                  <a:sysClr val="windowText" lastClr="000000"/>
                </a:solidFill>
                <a:latin typeface="宋体"/>
                <a:ea typeface="宋体"/>
              </a:rPr>
              <a:t>绝不返乡。</a:t>
            </a:r>
            <a:endParaRPr lang="zh-CN" altLang="en-US" sz="3200" b="1" kern="0" dirty="0">
              <a:solidFill>
                <a:sysClr val="windowText" lastClr="000000"/>
              </a:solidFill>
              <a:latin typeface="宋体"/>
              <a:ea typeface="宋体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1409727" y="1673499"/>
            <a:ext cx="1039271" cy="661720"/>
          </a:xfrm>
          <a:prstGeom prst="ellipse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9627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3" grpId="0"/>
      <p:bldP spid="15" grpId="0" animBg="1"/>
      <p:bldP spid="2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480627" y="843558"/>
            <a:ext cx="4611653" cy="13234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4000" b="1" spc="500" dirty="0">
                <a:latin typeface="楷体" pitchFamily="49" charset="-122"/>
                <a:ea typeface="楷体" pitchFamily="49" charset="-122"/>
              </a:rPr>
              <a:t>青海长云暗雪山</a:t>
            </a:r>
            <a:r>
              <a:rPr lang="zh-CN" altLang="en-US" sz="4000" b="1" spc="500" dirty="0" smtClean="0">
                <a:latin typeface="楷体" pitchFamily="49" charset="-122"/>
                <a:ea typeface="楷体" pitchFamily="49" charset="-122"/>
              </a:rPr>
              <a:t>，</a:t>
            </a:r>
            <a:endParaRPr lang="en-US" altLang="zh-CN" sz="4000" b="1" spc="500" dirty="0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4000" b="1" spc="500" dirty="0" smtClean="0">
                <a:latin typeface="楷体" pitchFamily="49" charset="-122"/>
                <a:ea typeface="楷体" pitchFamily="49" charset="-122"/>
              </a:rPr>
              <a:t>孤城</a:t>
            </a:r>
            <a:r>
              <a:rPr lang="zh-CN" altLang="en-US" sz="4000" b="1" spc="500" dirty="0">
                <a:latin typeface="楷体" pitchFamily="49" charset="-122"/>
                <a:ea typeface="楷体" pitchFamily="49" charset="-122"/>
              </a:rPr>
              <a:t>遥望玉门关。</a:t>
            </a:r>
          </a:p>
        </p:txBody>
      </p:sp>
      <p:sp>
        <p:nvSpPr>
          <p:cNvPr id="17" name="椭圆 16"/>
          <p:cNvSpPr/>
          <p:nvPr/>
        </p:nvSpPr>
        <p:spPr>
          <a:xfrm>
            <a:off x="5389206" y="935548"/>
            <a:ext cx="1195878" cy="624795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2582606" y="950639"/>
            <a:ext cx="1122157" cy="554638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3704763" y="925919"/>
            <a:ext cx="1119708" cy="634425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796734" y="1446069"/>
            <a:ext cx="1873841" cy="720928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452074" y="1539894"/>
            <a:ext cx="1338182" cy="609704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95536" y="2240134"/>
            <a:ext cx="8640960" cy="1274195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读到这些词，你想到了什么地方？它们描写的是哪里的环境？</a:t>
            </a:r>
            <a:endParaRPr lang="zh-CN" altLang="en-US" sz="3200" b="1" kern="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465337" y="3787175"/>
            <a:ext cx="1522487" cy="584775"/>
          </a:xfrm>
          <a:prstGeom prst="rect">
            <a:avLst/>
          </a:prstGeom>
          <a:solidFill>
            <a:srgbClr val="00B050">
              <a:alpha val="79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青海湖</a:t>
            </a:r>
            <a:endParaRPr lang="zh-CN" altLang="en-US" sz="3200" b="1" dirty="0">
              <a:solidFill>
                <a:schemeClr val="bg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918768" y="3787175"/>
            <a:ext cx="1522487" cy="584775"/>
          </a:xfrm>
          <a:prstGeom prst="rect">
            <a:avLst/>
          </a:prstGeom>
          <a:solidFill>
            <a:srgbClr val="00B050">
              <a:alpha val="79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祁连山</a:t>
            </a:r>
            <a:endParaRPr lang="zh-CN" altLang="en-US" sz="3200" b="1" dirty="0">
              <a:solidFill>
                <a:schemeClr val="bg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372200" y="3787175"/>
            <a:ext cx="1522487" cy="584775"/>
          </a:xfrm>
          <a:prstGeom prst="rect">
            <a:avLst/>
          </a:prstGeom>
          <a:solidFill>
            <a:srgbClr val="00B050">
              <a:alpha val="79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玉门关</a:t>
            </a:r>
            <a:endParaRPr lang="zh-CN" altLang="en-US" sz="3200" b="1" dirty="0">
              <a:solidFill>
                <a:schemeClr val="bg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307019" y="2852836"/>
            <a:ext cx="2065181" cy="584775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kern="0" dirty="0">
                <a:solidFill>
                  <a:srgbClr val="00B050"/>
                </a:solidFill>
                <a:latin typeface="黑体" pitchFamily="49" charset="-122"/>
                <a:ea typeface="黑体" pitchFamily="49" charset="-122"/>
              </a:rPr>
              <a:t>西北边塞</a:t>
            </a:r>
          </a:p>
        </p:txBody>
      </p:sp>
      <p:sp>
        <p:nvSpPr>
          <p:cNvPr id="14" name="矩形 13"/>
          <p:cNvSpPr/>
          <p:nvPr/>
        </p:nvSpPr>
        <p:spPr>
          <a:xfrm>
            <a:off x="-396552" y="28317"/>
            <a:ext cx="7704856" cy="830997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  <a:defRPr/>
            </a:pPr>
            <a:r>
              <a:rPr lang="zh-CN" altLang="en-US" sz="3200" kern="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读前两句诗，圈画出诗中的</a:t>
            </a:r>
            <a:r>
              <a:rPr lang="zh-CN" altLang="en-US" sz="3200" kern="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景物。</a:t>
            </a:r>
            <a:endParaRPr lang="zh-CN" altLang="en-US" sz="3200" kern="0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93982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4" grpId="0" animBg="1"/>
      <p:bldP spid="26" grpId="0" animBg="1"/>
      <p:bldP spid="12" grpId="0" animBg="1"/>
      <p:bldP spid="13" grpId="0" animBg="1"/>
      <p:bldP spid="15" grpId="0"/>
      <p:bldP spid="20" grpId="0" animBg="1"/>
      <p:bldP spid="21" grpId="0" animBg="1"/>
      <p:bldP spid="22" grpId="0" animBg="1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23528" y="426026"/>
            <a:ext cx="8352928" cy="1569660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kern="0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结合插图想象，你</a:t>
            </a:r>
            <a:r>
              <a:rPr lang="zh-CN" altLang="en-US" sz="3200" b="1" kern="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的脑海中浮现</a:t>
            </a:r>
            <a:r>
              <a:rPr lang="zh-CN" altLang="en-US" sz="3200" b="1" kern="0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出怎样的一幅画面</a:t>
            </a:r>
            <a:r>
              <a:rPr lang="zh-CN" altLang="en-US" sz="3200" b="1" kern="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923678"/>
            <a:ext cx="4688979" cy="28793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25" y="118076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6595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11560" y="339502"/>
            <a:ext cx="8064896" cy="1569660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kern="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  读后两句诗，说说诗人是怎么描写戍边战士的生活的，你从中体会到了</a:t>
            </a:r>
            <a:r>
              <a:rPr lang="zh-CN" altLang="en-US" sz="3200" kern="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什么？</a:t>
            </a:r>
            <a:endParaRPr lang="zh-CN" altLang="en-US" sz="3200" kern="0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" name="文本框 5"/>
          <p:cNvSpPr txBox="1"/>
          <p:nvPr/>
        </p:nvSpPr>
        <p:spPr>
          <a:xfrm>
            <a:off x="2771800" y="2103696"/>
            <a:ext cx="4608512" cy="13234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黄沙百战穿金甲</a:t>
            </a:r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，</a:t>
            </a:r>
            <a:endParaRPr lang="en-US" altLang="zh-CN" sz="4000" b="1" dirty="0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不</a:t>
            </a:r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破楼兰终不还。</a:t>
            </a:r>
          </a:p>
        </p:txBody>
      </p:sp>
      <p:sp>
        <p:nvSpPr>
          <p:cNvPr id="6" name="矩形 5"/>
          <p:cNvSpPr/>
          <p:nvPr/>
        </p:nvSpPr>
        <p:spPr>
          <a:xfrm>
            <a:off x="735051" y="2197606"/>
            <a:ext cx="1964741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环境恶劣</a:t>
            </a:r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2879204" y="2751768"/>
            <a:ext cx="2052836" cy="13648"/>
          </a:xfrm>
          <a:prstGeom prst="lin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矩形 7"/>
          <p:cNvSpPr/>
          <p:nvPr/>
        </p:nvSpPr>
        <p:spPr>
          <a:xfrm>
            <a:off x="6876256" y="2197606"/>
            <a:ext cx="1980220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战争残酷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5004048" y="2751768"/>
            <a:ext cx="1440160" cy="0"/>
          </a:xfrm>
          <a:prstGeom prst="line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2843808" y="3399840"/>
            <a:ext cx="3708412" cy="0"/>
          </a:xfrm>
          <a:prstGeom prst="line">
            <a:avLst/>
          </a:prstGeom>
          <a:noFill/>
          <a:ln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矩形 10"/>
          <p:cNvSpPr/>
          <p:nvPr/>
        </p:nvSpPr>
        <p:spPr>
          <a:xfrm>
            <a:off x="3131840" y="3571151"/>
            <a:ext cx="3096344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保家卫国的决心</a:t>
            </a:r>
          </a:p>
        </p:txBody>
      </p:sp>
    </p:spTree>
    <p:extLst>
      <p:ext uri="{BB962C8B-B14F-4D97-AF65-F5344CB8AC3E}">
        <p14:creationId xmlns:p14="http://schemas.microsoft.com/office/powerpoint/2010/main" val="1756792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5"/>
          <p:cNvSpPr txBox="1"/>
          <p:nvPr/>
        </p:nvSpPr>
        <p:spPr>
          <a:xfrm>
            <a:off x="323528" y="555526"/>
            <a:ext cx="8712968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从这两句诗中，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你仿佛看到了哪些画面？听到了哪些声音？</a:t>
            </a:r>
          </a:p>
        </p:txBody>
      </p:sp>
      <p:sp>
        <p:nvSpPr>
          <p:cNvPr id="5" name="矩形 4"/>
          <p:cNvSpPr/>
          <p:nvPr/>
        </p:nvSpPr>
        <p:spPr>
          <a:xfrm>
            <a:off x="4654412" y="1929428"/>
            <a:ext cx="4106738" cy="1077218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黄沙漫天、将士的铠甲都磨破了</a:t>
            </a:r>
            <a:endParaRPr lang="zh-CN" altLang="en-US" sz="3200" b="1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654412" y="3291830"/>
            <a:ext cx="4106738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刀剑撞击声、厮杀声</a:t>
            </a:r>
          </a:p>
        </p:txBody>
      </p:sp>
      <p:pic>
        <p:nvPicPr>
          <p:cNvPr id="2" name="战场刀剑声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252621" y="3948613"/>
            <a:ext cx="609600" cy="609600"/>
          </a:xfrm>
          <a:prstGeom prst="rect">
            <a:avLst/>
          </a:prstGeom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51670"/>
            <a:ext cx="4112444" cy="2740423"/>
          </a:xfrm>
          <a:prstGeom prst="rect">
            <a:avLst/>
          </a:pr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22" y="123478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8264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44" y="1923678"/>
            <a:ext cx="4392488" cy="2062103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    将士们为保家卫国血战到底的豪迈气概，这也是诗人爱国之情的体现。</a:t>
            </a:r>
          </a:p>
        </p:txBody>
      </p:sp>
      <p:sp>
        <p:nvSpPr>
          <p:cNvPr id="3" name="矩形 2"/>
          <p:cNvSpPr/>
          <p:nvPr/>
        </p:nvSpPr>
        <p:spPr>
          <a:xfrm>
            <a:off x="355313" y="451286"/>
            <a:ext cx="8447871" cy="1077218"/>
          </a:xfrm>
          <a:prstGeom prst="rect">
            <a:avLst/>
          </a:prstGeom>
          <a:ln w="12700" cmpd="sng">
            <a:noFill/>
            <a:prstDash val="lgDashDotDot"/>
          </a:ln>
        </p:spPr>
        <p:txBody>
          <a:bodyPr wrap="square">
            <a:spAutoFit/>
          </a:bodyPr>
          <a:lstStyle/>
          <a:p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不破楼兰终不还”是以谁的口吻说的？从中你体会到诗人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怎样的情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感？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854" y="2067694"/>
            <a:ext cx="3783028" cy="24555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云形标注 3"/>
          <p:cNvSpPr/>
          <p:nvPr/>
        </p:nvSpPr>
        <p:spPr>
          <a:xfrm>
            <a:off x="4644008" y="1484582"/>
            <a:ext cx="2880320" cy="1475294"/>
          </a:xfrm>
          <a:prstGeom prst="cloudCallout">
            <a:avLst>
              <a:gd name="adj1" fmla="val 67792"/>
              <a:gd name="adj2" fmla="val 47060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不破楼兰终不还！</a:t>
            </a:r>
          </a:p>
        </p:txBody>
      </p:sp>
      <p:pic>
        <p:nvPicPr>
          <p:cNvPr id="7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313" y="-25731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1514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547664" y="915566"/>
            <a:ext cx="5961888" cy="363791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b="1" dirty="0">
                <a:latin typeface="宋体" pitchFamily="2" charset="-122"/>
                <a:ea typeface="宋体" pitchFamily="2" charset="-122"/>
              </a:rPr>
              <a:t>从军行</a:t>
            </a:r>
            <a:endParaRPr lang="en-US" altLang="zh-CN" sz="3600" b="1" dirty="0">
              <a:latin typeface="宋体" pitchFamily="2" charset="-122"/>
              <a:ea typeface="宋体" pitchFamily="2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2800" b="1" dirty="0">
                <a:latin typeface="仿宋" pitchFamily="49" charset="-122"/>
                <a:ea typeface="仿宋" pitchFamily="49" charset="-122"/>
              </a:rPr>
              <a:t>[</a:t>
            </a:r>
            <a:r>
              <a:rPr lang="zh-CN" altLang="en-US" sz="2800" b="1" dirty="0">
                <a:latin typeface="仿宋" pitchFamily="49" charset="-122"/>
                <a:ea typeface="仿宋" pitchFamily="49" charset="-122"/>
              </a:rPr>
              <a:t>唐</a:t>
            </a:r>
            <a:r>
              <a:rPr lang="en-US" altLang="zh-CN" sz="2800" b="1" dirty="0" smtClean="0">
                <a:latin typeface="仿宋" pitchFamily="49" charset="-122"/>
                <a:ea typeface="仿宋" pitchFamily="49" charset="-122"/>
              </a:rPr>
              <a:t>]</a:t>
            </a:r>
            <a:r>
              <a:rPr lang="zh-CN" altLang="en-US" sz="2800" b="1" dirty="0" smtClean="0">
                <a:latin typeface="仿宋" pitchFamily="49" charset="-122"/>
                <a:ea typeface="仿宋" pitchFamily="49" charset="-122"/>
              </a:rPr>
              <a:t>王昌龄</a:t>
            </a:r>
            <a:endParaRPr lang="en-US" altLang="zh-CN" sz="2800" b="1" dirty="0">
              <a:latin typeface="仿宋" pitchFamily="49" charset="-122"/>
              <a:ea typeface="仿宋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（    ）（    ）暗（    ），</a:t>
            </a:r>
            <a:endParaRPr lang="en-US" altLang="zh-CN" sz="3200" b="1" dirty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（    ）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遥 望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（   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  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）。</a:t>
            </a:r>
            <a:endParaRPr lang="en-US" altLang="zh-CN" sz="3200" b="1" dirty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 黄 沙 百 战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（    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  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），</a:t>
            </a:r>
            <a:endParaRPr lang="en-US" altLang="zh-CN" sz="3200" b="1" dirty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 不 破 楼 兰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（    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  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）。</a:t>
            </a:r>
          </a:p>
        </p:txBody>
      </p:sp>
      <p:sp>
        <p:nvSpPr>
          <p:cNvPr id="20" name="文本框 3"/>
          <p:cNvSpPr txBox="1"/>
          <p:nvPr/>
        </p:nvSpPr>
        <p:spPr>
          <a:xfrm>
            <a:off x="944165" y="347390"/>
            <a:ext cx="2907755" cy="500137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填一填，背一背</a:t>
            </a:r>
            <a:endParaRPr lang="zh-CN" altLang="en-US" sz="2400" b="1" dirty="0">
              <a:solidFill>
                <a:srgbClr val="C00000"/>
              </a:solidFill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13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53" y="-20538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1140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50" y="330972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369072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467545" y="1491630"/>
            <a:ext cx="8280919" cy="1546577"/>
          </a:xfrm>
          <a:prstGeom prst="rect">
            <a:avLst/>
          </a:prstGeom>
          <a:noFill/>
          <a:ln w="12700" cmpd="sng">
            <a:noFill/>
            <a:prstDash val="lgDashDot"/>
          </a:ln>
        </p:spPr>
        <p:txBody>
          <a:bodyPr wrap="square" lIns="68580" tIns="34290" rIns="68580" bIns="3429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   《从军行》通过对</a:t>
            </a:r>
            <a:r>
              <a:rPr lang="zh-CN" altLang="en-US" sz="3200" b="1" u="sng">
                <a:latin typeface="楷体" panose="02010609060101010101" pitchFamily="49" charset="-122"/>
                <a:ea typeface="楷体" panose="02010609060101010101" pitchFamily="49" charset="-122"/>
              </a:rPr>
              <a:t>             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描绘，表现了戍边战士</a:t>
            </a:r>
            <a:r>
              <a:rPr lang="zh-CN" altLang="en-US" sz="3200" b="1" u="sng">
                <a:latin typeface="楷体" panose="02010609060101010101" pitchFamily="49" charset="-122"/>
                <a:ea typeface="楷体" panose="02010609060101010101" pitchFamily="49" charset="-122"/>
              </a:rPr>
              <a:t>     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的气势和豪情。</a:t>
            </a:r>
            <a:endParaRPr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414247" y="2316615"/>
            <a:ext cx="1929553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不怕牺牲</a:t>
            </a:r>
            <a:endParaRPr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424985" y="1570657"/>
            <a:ext cx="2706978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边塞战事场景</a:t>
            </a:r>
            <a:endParaRPr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14"/>
          <p:cNvSpPr txBox="1"/>
          <p:nvPr/>
        </p:nvSpPr>
        <p:spPr>
          <a:xfrm>
            <a:off x="758831" y="338094"/>
            <a:ext cx="203675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</p:spTree>
    <p:extLst>
      <p:ext uri="{BB962C8B-B14F-4D97-AF65-F5344CB8AC3E}">
        <p14:creationId xmlns:p14="http://schemas.microsoft.com/office/powerpoint/2010/main" val="2015885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683568" y="1707654"/>
            <a:ext cx="8352928" cy="9002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algn="dist">
              <a:defRPr sz="8000" b="1">
                <a:ln w="0"/>
                <a:effectLst>
                  <a:glow rad="139700">
                    <a:schemeClr val="bg1">
                      <a:alpha val="91000"/>
                    </a:schemeClr>
                  </a:glow>
                </a:effectLst>
                <a:latin typeface="黑体" pitchFamily="49" charset="-122"/>
                <a:ea typeface="黑体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algn="l"/>
            <a:r>
              <a:rPr lang="zh-CN" altLang="en-US" sz="5400" dirty="0">
                <a:sym typeface="+mn-ea"/>
              </a:rPr>
              <a:t>秋夜将晓出篱门迎凉有感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3258418" y="-20538"/>
            <a:ext cx="2825750" cy="715963"/>
            <a:chOff x="3554363" y="198944"/>
            <a:chExt cx="2825750" cy="715963"/>
          </a:xfrm>
        </p:grpSpPr>
        <p:sp>
          <p:nvSpPr>
            <p:cNvPr id="5" name="文本框 15"/>
            <p:cNvSpPr>
              <a:spLocks noChangeArrowheads="1"/>
            </p:cNvSpPr>
            <p:nvPr/>
          </p:nvSpPr>
          <p:spPr bwMode="auto">
            <a:xfrm>
              <a:off x="3563888" y="198944"/>
              <a:ext cx="2816225" cy="715963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 dirty="0" smtClean="0">
                  <a:latin typeface="宋体" panose="02010600030101010101" pitchFamily="2" charset="-122"/>
                  <a:ea typeface="宋体" panose="02010600030101010101" pitchFamily="2" charset="-122"/>
                </a:rPr>
                <a:t>第二课时</a:t>
              </a:r>
              <a:endPara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6" name="iconfont-1191-870150"/>
            <p:cNvSpPr>
              <a:spLocks noChangeAspect="1"/>
            </p:cNvSpPr>
            <p:nvPr/>
          </p:nvSpPr>
          <p:spPr bwMode="auto">
            <a:xfrm>
              <a:off x="6088013" y="371982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7" name="iconfont-1191-870150"/>
            <p:cNvSpPr>
              <a:spLocks noChangeAspect="1"/>
            </p:cNvSpPr>
            <p:nvPr/>
          </p:nvSpPr>
          <p:spPr bwMode="auto">
            <a:xfrm rot="10800000">
              <a:off x="3554363" y="371982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782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936" y="370929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374" y="370929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rcRect l="4457" t="9468" r="4432" b="10868"/>
          <a:stretch>
            <a:fillRect/>
          </a:stretch>
        </p:blipFill>
        <p:spPr>
          <a:xfrm>
            <a:off x="4382888" y="-4539"/>
            <a:ext cx="4682886" cy="512296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817302" y="1347614"/>
            <a:ext cx="4104456" cy="293618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28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defRPr>
            </a:lvl1pPr>
          </a:lstStyle>
          <a:p>
            <a:r>
              <a:rPr lang="en-US" altLang="zh-CN" dirty="0">
                <a:latin typeface="仿宋" pitchFamily="49" charset="-122"/>
                <a:ea typeface="仿宋" pitchFamily="49" charset="-122"/>
              </a:rPr>
              <a:t>[</a:t>
            </a:r>
            <a:r>
              <a:rPr lang="zh-CN" altLang="en-US" dirty="0">
                <a:latin typeface="仿宋" pitchFamily="49" charset="-122"/>
                <a:ea typeface="仿宋" pitchFamily="49" charset="-122"/>
              </a:rPr>
              <a:t>宋</a:t>
            </a:r>
            <a:r>
              <a:rPr lang="en-US" altLang="zh-CN" dirty="0">
                <a:latin typeface="仿宋" pitchFamily="49" charset="-122"/>
                <a:ea typeface="仿宋" pitchFamily="49" charset="-122"/>
              </a:rPr>
              <a:t>]</a:t>
            </a:r>
            <a:r>
              <a:rPr lang="zh-CN" altLang="en-US" dirty="0" smtClean="0">
                <a:latin typeface="仿宋" pitchFamily="49" charset="-122"/>
                <a:ea typeface="仿宋" pitchFamily="49" charset="-122"/>
              </a:rPr>
              <a:t>陆游</a:t>
            </a:r>
            <a:endParaRPr lang="en-US" altLang="zh-CN" dirty="0" smtClean="0">
              <a:latin typeface="仿宋" pitchFamily="49" charset="-122"/>
              <a:ea typeface="仿宋" pitchFamily="49" charset="-122"/>
            </a:endParaRPr>
          </a:p>
          <a:p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三万里河</a:t>
            </a:r>
            <a:r>
              <a:rPr lang="en-US" altLang="zh-CN" dirty="0" smtClean="0">
                <a:solidFill>
                  <a:srgbClr val="FFFF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东入海，</a:t>
            </a:r>
            <a:endParaRPr lang="en-US" altLang="zh-CN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五千仞岳</a:t>
            </a:r>
            <a:r>
              <a:rPr lang="en-US" altLang="zh-CN" dirty="0" smtClean="0">
                <a:solidFill>
                  <a:srgbClr val="FFFF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上摩天。</a:t>
            </a:r>
            <a:endParaRPr lang="en-US" altLang="zh-CN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pc="450" dirty="0" smtClean="0">
                <a:latin typeface="楷体" pitchFamily="49" charset="-122"/>
                <a:ea typeface="楷体" pitchFamily="49" charset="-122"/>
              </a:rPr>
              <a:t>遗民</a:t>
            </a:r>
            <a:r>
              <a:rPr lang="en-US" altLang="zh-CN" spc="450" dirty="0" smtClean="0">
                <a:solidFill>
                  <a:srgbClr val="FFFF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pc="450" dirty="0" smtClean="0">
                <a:latin typeface="楷体" pitchFamily="49" charset="-122"/>
                <a:ea typeface="楷体" pitchFamily="49" charset="-122"/>
              </a:rPr>
              <a:t>泪尽</a:t>
            </a:r>
            <a:r>
              <a:rPr lang="en-US" altLang="zh-CN" spc="450" dirty="0" smtClean="0">
                <a:solidFill>
                  <a:srgbClr val="FFFF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pc="450" dirty="0" smtClean="0">
                <a:latin typeface="楷体" pitchFamily="49" charset="-122"/>
                <a:ea typeface="楷体" pitchFamily="49" charset="-122"/>
              </a:rPr>
              <a:t>胡尘里</a:t>
            </a:r>
            <a:r>
              <a:rPr lang="zh-CN" altLang="en-US" spc="450" dirty="0">
                <a:latin typeface="楷体" pitchFamily="49" charset="-122"/>
                <a:ea typeface="楷体" pitchFamily="49" charset="-122"/>
              </a:rPr>
              <a:t>，</a:t>
            </a:r>
            <a:endParaRPr lang="en-US" altLang="zh-CN" spc="450" dirty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pc="450" dirty="0">
                <a:latin typeface="楷体" pitchFamily="49" charset="-122"/>
                <a:ea typeface="楷体" pitchFamily="49" charset="-122"/>
              </a:rPr>
              <a:t>南</a:t>
            </a:r>
            <a:r>
              <a:rPr lang="zh-CN" altLang="en-US" spc="450" dirty="0" smtClean="0">
                <a:latin typeface="楷体" pitchFamily="49" charset="-122"/>
                <a:ea typeface="楷体" pitchFamily="49" charset="-122"/>
              </a:rPr>
              <a:t>望</a:t>
            </a:r>
            <a:r>
              <a:rPr lang="en-US" altLang="zh-CN" spc="450" dirty="0" smtClean="0">
                <a:solidFill>
                  <a:srgbClr val="FFFF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pc="450" dirty="0" smtClean="0">
                <a:latin typeface="楷体" pitchFamily="49" charset="-122"/>
                <a:ea typeface="楷体" pitchFamily="49" charset="-122"/>
              </a:rPr>
              <a:t>王师</a:t>
            </a:r>
            <a:r>
              <a:rPr lang="en-US" altLang="zh-CN" spc="450" dirty="0" smtClean="0">
                <a:solidFill>
                  <a:srgbClr val="FFFF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pc="450" dirty="0" smtClean="0">
                <a:latin typeface="楷体" pitchFamily="49" charset="-122"/>
                <a:ea typeface="楷体" pitchFamily="49" charset="-122"/>
              </a:rPr>
              <a:t>又</a:t>
            </a:r>
            <a:r>
              <a:rPr lang="zh-CN" altLang="en-US" spc="450" dirty="0">
                <a:latin typeface="楷体" pitchFamily="49" charset="-122"/>
                <a:ea typeface="楷体" pitchFamily="49" charset="-122"/>
              </a:rPr>
              <a:t>一年。</a:t>
            </a:r>
          </a:p>
        </p:txBody>
      </p:sp>
      <p:sp>
        <p:nvSpPr>
          <p:cNvPr id="11" name="矩形 10"/>
          <p:cNvSpPr/>
          <p:nvPr/>
        </p:nvSpPr>
        <p:spPr>
          <a:xfrm>
            <a:off x="387862" y="1347614"/>
            <a:ext cx="3536066" cy="1454244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kern="0" dirty="0">
                <a:latin typeface="黑体" panose="02010609060101010101" pitchFamily="49" charset="-122"/>
                <a:ea typeface="黑体" panose="02010609060101010101" pitchFamily="49" charset="-122"/>
              </a:rPr>
              <a:t>    自由</a:t>
            </a:r>
            <a:r>
              <a:rPr lang="zh-CN" altLang="en-US" sz="32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朗读，读准字音，读出</a:t>
            </a:r>
            <a:r>
              <a:rPr lang="zh-CN" altLang="en-US" sz="3200" kern="0" dirty="0">
                <a:latin typeface="黑体" panose="02010609060101010101" pitchFamily="49" charset="-122"/>
                <a:ea typeface="黑体" panose="02010609060101010101" pitchFamily="49" charset="-122"/>
              </a:rPr>
              <a:t>节奏。</a:t>
            </a:r>
            <a:endParaRPr lang="zh-CN" sz="3200" kern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文本框 14"/>
          <p:cNvSpPr txBox="1"/>
          <p:nvPr/>
        </p:nvSpPr>
        <p:spPr>
          <a:xfrm>
            <a:off x="676636" y="364326"/>
            <a:ext cx="214737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整体感知</a:t>
            </a:r>
          </a:p>
        </p:txBody>
      </p:sp>
      <p:pic>
        <p:nvPicPr>
          <p:cNvPr id="10" name="七彩五下课文朗读9古诗三首（秋夜将晓出篱门迎凉有感）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872679" y="3003798"/>
            <a:ext cx="609600" cy="6096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4719398" y="814035"/>
            <a:ext cx="42484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秋夜将晓出篱门迎凉有感</a:t>
            </a:r>
            <a:endParaRPr lang="en-US" altLang="zh-CN" sz="2800" b="1" dirty="0">
              <a:solidFill>
                <a:schemeClr val="bg1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73371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16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15566"/>
            <a:ext cx="5076564" cy="338437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1872" y="915566"/>
            <a:ext cx="2240528" cy="3384376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108520" y="51470"/>
            <a:ext cx="8352928" cy="830997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  <a:defRPr/>
            </a:pPr>
            <a:r>
              <a:rPr lang="zh-CN" altLang="en-US" sz="3200" kern="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结合图片和前两句诗，谈谈自己的体会。</a:t>
            </a:r>
            <a:endParaRPr lang="zh-CN" altLang="en-US" sz="3200" kern="0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28677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667955" y="1245116"/>
            <a:ext cx="4301177" cy="147155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三万里河东入海，</a:t>
            </a:r>
            <a:endParaRPr lang="en-US" altLang="zh-CN" sz="4000" b="1" dirty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五千仞岳上摩天。</a:t>
            </a:r>
          </a:p>
        </p:txBody>
      </p:sp>
      <p:sp>
        <p:nvSpPr>
          <p:cNvPr id="23" name="矩形 22"/>
          <p:cNvSpPr/>
          <p:nvPr/>
        </p:nvSpPr>
        <p:spPr>
          <a:xfrm>
            <a:off x="2760532" y="655856"/>
            <a:ext cx="4869910" cy="52322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指黄河。“三万里”形容很长</a:t>
            </a:r>
          </a:p>
        </p:txBody>
      </p:sp>
      <p:sp>
        <p:nvSpPr>
          <p:cNvPr id="27" name="矩形 26"/>
          <p:cNvSpPr/>
          <p:nvPr/>
        </p:nvSpPr>
        <p:spPr>
          <a:xfrm>
            <a:off x="1187624" y="3541273"/>
            <a:ext cx="6984776" cy="758669"/>
          </a:xfrm>
          <a:prstGeom prst="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40000"/>
              </a:lnSpc>
            </a:pPr>
            <a:r>
              <a:rPr lang="zh-CN" altLang="en-US" sz="3200" b="1" kern="0" dirty="0" smtClean="0">
                <a:solidFill>
                  <a:sysClr val="windowText" lastClr="000000"/>
                </a:solidFill>
                <a:latin typeface="宋体"/>
                <a:ea typeface="宋体"/>
              </a:rPr>
              <a:t>大意</a:t>
            </a:r>
            <a:r>
              <a:rPr lang="zh-CN" altLang="en-US" sz="3200" b="1" kern="0" dirty="0">
                <a:solidFill>
                  <a:sysClr val="windowText" lastClr="000000"/>
                </a:solidFill>
                <a:latin typeface="宋体"/>
                <a:ea typeface="宋体"/>
              </a:rPr>
              <a:t>：黄河奔流入海，华山高耸入云。</a:t>
            </a:r>
          </a:p>
        </p:txBody>
      </p:sp>
      <p:sp>
        <p:nvSpPr>
          <p:cNvPr id="17" name="椭圆 16"/>
          <p:cNvSpPr/>
          <p:nvPr/>
        </p:nvSpPr>
        <p:spPr>
          <a:xfrm>
            <a:off x="5240940" y="2033995"/>
            <a:ext cx="1177711" cy="678576"/>
          </a:xfrm>
          <a:prstGeom prst="ellipse">
            <a:avLst/>
          </a:prstGeom>
          <a:noFill/>
          <a:ln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2627784" y="1245116"/>
            <a:ext cx="2248701" cy="747375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2627784" y="2033995"/>
            <a:ext cx="2278672" cy="678577"/>
          </a:xfrm>
          <a:prstGeom prst="ellipse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7504" y="1618803"/>
            <a:ext cx="2520280" cy="1815882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指华山。</a:t>
            </a:r>
            <a:r>
              <a:rPr lang="zh-CN" altLang="en-US" sz="2800" b="1" dirty="0" smtClean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“仞”长度</a:t>
            </a:r>
            <a:r>
              <a:rPr lang="zh-CN" altLang="en-US" sz="2800" b="1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单位。“五千仞”形容很高</a:t>
            </a:r>
          </a:p>
        </p:txBody>
      </p:sp>
      <p:sp>
        <p:nvSpPr>
          <p:cNvPr id="12" name="矩形 11"/>
          <p:cNvSpPr/>
          <p:nvPr/>
        </p:nvSpPr>
        <p:spPr>
          <a:xfrm>
            <a:off x="6622330" y="2033995"/>
            <a:ext cx="2105664" cy="95410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B050"/>
                </a:solidFill>
                <a:latin typeface="宋体" pitchFamily="2" charset="-122"/>
                <a:ea typeface="宋体" pitchFamily="2" charset="-122"/>
              </a:rPr>
              <a:t>碰到天，形容极高</a:t>
            </a:r>
          </a:p>
        </p:txBody>
      </p:sp>
      <p:pic>
        <p:nvPicPr>
          <p:cNvPr id="10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74" y="130081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0081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本框 14"/>
          <p:cNvSpPr txBox="1"/>
          <p:nvPr/>
        </p:nvSpPr>
        <p:spPr>
          <a:xfrm>
            <a:off x="662330" y="115089"/>
            <a:ext cx="214737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理解诗意</a:t>
            </a:r>
          </a:p>
        </p:txBody>
      </p:sp>
    </p:spTree>
    <p:extLst>
      <p:ext uri="{BB962C8B-B14F-4D97-AF65-F5344CB8AC3E}">
        <p14:creationId xmlns:p14="http://schemas.microsoft.com/office/powerpoint/2010/main" val="2726335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 animBg="1"/>
      <p:bldP spid="17" grpId="0" animBg="1"/>
      <p:bldP spid="24" grpId="0" animBg="1"/>
      <p:bldP spid="26" grpId="0" animBg="1"/>
      <p:bldP spid="11" grpId="0"/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3" r="15586"/>
          <a:stretch/>
        </p:blipFill>
        <p:spPr bwMode="auto">
          <a:xfrm>
            <a:off x="-1" y="0"/>
            <a:ext cx="4572001" cy="514350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095"/>
          <a:stretch/>
        </p:blipFill>
        <p:spPr bwMode="auto">
          <a:xfrm>
            <a:off x="4572000" y="-20538"/>
            <a:ext cx="4572000" cy="5164038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5"/>
          <p:cNvSpPr txBox="1"/>
          <p:nvPr/>
        </p:nvSpPr>
        <p:spPr>
          <a:xfrm>
            <a:off x="339650" y="156577"/>
            <a:ext cx="4038936" cy="73289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楷体" pitchFamily="49" charset="-122"/>
                <a:ea typeface="楷体" pitchFamily="49" charset="-122"/>
              </a:rPr>
              <a:t>三万里河东入海</a:t>
            </a:r>
            <a:r>
              <a:rPr lang="zh-CN" altLang="en-US" sz="40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楷体" pitchFamily="49" charset="-122"/>
                <a:ea typeface="楷体" pitchFamily="49" charset="-122"/>
              </a:rPr>
              <a:t>，</a:t>
            </a:r>
            <a:endParaRPr lang="zh-CN" altLang="en-US" sz="4000" b="1" dirty="0">
              <a:effectLst>
                <a:glow rad="101600">
                  <a:schemeClr val="bg1">
                    <a:alpha val="60000"/>
                  </a:schemeClr>
                </a:glow>
              </a:effectLst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520077" y="2347015"/>
            <a:ext cx="5952270" cy="584775"/>
          </a:xfrm>
          <a:prstGeom prst="rect">
            <a:avLst/>
          </a:prstGeom>
          <a:solidFill>
            <a:schemeClr val="bg1">
              <a:alpha val="93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3200" b="1" kern="0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夸张的手法表现北方河山的壮丽</a:t>
            </a:r>
            <a:endParaRPr lang="zh-CN" altLang="en-US" sz="3200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928796" y="156576"/>
            <a:ext cx="4107700" cy="73289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楷体" pitchFamily="49" charset="-122"/>
                <a:ea typeface="楷体" pitchFamily="49" charset="-122"/>
              </a:rPr>
              <a:t>五</a:t>
            </a:r>
            <a:r>
              <a:rPr lang="zh-CN" altLang="en-US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楷体" pitchFamily="49" charset="-122"/>
                <a:ea typeface="楷体" pitchFamily="49" charset="-122"/>
              </a:rPr>
              <a:t>千仞岳上摩天。</a:t>
            </a:r>
          </a:p>
        </p:txBody>
      </p:sp>
    </p:spTree>
    <p:extLst>
      <p:ext uri="{BB962C8B-B14F-4D97-AF65-F5344CB8AC3E}">
        <p14:creationId xmlns:p14="http://schemas.microsoft.com/office/powerpoint/2010/main" val="878165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446530" y="1121627"/>
            <a:ext cx="4357718" cy="147155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spc="450">
                <a:latin typeface="楷体" pitchFamily="49" charset="-122"/>
                <a:ea typeface="楷体" pitchFamily="49" charset="-122"/>
              </a:rPr>
              <a:t>遗民泪尽胡尘里，</a:t>
            </a:r>
            <a:endParaRPr lang="en-US" altLang="zh-CN" sz="4000" b="1" spc="45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4000" b="1" spc="450">
                <a:latin typeface="楷体" pitchFamily="49" charset="-122"/>
                <a:ea typeface="楷体" pitchFamily="49" charset="-122"/>
              </a:rPr>
              <a:t>南望王师又一年。</a:t>
            </a:r>
            <a:endParaRPr lang="zh-CN" altLang="en-US" sz="4000" b="1" spc="450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11560" y="101209"/>
            <a:ext cx="3249670" cy="1077218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指在金统治地区的原宋朝百姓</a:t>
            </a:r>
          </a:p>
        </p:txBody>
      </p:sp>
      <p:sp>
        <p:nvSpPr>
          <p:cNvPr id="13" name="矩形 12"/>
          <p:cNvSpPr/>
          <p:nvPr/>
        </p:nvSpPr>
        <p:spPr>
          <a:xfrm>
            <a:off x="3923928" y="101209"/>
            <a:ext cx="3985448" cy="1077218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  <a:latin typeface="宋体" pitchFamily="2" charset="-122"/>
                <a:ea typeface="宋体" pitchFamily="2" charset="-122"/>
              </a:rPr>
              <a:t>指金统治地区的风沙，这里借指金政权</a:t>
            </a:r>
          </a:p>
        </p:txBody>
      </p:sp>
      <p:sp>
        <p:nvSpPr>
          <p:cNvPr id="15" name="矩形 14"/>
          <p:cNvSpPr/>
          <p:nvPr/>
        </p:nvSpPr>
        <p:spPr>
          <a:xfrm>
            <a:off x="444671" y="3192846"/>
            <a:ext cx="8194826" cy="1251112"/>
          </a:xfrm>
          <a:prstGeom prst="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sz="3200" b="1" kern="0" dirty="0">
                <a:solidFill>
                  <a:sysClr val="windowText" lastClr="000000"/>
                </a:solidFill>
                <a:latin typeface="宋体"/>
                <a:ea typeface="宋体"/>
              </a:rPr>
              <a:t>    大意：遗民百姓的泪水已经流尽，年复一年地盼望南宋朝廷前来收复失地。</a:t>
            </a:r>
          </a:p>
        </p:txBody>
      </p:sp>
      <p:sp>
        <p:nvSpPr>
          <p:cNvPr id="14" name="椭圆 13"/>
          <p:cNvSpPr/>
          <p:nvPr/>
        </p:nvSpPr>
        <p:spPr>
          <a:xfrm>
            <a:off x="2497854" y="1196396"/>
            <a:ext cx="1210050" cy="707629"/>
          </a:xfrm>
          <a:prstGeom prst="ellipse">
            <a:avLst/>
          </a:prstGeom>
          <a:noFill/>
          <a:ln>
            <a:solidFill>
              <a:srgbClr val="0066C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518538" y="2571750"/>
            <a:ext cx="3637638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指南宋朝廷的军队</a:t>
            </a:r>
          </a:p>
        </p:txBody>
      </p:sp>
      <p:sp>
        <p:nvSpPr>
          <p:cNvPr id="22" name="椭圆 21"/>
          <p:cNvSpPr/>
          <p:nvPr/>
        </p:nvSpPr>
        <p:spPr>
          <a:xfrm>
            <a:off x="4716016" y="1203598"/>
            <a:ext cx="1296144" cy="661720"/>
          </a:xfrm>
          <a:prstGeom prst="ellipse">
            <a:avLst/>
          </a:prstGeom>
          <a:noFill/>
          <a:ln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3563888" y="1914395"/>
            <a:ext cx="1296144" cy="661720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4674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3" grpId="0"/>
      <p:bldP spid="15" grpId="0" animBg="1"/>
      <p:bldP spid="14" grpId="0" animBg="1"/>
      <p:bldP spid="8" grpId="0"/>
      <p:bldP spid="22" grpId="0" animBg="1"/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51520" y="733098"/>
            <a:ext cx="8496944" cy="1077218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kern="0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    诗中说的“遗民”的心情是怎样的？你是从哪里感受到的？</a:t>
            </a:r>
          </a:p>
        </p:txBody>
      </p:sp>
      <p:sp>
        <p:nvSpPr>
          <p:cNvPr id="5" name="文本框 5"/>
          <p:cNvSpPr txBox="1"/>
          <p:nvPr/>
        </p:nvSpPr>
        <p:spPr>
          <a:xfrm>
            <a:off x="2483768" y="1779662"/>
            <a:ext cx="4680520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spc="450">
                <a:latin typeface="楷体" pitchFamily="49" charset="-122"/>
                <a:ea typeface="楷体" pitchFamily="49" charset="-122"/>
              </a:rPr>
              <a:t>遗民泪尽胡尘里，</a:t>
            </a:r>
            <a:endParaRPr lang="en-US" altLang="zh-CN" sz="4000" b="1" spc="45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4000" b="1" spc="450">
                <a:latin typeface="楷体" pitchFamily="49" charset="-122"/>
                <a:ea typeface="楷体" pitchFamily="49" charset="-122"/>
              </a:rPr>
              <a:t>南望王师又一年。</a:t>
            </a:r>
            <a:endParaRPr lang="zh-CN" altLang="en-US" sz="4000" b="1" spc="450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788024" y="1282792"/>
            <a:ext cx="2376264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绝望的心情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3779912" y="2499742"/>
            <a:ext cx="972716" cy="0"/>
          </a:xfrm>
          <a:prstGeom prst="lin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4860032" y="3219822"/>
            <a:ext cx="1656184" cy="0"/>
          </a:xfrm>
          <a:prstGeom prst="lin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矩形 11"/>
          <p:cNvSpPr/>
          <p:nvPr/>
        </p:nvSpPr>
        <p:spPr>
          <a:xfrm>
            <a:off x="1979713" y="3931191"/>
            <a:ext cx="5472608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借遗民之口表达诗人的心情</a:t>
            </a:r>
          </a:p>
        </p:txBody>
      </p:sp>
      <p:sp>
        <p:nvSpPr>
          <p:cNvPr id="16" name="矩形 15"/>
          <p:cNvSpPr/>
          <p:nvPr/>
        </p:nvSpPr>
        <p:spPr>
          <a:xfrm>
            <a:off x="539552" y="3363838"/>
            <a:ext cx="8064896" cy="523220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kern="0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这</a:t>
            </a:r>
            <a:r>
              <a:rPr lang="zh-CN" altLang="en-US" sz="2800" b="1" kern="0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句诗表达的是“遗民”的心情还是诗人的心情？</a:t>
            </a:r>
          </a:p>
        </p:txBody>
      </p:sp>
      <p:pic>
        <p:nvPicPr>
          <p:cNvPr id="9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74" y="130081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0081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本框 14"/>
          <p:cNvSpPr txBox="1"/>
          <p:nvPr/>
        </p:nvSpPr>
        <p:spPr>
          <a:xfrm>
            <a:off x="662330" y="115089"/>
            <a:ext cx="214737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体会情感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02158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 animBg="1"/>
      <p:bldP spid="1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0537"/>
            <a:ext cx="9144000" cy="516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文本框 5"/>
          <p:cNvSpPr txBox="1"/>
          <p:nvPr/>
        </p:nvSpPr>
        <p:spPr>
          <a:xfrm>
            <a:off x="35496" y="3723878"/>
            <a:ext cx="9108504" cy="683264"/>
          </a:xfrm>
          <a:prstGeom prst="rect">
            <a:avLst/>
          </a:prstGeom>
          <a:solidFill>
            <a:schemeClr val="bg1">
              <a:alpha val="94000"/>
            </a:schemeClr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 此时诗人身在南方北望中原，会是怎样的心情？</a:t>
            </a:r>
          </a:p>
        </p:txBody>
      </p:sp>
      <p:sp>
        <p:nvSpPr>
          <p:cNvPr id="8" name="矩形 7"/>
          <p:cNvSpPr/>
          <p:nvPr/>
        </p:nvSpPr>
        <p:spPr>
          <a:xfrm>
            <a:off x="783781" y="339502"/>
            <a:ext cx="2276051" cy="6457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400">
              <a:lnSpc>
                <a:spcPct val="120000"/>
              </a:lnSpc>
            </a:pPr>
            <a:r>
              <a:rPr lang="zh-CN" altLang="en-US" sz="3600" b="1" kern="0">
                <a:solidFill>
                  <a:sysClr val="windowText" lastClr="000000"/>
                </a:solidFill>
                <a:latin typeface="楷体" pitchFamily="49" charset="-122"/>
                <a:ea typeface="楷体" pitchFamily="49" charset="-122"/>
              </a:rPr>
              <a:t>满腔悲愤</a:t>
            </a:r>
          </a:p>
        </p:txBody>
      </p:sp>
      <p:sp>
        <p:nvSpPr>
          <p:cNvPr id="9" name="矩形 8"/>
          <p:cNvSpPr/>
          <p:nvPr/>
        </p:nvSpPr>
        <p:spPr>
          <a:xfrm>
            <a:off x="783781" y="1347614"/>
            <a:ext cx="2276051" cy="6457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400">
              <a:lnSpc>
                <a:spcPct val="120000"/>
              </a:lnSpc>
            </a:pPr>
            <a:r>
              <a:rPr lang="zh-CN" altLang="en-US" sz="3600" b="1" kern="0">
                <a:solidFill>
                  <a:sysClr val="windowText" lastClr="000000"/>
                </a:solidFill>
                <a:latin typeface="楷体" pitchFamily="49" charset="-122"/>
                <a:ea typeface="楷体" pitchFamily="49" charset="-122"/>
              </a:rPr>
              <a:t>热切期盼</a:t>
            </a:r>
          </a:p>
        </p:txBody>
      </p:sp>
      <p:sp>
        <p:nvSpPr>
          <p:cNvPr id="6" name="剪去单角的矩形 5"/>
          <p:cNvSpPr/>
          <p:nvPr/>
        </p:nvSpPr>
        <p:spPr>
          <a:xfrm>
            <a:off x="794181" y="2473666"/>
            <a:ext cx="7378219" cy="2669834"/>
          </a:xfrm>
          <a:prstGeom prst="snip1Rect">
            <a:avLst/>
          </a:prstGeom>
          <a:solidFill>
            <a:schemeClr val="bg1">
              <a:alpha val="92000"/>
            </a:schemeClr>
          </a:solidFill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背景提示  </a:t>
            </a:r>
            <a:r>
              <a:rPr lang="zh-CN" altLang="en-US" sz="32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南宋时期，金兵占领了中原地区。诗人作此诗时，中原地区已沦陷于金人之手六十多年</a:t>
            </a:r>
            <a:r>
              <a:rPr lang="zh-CN" altLang="en-US" sz="3200" b="1" kern="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。诗中描写的，是他想象中的画面。</a:t>
            </a:r>
            <a:endParaRPr lang="zh-CN" altLang="en-US" sz="3200" b="1" kern="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27240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267744" y="1203598"/>
            <a:ext cx="4698722" cy="334245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秋夜将晓出篱门迎凉有感</a:t>
            </a:r>
            <a:endParaRPr lang="en-US" altLang="zh-CN" sz="3200" b="1" dirty="0">
              <a:latin typeface="宋体" pitchFamily="2" charset="-122"/>
              <a:ea typeface="宋体" pitchFamily="2" charset="-122"/>
            </a:endParaRPr>
          </a:p>
          <a:p>
            <a:pPr algn="ctr">
              <a:lnSpc>
                <a:spcPct val="110000"/>
              </a:lnSpc>
            </a:pPr>
            <a:r>
              <a:rPr lang="en-US" altLang="zh-CN" sz="2800" b="1" dirty="0">
                <a:latin typeface="仿宋" pitchFamily="49" charset="-122"/>
                <a:ea typeface="仿宋" pitchFamily="49" charset="-122"/>
              </a:rPr>
              <a:t>[</a:t>
            </a:r>
            <a:r>
              <a:rPr lang="zh-CN" altLang="en-US" sz="2800" b="1" dirty="0">
                <a:latin typeface="仿宋" pitchFamily="49" charset="-122"/>
                <a:ea typeface="仿宋" pitchFamily="49" charset="-122"/>
              </a:rPr>
              <a:t>宋</a:t>
            </a:r>
            <a:r>
              <a:rPr lang="en-US" altLang="zh-CN" sz="2800" b="1" dirty="0">
                <a:latin typeface="仿宋" pitchFamily="49" charset="-122"/>
                <a:ea typeface="仿宋" pitchFamily="49" charset="-122"/>
              </a:rPr>
              <a:t>]</a:t>
            </a:r>
            <a:r>
              <a:rPr lang="zh-CN" altLang="en-US" sz="2800" b="1" dirty="0">
                <a:latin typeface="仿宋" pitchFamily="49" charset="-122"/>
                <a:ea typeface="仿宋" pitchFamily="49" charset="-122"/>
              </a:rPr>
              <a:t>陆游</a:t>
            </a:r>
            <a:endParaRPr lang="en-US" altLang="zh-CN" sz="2800" b="1" dirty="0">
              <a:latin typeface="仿宋" pitchFamily="49" charset="-122"/>
              <a:ea typeface="仿宋" pitchFamily="49" charset="-122"/>
            </a:endParaRPr>
          </a:p>
          <a:p>
            <a:pPr algn="ctr">
              <a:lnSpc>
                <a:spcPct val="110000"/>
              </a:lnSpc>
            </a:pP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三万里河（       ），</a:t>
            </a:r>
          </a:p>
          <a:p>
            <a:pPr lvl="0" algn="ctr">
              <a:lnSpc>
                <a:spcPct val="110000"/>
              </a:lnSpc>
            </a:pP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五千仞岳（     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  ）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。</a:t>
            </a:r>
            <a:endParaRPr lang="en-US" altLang="zh-CN" sz="3200" b="1" dirty="0">
              <a:latin typeface="楷体" pitchFamily="49" charset="-122"/>
              <a:ea typeface="楷体" pitchFamily="49" charset="-122"/>
            </a:endParaRPr>
          </a:p>
          <a:p>
            <a:pPr lvl="0" algn="ctr">
              <a:lnSpc>
                <a:spcPct val="11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遗民（           ），</a:t>
            </a:r>
          </a:p>
          <a:p>
            <a:pPr lvl="0" algn="ctr">
              <a:lnSpc>
                <a:spcPct val="11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南望（           ）。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9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-20538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3"/>
          <p:cNvSpPr txBox="1"/>
          <p:nvPr/>
        </p:nvSpPr>
        <p:spPr>
          <a:xfrm>
            <a:off x="1088181" y="467696"/>
            <a:ext cx="2907755" cy="500137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填一填，背一背</a:t>
            </a:r>
            <a:endParaRPr lang="zh-CN" altLang="en-US" sz="2400" b="1" dirty="0">
              <a:solidFill>
                <a:srgbClr val="C00000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3180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54" y="339502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767" y="377602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文本框 14"/>
          <p:cNvSpPr txBox="1"/>
          <p:nvPr/>
        </p:nvSpPr>
        <p:spPr>
          <a:xfrm>
            <a:off x="735602" y="296510"/>
            <a:ext cx="2324789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873012" y="1131590"/>
            <a:ext cx="7587420" cy="3046988"/>
          </a:xfrm>
          <a:prstGeom prst="rect">
            <a:avLst/>
          </a:prstGeom>
          <a:noFill/>
          <a:ln>
            <a:noFill/>
            <a:prstDash val="lgDashDot"/>
          </a:ln>
        </p:spPr>
        <p:txBody>
          <a:bodyPr wrap="square" rtlCol="0" anchor="t">
            <a:spAutoFit/>
          </a:bodyPr>
          <a:lstStyle/>
          <a:p>
            <a:pPr indent="457200" algn="l" fontAlgn="auto">
              <a:lnSpc>
                <a:spcPct val="15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《秋夜将晓出篱门迎凉有感》写了诗人在秋日</a:t>
            </a:r>
            <a:r>
              <a:rPr lang="zh-CN" altLang="en-US" sz="3200" b="1" u="sng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时分走出篱门，想到北方中原地区尚为金人所统治，心中无限感慨，表达了诗人的</a:t>
            </a:r>
            <a:r>
              <a:rPr lang="zh-CN" altLang="en-US" sz="3200" b="1" u="sng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之情。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95735" y="1949290"/>
            <a:ext cx="1008609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黎明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419872" y="3367906"/>
            <a:ext cx="1008609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爱国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5811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1"/>
          <a:stretch/>
        </p:blipFill>
        <p:spPr bwMode="auto">
          <a:xfrm>
            <a:off x="0" y="267495"/>
            <a:ext cx="6119951" cy="4876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文本框 1"/>
          <p:cNvSpPr txBox="1"/>
          <p:nvPr/>
        </p:nvSpPr>
        <p:spPr>
          <a:xfrm>
            <a:off x="5148064" y="699542"/>
            <a:ext cx="3600400" cy="1915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>
              <a:defRPr sz="8000" b="1">
                <a:ln w="0"/>
                <a:solidFill>
                  <a:schemeClr val="dk1"/>
                </a:solidFill>
                <a:effectLst>
                  <a:glow rad="139700">
                    <a:schemeClr val="bg1">
                      <a:alpha val="91000"/>
                    </a:schemeClr>
                  </a:glow>
                </a:effectLst>
                <a:latin typeface="黑体" pitchFamily="49" charset="-122"/>
                <a:ea typeface="黑体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sz="6000" dirty="0">
                <a:sym typeface="+mn-ea"/>
              </a:rPr>
              <a:t>闻官军收河南河北</a:t>
            </a:r>
            <a:endParaRPr lang="zh-CN" altLang="en-US" sz="6000" dirty="0"/>
          </a:p>
        </p:txBody>
      </p:sp>
    </p:spTree>
    <p:extLst>
      <p:ext uri="{BB962C8B-B14F-4D97-AF65-F5344CB8AC3E}">
        <p14:creationId xmlns:p14="http://schemas.microsoft.com/office/powerpoint/2010/main" val="407394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770" y="79400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08" y="79400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/>
          <a:srcRect l="5161" t="10853" r="5161" b="10313"/>
          <a:stretch/>
        </p:blipFill>
        <p:spPr>
          <a:xfrm>
            <a:off x="1547664" y="915566"/>
            <a:ext cx="6236898" cy="4230324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555776" y="228585"/>
            <a:ext cx="6502108" cy="830997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自由朗读，读准字音，读出</a:t>
            </a:r>
            <a:r>
              <a:rPr lang="zh-CN" altLang="en-US" sz="3200" kern="0" dirty="0">
                <a:latin typeface="黑体" panose="02010609060101010101" pitchFamily="49" charset="-122"/>
                <a:ea typeface="黑体" panose="02010609060101010101" pitchFamily="49" charset="-122"/>
              </a:rPr>
              <a:t>节奏。</a:t>
            </a:r>
            <a:endParaRPr lang="zh-CN" sz="3200" kern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文本框 14"/>
          <p:cNvSpPr txBox="1"/>
          <p:nvPr/>
        </p:nvSpPr>
        <p:spPr>
          <a:xfrm>
            <a:off x="572722" y="38550"/>
            <a:ext cx="214737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整体感知</a:t>
            </a:r>
          </a:p>
        </p:txBody>
      </p:sp>
      <p:sp>
        <p:nvSpPr>
          <p:cNvPr id="7" name="文本框 99"/>
          <p:cNvSpPr txBox="1"/>
          <p:nvPr/>
        </p:nvSpPr>
        <p:spPr>
          <a:xfrm>
            <a:off x="1835784" y="1177206"/>
            <a:ext cx="5760640" cy="362406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ctr"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楷体" panose="02010609060101010101" charset="-122"/>
              </a:rPr>
              <a:t>闻官军</a:t>
            </a:r>
            <a:r>
              <a:rPr lang="en-US" altLang="zh-CN" sz="2800" b="1" dirty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楷体" panose="02010609060101010101" charset="-122"/>
              </a:rPr>
              <a:t>/</a:t>
            </a:r>
            <a:r>
              <a:rPr lang="zh-CN" altLang="en-US" sz="28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楷体" panose="02010609060101010101" charset="-122"/>
              </a:rPr>
              <a:t>收</a:t>
            </a:r>
            <a:r>
              <a:rPr lang="en-US" altLang="zh-CN" sz="2800" b="1" dirty="0">
                <a:solidFill>
                  <a:srgbClr val="FFFF00"/>
                </a:solidFill>
                <a:latin typeface="宋体" pitchFamily="2" charset="-122"/>
                <a:ea typeface="宋体" pitchFamily="2" charset="-122"/>
                <a:cs typeface="楷体" panose="02010609060101010101" charset="-122"/>
              </a:rPr>
              <a:t>/</a:t>
            </a:r>
            <a:r>
              <a:rPr lang="zh-CN" altLang="en-US" sz="28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楷体" panose="02010609060101010101" charset="-122"/>
              </a:rPr>
              <a:t>河南河北</a:t>
            </a:r>
          </a:p>
          <a:p>
            <a:pPr algn="ctr">
              <a:lnSpc>
                <a:spcPct val="150000"/>
              </a:lnSpc>
            </a:pPr>
            <a:r>
              <a:rPr lang="en-US" altLang="zh-CN" sz="2500" b="1" dirty="0">
                <a:solidFill>
                  <a:schemeClr val="bg1"/>
                </a:solidFill>
                <a:latin typeface="仿宋" pitchFamily="49" charset="-122"/>
                <a:ea typeface="仿宋" pitchFamily="49" charset="-122"/>
                <a:cs typeface="楷体" panose="02010609060101010101" charset="-122"/>
              </a:rPr>
              <a:t>[</a:t>
            </a:r>
            <a:r>
              <a:rPr lang="zh-CN" sz="2500" b="1" dirty="0">
                <a:solidFill>
                  <a:schemeClr val="bg1"/>
                </a:solidFill>
                <a:latin typeface="仿宋" pitchFamily="49" charset="-122"/>
                <a:ea typeface="仿宋" pitchFamily="49" charset="-122"/>
                <a:cs typeface="楷体" panose="02010609060101010101" charset="-122"/>
              </a:rPr>
              <a:t>唐</a:t>
            </a:r>
            <a:r>
              <a:rPr lang="en-US" sz="2500" b="1" dirty="0">
                <a:solidFill>
                  <a:schemeClr val="bg1"/>
                </a:solidFill>
                <a:latin typeface="仿宋" pitchFamily="49" charset="-122"/>
                <a:ea typeface="仿宋" pitchFamily="49" charset="-122"/>
                <a:cs typeface="楷体" panose="02010609060101010101" charset="-122"/>
              </a:rPr>
              <a:t>]</a:t>
            </a:r>
            <a:r>
              <a:rPr lang="zh-CN" sz="2500" b="1" dirty="0">
                <a:solidFill>
                  <a:schemeClr val="bg1"/>
                </a:solidFill>
                <a:latin typeface="仿宋" pitchFamily="49" charset="-122"/>
                <a:ea typeface="仿宋" pitchFamily="49" charset="-122"/>
                <a:cs typeface="楷体" panose="02010609060101010101" charset="-122"/>
              </a:rPr>
              <a:t>杜甫</a:t>
            </a:r>
          </a:p>
          <a:p>
            <a:pPr>
              <a:lnSpc>
                <a:spcPct val="150000"/>
              </a:lnSpc>
            </a:pPr>
            <a:r>
              <a:rPr lang="zh-CN" altLang="en-US" sz="2500" b="1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剑外忽传</a:t>
            </a:r>
            <a:r>
              <a:rPr lang="en-US" altLang="zh-CN" sz="2500" b="1" dirty="0">
                <a:solidFill>
                  <a:srgbClr val="FFFF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2500" b="1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收蓟北，初闻涕泪</a:t>
            </a:r>
            <a:r>
              <a:rPr lang="en-US" altLang="zh-CN" sz="2500" b="1" dirty="0">
                <a:solidFill>
                  <a:srgbClr val="FFFF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2500" b="1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满衣裳。  </a:t>
            </a:r>
          </a:p>
          <a:p>
            <a:pPr>
              <a:lnSpc>
                <a:spcPct val="150000"/>
              </a:lnSpc>
            </a:pPr>
            <a:r>
              <a:rPr lang="zh-CN" altLang="en-US" sz="2500" b="1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却看妻子</a:t>
            </a:r>
            <a:r>
              <a:rPr lang="en-US" altLang="zh-CN" sz="2500" b="1" dirty="0">
                <a:solidFill>
                  <a:srgbClr val="FFFF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2500" b="1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愁</a:t>
            </a:r>
            <a:r>
              <a:rPr lang="en-US" altLang="zh-CN" sz="2500" b="1" dirty="0">
                <a:solidFill>
                  <a:srgbClr val="FFFF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2500" b="1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何在，漫卷诗书</a:t>
            </a:r>
            <a:r>
              <a:rPr lang="en-US" altLang="zh-CN" sz="2500" b="1" dirty="0">
                <a:solidFill>
                  <a:srgbClr val="FFFF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2500" b="1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喜</a:t>
            </a:r>
            <a:r>
              <a:rPr lang="en-US" altLang="zh-CN" sz="2500" b="1" dirty="0">
                <a:solidFill>
                  <a:srgbClr val="FFFF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2500" b="1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欲狂。  </a:t>
            </a:r>
          </a:p>
          <a:p>
            <a:pPr>
              <a:lnSpc>
                <a:spcPct val="150000"/>
              </a:lnSpc>
            </a:pPr>
            <a:r>
              <a:rPr lang="zh-CN" altLang="en-US" sz="2500" b="1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白日放歌</a:t>
            </a:r>
            <a:r>
              <a:rPr lang="en-US" altLang="zh-CN" sz="2500" b="1" dirty="0">
                <a:solidFill>
                  <a:srgbClr val="FFFF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2500" b="1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须</a:t>
            </a:r>
            <a:r>
              <a:rPr lang="en-US" altLang="zh-CN" sz="2500" b="1" dirty="0">
                <a:solidFill>
                  <a:srgbClr val="FFFF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2500" b="1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纵酒，青春作伴</a:t>
            </a:r>
            <a:r>
              <a:rPr lang="en-US" altLang="zh-CN" sz="2500" b="1" dirty="0">
                <a:solidFill>
                  <a:srgbClr val="FFFF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2500" b="1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好</a:t>
            </a:r>
            <a:r>
              <a:rPr lang="en-US" altLang="zh-CN" sz="2500" b="1" dirty="0">
                <a:solidFill>
                  <a:srgbClr val="FFFF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2500" b="1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还乡。  </a:t>
            </a:r>
          </a:p>
          <a:p>
            <a:pPr>
              <a:lnSpc>
                <a:spcPct val="150000"/>
              </a:lnSpc>
            </a:pPr>
            <a:r>
              <a:rPr lang="zh-CN" altLang="en-US" sz="2500" b="1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即从巴峡</a:t>
            </a:r>
            <a:r>
              <a:rPr lang="en-US" altLang="zh-CN" sz="2500" b="1" dirty="0">
                <a:solidFill>
                  <a:srgbClr val="FFFF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2500" b="1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穿</a:t>
            </a:r>
            <a:r>
              <a:rPr lang="en-US" altLang="zh-CN" sz="2500" b="1" dirty="0">
                <a:solidFill>
                  <a:srgbClr val="FFFF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2500" b="1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巫峡，便下襄阳</a:t>
            </a:r>
            <a:r>
              <a:rPr lang="en-US" altLang="zh-CN" sz="2500" b="1" dirty="0">
                <a:solidFill>
                  <a:srgbClr val="FFFF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2500" b="1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向</a:t>
            </a:r>
            <a:r>
              <a:rPr lang="en-US" altLang="zh-CN" sz="2500" b="1" dirty="0">
                <a:solidFill>
                  <a:srgbClr val="FFFF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2500" b="1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洛阳</a:t>
            </a:r>
            <a:r>
              <a:rPr lang="zh-CN" sz="2500" b="1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zh-CN" altLang="en-US" sz="2500" b="1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12" name="七彩五下课文朗读9古诗三首（闻官军收河南河北）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123816" y="129375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627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26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67544" y="555526"/>
            <a:ext cx="7992888" cy="1454244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  <a:defRPr/>
            </a:pPr>
            <a:r>
              <a:rPr lang="zh-CN" altLang="en-US" sz="3200" kern="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借助注释，试着理解诗句的意思，说说这首诗大概写了一件什么事。</a:t>
            </a:r>
          </a:p>
        </p:txBody>
      </p:sp>
      <p:sp>
        <p:nvSpPr>
          <p:cNvPr id="4" name="矩形 3"/>
          <p:cNvSpPr/>
          <p:nvPr/>
        </p:nvSpPr>
        <p:spPr>
          <a:xfrm>
            <a:off x="539552" y="2236152"/>
            <a:ext cx="8280920" cy="1624484"/>
          </a:xfrm>
          <a:prstGeom prst="rect">
            <a:avLst/>
          </a:prstGeom>
          <a:noFill/>
          <a:ln w="12700" cmpd="sng">
            <a:noFill/>
            <a:prstDash val="sysDot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6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诗人听说蓟北被收复后，心情十分激动，想回到家乡去。</a:t>
            </a:r>
          </a:p>
        </p:txBody>
      </p:sp>
    </p:spTree>
    <p:extLst>
      <p:ext uri="{BB962C8B-B14F-4D97-AF65-F5344CB8AC3E}">
        <p14:creationId xmlns:p14="http://schemas.microsoft.com/office/powerpoint/2010/main" val="4052094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555776" y="1218114"/>
            <a:ext cx="4559261" cy="15696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剑外忽传收蓟北，</a:t>
            </a:r>
            <a:endParaRPr lang="en-US" altLang="zh-CN" sz="4000" b="1" dirty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初闻涕泪满衣裳。 </a:t>
            </a:r>
          </a:p>
        </p:txBody>
      </p:sp>
      <p:sp>
        <p:nvSpPr>
          <p:cNvPr id="23" name="矩形 22"/>
          <p:cNvSpPr/>
          <p:nvPr/>
        </p:nvSpPr>
        <p:spPr>
          <a:xfrm>
            <a:off x="251520" y="1056680"/>
            <a:ext cx="2304256" cy="1077218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作者所在的蜀地</a:t>
            </a:r>
          </a:p>
        </p:txBody>
      </p:sp>
      <p:sp>
        <p:nvSpPr>
          <p:cNvPr id="27" name="矩形 26"/>
          <p:cNvSpPr/>
          <p:nvPr/>
        </p:nvSpPr>
        <p:spPr>
          <a:xfrm>
            <a:off x="641676" y="3003798"/>
            <a:ext cx="8178796" cy="1398844"/>
          </a:xfrm>
          <a:prstGeom prst="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sz="3600" b="1" kern="0">
                <a:solidFill>
                  <a:sysClr val="windowText" lastClr="000000"/>
                </a:solidFill>
                <a:latin typeface="宋体"/>
                <a:ea typeface="宋体"/>
              </a:rPr>
              <a:t>    大意：身在蜀地时，忽然听闻蓟北被收复的消息，不禁泪洒衣衫。</a:t>
            </a:r>
          </a:p>
        </p:txBody>
      </p:sp>
      <p:sp>
        <p:nvSpPr>
          <p:cNvPr id="24" name="椭圆 23"/>
          <p:cNvSpPr/>
          <p:nvPr/>
        </p:nvSpPr>
        <p:spPr>
          <a:xfrm>
            <a:off x="2592029" y="1218114"/>
            <a:ext cx="1124350" cy="747375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5148064" y="1263027"/>
            <a:ext cx="1139336" cy="678577"/>
          </a:xfrm>
          <a:prstGeom prst="ellipse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580873" y="198388"/>
            <a:ext cx="4663535" cy="1077218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泛指唐朝蓟州北部地区，当时是叛军盘踞的地方</a:t>
            </a:r>
          </a:p>
        </p:txBody>
      </p:sp>
      <p:pic>
        <p:nvPicPr>
          <p:cNvPr id="8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770" y="79400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08" y="79400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14"/>
          <p:cNvSpPr txBox="1"/>
          <p:nvPr/>
        </p:nvSpPr>
        <p:spPr>
          <a:xfrm>
            <a:off x="572722" y="38550"/>
            <a:ext cx="214737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理解诗意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84858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 animBg="1"/>
      <p:bldP spid="24" grpId="0" animBg="1"/>
      <p:bldP spid="26" grpId="0" animBg="1"/>
      <p:bldP spid="1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259632" y="1040998"/>
            <a:ext cx="4559261" cy="15696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>
                <a:latin typeface="楷体" pitchFamily="49" charset="-122"/>
                <a:ea typeface="楷体" pitchFamily="49" charset="-122"/>
              </a:rPr>
              <a:t>却看妻子愁何在，</a:t>
            </a:r>
            <a:endParaRPr lang="en-US" altLang="zh-CN" sz="4000" b="1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4000" b="1">
                <a:latin typeface="楷体" pitchFamily="49" charset="-122"/>
                <a:ea typeface="楷体" pitchFamily="49" charset="-122"/>
              </a:rPr>
              <a:t>漫卷诗书喜欲狂。 </a:t>
            </a:r>
            <a:endParaRPr lang="zh-CN" altLang="en-US" sz="40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68893" y="411510"/>
            <a:ext cx="1570859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回头看</a:t>
            </a:r>
          </a:p>
        </p:txBody>
      </p:sp>
      <p:sp>
        <p:nvSpPr>
          <p:cNvPr id="27" name="矩形 26"/>
          <p:cNvSpPr/>
          <p:nvPr/>
        </p:nvSpPr>
        <p:spPr>
          <a:xfrm>
            <a:off x="683568" y="3219822"/>
            <a:ext cx="7899176" cy="1398844"/>
          </a:xfrm>
          <a:prstGeom prst="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sz="3600" b="1" kern="0" dirty="0">
                <a:solidFill>
                  <a:sysClr val="windowText" lastClr="000000"/>
                </a:solidFill>
                <a:latin typeface="宋体"/>
                <a:ea typeface="宋体"/>
              </a:rPr>
              <a:t>    大意：回头看到妻儿也一扫愁容，随手卷起书本，内心欣喜若狂。</a:t>
            </a:r>
          </a:p>
        </p:txBody>
      </p:sp>
      <p:sp>
        <p:nvSpPr>
          <p:cNvPr id="24" name="椭圆 23"/>
          <p:cNvSpPr/>
          <p:nvPr/>
        </p:nvSpPr>
        <p:spPr>
          <a:xfrm>
            <a:off x="1295885" y="1040998"/>
            <a:ext cx="1066211" cy="747375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2352544" y="1085911"/>
            <a:ext cx="1036095" cy="678577"/>
          </a:xfrm>
          <a:prstGeom prst="ellipse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339752" y="474807"/>
            <a:ext cx="2503295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妻子和孩子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66466" y="799322"/>
            <a:ext cx="2880319" cy="2036258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971600" y="2515747"/>
            <a:ext cx="2184824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00B050"/>
                </a:solidFill>
                <a:latin typeface="宋体" pitchFamily="2" charset="-122"/>
                <a:ea typeface="宋体" pitchFamily="2" charset="-122"/>
              </a:rPr>
              <a:t>随手卷起</a:t>
            </a:r>
            <a:endParaRPr lang="zh-CN" altLang="en-US" sz="3200" b="1" dirty="0">
              <a:solidFill>
                <a:srgbClr val="00B05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304465" y="1788373"/>
            <a:ext cx="1066211" cy="747375"/>
          </a:xfrm>
          <a:prstGeom prst="ellipse">
            <a:avLst/>
          </a:prstGeom>
          <a:noFill/>
          <a:ln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5716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 animBg="1"/>
      <p:bldP spid="24" grpId="0" animBg="1"/>
      <p:bldP spid="26" grpId="0" animBg="1"/>
      <p:bldP spid="11" grpId="0"/>
      <p:bldP spid="9" grpId="0"/>
      <p:bldP spid="1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504739" y="858074"/>
            <a:ext cx="8675773" cy="15696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>
                <a:latin typeface="楷体" pitchFamily="49" charset="-122"/>
                <a:ea typeface="楷体" pitchFamily="49" charset="-122"/>
              </a:rPr>
              <a:t>白日放歌须纵酒，青春作伴好还乡。</a:t>
            </a:r>
            <a:endParaRPr lang="en-US" altLang="zh-CN" sz="4000" b="1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4000" b="1">
                <a:latin typeface="楷体" pitchFamily="49" charset="-122"/>
                <a:ea typeface="楷体" pitchFamily="49" charset="-122"/>
              </a:rPr>
              <a:t>即从巴峡穿巫峡，便下襄阳向洛阳。</a:t>
            </a:r>
            <a:endParaRPr lang="zh-CN" altLang="en-US" sz="40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788024" y="237295"/>
            <a:ext cx="1512168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  <a:latin typeface="宋体" pitchFamily="2" charset="-122"/>
                <a:ea typeface="宋体" pitchFamily="2" charset="-122"/>
              </a:rPr>
              <a:t>指春天</a:t>
            </a:r>
          </a:p>
        </p:txBody>
      </p:sp>
      <p:sp>
        <p:nvSpPr>
          <p:cNvPr id="27" name="矩形 26"/>
          <p:cNvSpPr/>
          <p:nvPr/>
        </p:nvSpPr>
        <p:spPr>
          <a:xfrm>
            <a:off x="425652" y="2571750"/>
            <a:ext cx="8178796" cy="1763560"/>
          </a:xfrm>
          <a:prstGeom prst="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sz="3200" b="1" kern="0" dirty="0">
                <a:solidFill>
                  <a:sysClr val="windowText" lastClr="000000"/>
                </a:solidFill>
                <a:latin typeface="宋体"/>
                <a:ea typeface="宋体"/>
              </a:rPr>
              <a:t>    大意：在白天便高歌痛饮，想着正好趁春天启程返乡，可以从巴峡穿过巫峡，再顺流而下到襄阳，去往洛阳方向。</a:t>
            </a:r>
          </a:p>
        </p:txBody>
      </p:sp>
      <p:sp>
        <p:nvSpPr>
          <p:cNvPr id="24" name="椭圆 23"/>
          <p:cNvSpPr/>
          <p:nvPr/>
        </p:nvSpPr>
        <p:spPr>
          <a:xfrm>
            <a:off x="1547664" y="895529"/>
            <a:ext cx="1124350" cy="747375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71600" y="201291"/>
            <a:ext cx="1894323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放声高歌</a:t>
            </a:r>
            <a:endParaRPr lang="zh-CN" altLang="en-US" sz="3200" b="1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621893" y="890399"/>
            <a:ext cx="1124350" cy="747375"/>
          </a:xfrm>
          <a:prstGeom prst="ellipse">
            <a:avLst/>
          </a:prstGeom>
          <a:noFill/>
          <a:ln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890868" y="230222"/>
            <a:ext cx="1924933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纵情饮酒</a:t>
            </a:r>
            <a:endParaRPr lang="zh-CN" altLang="en-US" sz="3200" b="1" dirty="0">
              <a:solidFill>
                <a:srgbClr val="0000FF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3084778" y="887005"/>
            <a:ext cx="1124350" cy="747375"/>
          </a:xfrm>
          <a:prstGeom prst="ellipse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634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 animBg="1"/>
      <p:bldP spid="24" grpId="0" animBg="1"/>
      <p:bldP spid="7" grpId="0"/>
      <p:bldP spid="8" grpId="0" animBg="1"/>
      <p:bldP spid="9" grpId="0"/>
      <p:bldP spid="1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17184" y="1203598"/>
            <a:ext cx="7920880" cy="1624484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600" kern="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  读了这首诗，你的脑海中浮现出了哪些画面？</a:t>
            </a:r>
          </a:p>
        </p:txBody>
      </p:sp>
    </p:spTree>
    <p:extLst>
      <p:ext uri="{BB962C8B-B14F-4D97-AF65-F5344CB8AC3E}">
        <p14:creationId xmlns:p14="http://schemas.microsoft.com/office/powerpoint/2010/main" val="141190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3" y="12499"/>
            <a:ext cx="9108197" cy="5123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矩形 10"/>
          <p:cNvSpPr/>
          <p:nvPr/>
        </p:nvSpPr>
        <p:spPr>
          <a:xfrm>
            <a:off x="755576" y="843558"/>
            <a:ext cx="2808312" cy="58169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400">
              <a:lnSpc>
                <a:spcPct val="120000"/>
              </a:lnSpc>
            </a:pPr>
            <a:r>
              <a:rPr lang="zh-CN" altLang="en-US" sz="3200" b="1" kern="0" dirty="0">
                <a:solidFill>
                  <a:sysClr val="windowText" lastClr="000000"/>
                </a:solidFill>
                <a:latin typeface="楷体" pitchFamily="49" charset="-122"/>
                <a:ea typeface="楷体" pitchFamily="49" charset="-122"/>
              </a:rPr>
              <a:t>诗人泪流满面</a:t>
            </a:r>
          </a:p>
        </p:txBody>
      </p:sp>
      <p:sp>
        <p:nvSpPr>
          <p:cNvPr id="12" name="矩形 11"/>
          <p:cNvSpPr/>
          <p:nvPr/>
        </p:nvSpPr>
        <p:spPr>
          <a:xfrm>
            <a:off x="107504" y="3291830"/>
            <a:ext cx="3446183" cy="58169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400">
              <a:lnSpc>
                <a:spcPct val="120000"/>
              </a:lnSpc>
            </a:pPr>
            <a:r>
              <a:rPr lang="zh-CN" altLang="en-US" sz="3200" b="1" kern="0" dirty="0">
                <a:solidFill>
                  <a:sysClr val="windowText" lastClr="000000"/>
                </a:solidFill>
                <a:latin typeface="楷体" pitchFamily="49" charset="-122"/>
                <a:ea typeface="楷体" pitchFamily="49" charset="-122"/>
              </a:rPr>
              <a:t>卷起书本欣喜若狂</a:t>
            </a:r>
          </a:p>
        </p:txBody>
      </p:sp>
      <p:sp>
        <p:nvSpPr>
          <p:cNvPr id="13" name="矩形 12"/>
          <p:cNvSpPr/>
          <p:nvPr/>
        </p:nvSpPr>
        <p:spPr>
          <a:xfrm>
            <a:off x="5652120" y="516050"/>
            <a:ext cx="2047837" cy="58169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400">
              <a:lnSpc>
                <a:spcPct val="120000"/>
              </a:lnSpc>
            </a:pPr>
            <a:r>
              <a:rPr lang="zh-CN" altLang="en-US" sz="3200" b="1" kern="0" dirty="0">
                <a:solidFill>
                  <a:sysClr val="windowText" lastClr="000000"/>
                </a:solidFill>
                <a:latin typeface="楷体" pitchFamily="49" charset="-122"/>
                <a:ea typeface="楷体" pitchFamily="49" charset="-122"/>
              </a:rPr>
              <a:t>放歌纵酒</a:t>
            </a:r>
          </a:p>
        </p:txBody>
      </p:sp>
      <p:sp>
        <p:nvSpPr>
          <p:cNvPr id="14" name="矩形 13"/>
          <p:cNvSpPr/>
          <p:nvPr/>
        </p:nvSpPr>
        <p:spPr>
          <a:xfrm>
            <a:off x="6348796" y="2384015"/>
            <a:ext cx="1999233" cy="58169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400">
              <a:lnSpc>
                <a:spcPct val="120000"/>
              </a:lnSpc>
            </a:pPr>
            <a:r>
              <a:rPr lang="zh-CN" altLang="en-US" sz="3200" b="1" kern="0" dirty="0">
                <a:solidFill>
                  <a:sysClr val="windowText" lastClr="000000"/>
                </a:solidFill>
                <a:latin typeface="楷体" pitchFamily="49" charset="-122"/>
                <a:ea typeface="楷体" pitchFamily="49" charset="-122"/>
              </a:rPr>
              <a:t>欣喜返乡</a:t>
            </a:r>
          </a:p>
        </p:txBody>
      </p:sp>
    </p:spTree>
    <p:extLst>
      <p:ext uri="{BB962C8B-B14F-4D97-AF65-F5344CB8AC3E}">
        <p14:creationId xmlns:p14="http://schemas.microsoft.com/office/powerpoint/2010/main" val="554913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51520" y="1025317"/>
            <a:ext cx="3168352" cy="2554545"/>
          </a:xfrm>
          <a:prstGeom prst="rect">
            <a:avLst/>
          </a:prstGeom>
          <a:noFill/>
          <a:ln w="12700" cmpd="sng">
            <a:noFill/>
            <a:prstDash val="dashDot"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  诗人写诗时心情十分激动</a:t>
            </a:r>
            <a:r>
              <a:rPr lang="zh-CN" altLang="en-US" sz="320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，从</a:t>
            </a:r>
            <a:r>
              <a:rPr lang="zh-CN" altLang="en-US" sz="32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诗中找出最能表达作者心情的</a:t>
            </a:r>
            <a:r>
              <a:rPr lang="zh-CN" altLang="en-US" sz="320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词语。</a:t>
            </a:r>
            <a:endParaRPr lang="zh-CN" altLang="en-US" sz="3200" kern="0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372200" y="2522389"/>
            <a:ext cx="2016224" cy="76944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喜欲狂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85179"/>
            <a:ext cx="2887305" cy="5058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椭圆 5"/>
          <p:cNvSpPr/>
          <p:nvPr/>
        </p:nvSpPr>
        <p:spPr>
          <a:xfrm>
            <a:off x="5020049" y="2690598"/>
            <a:ext cx="1064119" cy="504057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770" y="164328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08" y="164328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14"/>
          <p:cNvSpPr txBox="1"/>
          <p:nvPr/>
        </p:nvSpPr>
        <p:spPr>
          <a:xfrm>
            <a:off x="572722" y="123478"/>
            <a:ext cx="214737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体会情感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76775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99"/>
          <p:cNvSpPr txBox="1"/>
          <p:nvPr/>
        </p:nvSpPr>
        <p:spPr>
          <a:xfrm>
            <a:off x="3611191" y="1242938"/>
            <a:ext cx="4104456" cy="219290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初闻涕泪满衣裳  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漫卷诗书喜欲狂</a:t>
            </a:r>
            <a:endParaRPr lang="en-US" altLang="zh-CN" sz="32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白日放歌须纵酒</a:t>
            </a:r>
            <a:endParaRPr lang="en-US" altLang="zh-CN" sz="32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……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97414" y="379852"/>
            <a:ext cx="8712968" cy="56784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3200" dirty="0" smtClean="0">
                <a:latin typeface="黑体" pitchFamily="49" charset="-122"/>
                <a:ea typeface="黑体" pitchFamily="49" charset="-122"/>
                <a:cs typeface="楷体" panose="02010609060101010101" charset="-122"/>
              </a:rPr>
              <a:t>还从诗中哪些地方感受到诗人</a:t>
            </a:r>
            <a:r>
              <a:rPr lang="zh-CN" altLang="en-US" sz="3200" dirty="0">
                <a:latin typeface="黑体" pitchFamily="49" charset="-122"/>
                <a:ea typeface="黑体" pitchFamily="49" charset="-122"/>
                <a:cs typeface="楷体" panose="02010609060101010101" charset="-122"/>
              </a:rPr>
              <a:t>的“喜欲狂”？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4572000" y="1779662"/>
            <a:ext cx="1944216" cy="0"/>
          </a:xfrm>
          <a:prstGeom prst="lin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3755207" y="2317274"/>
            <a:ext cx="1536873" cy="0"/>
          </a:xfrm>
          <a:prstGeom prst="lin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20483" name="Picture 3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9552" y="1116028"/>
            <a:ext cx="2865066" cy="2310179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文本框 10"/>
          <p:cNvSpPr txBox="1"/>
          <p:nvPr/>
        </p:nvSpPr>
        <p:spPr>
          <a:xfrm>
            <a:off x="1038681" y="3489851"/>
            <a:ext cx="73497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2800" b="1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结合注释说说这些诗句的意思，你从哪里感受到诗人的</a:t>
            </a:r>
            <a:r>
              <a:rPr lang="en-US" altLang="zh-CN" sz="2800" b="1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“</a:t>
            </a:r>
            <a:r>
              <a:rPr lang="zh-CN" altLang="en-US" sz="2800" b="1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狂喜</a:t>
            </a:r>
            <a:r>
              <a:rPr lang="en-US" altLang="zh-CN" sz="2800" b="1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”</a:t>
            </a:r>
            <a:r>
              <a:rPr lang="zh-CN" altLang="en-US" sz="2800" b="1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的？</a:t>
            </a:r>
            <a:endParaRPr lang="zh-CN" altLang="en-US" sz="2800" b="1" dirty="0">
              <a:solidFill>
                <a:prstClr val="black"/>
              </a:solidFill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39502"/>
            <a:ext cx="6840760" cy="4151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矩形 2"/>
          <p:cNvSpPr/>
          <p:nvPr/>
        </p:nvSpPr>
        <p:spPr>
          <a:xfrm>
            <a:off x="0" y="123478"/>
            <a:ext cx="4355976" cy="162448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3600" b="1" dirty="0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即从巴</a:t>
            </a:r>
            <a:r>
              <a:rPr lang="zh-CN" altLang="en-US" sz="3600" b="1" dirty="0" smtClean="0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峡穿巫峡，</a:t>
            </a:r>
            <a:endParaRPr lang="en-US" altLang="zh-CN" sz="3600" b="1" dirty="0" smtClean="0">
              <a:solidFill>
                <a:prstClr val="black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lvl="0" algn="ctr">
              <a:lnSpc>
                <a:spcPct val="150000"/>
              </a:lnSpc>
            </a:pPr>
            <a:r>
              <a:rPr lang="zh-CN" altLang="en-US" sz="3600" b="1" dirty="0" smtClean="0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便</a:t>
            </a:r>
            <a:r>
              <a:rPr lang="zh-CN" altLang="en-US" sz="3600" b="1" dirty="0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下</a:t>
            </a:r>
            <a:r>
              <a:rPr lang="zh-CN" altLang="en-US" sz="3600" b="1" dirty="0" smtClean="0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襄阳向洛阳</a:t>
            </a:r>
            <a:r>
              <a:rPr lang="zh-CN" altLang="en-US" sz="3600" b="1" dirty="0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</a:p>
        </p:txBody>
      </p:sp>
      <p:sp>
        <p:nvSpPr>
          <p:cNvPr id="5" name="矩形 4"/>
          <p:cNvSpPr/>
          <p:nvPr/>
        </p:nvSpPr>
        <p:spPr>
          <a:xfrm>
            <a:off x="2987824" y="4173814"/>
            <a:ext cx="5400600" cy="6340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3200" b="1" dirty="0">
                <a:latin typeface="宋体" pitchFamily="2" charset="-122"/>
                <a:ea typeface="宋体" pitchFamily="2" charset="-122"/>
                <a:cs typeface="楷体" panose="02010609060101010101" charset="-122"/>
              </a:rPr>
              <a:t>诗人已经在回家的路上了吗？</a:t>
            </a:r>
          </a:p>
        </p:txBody>
      </p:sp>
    </p:spTree>
    <p:extLst>
      <p:ext uri="{BB962C8B-B14F-4D97-AF65-F5344CB8AC3E}">
        <p14:creationId xmlns:p14="http://schemas.microsoft.com/office/powerpoint/2010/main" val="186735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99"/>
          <p:cNvSpPr txBox="1"/>
          <p:nvPr/>
        </p:nvSpPr>
        <p:spPr>
          <a:xfrm>
            <a:off x="2555776" y="555526"/>
            <a:ext cx="4104456" cy="175432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白日</a:t>
            </a:r>
            <a:r>
              <a:rPr lang="zh-CN" altLang="en-US" sz="3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放歌须纵酒</a:t>
            </a:r>
            <a:r>
              <a:rPr lang="zh-CN" altLang="en-US" sz="36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，青春</a:t>
            </a:r>
            <a:r>
              <a:rPr lang="zh-CN" altLang="en-US" sz="3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作伴好还乡</a:t>
            </a:r>
            <a:r>
              <a:rPr lang="zh-CN" altLang="en-US" sz="36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  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2682724" y="2170835"/>
            <a:ext cx="3384376" cy="4670"/>
          </a:xfrm>
          <a:prstGeom prst="lin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矩形 12"/>
          <p:cNvSpPr/>
          <p:nvPr/>
        </p:nvSpPr>
        <p:spPr>
          <a:xfrm>
            <a:off x="1331640" y="2347015"/>
            <a:ext cx="6768752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诗人春天启程，此时还没有启程</a:t>
            </a:r>
            <a:r>
              <a:rPr lang="zh-CN" altLang="en-US" sz="3200" b="1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返乡。</a:t>
            </a:r>
            <a:endParaRPr lang="zh-CN" altLang="en-US" sz="3200" b="1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88427" y="3139363"/>
            <a:ext cx="7817289" cy="581698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sz="3200" b="1" kern="0" dirty="0" smtClean="0">
                <a:solidFill>
                  <a:srgbClr val="FF0000"/>
                </a:solidFill>
                <a:latin typeface="宋体"/>
                <a:ea typeface="宋体"/>
              </a:rPr>
              <a:t>诗人写的是想象中返回故乡的路线和情景。</a:t>
            </a:r>
            <a:endParaRPr lang="zh-CN" altLang="en-US" sz="3200" b="1" kern="0" dirty="0">
              <a:solidFill>
                <a:srgbClr val="FF0000"/>
              </a:solidFill>
              <a:latin typeface="宋体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062164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39502"/>
            <a:ext cx="6840760" cy="4151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矩形 2"/>
          <p:cNvSpPr/>
          <p:nvPr/>
        </p:nvSpPr>
        <p:spPr>
          <a:xfrm>
            <a:off x="0" y="123478"/>
            <a:ext cx="4355976" cy="162448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3600" b="1" dirty="0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即从巴</a:t>
            </a:r>
            <a:r>
              <a:rPr lang="zh-CN" altLang="en-US" sz="3600" b="1" dirty="0" smtClean="0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峡穿巫峡，</a:t>
            </a:r>
            <a:endParaRPr lang="en-US" altLang="zh-CN" sz="3600" b="1" dirty="0" smtClean="0">
              <a:solidFill>
                <a:prstClr val="black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lvl="0" algn="ctr">
              <a:lnSpc>
                <a:spcPct val="150000"/>
              </a:lnSpc>
            </a:pPr>
            <a:r>
              <a:rPr lang="zh-CN" altLang="en-US" sz="3600" b="1" dirty="0" smtClean="0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便</a:t>
            </a:r>
            <a:r>
              <a:rPr lang="zh-CN" altLang="en-US" sz="3600" b="1" dirty="0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下</a:t>
            </a:r>
            <a:r>
              <a:rPr lang="zh-CN" altLang="en-US" sz="3600" b="1" dirty="0" smtClean="0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襄阳向洛阳</a:t>
            </a:r>
            <a:r>
              <a:rPr lang="zh-CN" altLang="en-US" sz="3600" b="1" dirty="0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</a:p>
        </p:txBody>
      </p:sp>
      <p:sp>
        <p:nvSpPr>
          <p:cNvPr id="5" name="矩形 4"/>
          <p:cNvSpPr/>
          <p:nvPr/>
        </p:nvSpPr>
        <p:spPr>
          <a:xfrm>
            <a:off x="2987824" y="4083918"/>
            <a:ext cx="5688632" cy="9048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400" b="1" dirty="0">
                <a:latin typeface="宋体" pitchFamily="2" charset="-122"/>
                <a:ea typeface="宋体" pitchFamily="2" charset="-122"/>
                <a:cs typeface="楷体" panose="02010609060101010101" charset="-122"/>
              </a:rPr>
              <a:t>地图上标识的这些地点，实际距离近吗？读了最后两句，你感觉这些地方近不近？</a:t>
            </a:r>
          </a:p>
        </p:txBody>
      </p:sp>
      <p:sp>
        <p:nvSpPr>
          <p:cNvPr id="6" name="矩形 5"/>
          <p:cNvSpPr/>
          <p:nvPr/>
        </p:nvSpPr>
        <p:spPr>
          <a:xfrm>
            <a:off x="2987824" y="4083918"/>
            <a:ext cx="5832648" cy="9048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400" b="1" dirty="0">
                <a:latin typeface="宋体" pitchFamily="2" charset="-122"/>
                <a:ea typeface="宋体" pitchFamily="2" charset="-122"/>
                <a:cs typeface="楷体" panose="02010609060101010101" charset="-122"/>
              </a:rPr>
              <a:t>为什么会有这样的感觉？你从哪些词语中体会到的？从中你体会到诗人怎样的</a:t>
            </a:r>
            <a:r>
              <a:rPr lang="zh-CN" altLang="en-US" sz="2400" b="1" dirty="0" smtClean="0">
                <a:latin typeface="宋体" pitchFamily="2" charset="-122"/>
                <a:ea typeface="宋体" pitchFamily="2" charset="-122"/>
                <a:cs typeface="楷体" panose="02010609060101010101" charset="-122"/>
              </a:rPr>
              <a:t>心情？</a:t>
            </a:r>
            <a:endParaRPr lang="zh-CN" altLang="en-US" sz="2400" b="1" dirty="0">
              <a:latin typeface="宋体" pitchFamily="2" charset="-122"/>
              <a:ea typeface="宋体" pitchFamily="2" charset="-122"/>
              <a:cs typeface="楷体" panose="02010609060101010101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51520" y="843558"/>
            <a:ext cx="1008112" cy="0"/>
          </a:xfrm>
          <a:prstGeom prst="lin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2242137" y="848891"/>
            <a:ext cx="385647" cy="0"/>
          </a:xfrm>
          <a:prstGeom prst="lin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328672" y="1685740"/>
            <a:ext cx="904928" cy="0"/>
          </a:xfrm>
          <a:prstGeom prst="lin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2195736" y="1685740"/>
            <a:ext cx="426479" cy="0"/>
          </a:xfrm>
          <a:prstGeom prst="lin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矩形 10"/>
          <p:cNvSpPr/>
          <p:nvPr/>
        </p:nvSpPr>
        <p:spPr>
          <a:xfrm>
            <a:off x="323528" y="1762884"/>
            <a:ext cx="2244525" cy="584775"/>
          </a:xfrm>
          <a:prstGeom prst="rect">
            <a:avLst/>
          </a:prstGeom>
          <a:solidFill>
            <a:schemeClr val="accent2"/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轻快、迅捷</a:t>
            </a:r>
          </a:p>
        </p:txBody>
      </p:sp>
      <p:sp>
        <p:nvSpPr>
          <p:cNvPr id="12" name="矩形 11"/>
          <p:cNvSpPr/>
          <p:nvPr/>
        </p:nvSpPr>
        <p:spPr>
          <a:xfrm>
            <a:off x="4067944" y="339502"/>
            <a:ext cx="4104456" cy="12511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sz="3200" b="1" kern="0" dirty="0">
                <a:solidFill>
                  <a:sysClr val="windowText" lastClr="000000"/>
                </a:solidFill>
                <a:latin typeface="楷体" pitchFamily="49" charset="-122"/>
                <a:ea typeface="楷体" pitchFamily="49" charset="-122"/>
              </a:rPr>
              <a:t>体会到诗人忽闻捷报、急于返乡的喜悦之情</a:t>
            </a:r>
          </a:p>
        </p:txBody>
      </p:sp>
    </p:spTree>
    <p:extLst>
      <p:ext uri="{BB962C8B-B14F-4D97-AF65-F5344CB8AC3E}">
        <p14:creationId xmlns:p14="http://schemas.microsoft.com/office/powerpoint/2010/main" val="2504660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1" grpId="0" animBg="1"/>
      <p:bldP spid="1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9502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365" y="377602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539552" y="1131590"/>
            <a:ext cx="8208912" cy="3046988"/>
          </a:xfrm>
          <a:prstGeom prst="rect">
            <a:avLst/>
          </a:prstGeom>
          <a:noFill/>
          <a:ln>
            <a:noFill/>
            <a:prstDash val="lgDashDot"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《闻官军收河南河北》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主要叙写了诗人听到官军收复失地的消息后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，十分</a:t>
            </a:r>
            <a:r>
              <a:rPr lang="zh-CN" altLang="en-US" sz="3200" b="1" u="sng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收拾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行装立即</a:t>
            </a:r>
            <a:r>
              <a:rPr lang="zh-CN" altLang="en-US" sz="3200" b="1" u="sng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的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事。表现了诗人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真挚的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u="sng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情怀。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6" name="文本框 14"/>
          <p:cNvSpPr txBox="1"/>
          <p:nvPr/>
        </p:nvSpPr>
        <p:spPr>
          <a:xfrm>
            <a:off x="755576" y="325854"/>
            <a:ext cx="203675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131343" y="2655095"/>
            <a:ext cx="1008609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还乡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876256" y="1929259"/>
            <a:ext cx="1008609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ym typeface="+mn-ea"/>
              </a:rPr>
              <a:t>喜悦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827584" y="3386490"/>
            <a:ext cx="1008609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爱国</a:t>
            </a:r>
          </a:p>
        </p:txBody>
      </p:sp>
    </p:spTree>
    <p:extLst>
      <p:ext uri="{BB962C8B-B14F-4D97-AF65-F5344CB8AC3E}">
        <p14:creationId xmlns:p14="http://schemas.microsoft.com/office/powerpoint/2010/main" val="3823840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28883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6" y="224120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矩形 22"/>
          <p:cNvSpPr/>
          <p:nvPr/>
        </p:nvSpPr>
        <p:spPr>
          <a:xfrm>
            <a:off x="323528" y="1305816"/>
            <a:ext cx="8143932" cy="3786214"/>
          </a:xfrm>
          <a:prstGeom prst="rect">
            <a:avLst/>
          </a:prstGeom>
          <a:no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9"/>
          <p:cNvSpPr txBox="1">
            <a:spLocks noChangeArrowheads="1"/>
          </p:cNvSpPr>
          <p:nvPr/>
        </p:nvSpPr>
        <p:spPr bwMode="auto">
          <a:xfrm>
            <a:off x="1932136" y="1006599"/>
            <a:ext cx="3959860" cy="1076325"/>
          </a:xfrm>
          <a:prstGeom prst="rect">
            <a:avLst/>
          </a:prstGeom>
          <a:noFill/>
          <a:ln w="12700" cmpd="sng">
            <a:noFill/>
            <a:prstDash val="dashDot"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青海、长云、雪山、玉门关</a:t>
            </a:r>
          </a:p>
        </p:txBody>
      </p:sp>
      <p:sp>
        <p:nvSpPr>
          <p:cNvPr id="18" name="文本框 10"/>
          <p:cNvSpPr txBox="1">
            <a:spLocks noChangeArrowheads="1"/>
          </p:cNvSpPr>
          <p:nvPr/>
        </p:nvSpPr>
        <p:spPr bwMode="auto">
          <a:xfrm>
            <a:off x="6480006" y="3344262"/>
            <a:ext cx="1858645" cy="715581"/>
          </a:xfrm>
          <a:prstGeom prst="rect">
            <a:avLst/>
          </a:prstGeom>
          <a:noFill/>
          <a:ln w="12700" cmpd="sng">
            <a:noFill/>
            <a:prstDash val="lgDash"/>
            <a:miter lim="800000"/>
          </a:ln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爱国情怀</a:t>
            </a:r>
          </a:p>
        </p:txBody>
      </p:sp>
      <p:sp>
        <p:nvSpPr>
          <p:cNvPr id="19" name="文本框 3"/>
          <p:cNvSpPr txBox="1">
            <a:spLocks noChangeArrowheads="1"/>
          </p:cNvSpPr>
          <p:nvPr/>
        </p:nvSpPr>
        <p:spPr bwMode="auto">
          <a:xfrm>
            <a:off x="732980" y="1582663"/>
            <a:ext cx="796577" cy="230832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600" b="1" noProof="1">
                <a:latin typeface="宋体" pitchFamily="2" charset="-122"/>
                <a:ea typeface="宋体" pitchFamily="2" charset="-122"/>
              </a:rPr>
              <a:t>古诗三首</a:t>
            </a:r>
          </a:p>
        </p:txBody>
      </p:sp>
      <p:sp>
        <p:nvSpPr>
          <p:cNvPr id="26" name="文本框 19"/>
          <p:cNvSpPr txBox="1">
            <a:spLocks noChangeArrowheads="1"/>
          </p:cNvSpPr>
          <p:nvPr/>
        </p:nvSpPr>
        <p:spPr bwMode="auto">
          <a:xfrm>
            <a:off x="1932136" y="3294732"/>
            <a:ext cx="3960495" cy="1077218"/>
          </a:xfrm>
          <a:prstGeom prst="rect">
            <a:avLst/>
          </a:prstGeom>
          <a:noFill/>
          <a:ln w="12700" cmpd="sng">
            <a:noFill/>
            <a:prstDash val="dashDot"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涕泪、喜欲狂、放歌、纵酒</a:t>
            </a:r>
          </a:p>
        </p:txBody>
      </p:sp>
      <p:sp>
        <p:nvSpPr>
          <p:cNvPr id="2" name="左大括号 1"/>
          <p:cNvSpPr/>
          <p:nvPr/>
        </p:nvSpPr>
        <p:spPr>
          <a:xfrm>
            <a:off x="1482268" y="1305816"/>
            <a:ext cx="360040" cy="2871397"/>
          </a:xfrm>
          <a:prstGeom prst="leftBrac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4"/>
          <p:cNvSpPr txBox="1"/>
          <p:nvPr/>
        </p:nvSpPr>
        <p:spPr>
          <a:xfrm>
            <a:off x="584201" y="210760"/>
            <a:ext cx="221938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结构梳理</a:t>
            </a:r>
          </a:p>
        </p:txBody>
      </p:sp>
      <p:sp>
        <p:nvSpPr>
          <p:cNvPr id="4" name="文本框 10"/>
          <p:cNvSpPr txBox="1">
            <a:spLocks noChangeArrowheads="1"/>
          </p:cNvSpPr>
          <p:nvPr/>
        </p:nvSpPr>
        <p:spPr bwMode="auto">
          <a:xfrm>
            <a:off x="6529779" y="1015489"/>
            <a:ext cx="1858645" cy="829945"/>
          </a:xfrm>
          <a:prstGeom prst="rect">
            <a:avLst/>
          </a:prstGeom>
          <a:noFill/>
          <a:ln w="12700" cmpd="sng">
            <a:noFill/>
            <a:prstDash val="lgDash"/>
            <a:miter lim="800000"/>
          </a:ln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誓死报国</a:t>
            </a:r>
          </a:p>
        </p:txBody>
      </p:sp>
      <p:sp>
        <p:nvSpPr>
          <p:cNvPr id="5" name="文本框 19"/>
          <p:cNvSpPr txBox="1">
            <a:spLocks noChangeArrowheads="1"/>
          </p:cNvSpPr>
          <p:nvPr/>
        </p:nvSpPr>
        <p:spPr bwMode="auto">
          <a:xfrm>
            <a:off x="1932136" y="2387094"/>
            <a:ext cx="3959860" cy="583565"/>
          </a:xfrm>
          <a:prstGeom prst="rect">
            <a:avLst/>
          </a:prstGeom>
          <a:noFill/>
          <a:ln w="12700" cmpd="sng">
            <a:noFill/>
            <a:prstDash val="dashDot"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黄河、华山、遗民</a:t>
            </a:r>
          </a:p>
        </p:txBody>
      </p:sp>
      <p:sp>
        <p:nvSpPr>
          <p:cNvPr id="6" name="文本框 10"/>
          <p:cNvSpPr txBox="1">
            <a:spLocks noChangeArrowheads="1"/>
          </p:cNvSpPr>
          <p:nvPr/>
        </p:nvSpPr>
        <p:spPr bwMode="auto">
          <a:xfrm>
            <a:off x="6515080" y="2209294"/>
            <a:ext cx="1858645" cy="829945"/>
          </a:xfrm>
          <a:prstGeom prst="rect">
            <a:avLst/>
          </a:prstGeom>
          <a:noFill/>
          <a:ln w="12700" cmpd="sng">
            <a:noFill/>
            <a:prstDash val="lgDash"/>
            <a:miter lim="800000"/>
          </a:ln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忧国忧民</a:t>
            </a:r>
          </a:p>
        </p:txBody>
      </p:sp>
      <p:sp>
        <p:nvSpPr>
          <p:cNvPr id="7" name="右箭头 6"/>
          <p:cNvSpPr/>
          <p:nvPr/>
        </p:nvSpPr>
        <p:spPr>
          <a:xfrm>
            <a:off x="6012160" y="1417444"/>
            <a:ext cx="363220" cy="287655"/>
          </a:xfrm>
          <a:prstGeom prst="right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右箭头 7"/>
          <p:cNvSpPr/>
          <p:nvPr/>
        </p:nvSpPr>
        <p:spPr>
          <a:xfrm>
            <a:off x="6052016" y="3615407"/>
            <a:ext cx="372745" cy="287655"/>
          </a:xfrm>
          <a:prstGeom prst="right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右箭头 8"/>
          <p:cNvSpPr/>
          <p:nvPr/>
        </p:nvSpPr>
        <p:spPr>
          <a:xfrm>
            <a:off x="6012160" y="2480439"/>
            <a:ext cx="405130" cy="287655"/>
          </a:xfrm>
          <a:prstGeom prst="right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8148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spAutoFit/>
      </a:bodyPr>
      <a:lstStyle>
        <a:defPPr>
          <a:defRPr sz="2800" smtClean="0">
            <a:latin typeface="黑体" panose="02010609060101010101" pitchFamily="49" charset="-122"/>
            <a:ea typeface="黑体" panose="02010609060101010101" pitchFamily="49" charset="-122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1726</Words>
  <Application>Microsoft Office PowerPoint</Application>
  <PresentationFormat>全屏显示(16:9)</PresentationFormat>
  <Paragraphs>231</Paragraphs>
  <Slides>50</Slides>
  <Notes>3</Notes>
  <HiddenSlides>0</HiddenSlides>
  <MMClips>4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50</vt:i4>
      </vt:variant>
    </vt:vector>
  </HeadingPairs>
  <TitlesOfParts>
    <vt:vector size="63" baseType="lpstr">
      <vt:lpstr>黑体</vt:lpstr>
      <vt:lpstr>Arial</vt:lpstr>
      <vt:lpstr>汉语拼音</vt:lpstr>
      <vt:lpstr>Times New Roman</vt:lpstr>
      <vt:lpstr>仿宋</vt:lpstr>
      <vt:lpstr>宋体</vt:lpstr>
      <vt:lpstr>楷体</vt:lpstr>
      <vt:lpstr>微软雅黑</vt:lpstr>
      <vt:lpstr>华文楷体</vt:lpstr>
      <vt:lpstr>Calibri</vt:lpstr>
      <vt:lpstr>Kaiti SC</vt:lpstr>
      <vt:lpstr>《七彩课堂》课件模板（新）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127</cp:revision>
  <dcterms:created xsi:type="dcterms:W3CDTF">2017-03-17T02:28:00Z</dcterms:created>
  <dcterms:modified xsi:type="dcterms:W3CDTF">2024-10-28T08:18:00Z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2052-10.8.2.6948</vt:lpwstr>
  </property>
</Properties>
</file>