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54" r:id="rId1"/>
    <p:sldMasterId id="2147483669" r:id="rId2"/>
  </p:sldMasterIdLst>
  <p:notesMasterIdLst>
    <p:notesMasterId r:id="rId17"/>
  </p:notesMasterIdLst>
  <p:handoutMasterIdLst>
    <p:handoutMasterId r:id="rId18"/>
  </p:handoutMasterIdLst>
  <p:sldIdLst>
    <p:sldId id="715" r:id="rId3"/>
    <p:sldId id="714" r:id="rId4"/>
    <p:sldId id="634" r:id="rId5"/>
    <p:sldId id="690" r:id="rId6"/>
    <p:sldId id="705" r:id="rId7"/>
    <p:sldId id="706" r:id="rId8"/>
    <p:sldId id="707" r:id="rId9"/>
    <p:sldId id="667" r:id="rId10"/>
    <p:sldId id="712" r:id="rId11"/>
    <p:sldId id="708" r:id="rId12"/>
    <p:sldId id="709" r:id="rId13"/>
    <p:sldId id="710" r:id="rId14"/>
    <p:sldId id="711" r:id="rId15"/>
    <p:sldId id="716" r:id="rId16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19"/>
      <p:bold r:id="rId20"/>
    </p:embeddedFont>
    <p:embeddedFont>
      <p:font typeface="楷体" panose="02010609060101010101" pitchFamily="49" charset="-122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黑体" panose="02010609060101010101" pitchFamily="49" charset="-122"/>
      <p:regular r:id="rId2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8">
          <p15:clr>
            <a:srgbClr val="A4A3A4"/>
          </p15:clr>
        </p15:guide>
        <p15:guide id="2" pos="51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7">
          <p15:clr>
            <a:srgbClr val="A4A3A4"/>
          </p15:clr>
        </p15:guide>
        <p15:guide id="2" pos="218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FF"/>
    <a:srgbClr val="FF3300"/>
    <a:srgbClr val="FF0000"/>
    <a:srgbClr val="D60093"/>
    <a:srgbClr val="FF5050"/>
    <a:srgbClr val="FF4BC7"/>
    <a:srgbClr val="FF7C80"/>
    <a:srgbClr val="FF66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5" autoAdjust="0"/>
    <p:restoredTop sz="94660"/>
  </p:normalViewPr>
  <p:slideViewPr>
    <p:cSldViewPr>
      <p:cViewPr varScale="1">
        <p:scale>
          <a:sx n="114" d="100"/>
          <a:sy n="114" d="100"/>
        </p:scale>
        <p:origin x="282" y="102"/>
      </p:cViewPr>
      <p:guideLst>
        <p:guide orient="horz" pos="2508"/>
        <p:guide pos="51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75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7"/>
        <p:guide pos="218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698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022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268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345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76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378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683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763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4591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456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1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106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933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7514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538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48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10"/>
          <p:cNvSpPr txBox="1"/>
          <p:nvPr userDrawn="1"/>
        </p:nvSpPr>
        <p:spPr>
          <a:xfrm>
            <a:off x="193237" y="5147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习作例文</a:t>
            </a:r>
            <a:endParaRPr kumimoji="1" lang="zh-CN" altLang="en-US" sz="1400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10"/>
          <p:cNvSpPr txBox="1"/>
          <p:nvPr userDrawn="1"/>
        </p:nvSpPr>
        <p:spPr>
          <a:xfrm>
            <a:off x="193237" y="5147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习作例文</a:t>
            </a:r>
            <a:endParaRPr kumimoji="1" lang="zh-CN" altLang="en-US" sz="1400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10"/>
          <p:cNvSpPr txBox="1"/>
          <p:nvPr userDrawn="1"/>
        </p:nvSpPr>
        <p:spPr>
          <a:xfrm>
            <a:off x="193237" y="5147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习作例文</a:t>
            </a:r>
            <a:endParaRPr kumimoji="1" lang="zh-CN" altLang="en-US" sz="1400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76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2072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97646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81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6979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236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28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54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0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49" r:id="rId15"/>
    <p:sldLayoutId id="2147483650" r:id="rId16"/>
    <p:sldLayoutId id="2147483651" r:id="rId17"/>
    <p:sldLayoutId id="2147483653" r:id="rId18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309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033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37024" y="621978"/>
            <a:ext cx="3054855" cy="10136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662" y="52631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</a:t>
            </a:r>
            <a:r>
              <a:rPr lang="zh-CN" altLang="en-US" sz="2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五年级 </a:t>
            </a:r>
            <a:r>
              <a:rPr lang="zh-CN" altLang="en-US" sz="2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下册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99723" y="1851670"/>
            <a:ext cx="6127549" cy="1015663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我的朋友容容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539552" y="715690"/>
            <a:ext cx="2088232" cy="720080"/>
          </a:xfrm>
          <a:prstGeom prst="round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1240" y="676781"/>
            <a:ext cx="3272959" cy="830997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习作例文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2931790"/>
            <a:ext cx="8640960" cy="1015663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小守门员和他的观众们</a:t>
            </a:r>
          </a:p>
        </p:txBody>
      </p:sp>
    </p:spTree>
    <p:extLst>
      <p:ext uri="{BB962C8B-B14F-4D97-AF65-F5344CB8AC3E}">
        <p14:creationId xmlns:p14="http://schemas.microsoft.com/office/powerpoint/2010/main" val="238740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71600" y="987574"/>
            <a:ext cx="7272808" cy="253916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tabLst>
                <a:tab pos="198120" algn="l"/>
              </a:tabLst>
            </a:pP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  我们每天会见到许多人，他们各自有自己的特点。怎样把他们的特点描写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得</a:t>
            </a: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生动、具体？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一起来看看习作例文，梳理出写人的方法吧！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6"/>
          <p:cNvSpPr txBox="1"/>
          <p:nvPr/>
        </p:nvSpPr>
        <p:spPr>
          <a:xfrm>
            <a:off x="539552" y="909949"/>
            <a:ext cx="7272808" cy="262996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>
            <a:defPPr>
              <a:defRPr lang="zh-CN"/>
            </a:defPPr>
            <a:lvl1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tabLst>
                <a:tab pos="198120" algn="l"/>
              </a:tabLst>
              <a:defRPr kumimoji="0" sz="3200" b="0" i="0" u="none" strike="noStrike" cap="none" normalizeH="0" baseline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dirty="0"/>
              <a:t>    如果让你写一个人，要具体地表现他的特点，你准备怎么写？带着这个问题，读一读</a:t>
            </a:r>
            <a:r>
              <a:rPr lang="en-US" altLang="zh-CN" dirty="0"/>
              <a:t>《</a:t>
            </a:r>
            <a:r>
              <a:rPr lang="zh-CN" altLang="en-US" dirty="0"/>
              <a:t>我的朋友容容</a:t>
            </a:r>
            <a:r>
              <a:rPr lang="en-US" altLang="zh-CN" dirty="0"/>
              <a:t>》</a:t>
            </a:r>
            <a:r>
              <a:rPr lang="zh-CN" altLang="en-US" dirty="0"/>
              <a:t>这篇例文吧！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733"/>
          <a:stretch/>
        </p:blipFill>
        <p:spPr bwMode="auto">
          <a:xfrm>
            <a:off x="7228477" y="1195983"/>
            <a:ext cx="1913935" cy="396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684169" y="95717"/>
            <a:ext cx="5327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习作例文</a:t>
            </a:r>
            <a:r>
              <a:rPr lang="zh-CN" altLang="en-US" sz="3200" b="1" dirty="0" smtClean="0">
                <a:solidFill>
                  <a:schemeClr val="accent5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：我的朋友容容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179512" y="150037"/>
            <a:ext cx="504056" cy="486208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2048" y="1771877"/>
            <a:ext cx="8748464" cy="2456057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例文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写了关于容容的哪两件事？表现了容容的什么特点？</a:t>
            </a:r>
          </a:p>
          <a:p>
            <a:pPr>
              <a:lnSpc>
                <a:spcPct val="1200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2.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写这两件事的时候，例文运用了哪些描写人物的方法？</a:t>
            </a:r>
            <a:endParaRPr lang="en-US" altLang="zh-CN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467544" y="843558"/>
            <a:ext cx="8058878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读完例文后，一起来交流下面的问题：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027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75856" y="51470"/>
            <a:ext cx="2952328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我的朋友容容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左大括号 6"/>
          <p:cNvSpPr/>
          <p:nvPr/>
        </p:nvSpPr>
        <p:spPr>
          <a:xfrm rot="5400000">
            <a:off x="4391980" y="-931948"/>
            <a:ext cx="360040" cy="3549226"/>
          </a:xfrm>
          <a:prstGeom prst="leftBrace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15716" y="1053107"/>
            <a:ext cx="2016224" cy="54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典型事例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5536" y="1736371"/>
            <a:ext cx="525658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一天没有取到报纸就发脾气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536" y="2355726"/>
            <a:ext cx="5256584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（天真可爱  忠于职守）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29662" y="3248539"/>
            <a:ext cx="284431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给我“寄信”</a:t>
            </a:r>
            <a:endParaRPr lang="zh-CN" altLang="en-US" sz="28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3528" y="3867894"/>
            <a:ext cx="5256584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（天真可爱  好奇心强）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52120" y="1059582"/>
            <a:ext cx="2016224" cy="54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表达方法</a:t>
            </a:r>
          </a:p>
        </p:txBody>
      </p:sp>
      <p:sp>
        <p:nvSpPr>
          <p:cNvPr id="14" name="矩形 13"/>
          <p:cNvSpPr/>
          <p:nvPr/>
        </p:nvSpPr>
        <p:spPr>
          <a:xfrm>
            <a:off x="5580112" y="1999168"/>
            <a:ext cx="208823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动作</a:t>
            </a:r>
            <a:r>
              <a:rPr lang="zh-CN" altLang="en-US" sz="2800" b="1">
                <a:latin typeface="宋体" pitchFamily="2" charset="-122"/>
                <a:ea typeface="宋体" pitchFamily="2" charset="-122"/>
              </a:rPr>
              <a:t>描写</a:t>
            </a:r>
          </a:p>
        </p:txBody>
      </p:sp>
      <p:sp>
        <p:nvSpPr>
          <p:cNvPr id="17" name="矩形 16"/>
          <p:cNvSpPr/>
          <p:nvPr/>
        </p:nvSpPr>
        <p:spPr>
          <a:xfrm>
            <a:off x="4499992" y="3507854"/>
            <a:ext cx="446449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语言、动作、神态描写</a:t>
            </a:r>
            <a:endParaRPr lang="zh-CN" altLang="en-US" sz="2800" b="1"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39552" y="3147814"/>
            <a:ext cx="763284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13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" t="14232" r="2750" b="3647"/>
          <a:stretch/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本框 6"/>
          <p:cNvSpPr txBox="1"/>
          <p:nvPr/>
        </p:nvSpPr>
        <p:spPr>
          <a:xfrm>
            <a:off x="2555776" y="3030236"/>
            <a:ext cx="6408712" cy="19897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>
            <a:defPPr>
              <a:defRPr lang="zh-CN"/>
            </a:defPPr>
            <a:lvl1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tabLst>
                <a:tab pos="198120" algn="l"/>
              </a:tabLst>
              <a:defRPr kumimoji="0" sz="3200" b="0" i="0" u="none" strike="noStrike" cap="none" normalizeH="0" baseline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dirty="0"/>
              <a:t>    理清了第一篇例文的大致思路后，我们一起来读读</a:t>
            </a:r>
            <a:r>
              <a:rPr lang="en-US" altLang="zh-CN" dirty="0"/>
              <a:t>《</a:t>
            </a:r>
            <a:r>
              <a:rPr lang="zh-CN" altLang="en-US" dirty="0"/>
              <a:t>小守门员和他的观众们</a:t>
            </a:r>
            <a:r>
              <a:rPr lang="en-US" altLang="zh-CN" dirty="0"/>
              <a:t>》</a:t>
            </a:r>
            <a:r>
              <a:rPr lang="zh-CN" altLang="en-US" dirty="0"/>
              <a:t>这篇例文吧！</a:t>
            </a:r>
          </a:p>
        </p:txBody>
      </p:sp>
    </p:spTree>
    <p:extLst>
      <p:ext uri="{BB962C8B-B14F-4D97-AF65-F5344CB8AC3E}">
        <p14:creationId xmlns:p14="http://schemas.microsoft.com/office/powerpoint/2010/main" val="271008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719450" y="258783"/>
            <a:ext cx="7198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5">
                    <a:lumMod val="50000"/>
                  </a:schemeClr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/>
              <a:t>习作例文：小守门员和他的观众们</a:t>
            </a:r>
          </a:p>
        </p:txBody>
      </p:sp>
      <p:sp>
        <p:nvSpPr>
          <p:cNvPr id="3" name="KSO_Shape"/>
          <p:cNvSpPr/>
          <p:nvPr/>
        </p:nvSpPr>
        <p:spPr>
          <a:xfrm>
            <a:off x="251520" y="331599"/>
            <a:ext cx="451953" cy="434953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" name="文本框 4"/>
          <p:cNvSpPr txBox="1"/>
          <p:nvPr/>
        </p:nvSpPr>
        <p:spPr>
          <a:xfrm>
            <a:off x="555179" y="2283718"/>
            <a:ext cx="8265293" cy="127419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文中的哪个人物给你留下的印象最深？为什么？</a:t>
            </a:r>
            <a:endParaRPr lang="en-US" altLang="zh-CN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3568" y="1236697"/>
            <a:ext cx="741080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dirty="0" smtClean="0">
                <a:latin typeface="黑体" panose="02010609060101010101" charset="-122"/>
                <a:ea typeface="黑体" panose="02010609060101010101" charset="-122"/>
              </a:rPr>
              <a:t>读完例文后，一起来交流下面的问题：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835696" y="627534"/>
            <a:ext cx="2016224" cy="6832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小守门员</a:t>
            </a:r>
          </a:p>
        </p:txBody>
      </p:sp>
      <p:sp>
        <p:nvSpPr>
          <p:cNvPr id="10" name="矩形 9"/>
          <p:cNvSpPr/>
          <p:nvPr/>
        </p:nvSpPr>
        <p:spPr>
          <a:xfrm>
            <a:off x="467544" y="1563638"/>
            <a:ext cx="3600400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动作描写：分腿弯腰、上身前倾</a:t>
            </a:r>
            <a:endParaRPr lang="zh-CN" altLang="en-US" sz="2800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7544" y="3723878"/>
            <a:ext cx="489654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专注于比赛、尽职尽责</a:t>
            </a:r>
            <a:endParaRPr lang="zh-CN" altLang="en-US" sz="28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70376" y="1563638"/>
            <a:ext cx="319005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动作描写：忍不住站起身来</a:t>
            </a:r>
            <a:endParaRPr lang="zh-CN" altLang="en-US" sz="2800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7544" y="2902290"/>
            <a:ext cx="496855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神态描写：警惕注视前方</a:t>
            </a:r>
            <a:endParaRPr lang="zh-CN" altLang="en-US" sz="2800"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48064" y="3690544"/>
            <a:ext cx="321865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她被比赛深深吸引</a:t>
            </a:r>
            <a:endParaRPr lang="zh-CN" altLang="en-US" sz="28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176664" y="627534"/>
            <a:ext cx="3240360" cy="6832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扎蝴蝶结的女孩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4716016" y="411510"/>
            <a:ext cx="0" cy="432048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22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6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6"/>
          <p:cNvSpPr txBox="1"/>
          <p:nvPr/>
        </p:nvSpPr>
        <p:spPr>
          <a:xfrm>
            <a:off x="1043608" y="1275606"/>
            <a:ext cx="7056785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600" dirty="0" smtClean="0">
                <a:latin typeface="黑体" panose="02010609060101010101" charset="-122"/>
                <a:ea typeface="黑体" panose="02010609060101010101" charset="-122"/>
              </a:rPr>
              <a:t>    对比一下两篇例文，看看它们有什么相同点和不同点吧！</a:t>
            </a:r>
            <a:endParaRPr kumimoji="1" lang="zh-CN" altLang="en-US" sz="36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08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6"/>
          <p:cNvSpPr txBox="1"/>
          <p:nvPr/>
        </p:nvSpPr>
        <p:spPr>
          <a:xfrm>
            <a:off x="3347864" y="339502"/>
            <a:ext cx="2016224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44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zh-CN" altLang="en-US"/>
              <a:t>相同点</a:t>
            </a:r>
            <a:endParaRPr lang="zh-CN" altLang="en-US" dirty="0"/>
          </a:p>
        </p:txBody>
      </p:sp>
      <p:sp>
        <p:nvSpPr>
          <p:cNvPr id="4" name="文本框 6"/>
          <p:cNvSpPr txBox="1"/>
          <p:nvPr/>
        </p:nvSpPr>
        <p:spPr>
          <a:xfrm>
            <a:off x="1403648" y="1556430"/>
            <a:ext cx="3960440" cy="2455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Wingdings" pitchFamily="2" charset="2"/>
              <a:buChar char="l"/>
            </a:pPr>
            <a:r>
              <a:rPr kumimoji="1" lang="zh-CN" altLang="en-US" sz="3600" b="1" dirty="0" smtClean="0">
                <a:latin typeface="楷体" pitchFamily="49" charset="-122"/>
                <a:ea typeface="楷体" pitchFamily="49" charset="-122"/>
              </a:rPr>
              <a:t>都描写了人物的动作、外貌、神态等。</a:t>
            </a:r>
            <a:endParaRPr kumimoji="1"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15566"/>
            <a:ext cx="2160240" cy="37059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38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6"/>
          <p:cNvSpPr txBox="1"/>
          <p:nvPr/>
        </p:nvSpPr>
        <p:spPr>
          <a:xfrm>
            <a:off x="3635896" y="267494"/>
            <a:ext cx="216024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44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zh-CN" altLang="en-US"/>
              <a:t>不同点</a:t>
            </a:r>
            <a:endParaRPr lang="zh-CN" altLang="en-US" dirty="0"/>
          </a:p>
        </p:txBody>
      </p:sp>
      <p:sp>
        <p:nvSpPr>
          <p:cNvPr id="4" name="文本框 6"/>
          <p:cNvSpPr txBox="1"/>
          <p:nvPr/>
        </p:nvSpPr>
        <p:spPr>
          <a:xfrm>
            <a:off x="539552" y="1275606"/>
            <a:ext cx="8208912" cy="1569660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 anchor="t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kumimoji="1" lang="en-US" altLang="zh-CN" sz="32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kumimoji="1" lang="zh-CN" altLang="en-US" sz="3200" b="1" dirty="0" smtClean="0">
                <a:latin typeface="楷体" pitchFamily="49" charset="-122"/>
                <a:ea typeface="楷体" pitchFamily="49" charset="-122"/>
              </a:rPr>
              <a:t>我的朋友容容</a:t>
            </a:r>
            <a:r>
              <a:rPr kumimoji="1" lang="en-US" altLang="zh-CN" sz="32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kumimoji="1" lang="zh-CN" altLang="en-US" sz="3200" b="1" dirty="0" smtClean="0">
                <a:latin typeface="楷体" pitchFamily="49" charset="-122"/>
                <a:ea typeface="楷体" pitchFamily="49" charset="-122"/>
              </a:rPr>
              <a:t>：选择了两件事，是按照事情的发展顺序写的，表现了容容天真可爱、忠于职守、好奇心强的特点。</a:t>
            </a:r>
            <a:endParaRPr kumimoji="1"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文本框 6"/>
          <p:cNvSpPr txBox="1"/>
          <p:nvPr/>
        </p:nvSpPr>
        <p:spPr>
          <a:xfrm>
            <a:off x="539552" y="2931790"/>
            <a:ext cx="8208912" cy="1569660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457200" indent="-457200">
              <a:buFont typeface="Wingdings" pitchFamily="2" charset="2"/>
              <a:buChar char="l"/>
              <a:defRPr kumimoji="1" sz="3200" b="1"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en-US" altLang="zh-CN" dirty="0" smtClean="0"/>
              <a:t>《</a:t>
            </a:r>
            <a:r>
              <a:rPr lang="zh-CN" altLang="en-US" dirty="0"/>
              <a:t>小守门员和他的观众们</a:t>
            </a:r>
            <a:r>
              <a:rPr lang="en-US" altLang="zh-CN" dirty="0"/>
              <a:t>》</a:t>
            </a:r>
            <a:r>
              <a:rPr lang="zh-CN" altLang="en-US" dirty="0"/>
              <a:t>：选取了足球比赛的一个场景，描写了众多人物的外貌、动作等。</a:t>
            </a:r>
          </a:p>
        </p:txBody>
      </p:sp>
    </p:spTree>
    <p:extLst>
      <p:ext uri="{BB962C8B-B14F-4D97-AF65-F5344CB8AC3E}">
        <p14:creationId xmlns:p14="http://schemas.microsoft.com/office/powerpoint/2010/main" val="68207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6"/>
          <p:cNvSpPr txBox="1"/>
          <p:nvPr/>
        </p:nvSpPr>
        <p:spPr>
          <a:xfrm>
            <a:off x="1099204" y="1382455"/>
            <a:ext cx="7005503" cy="245548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600" b="1" smtClean="0">
                <a:latin typeface="宋体" pitchFamily="2" charset="-122"/>
                <a:ea typeface="宋体" pitchFamily="2" charset="-122"/>
              </a:rPr>
              <a:t>    两篇例文所选择的典型事例，以及对人物进行细致的描写都值得在习作中学习、借鉴。</a:t>
            </a:r>
            <a:endParaRPr kumimoji="1"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文本框 6"/>
          <p:cNvSpPr txBox="1"/>
          <p:nvPr/>
        </p:nvSpPr>
        <p:spPr>
          <a:xfrm>
            <a:off x="3563888" y="398315"/>
            <a:ext cx="1944215" cy="9492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4400" dirty="0" smtClean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小  结</a:t>
            </a:r>
            <a:endParaRPr kumimoji="1" lang="zh-CN" altLang="en-US" sz="4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475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185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409</Words>
  <Application>Microsoft Office PowerPoint</Application>
  <PresentationFormat>全屏显示(16:9)</PresentationFormat>
  <Paragraphs>38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微软雅黑</vt:lpstr>
      <vt:lpstr>楷体</vt:lpstr>
      <vt:lpstr>Arial</vt:lpstr>
      <vt:lpstr>宋体</vt:lpstr>
      <vt:lpstr>Wingdings</vt:lpstr>
      <vt:lpstr>Times New Roman</vt:lpstr>
      <vt:lpstr>Calibri</vt:lpstr>
      <vt:lpstr>黑体</vt:lpstr>
      <vt:lpstr>2_Office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44</cp:revision>
  <dcterms:created xsi:type="dcterms:W3CDTF">2017-03-17T02:28:00Z</dcterms:created>
  <dcterms:modified xsi:type="dcterms:W3CDTF">2024-10-28T08:23:49Z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