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27.svg" ContentType="image/svg+xml"/>
  <Override PartName="/ppt/media/image29.svg" ContentType="image/svg+xml"/>
  <Override PartName="/ppt/media/image3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6" r:id="rId3"/>
  </p:sldMasterIdLst>
  <p:notesMasterIdLst>
    <p:notesMasterId r:id="rId9"/>
  </p:notesMasterIdLst>
  <p:handoutMasterIdLst>
    <p:handoutMasterId r:id="rId44"/>
  </p:handoutMasterIdLst>
  <p:sldIdLst>
    <p:sldId id="1611" r:id="rId4"/>
    <p:sldId id="1333" r:id="rId5"/>
    <p:sldId id="1394" r:id="rId6"/>
    <p:sldId id="1590" r:id="rId7"/>
    <p:sldId id="1441" r:id="rId8"/>
    <p:sldId id="1436" r:id="rId10"/>
    <p:sldId id="1437" r:id="rId11"/>
    <p:sldId id="1591" r:id="rId12"/>
    <p:sldId id="1598" r:id="rId13"/>
    <p:sldId id="1602" r:id="rId14"/>
    <p:sldId id="1592" r:id="rId15"/>
    <p:sldId id="1593" r:id="rId16"/>
    <p:sldId id="1594" r:id="rId17"/>
    <p:sldId id="1595" r:id="rId18"/>
    <p:sldId id="1586" r:id="rId19"/>
    <p:sldId id="1564" r:id="rId20"/>
    <p:sldId id="1608" r:id="rId21"/>
    <p:sldId id="1522" r:id="rId22"/>
    <p:sldId id="1574" r:id="rId23"/>
    <p:sldId id="1596" r:id="rId24"/>
    <p:sldId id="1575" r:id="rId25"/>
    <p:sldId id="1578" r:id="rId26"/>
    <p:sldId id="1580" r:id="rId27"/>
    <p:sldId id="1599" r:id="rId28"/>
    <p:sldId id="1600" r:id="rId29"/>
    <p:sldId id="1603" r:id="rId30"/>
    <p:sldId id="1604" r:id="rId31"/>
    <p:sldId id="1425" r:id="rId32"/>
    <p:sldId id="1581" r:id="rId33"/>
    <p:sldId id="1609" r:id="rId34"/>
    <p:sldId id="1610" r:id="rId35"/>
    <p:sldId id="1435" r:id="rId36"/>
    <p:sldId id="1500" r:id="rId37"/>
    <p:sldId id="1606" r:id="rId38"/>
    <p:sldId id="1607" r:id="rId39"/>
    <p:sldId id="1503" r:id="rId40"/>
    <p:sldId id="1504" r:id="rId41"/>
    <p:sldId id="1525" r:id="rId42"/>
    <p:sldId id="1612" r:id="rId43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9"/>
    </p:embeddedFont>
    <p:embeddedFont>
      <p:font typeface="微软雅黑" panose="020B0503020204020204" pitchFamily="34" charset="-122"/>
      <p:regular r:id="rId50"/>
    </p:embeddedFont>
    <p:embeddedFont>
      <p:font typeface="楷体" panose="02010609060101010101" pitchFamily="49" charset="-122"/>
      <p:regular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幼圆" panose="02010509060101010101" charset="-122"/>
      <p:regular r:id="rId56"/>
    </p:embeddedFont>
    <p:embeddedFont>
      <p:font typeface="楷体_GB2312" panose="02010609030101010101" charset="-122"/>
      <p:regular r:id="rId57"/>
    </p:embeddedFont>
  </p:embeddedFontLst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2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3333FF"/>
    <a:srgbClr val="FF0000"/>
    <a:srgbClr val="0066FF"/>
    <a:srgbClr val="0000FF"/>
    <a:srgbClr val="FF00FF"/>
    <a:srgbClr val="A38302"/>
    <a:srgbClr val="FEFCDE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 autoAdjust="0"/>
    <p:restoredTop sz="94705" autoAdjust="0"/>
  </p:normalViewPr>
  <p:slideViewPr>
    <p:cSldViewPr showGuides="1">
      <p:cViewPr varScale="1">
        <p:scale>
          <a:sx n="114" d="100"/>
          <a:sy n="114" d="100"/>
        </p:scale>
        <p:origin x="390" y="102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55"/>
        <p:guide pos="226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font" Target="fonts/font9.fntdata"/><Relationship Id="rId56" Type="http://schemas.openxmlformats.org/officeDocument/2006/relationships/font" Target="fonts/font8.fntdata"/><Relationship Id="rId55" Type="http://schemas.openxmlformats.org/officeDocument/2006/relationships/font" Target="fonts/font7.fntdata"/><Relationship Id="rId54" Type="http://schemas.openxmlformats.org/officeDocument/2006/relationships/font" Target="fonts/font6.fntdata"/><Relationship Id="rId53" Type="http://schemas.openxmlformats.org/officeDocument/2006/relationships/font" Target="fonts/font5.fntdata"/><Relationship Id="rId52" Type="http://schemas.openxmlformats.org/officeDocument/2006/relationships/font" Target="fonts/font4.fntdata"/><Relationship Id="rId51" Type="http://schemas.openxmlformats.org/officeDocument/2006/relationships/font" Target="fonts/font3.fntdata"/><Relationship Id="rId50" Type="http://schemas.openxmlformats.org/officeDocument/2006/relationships/font" Target="fonts/font2.fntdata"/><Relationship Id="rId5" Type="http://schemas.openxmlformats.org/officeDocument/2006/relationships/slide" Target="slides/slide2.xml"/><Relationship Id="rId49" Type="http://schemas.openxmlformats.org/officeDocument/2006/relationships/font" Target="fonts/font1.fntdata"/><Relationship Id="rId48" Type="http://schemas.openxmlformats.org/officeDocument/2006/relationships/commentAuthors" Target="commentAuthors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FE6D6E-ADF5-450C-9BCC-D2576740C9A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560B475-A0C2-406B-8717-4124CF567C75}">
      <dgm:prSet custT="1"/>
      <dgm:spPr/>
      <dgm:t>
        <a:bodyPr/>
        <a:lstStyle/>
        <a:p>
          <a:r>
            <a:rPr lang="en-US" sz="2400" b="1" dirty="0"/>
            <a:t>1.</a:t>
          </a:r>
          <a:r>
            <a:rPr lang="zh-CN" altLang="en-US" sz="2400" b="1" dirty="0"/>
            <a:t>结构清晰</a:t>
          </a:r>
          <a:endParaRPr lang="zh-CN" sz="2400" dirty="0"/>
        </a:p>
      </dgm:t>
    </dgm:pt>
    <dgm:pt modelId="{6AA79B07-8DCF-4666-B7AA-9607D9D11EB3}" cxnId="{1C6FB4D7-5161-4007-B6F5-3E7D85E4841D}" type="parTrans">
      <dgm:prSet/>
      <dgm:spPr/>
      <dgm:t>
        <a:bodyPr/>
        <a:lstStyle/>
        <a:p>
          <a:endParaRPr lang="zh-CN" altLang="en-US" sz="2400"/>
        </a:p>
      </dgm:t>
    </dgm:pt>
    <dgm:pt modelId="{36DD91FA-BCF8-44FF-99CA-7CD17EBE2EE6}" cxnId="{1C6FB4D7-5161-4007-B6F5-3E7D85E4841D}" type="sibTrans">
      <dgm:prSet/>
      <dgm:spPr/>
      <dgm:t>
        <a:bodyPr/>
        <a:lstStyle/>
        <a:p>
          <a:endParaRPr lang="zh-CN" altLang="en-US" sz="2400"/>
        </a:p>
      </dgm:t>
    </dgm:pt>
    <dgm:pt modelId="{9C233FAD-076B-4BAC-A383-9B9176905253}">
      <dgm:prSet custT="1"/>
      <dgm:spPr/>
      <dgm:t>
        <a:bodyPr/>
        <a:lstStyle/>
        <a:p>
          <a:r>
            <a:rPr lang="zh-CN" altLang="en-US" sz="2000" dirty="0"/>
            <a:t>作者首先总体交代了体育健将的两个特长，</a:t>
          </a:r>
          <a:r>
            <a:rPr lang="zh-CN" altLang="en-US" sz="2000"/>
            <a:t>然后</a:t>
          </a:r>
          <a:r>
            <a:rPr lang="zh-CN" altLang="en-US" sz="2000" smtClean="0"/>
            <a:t>分别叙述</a:t>
          </a:r>
          <a:r>
            <a:rPr lang="zh-CN" altLang="en-US" sz="2000" dirty="0"/>
            <a:t>了相关的事例。结构清晰而完整。</a:t>
          </a:r>
        </a:p>
      </dgm:t>
    </dgm:pt>
    <dgm:pt modelId="{4C0FA46B-1E05-4484-8BCB-372BE7AA836D}" cxnId="{087A8BC7-DDAE-4A6A-890B-8FA1C900F94F}" type="parTrans">
      <dgm:prSet/>
      <dgm:spPr/>
      <dgm:t>
        <a:bodyPr/>
        <a:lstStyle/>
        <a:p>
          <a:endParaRPr lang="zh-CN" altLang="en-US" sz="2400"/>
        </a:p>
      </dgm:t>
    </dgm:pt>
    <dgm:pt modelId="{3BC728F3-395B-4C43-9E87-52812D1D6015}" cxnId="{087A8BC7-DDAE-4A6A-890B-8FA1C900F94F}" type="sibTrans">
      <dgm:prSet/>
      <dgm:spPr/>
      <dgm:t>
        <a:bodyPr/>
        <a:lstStyle/>
        <a:p>
          <a:endParaRPr lang="zh-CN" altLang="en-US" sz="2400"/>
        </a:p>
      </dgm:t>
    </dgm:pt>
    <dgm:pt modelId="{D11035C4-D766-4981-8DC9-525B8C329EEB}">
      <dgm:prSet custT="1"/>
      <dgm:spPr/>
      <dgm:t>
        <a:bodyPr/>
        <a:lstStyle/>
        <a:p>
          <a:r>
            <a:rPr lang="en-US" sz="2400" b="1" dirty="0"/>
            <a:t>2. </a:t>
          </a:r>
          <a:r>
            <a:rPr lang="zh-CN" altLang="en-US" sz="2400" b="1" dirty="0"/>
            <a:t>重点突出</a:t>
          </a:r>
          <a:endParaRPr lang="zh-CN" sz="2400" dirty="0"/>
        </a:p>
      </dgm:t>
    </dgm:pt>
    <dgm:pt modelId="{0AEE3A71-DFD5-4174-8A5E-763CE3959276}" cxnId="{4E351FF5-5036-4F02-8A4C-2EC8CD56DE2E}" type="parTrans">
      <dgm:prSet/>
      <dgm:spPr/>
      <dgm:t>
        <a:bodyPr/>
        <a:lstStyle/>
        <a:p>
          <a:endParaRPr lang="zh-CN" altLang="en-US" sz="2400"/>
        </a:p>
      </dgm:t>
    </dgm:pt>
    <dgm:pt modelId="{B1A6FDA0-46F5-4A09-B26C-F6A7744CBA5A}" cxnId="{4E351FF5-5036-4F02-8A4C-2EC8CD56DE2E}" type="sibTrans">
      <dgm:prSet/>
      <dgm:spPr/>
      <dgm:t>
        <a:bodyPr/>
        <a:lstStyle/>
        <a:p>
          <a:endParaRPr lang="zh-CN" altLang="en-US" sz="2400"/>
        </a:p>
      </dgm:t>
    </dgm:pt>
    <dgm:pt modelId="{D3F23B3E-58D8-4900-917E-3E861012725D}">
      <dgm:prSet custT="1"/>
      <dgm:spPr/>
      <dgm:t>
        <a:bodyPr/>
        <a:lstStyle/>
        <a:p>
          <a:r>
            <a:rPr lang="zh-CN" altLang="en-US" sz="2000" dirty="0"/>
            <a:t>作者重点写了体育健将跑步时的情景，比较简略地写了打篮球的情景，</a:t>
          </a:r>
          <a:r>
            <a:rPr lang="zh-CN" altLang="en-US" sz="2000"/>
            <a:t>详略</a:t>
          </a:r>
          <a:r>
            <a:rPr lang="zh-CN" altLang="en-US" sz="2000" smtClean="0"/>
            <a:t>得当，重点</a:t>
          </a:r>
          <a:r>
            <a:rPr lang="zh-CN" altLang="en-US" sz="2000" dirty="0"/>
            <a:t>突出。</a:t>
          </a:r>
        </a:p>
      </dgm:t>
    </dgm:pt>
    <dgm:pt modelId="{7D5AD6D1-CC13-40F4-A12F-E3E9A2ACA22A}" cxnId="{3ECFD4BD-0D93-4BAF-80ED-7F976AED67B8}" type="parTrans">
      <dgm:prSet/>
      <dgm:spPr/>
      <dgm:t>
        <a:bodyPr/>
        <a:lstStyle/>
        <a:p>
          <a:endParaRPr lang="zh-CN" altLang="en-US" sz="2400"/>
        </a:p>
      </dgm:t>
    </dgm:pt>
    <dgm:pt modelId="{266BB35F-4276-4469-A7A2-0AB3140E52BA}" cxnId="{3ECFD4BD-0D93-4BAF-80ED-7F976AED67B8}" type="sibTrans">
      <dgm:prSet/>
      <dgm:spPr/>
      <dgm:t>
        <a:bodyPr/>
        <a:lstStyle/>
        <a:p>
          <a:endParaRPr lang="zh-CN" altLang="en-US" sz="2400"/>
        </a:p>
      </dgm:t>
    </dgm:pt>
    <dgm:pt modelId="{654A359A-ABE7-480A-8405-CEF50AF12D7F}">
      <dgm:prSet custT="1"/>
      <dgm:spPr/>
      <dgm:t>
        <a:bodyPr/>
        <a:lstStyle/>
        <a:p>
          <a:r>
            <a:rPr lang="en-US" altLang="zh-CN" sz="2400" b="1" dirty="0"/>
            <a:t>3.</a:t>
          </a:r>
          <a:r>
            <a:rPr lang="zh-CN" altLang="en-US" sz="2400" b="1" dirty="0"/>
            <a:t>语言生动</a:t>
          </a:r>
          <a:endParaRPr lang="zh-CN" sz="2400" dirty="0"/>
        </a:p>
      </dgm:t>
    </dgm:pt>
    <dgm:pt modelId="{CD1680B1-B15D-4EEC-BFD5-330871771A40}" cxnId="{DEAFFD2E-5AC6-4D06-961E-CF6F7EAEF1A1}" type="parTrans">
      <dgm:prSet/>
      <dgm:spPr/>
      <dgm:t>
        <a:bodyPr/>
        <a:lstStyle/>
        <a:p>
          <a:endParaRPr lang="zh-CN" altLang="en-US" sz="2400"/>
        </a:p>
      </dgm:t>
    </dgm:pt>
    <dgm:pt modelId="{12684EAF-7DCA-4E96-BCBC-BF4A3F1113EC}" cxnId="{DEAFFD2E-5AC6-4D06-961E-CF6F7EAEF1A1}" type="sibTrans">
      <dgm:prSet/>
      <dgm:spPr/>
      <dgm:t>
        <a:bodyPr/>
        <a:lstStyle/>
        <a:p>
          <a:endParaRPr lang="zh-CN" altLang="en-US" sz="2400"/>
        </a:p>
      </dgm:t>
    </dgm:pt>
    <dgm:pt modelId="{F1BD1735-E7D8-4BA9-B88D-3CE99986C56E}">
      <dgm:prSet custT="1"/>
      <dgm:spPr/>
      <dgm:t>
        <a:bodyPr/>
        <a:lstStyle/>
        <a:p>
          <a:r>
            <a:rPr lang="zh-CN" altLang="en-US" sz="2000" dirty="0"/>
            <a:t>在描写运动健将跑步的时候，使用了动作描写、场面描写、侧面描写等手法，表现了精彩的比赛场面。</a:t>
          </a:r>
        </a:p>
      </dgm:t>
    </dgm:pt>
    <dgm:pt modelId="{0359B205-1EE2-4D05-9169-50D5006AFB1F}" cxnId="{AA54A4AA-C456-455B-BE65-4B42503FEC34}" type="parTrans">
      <dgm:prSet/>
      <dgm:spPr/>
      <dgm:t>
        <a:bodyPr/>
        <a:lstStyle/>
        <a:p>
          <a:endParaRPr lang="zh-CN" altLang="en-US" sz="2400"/>
        </a:p>
      </dgm:t>
    </dgm:pt>
    <dgm:pt modelId="{88DB79A2-DF7D-48FD-9D3B-F5837F07850E}" cxnId="{AA54A4AA-C456-455B-BE65-4B42503FEC34}" type="sibTrans">
      <dgm:prSet/>
      <dgm:spPr/>
      <dgm:t>
        <a:bodyPr/>
        <a:lstStyle/>
        <a:p>
          <a:endParaRPr lang="zh-CN" altLang="en-US" sz="2400"/>
        </a:p>
      </dgm:t>
    </dgm:pt>
    <dgm:pt modelId="{FADB183D-A3F4-4CB9-A133-A49FF8045717}" type="pres">
      <dgm:prSet presAssocID="{AFFE6D6E-ADF5-450C-9BCC-D2576740C9A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638AC9-6869-4180-8F60-D96C8CE533F6}" type="pres">
      <dgm:prSet presAssocID="{1560B475-A0C2-406B-8717-4124CF567C75}" presName="compNode" presStyleCnt="0"/>
      <dgm:spPr/>
    </dgm:pt>
    <dgm:pt modelId="{39500EAF-69D8-4D72-B2AA-67133E3A04ED}" type="pres">
      <dgm:prSet presAssocID="{1560B475-A0C2-406B-8717-4124CF567C75}" presName="childRect" presStyleLbl="bgAcc1" presStyleIdx="0" presStyleCnt="3" custScaleX="89628" custScaleY="172838" custLinFactNeighborY="-1002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6A600-8DDB-4B46-A376-5C5045D0AA7A}" type="pres">
      <dgm:prSet presAssocID="{1560B475-A0C2-406B-8717-4124CF567C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1B8A9D-7321-4239-AD51-FEB84BC76224}" type="pres">
      <dgm:prSet presAssocID="{1560B475-A0C2-406B-8717-4124CF567C75}" presName="parentRect" presStyleLbl="alignNode1" presStyleIdx="0" presStyleCnt="3" custLinFactNeighborY="96293"/>
      <dgm:spPr/>
      <dgm:t>
        <a:bodyPr/>
        <a:lstStyle/>
        <a:p>
          <a:endParaRPr lang="zh-CN" altLang="en-US"/>
        </a:p>
      </dgm:t>
    </dgm:pt>
    <dgm:pt modelId="{03F38066-A1ED-4D59-8465-830F02F69D80}" type="pres">
      <dgm:prSet presAssocID="{1560B475-A0C2-406B-8717-4124CF567C75}" presName="adorn" presStyleLbl="fgAccFollowNode1" presStyleIdx="0" presStyleCnt="3" custLinFactNeighborY="713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0F8F3A15-1EC2-4C49-BE49-D5B03F7FCE5F}" type="pres">
      <dgm:prSet presAssocID="{36DD91FA-BCF8-44FF-99CA-7CD17EBE2EE6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3DF8D8B5-E62F-4C06-AD97-FCBE45801E6C}" type="pres">
      <dgm:prSet presAssocID="{D11035C4-D766-4981-8DC9-525B8C329EEB}" presName="compNode" presStyleCnt="0"/>
      <dgm:spPr/>
    </dgm:pt>
    <dgm:pt modelId="{11DFC98E-E12C-447B-948B-25DB3CD24C49}" type="pres">
      <dgm:prSet presAssocID="{D11035C4-D766-4981-8DC9-525B8C329EEB}" presName="childRect" presStyleLbl="bgAcc1" presStyleIdx="1" presStyleCnt="3" custScaleX="105670" custScaleY="164286" custLinFactNeighborY="-849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3690B9-877B-4CD3-B8BC-066CB4773D8A}" type="pres">
      <dgm:prSet presAssocID="{D11035C4-D766-4981-8DC9-525B8C329EE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FBD13C-C1B2-439F-995D-463FBDC68A3B}" type="pres">
      <dgm:prSet presAssocID="{D11035C4-D766-4981-8DC9-525B8C329EEB}" presName="parentRect" presStyleLbl="alignNode1" presStyleIdx="1" presStyleCnt="3" custLinFactNeighborY="96293"/>
      <dgm:spPr/>
      <dgm:t>
        <a:bodyPr/>
        <a:lstStyle/>
        <a:p>
          <a:endParaRPr lang="zh-CN" altLang="en-US"/>
        </a:p>
      </dgm:t>
    </dgm:pt>
    <dgm:pt modelId="{81B136B9-D847-4D29-B6D4-5A0179C465FE}" type="pres">
      <dgm:prSet presAssocID="{D11035C4-D766-4981-8DC9-525B8C329EEB}" presName="adorn" presStyleLbl="fgAccFollowNode1" presStyleIdx="1" presStyleCnt="3" custLinFactNeighborY="7133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2C992BED-A3F7-473A-9B4E-ED31C6BFC31A}" type="pres">
      <dgm:prSet presAssocID="{B1A6FDA0-46F5-4A09-B26C-F6A7744CBA5A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6ACBA5E-F861-463A-8488-8EA88F80234C}" type="pres">
      <dgm:prSet presAssocID="{654A359A-ABE7-480A-8405-CEF50AF12D7F}" presName="compNode" presStyleCnt="0"/>
      <dgm:spPr/>
    </dgm:pt>
    <dgm:pt modelId="{81CA3962-1DFE-422C-9862-437F9B0002F7}" type="pres">
      <dgm:prSet presAssocID="{654A359A-ABE7-480A-8405-CEF50AF12D7F}" presName="childRect" presStyleLbl="bgAcc1" presStyleIdx="2" presStyleCnt="3" custScaleX="101433" custScaleY="164379" custLinFactNeighborY="-879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7792FF-6DB6-4DAF-9816-54ECF397FE43}" type="pres">
      <dgm:prSet presAssocID="{654A359A-ABE7-480A-8405-CEF50AF12D7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89E8C87-DCA9-4A89-84FE-DEC559AA794B}" type="pres">
      <dgm:prSet presAssocID="{654A359A-ABE7-480A-8405-CEF50AF12D7F}" presName="parentRect" presStyleLbl="alignNode1" presStyleIdx="2" presStyleCnt="3" custLinFactNeighborY="96293"/>
      <dgm:spPr/>
      <dgm:t>
        <a:bodyPr/>
        <a:lstStyle/>
        <a:p>
          <a:endParaRPr lang="zh-CN" altLang="en-US"/>
        </a:p>
      </dgm:t>
    </dgm:pt>
    <dgm:pt modelId="{C87FC5FB-CF3E-4344-8C19-E15AD9D6DBBC}" type="pres">
      <dgm:prSet presAssocID="{654A359A-ABE7-480A-8405-CEF50AF12D7F}" presName="adorn" presStyleLbl="fgAccFollowNode1" presStyleIdx="2" presStyleCnt="3" custLinFactNeighborY="7133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</dgm:ptLst>
  <dgm:cxnLst>
    <dgm:cxn modelId="{1C6FB4D7-5161-4007-B6F5-3E7D85E4841D}" srcId="{AFFE6D6E-ADF5-450C-9BCC-D2576740C9A4}" destId="{1560B475-A0C2-406B-8717-4124CF567C75}" srcOrd="0" destOrd="0" parTransId="{6AA79B07-8DCF-4666-B7AA-9607D9D11EB3}" sibTransId="{36DD91FA-BCF8-44FF-99CA-7CD17EBE2EE6}"/>
    <dgm:cxn modelId="{3ECFD4BD-0D93-4BAF-80ED-7F976AED67B8}" srcId="{D11035C4-D766-4981-8DC9-525B8C329EEB}" destId="{D3F23B3E-58D8-4900-917E-3E861012725D}" srcOrd="0" destOrd="0" parTransId="{7D5AD6D1-CC13-40F4-A12F-E3E9A2ACA22A}" sibTransId="{266BB35F-4276-4469-A7A2-0AB3140E52BA}"/>
    <dgm:cxn modelId="{20AADB58-9D39-440F-A8FA-AAD0FDCC0777}" type="presOf" srcId="{36DD91FA-BCF8-44FF-99CA-7CD17EBE2EE6}" destId="{0F8F3A15-1EC2-4C49-BE49-D5B03F7FCE5F}" srcOrd="0" destOrd="0" presId="urn:microsoft.com/office/officeart/2005/8/layout/bList2"/>
    <dgm:cxn modelId="{720BF256-4849-4D11-8E83-5E202A539C6A}" type="presOf" srcId="{D11035C4-D766-4981-8DC9-525B8C329EEB}" destId="{B23690B9-877B-4CD3-B8BC-066CB4773D8A}" srcOrd="0" destOrd="0" presId="urn:microsoft.com/office/officeart/2005/8/layout/bList2"/>
    <dgm:cxn modelId="{F07F07F3-749B-435B-8EBB-35BD7D09F99D}" type="presOf" srcId="{B1A6FDA0-46F5-4A09-B26C-F6A7744CBA5A}" destId="{2C992BED-A3F7-473A-9B4E-ED31C6BFC31A}" srcOrd="0" destOrd="0" presId="urn:microsoft.com/office/officeart/2005/8/layout/bList2"/>
    <dgm:cxn modelId="{AC0AA3F5-DA59-4708-8CE3-21944CD0C193}" type="presOf" srcId="{D3F23B3E-58D8-4900-917E-3E861012725D}" destId="{11DFC98E-E12C-447B-948B-25DB3CD24C49}" srcOrd="0" destOrd="0" presId="urn:microsoft.com/office/officeart/2005/8/layout/bList2"/>
    <dgm:cxn modelId="{AA54A4AA-C456-455B-BE65-4B42503FEC34}" srcId="{654A359A-ABE7-480A-8405-CEF50AF12D7F}" destId="{F1BD1735-E7D8-4BA9-B88D-3CE99986C56E}" srcOrd="0" destOrd="0" parTransId="{0359B205-1EE2-4D05-9169-50D5006AFB1F}" sibTransId="{88DB79A2-DF7D-48FD-9D3B-F5837F07850E}"/>
    <dgm:cxn modelId="{8C381A9B-2F62-4B16-BADB-92EE960DB132}" type="presOf" srcId="{1560B475-A0C2-406B-8717-4124CF567C75}" destId="{3586A600-8DDB-4B46-A376-5C5045D0AA7A}" srcOrd="0" destOrd="0" presId="urn:microsoft.com/office/officeart/2005/8/layout/bList2"/>
    <dgm:cxn modelId="{AF9DD20D-A3FE-4938-A142-D82533633060}" type="presOf" srcId="{1560B475-A0C2-406B-8717-4124CF567C75}" destId="{1F1B8A9D-7321-4239-AD51-FEB84BC76224}" srcOrd="1" destOrd="0" presId="urn:microsoft.com/office/officeart/2005/8/layout/bList2"/>
    <dgm:cxn modelId="{96BD0702-3F4D-4BE9-9C48-54BDB3D3585F}" type="presOf" srcId="{F1BD1735-E7D8-4BA9-B88D-3CE99986C56E}" destId="{81CA3962-1DFE-422C-9862-437F9B0002F7}" srcOrd="0" destOrd="0" presId="urn:microsoft.com/office/officeart/2005/8/layout/bList2"/>
    <dgm:cxn modelId="{4E351FF5-5036-4F02-8A4C-2EC8CD56DE2E}" srcId="{AFFE6D6E-ADF5-450C-9BCC-D2576740C9A4}" destId="{D11035C4-D766-4981-8DC9-525B8C329EEB}" srcOrd="1" destOrd="0" parTransId="{0AEE3A71-DFD5-4174-8A5E-763CE3959276}" sibTransId="{B1A6FDA0-46F5-4A09-B26C-F6A7744CBA5A}"/>
    <dgm:cxn modelId="{087A8BC7-DDAE-4A6A-890B-8FA1C900F94F}" srcId="{1560B475-A0C2-406B-8717-4124CF567C75}" destId="{9C233FAD-076B-4BAC-A383-9B9176905253}" srcOrd="0" destOrd="0" parTransId="{4C0FA46B-1E05-4484-8BCB-372BE7AA836D}" sibTransId="{3BC728F3-395B-4C43-9E87-52812D1D6015}"/>
    <dgm:cxn modelId="{8DDE1758-813E-49B3-B85A-7ADD44391458}" type="presOf" srcId="{9C233FAD-076B-4BAC-A383-9B9176905253}" destId="{39500EAF-69D8-4D72-B2AA-67133E3A04ED}" srcOrd="0" destOrd="0" presId="urn:microsoft.com/office/officeart/2005/8/layout/bList2"/>
    <dgm:cxn modelId="{69E9A59B-A9B9-4DDB-A3DD-F6A15A90F4C7}" type="presOf" srcId="{AFFE6D6E-ADF5-450C-9BCC-D2576740C9A4}" destId="{FADB183D-A3F4-4CB9-A133-A49FF8045717}" srcOrd="0" destOrd="0" presId="urn:microsoft.com/office/officeart/2005/8/layout/bList2"/>
    <dgm:cxn modelId="{696922B0-5819-4D25-A740-E84A0F694CBC}" type="presOf" srcId="{D11035C4-D766-4981-8DC9-525B8C329EEB}" destId="{2FFBD13C-C1B2-439F-995D-463FBDC68A3B}" srcOrd="1" destOrd="0" presId="urn:microsoft.com/office/officeart/2005/8/layout/bList2"/>
    <dgm:cxn modelId="{DEAFFD2E-5AC6-4D06-961E-CF6F7EAEF1A1}" srcId="{AFFE6D6E-ADF5-450C-9BCC-D2576740C9A4}" destId="{654A359A-ABE7-480A-8405-CEF50AF12D7F}" srcOrd="2" destOrd="0" parTransId="{CD1680B1-B15D-4EEC-BFD5-330871771A40}" sibTransId="{12684EAF-7DCA-4E96-BCBC-BF4A3F1113EC}"/>
    <dgm:cxn modelId="{354B6655-2BAD-48B5-B43B-F80AF95F209F}" type="presOf" srcId="{654A359A-ABE7-480A-8405-CEF50AF12D7F}" destId="{747792FF-6DB6-4DAF-9816-54ECF397FE43}" srcOrd="0" destOrd="0" presId="urn:microsoft.com/office/officeart/2005/8/layout/bList2"/>
    <dgm:cxn modelId="{4B2F415C-A499-461C-82CE-3F4611D830A7}" type="presOf" srcId="{654A359A-ABE7-480A-8405-CEF50AF12D7F}" destId="{289E8C87-DCA9-4A89-84FE-DEC559AA794B}" srcOrd="1" destOrd="0" presId="urn:microsoft.com/office/officeart/2005/8/layout/bList2"/>
    <dgm:cxn modelId="{74B75B87-6FC9-47AC-9A17-69ADCBFAC92D}" type="presParOf" srcId="{FADB183D-A3F4-4CB9-A133-A49FF8045717}" destId="{35638AC9-6869-4180-8F60-D96C8CE533F6}" srcOrd="0" destOrd="0" presId="urn:microsoft.com/office/officeart/2005/8/layout/bList2"/>
    <dgm:cxn modelId="{DBF604CA-B5EB-4880-A349-EBE3AF78077E}" type="presParOf" srcId="{35638AC9-6869-4180-8F60-D96C8CE533F6}" destId="{39500EAF-69D8-4D72-B2AA-67133E3A04ED}" srcOrd="0" destOrd="0" presId="urn:microsoft.com/office/officeart/2005/8/layout/bList2"/>
    <dgm:cxn modelId="{E275EE69-DAF0-416F-BECF-E9901D702408}" type="presParOf" srcId="{35638AC9-6869-4180-8F60-D96C8CE533F6}" destId="{3586A600-8DDB-4B46-A376-5C5045D0AA7A}" srcOrd="1" destOrd="0" presId="urn:microsoft.com/office/officeart/2005/8/layout/bList2"/>
    <dgm:cxn modelId="{3C64E5C9-84D0-43FC-9C8B-DA8DDB9551F5}" type="presParOf" srcId="{35638AC9-6869-4180-8F60-D96C8CE533F6}" destId="{1F1B8A9D-7321-4239-AD51-FEB84BC76224}" srcOrd="2" destOrd="0" presId="urn:microsoft.com/office/officeart/2005/8/layout/bList2"/>
    <dgm:cxn modelId="{AC52346F-32AE-42A9-9255-C23A94C26711}" type="presParOf" srcId="{35638AC9-6869-4180-8F60-D96C8CE533F6}" destId="{03F38066-A1ED-4D59-8465-830F02F69D80}" srcOrd="3" destOrd="0" presId="urn:microsoft.com/office/officeart/2005/8/layout/bList2"/>
    <dgm:cxn modelId="{97313438-3C34-47CD-88DB-87DAFCD1297C}" type="presParOf" srcId="{FADB183D-A3F4-4CB9-A133-A49FF8045717}" destId="{0F8F3A15-1EC2-4C49-BE49-D5B03F7FCE5F}" srcOrd="1" destOrd="0" presId="urn:microsoft.com/office/officeart/2005/8/layout/bList2"/>
    <dgm:cxn modelId="{7AC3C26B-7FD3-4B43-BE51-298547B9EF7A}" type="presParOf" srcId="{FADB183D-A3F4-4CB9-A133-A49FF8045717}" destId="{3DF8D8B5-E62F-4C06-AD97-FCBE45801E6C}" srcOrd="2" destOrd="0" presId="urn:microsoft.com/office/officeart/2005/8/layout/bList2"/>
    <dgm:cxn modelId="{F02198C2-6767-4C86-9E6C-B2F1DC5DB92E}" type="presParOf" srcId="{3DF8D8B5-E62F-4C06-AD97-FCBE45801E6C}" destId="{11DFC98E-E12C-447B-948B-25DB3CD24C49}" srcOrd="0" destOrd="0" presId="urn:microsoft.com/office/officeart/2005/8/layout/bList2"/>
    <dgm:cxn modelId="{3EBA7A66-B5C4-4D05-86B9-06BB79B14E8A}" type="presParOf" srcId="{3DF8D8B5-E62F-4C06-AD97-FCBE45801E6C}" destId="{B23690B9-877B-4CD3-B8BC-066CB4773D8A}" srcOrd="1" destOrd="0" presId="urn:microsoft.com/office/officeart/2005/8/layout/bList2"/>
    <dgm:cxn modelId="{872DC231-89B7-4551-8C0B-B290F50A62C2}" type="presParOf" srcId="{3DF8D8B5-E62F-4C06-AD97-FCBE45801E6C}" destId="{2FFBD13C-C1B2-439F-995D-463FBDC68A3B}" srcOrd="2" destOrd="0" presId="urn:microsoft.com/office/officeart/2005/8/layout/bList2"/>
    <dgm:cxn modelId="{448EDEFA-2B3A-4D06-A36F-C0A321F0C885}" type="presParOf" srcId="{3DF8D8B5-E62F-4C06-AD97-FCBE45801E6C}" destId="{81B136B9-D847-4D29-B6D4-5A0179C465FE}" srcOrd="3" destOrd="0" presId="urn:microsoft.com/office/officeart/2005/8/layout/bList2"/>
    <dgm:cxn modelId="{B7CAA93C-4326-4FFF-BA9C-8B9F325C8E54}" type="presParOf" srcId="{FADB183D-A3F4-4CB9-A133-A49FF8045717}" destId="{2C992BED-A3F7-473A-9B4E-ED31C6BFC31A}" srcOrd="3" destOrd="0" presId="urn:microsoft.com/office/officeart/2005/8/layout/bList2"/>
    <dgm:cxn modelId="{AB162205-CB7F-4331-A256-C45157FB0059}" type="presParOf" srcId="{FADB183D-A3F4-4CB9-A133-A49FF8045717}" destId="{86ACBA5E-F861-463A-8488-8EA88F80234C}" srcOrd="4" destOrd="0" presId="urn:microsoft.com/office/officeart/2005/8/layout/bList2"/>
    <dgm:cxn modelId="{507664BC-68B8-4A66-8505-260507689FDB}" type="presParOf" srcId="{86ACBA5E-F861-463A-8488-8EA88F80234C}" destId="{81CA3962-1DFE-422C-9862-437F9B0002F7}" srcOrd="0" destOrd="0" presId="urn:microsoft.com/office/officeart/2005/8/layout/bList2"/>
    <dgm:cxn modelId="{9009BA03-7FFC-4371-8B3F-FCAD9DABEC1C}" type="presParOf" srcId="{86ACBA5E-F861-463A-8488-8EA88F80234C}" destId="{747792FF-6DB6-4DAF-9816-54ECF397FE43}" srcOrd="1" destOrd="0" presId="urn:microsoft.com/office/officeart/2005/8/layout/bList2"/>
    <dgm:cxn modelId="{67BACEF1-017D-4010-B5E7-236715F32276}" type="presParOf" srcId="{86ACBA5E-F861-463A-8488-8EA88F80234C}" destId="{289E8C87-DCA9-4A89-84FE-DEC559AA794B}" srcOrd="2" destOrd="0" presId="urn:microsoft.com/office/officeart/2005/8/layout/bList2"/>
    <dgm:cxn modelId="{FB6A234A-16B2-4F7A-8192-D4BDD64D30B5}" type="presParOf" srcId="{86ACBA5E-F861-463A-8488-8EA88F80234C}" destId="{C87FC5FB-CF3E-4344-8C19-E15AD9D6DBB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302158" cy="3847151"/>
        <a:chOff x="0" y="0"/>
        <a:chExt cx="8302158" cy="3847151"/>
      </a:xfrm>
    </dsp:grpSpPr>
    <dsp:sp modelId="{39500EAF-69D8-4D72-B2AA-67133E3A04ED}">
      <dsp:nvSpPr>
        <dsp:cNvPr id="3" name="同侧圆角矩形 2"/>
        <dsp:cNvSpPr/>
      </dsp:nvSpPr>
      <dsp:spPr bwMode="white">
        <a:xfrm>
          <a:off x="703" y="425498"/>
          <a:ext cx="2424971" cy="1810950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76200" rIns="25400" bIns="2540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>
              <a:solidFill>
                <a:schemeClr val="dk1"/>
              </a:solidFill>
            </a:rPr>
            <a:t>作者首先总体交代了体育健将的两个特长，</a:t>
          </a:r>
          <a:r>
            <a:rPr lang="zh-CN" altLang="en-US" sz="2000">
              <a:solidFill>
                <a:schemeClr val="dk1"/>
              </a:solidFill>
            </a:rPr>
            <a:t>然后</a:t>
          </a:r>
          <a:r>
            <a:rPr lang="zh-CN" altLang="en-US" sz="2000" smtClean="0">
              <a:solidFill>
                <a:schemeClr val="dk1"/>
              </a:solidFill>
            </a:rPr>
            <a:t>分别叙述</a:t>
          </a:r>
          <a:r>
            <a:rPr lang="zh-CN" altLang="en-US" sz="2000" dirty="0">
              <a:solidFill>
                <a:schemeClr val="dk1"/>
              </a:solidFill>
            </a:rPr>
            <a:t>了相关的事例。结构清晰而完整。</a:t>
          </a:r>
          <a:endParaRPr>
            <a:solidFill>
              <a:schemeClr val="dk1"/>
            </a:solidFill>
          </a:endParaRPr>
        </a:p>
      </dsp:txBody>
      <dsp:txXfrm>
        <a:off x="703" y="425498"/>
        <a:ext cx="2424971" cy="1810950"/>
      </dsp:txXfrm>
    </dsp:sp>
    <dsp:sp modelId="{1F1B8A9D-7321-4239-AD51-FEB84BC76224}">
      <dsp:nvSpPr>
        <dsp:cNvPr id="4" name="矩形 3"/>
        <dsp:cNvSpPr/>
      </dsp:nvSpPr>
      <dsp:spPr bwMode="white">
        <a:xfrm>
          <a:off x="703" y="3068442"/>
          <a:ext cx="2424971" cy="778709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0" rIns="30480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dirty="0"/>
            <a:t>1.</a:t>
          </a:r>
          <a:r>
            <a:rPr lang="zh-CN" altLang="en-US" sz="2400" b="1" dirty="0"/>
            <a:t>结构清晰</a:t>
          </a:r>
          <a:endParaRPr lang="zh-CN" sz="2400" dirty="0"/>
        </a:p>
      </dsp:txBody>
      <dsp:txXfrm>
        <a:off x="703" y="3068442"/>
        <a:ext cx="2424971" cy="778709"/>
      </dsp:txXfrm>
    </dsp:sp>
    <dsp:sp modelId="{03F38066-A1ED-4D59-8465-830F02F69D80}">
      <dsp:nvSpPr>
        <dsp:cNvPr id="5" name="椭圆 4"/>
        <dsp:cNvSpPr/>
      </dsp:nvSpPr>
      <dsp:spPr bwMode="white">
        <a:xfrm>
          <a:off x="1779234" y="2998411"/>
          <a:ext cx="848740" cy="848740"/>
        </a:xfrm>
        <a:prstGeom prst="ellipse">
          <a:avLst/>
        </a:prstGeom>
        <a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Xfrm>
        <a:off x="1779234" y="2998411"/>
        <a:ext cx="848740" cy="848740"/>
      </dsp:txXfrm>
    </dsp:sp>
    <dsp:sp modelId="{11DFC98E-E12C-447B-948B-25DB3CD24C49}">
      <dsp:nvSpPr>
        <dsp:cNvPr id="6" name="同侧圆角矩形 5"/>
        <dsp:cNvSpPr/>
      </dsp:nvSpPr>
      <dsp:spPr bwMode="white">
        <a:xfrm>
          <a:off x="2838244" y="436851"/>
          <a:ext cx="2424971" cy="1810950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76200" rIns="25400" bIns="2540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>
              <a:solidFill>
                <a:schemeClr val="dk1"/>
              </a:solidFill>
            </a:rPr>
            <a:t>作者重点写了体育健将跑步时的情景，比较简略地写了打篮球的情景，</a:t>
          </a:r>
          <a:r>
            <a:rPr lang="zh-CN" altLang="en-US" sz="2000">
              <a:solidFill>
                <a:schemeClr val="dk1"/>
              </a:solidFill>
            </a:rPr>
            <a:t>详略</a:t>
          </a:r>
          <a:r>
            <a:rPr lang="zh-CN" altLang="en-US" sz="2000" smtClean="0">
              <a:solidFill>
                <a:schemeClr val="dk1"/>
              </a:solidFill>
            </a:rPr>
            <a:t>得当，重点</a:t>
          </a:r>
          <a:r>
            <a:rPr lang="zh-CN" altLang="en-US" sz="2000" dirty="0">
              <a:solidFill>
                <a:schemeClr val="dk1"/>
              </a:solidFill>
            </a:rPr>
            <a:t>突出。</a:t>
          </a:r>
          <a:endParaRPr>
            <a:solidFill>
              <a:schemeClr val="dk1"/>
            </a:solidFill>
          </a:endParaRPr>
        </a:p>
      </dsp:txBody>
      <dsp:txXfrm>
        <a:off x="2838244" y="436851"/>
        <a:ext cx="2424971" cy="1810950"/>
      </dsp:txXfrm>
    </dsp:sp>
    <dsp:sp modelId="{2FFBD13C-C1B2-439F-995D-463FBDC68A3B}">
      <dsp:nvSpPr>
        <dsp:cNvPr id="7" name="矩形 6"/>
        <dsp:cNvSpPr/>
      </dsp:nvSpPr>
      <dsp:spPr bwMode="white">
        <a:xfrm>
          <a:off x="2838244" y="3068442"/>
          <a:ext cx="2424971" cy="778709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0" rIns="30480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dirty="0"/>
            <a:t>2. </a:t>
          </a:r>
          <a:r>
            <a:rPr lang="zh-CN" altLang="en-US" sz="2400" b="1" dirty="0"/>
            <a:t>重点突出</a:t>
          </a:r>
          <a:endParaRPr lang="zh-CN" sz="2400" dirty="0"/>
        </a:p>
      </dsp:txBody>
      <dsp:txXfrm>
        <a:off x="2838244" y="3068442"/>
        <a:ext cx="2424971" cy="778709"/>
      </dsp:txXfrm>
    </dsp:sp>
    <dsp:sp modelId="{81B136B9-D847-4D29-B6D4-5A0179C465FE}">
      <dsp:nvSpPr>
        <dsp:cNvPr id="8" name="椭圆 7"/>
        <dsp:cNvSpPr/>
      </dsp:nvSpPr>
      <dsp:spPr bwMode="white">
        <a:xfrm>
          <a:off x="4616775" y="2998411"/>
          <a:ext cx="848740" cy="848740"/>
        </a:xfrm>
        <a:prstGeom prst="ellipse">
          <a:avLst/>
        </a:prstGeom>
        <a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Xfrm>
        <a:off x="4616775" y="2998411"/>
        <a:ext cx="848740" cy="848740"/>
      </dsp:txXfrm>
    </dsp:sp>
    <dsp:sp modelId="{81CA3962-1DFE-422C-9862-437F9B0002F7}">
      <dsp:nvSpPr>
        <dsp:cNvPr id="9" name="同侧圆角矩形 8"/>
        <dsp:cNvSpPr/>
      </dsp:nvSpPr>
      <dsp:spPr bwMode="white">
        <a:xfrm>
          <a:off x="5675785" y="433676"/>
          <a:ext cx="2424971" cy="1810950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5400" tIns="76200" rIns="25400" bIns="2540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>
              <a:solidFill>
                <a:schemeClr val="dk1"/>
              </a:solidFill>
            </a:rPr>
            <a:t>在描写运动健将跑步的时候，使用了动作描写、场面描写、侧面描写等手法，表现了精彩的比赛场面。</a:t>
          </a:r>
          <a:endParaRPr>
            <a:solidFill>
              <a:schemeClr val="dk1"/>
            </a:solidFill>
          </a:endParaRPr>
        </a:p>
      </dsp:txBody>
      <dsp:txXfrm>
        <a:off x="5675785" y="433676"/>
        <a:ext cx="2424971" cy="1810950"/>
      </dsp:txXfrm>
    </dsp:sp>
    <dsp:sp modelId="{289E8C87-DCA9-4A89-84FE-DEC559AA794B}">
      <dsp:nvSpPr>
        <dsp:cNvPr id="10" name="矩形 9"/>
        <dsp:cNvSpPr/>
      </dsp:nvSpPr>
      <dsp:spPr bwMode="white">
        <a:xfrm>
          <a:off x="5675785" y="3068442"/>
          <a:ext cx="2424971" cy="778709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0" rIns="30480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1" dirty="0"/>
            <a:t>3.</a:t>
          </a:r>
          <a:r>
            <a:rPr lang="zh-CN" altLang="en-US" sz="2400" b="1" dirty="0"/>
            <a:t>语言生动</a:t>
          </a:r>
          <a:endParaRPr lang="zh-CN" sz="2400" dirty="0"/>
        </a:p>
      </dsp:txBody>
      <dsp:txXfrm>
        <a:off x="5675785" y="3068442"/>
        <a:ext cx="2424971" cy="778709"/>
      </dsp:txXfrm>
    </dsp:sp>
    <dsp:sp modelId="{C87FC5FB-CF3E-4344-8C19-E15AD9D6DBBC}">
      <dsp:nvSpPr>
        <dsp:cNvPr id="11" name="椭圆 10"/>
        <dsp:cNvSpPr/>
      </dsp:nvSpPr>
      <dsp:spPr bwMode="white">
        <a:xfrm>
          <a:off x="7453418" y="2998411"/>
          <a:ext cx="848740" cy="848740"/>
        </a:xfrm>
        <a:prstGeom prst="ellipse">
          <a:avLst/>
        </a:prstGeom>
        <a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Xfrm>
        <a:off x="7453418" y="2998411"/>
        <a:ext cx="848740" cy="848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3B051A1-C6B7-417F-A728-B9847632030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F1C177B-3CBF-4109-BF4E-333378A3C58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C15D606-BB87-4D25-BA4A-6A99DC692E8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1E530C3-9102-40F4-B505-AFA5837A6F3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0483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121DF8D2-E943-4CE5-9244-5EE70281A8B0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-9525" y="980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86171" y="68263"/>
            <a:ext cx="15696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习作：形形色色的人</a:t>
            </a:r>
            <a:endParaRPr kumimoji="1" lang="en-US" altLang="zh-CN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876006"/>
            <a:ext cx="9144000" cy="26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14" y="51470"/>
            <a:ext cx="1714476" cy="5040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pitchFamily="34" charset="-122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slide" Target="slide28.xml"/><Relationship Id="rId3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microsoft.com/office/2007/relationships/hdphoto" Target="../media/image12.wdp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image19.wdp"/><Relationship Id="rId5" Type="http://schemas.openxmlformats.org/officeDocument/2006/relationships/image" Target="../media/image18.png"/><Relationship Id="rId4" Type="http://schemas.microsoft.com/office/2007/relationships/hdphoto" Target="../media/image17.wdp"/><Relationship Id="rId3" Type="http://schemas.openxmlformats.org/officeDocument/2006/relationships/image" Target="../media/image16.png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hyperlink" Target="&#33539;&#25991;2&#65306;&#29233;&#33261;&#32654;&#30340;&#22920;&#22920;.pptx" TargetMode="External"/><Relationship Id="rId2" Type="http://schemas.openxmlformats.org/officeDocument/2006/relationships/image" Target="../media/image24.png"/><Relationship Id="rId1" Type="http://schemas.openxmlformats.org/officeDocument/2006/relationships/hyperlink" Target="&#33539;&#25991;1&#65306;&#29233;&#21792;&#21480;&#30340;&#30005;&#26799;&#38463;&#23016;.pptx" TargetMode="Externa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611560" y="1209076"/>
            <a:ext cx="7920880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读一读下面这些片段，你知道片段中描写的人物是谁吗？</a:t>
            </a:r>
            <a:endParaRPr lang="zh-CN" altLang="en-US" sz="4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555526"/>
            <a:ext cx="878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起初，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精神抖擞，欺负对手傻大黑粗，动转不灵，围着他猴儿似的蹦来蹦去，总想使巧招，下冷绊子，仿佛很占了上风。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3488690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宋体" panose="02010600030101010101" pitchFamily="2" charset="-122"/>
              </a:rPr>
              <a:t>     </a:t>
            </a:r>
            <a:r>
              <a:rPr lang="zh-CN" altLang="en-US" sz="3600" b="1">
                <a:latin typeface="宋体" panose="02010600030101010101" pitchFamily="2" charset="-122"/>
              </a:rPr>
              <a:t>他</a:t>
            </a:r>
            <a:r>
              <a:rPr lang="zh-CN" altLang="en-US" sz="3600" b="1" smtClean="0">
                <a:latin typeface="宋体" panose="02010600030101010101" pitchFamily="2" charset="-122"/>
              </a:rPr>
              <a:t>是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2740" y="3488690"/>
            <a:ext cx="4833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</a:rPr>
              <a:t>聪明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</a:rPr>
              <a:t>、</a:t>
            </a:r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</a:rPr>
              <a:t>机灵</a:t>
            </a:r>
            <a:r>
              <a:rPr lang="zh-CN" altLang="en-US" sz="3600" b="1" smtClean="0">
                <a:latin typeface="宋体" panose="02010600030101010101" pitchFamily="2" charset="-122"/>
              </a:rPr>
              <a:t>的小嘎子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3571151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宋体" panose="02010600030101010101" pitchFamily="2" charset="-122"/>
              </a:rPr>
              <a:t>     </a:t>
            </a:r>
            <a:r>
              <a:rPr lang="zh-CN" altLang="en-US" sz="3600" b="1">
                <a:latin typeface="宋体" panose="02010600030101010101" pitchFamily="2" charset="-122"/>
              </a:rPr>
              <a:t>他</a:t>
            </a:r>
            <a:r>
              <a:rPr lang="zh-CN" altLang="en-US" sz="3600" b="1" smtClean="0">
                <a:latin typeface="宋体" panose="02010600030101010101" pitchFamily="2" charset="-122"/>
              </a:rPr>
              <a:t>是 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8942" y="3571151"/>
            <a:ext cx="4381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</a:rPr>
              <a:t>神机妙算</a:t>
            </a:r>
            <a:r>
              <a:rPr lang="zh-CN" altLang="en-US" sz="3600" b="1">
                <a:latin typeface="宋体" panose="02010600030101010101" pitchFamily="2" charset="-122"/>
              </a:rPr>
              <a:t>的诸葛亮</a:t>
            </a:r>
            <a:endParaRPr lang="zh-CN" altLang="en-US" sz="36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932744" y="555525"/>
            <a:ext cx="7455680" cy="25853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6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他</a:t>
            </a:r>
            <a:r>
              <a:rPr sz="3600" b="1" err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笑着说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：“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雾这么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大，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曹操一定不敢派兵出来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我们只管饮酒取乐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雾散了</a:t>
            </a:r>
            <a:r>
              <a:rPr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就回去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。”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游戏机, 玩具, 乐高, 房间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56" r="-18414" b="248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</p:spPr>
      </p:pic>
      <p:sp>
        <p:nvSpPr>
          <p:cNvPr id="11" name="文本框 1"/>
          <p:cNvSpPr txBox="1"/>
          <p:nvPr/>
        </p:nvSpPr>
        <p:spPr>
          <a:xfrm>
            <a:off x="42074" y="123478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语文 五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kumimoji="1" lang="zh-CN" altLang="en-US" sz="2200" b="1" smtClean="0">
                <a:latin typeface="黑体" panose="02010609060101010101" pitchFamily="49" charset="-122"/>
                <a:ea typeface="黑体" panose="02010609060101010101" pitchFamily="49" charset="-122"/>
              </a:rPr>
              <a:t>级 下</a:t>
            </a:r>
            <a:r>
              <a:rPr kumimoji="1"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册</a:t>
            </a:r>
            <a:endParaRPr kumimoji="1"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1043608" y="1491630"/>
            <a:ext cx="7094602" cy="1015663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6000" dirty="0" smtClean="0"/>
              <a:t>形形色色的人</a:t>
            </a:r>
            <a:endParaRPr lang="zh-CN" altLang="en-US" sz="60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rId3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4">
            <a:hlinkClick r:id="rId4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4125" y="699542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prstClr val="black"/>
                </a:solidFill>
              </a:rPr>
              <a:t>习作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2413" y="1005855"/>
            <a:ext cx="366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文本框 14"/>
          <p:cNvSpPr txBox="1">
            <a:spLocks noChangeArrowheads="1"/>
          </p:cNvSpPr>
          <p:nvPr/>
        </p:nvSpPr>
        <p:spPr bwMode="auto">
          <a:xfrm>
            <a:off x="684213" y="934417"/>
            <a:ext cx="2003425" cy="557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200" b="1">
                <a:solidFill>
                  <a:srgbClr val="875000"/>
                </a:solidFill>
                <a:latin typeface="幼圆" panose="02010509060101010101" charset="-122"/>
              </a:rPr>
              <a:t>审题指导</a:t>
            </a:r>
            <a:endParaRPr lang="zh-CN" altLang="en-US" sz="3200" b="1">
              <a:solidFill>
                <a:srgbClr val="875000"/>
              </a:solidFill>
              <a:latin typeface="幼圆" panose="02010509060101010101" charset="-122"/>
            </a:endParaRP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539553" y="1335995"/>
            <a:ext cx="8064896" cy="3323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</a:rPr>
              <a:t>    我们每天都会接触到形形色色的人：小区里锻炼身体的爷爷奶奶，学校里的老师、同学，还有上学时遇到的公交车司机，维持秩序的交通警察</a:t>
            </a:r>
            <a:r>
              <a:rPr lang="en-US" altLang="zh-CN" sz="2800" b="1" dirty="0">
                <a:latin typeface="宋体" panose="02010600030101010101" pitchFamily="2" charset="-122"/>
              </a:rPr>
              <a:t>……</a:t>
            </a:r>
            <a:r>
              <a:rPr lang="zh-CN" altLang="en-US" sz="2800" b="1" dirty="0">
                <a:latin typeface="宋体" panose="02010600030101010101" pitchFamily="2" charset="-122"/>
              </a:rPr>
              <a:t>选择一个人，写下来，运用本单元学过的描写人物的方法，具体地表现人物的特点，题目自拟。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39553" y="3939902"/>
            <a:ext cx="80648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19125" y="4587974"/>
            <a:ext cx="690520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23" y="422246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文本框 15"/>
          <p:cNvSpPr txBox="1"/>
          <p:nvPr/>
        </p:nvSpPr>
        <p:spPr>
          <a:xfrm>
            <a:off x="395536" y="411510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prstClr val="white"/>
                </a:solidFill>
                <a:ea typeface="黑体" panose="02010609060101010101" pitchFamily="49" charset="-122"/>
              </a:rPr>
              <a:t>第一课时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矩形 1"/>
          <p:cNvSpPr>
            <a:spLocks noChangeArrowheads="1"/>
          </p:cNvSpPr>
          <p:nvPr/>
        </p:nvSpPr>
        <p:spPr bwMode="auto">
          <a:xfrm>
            <a:off x="3563888" y="627063"/>
            <a:ext cx="2036762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习作内容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9046" y="1707654"/>
            <a:ext cx="645524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记一位有特点的人。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8"/>
          <p:cNvGrpSpPr/>
          <p:nvPr/>
        </p:nvGrpSpPr>
        <p:grpSpPr>
          <a:xfrm>
            <a:off x="4932040" y="3111413"/>
            <a:ext cx="3168351" cy="1080120"/>
            <a:chOff x="1364885" y="2336363"/>
            <a:chExt cx="2152726" cy="730908"/>
          </a:xfrm>
        </p:grpSpPr>
        <p:sp>
          <p:nvSpPr>
            <p:cNvPr id="8" name="云形 7"/>
            <p:cNvSpPr/>
            <p:nvPr/>
          </p:nvSpPr>
          <p:spPr>
            <a:xfrm>
              <a:off x="1364885" y="2336363"/>
              <a:ext cx="2152725" cy="730908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11662" y="2482496"/>
              <a:ext cx="2005949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写人的记叙文</a:t>
              </a:r>
              <a:endPara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3528" y="1184434"/>
            <a:ext cx="8490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b="1" smtClean="0">
                <a:latin typeface="宋体" panose="02010600030101010101" pitchFamily="2" charset="-122"/>
              </a:rPr>
              <a:t>    </a:t>
            </a:r>
            <a:r>
              <a:rPr lang="zh-CN" altLang="zh-CN" sz="3000" b="1" smtClean="0">
                <a:latin typeface="宋体" panose="02010600030101010101" pitchFamily="2" charset="-122"/>
              </a:rPr>
              <a:t>用</a:t>
            </a:r>
            <a:r>
              <a:rPr lang="zh-CN" altLang="zh-CN" sz="3000" b="1" dirty="0">
                <a:latin typeface="宋体" panose="02010600030101010101" pitchFamily="2" charset="-122"/>
              </a:rPr>
              <a:t>人物拟题，如《我的妈妈》《我的爷爷》</a:t>
            </a:r>
            <a:r>
              <a:rPr lang="zh-CN" altLang="zh-CN" sz="3000" b="1">
                <a:latin typeface="宋体" panose="02010600030101010101" pitchFamily="2" charset="-122"/>
              </a:rPr>
              <a:t>等</a:t>
            </a:r>
            <a:r>
              <a:rPr lang="zh-CN" altLang="zh-CN" sz="3000" b="1" smtClean="0">
                <a:latin typeface="宋体" panose="02010600030101010101" pitchFamily="2" charset="-122"/>
              </a:rPr>
              <a:t>。</a:t>
            </a:r>
            <a:endParaRPr lang="zh-CN" altLang="zh-CN" sz="3000" b="1" dirty="0">
              <a:latin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563888" y="486318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拟题思路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2342369"/>
            <a:ext cx="8490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    </a:t>
            </a:r>
            <a:r>
              <a:rPr lang="zh-CN" altLang="zh-CN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用</a:t>
            </a:r>
            <a:r>
              <a:rPr lang="zh-CN" altLang="zh-CN" sz="3000" b="1">
                <a:solidFill>
                  <a:prstClr val="black"/>
                </a:solidFill>
                <a:latin typeface="宋体" panose="02010600030101010101" pitchFamily="2" charset="-122"/>
              </a:rPr>
              <a:t>人物特点命题，如《个子大，胆子小》《开心果》等。</a:t>
            </a:r>
            <a:endParaRPr lang="zh-CN" altLang="en-US" sz="3000"/>
          </a:p>
        </p:txBody>
      </p:sp>
      <p:sp>
        <p:nvSpPr>
          <p:cNvPr id="6" name="矩形 5"/>
          <p:cNvSpPr/>
          <p:nvPr/>
        </p:nvSpPr>
        <p:spPr>
          <a:xfrm>
            <a:off x="323528" y="3500303"/>
            <a:ext cx="84909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    </a:t>
            </a:r>
            <a:r>
              <a:rPr lang="zh-CN" altLang="zh-CN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人物</a:t>
            </a:r>
            <a:r>
              <a:rPr lang="en-US" altLang="zh-CN" sz="3000" b="1">
                <a:solidFill>
                  <a:prstClr val="black"/>
                </a:solidFill>
                <a:latin typeface="宋体" panose="02010600030101010101" pitchFamily="2" charset="-122"/>
              </a:rPr>
              <a:t>+</a:t>
            </a:r>
            <a:r>
              <a:rPr lang="zh-CN" altLang="zh-CN" sz="3000" b="1">
                <a:solidFill>
                  <a:prstClr val="black"/>
                </a:solidFill>
                <a:latin typeface="宋体" panose="02010600030101010101" pitchFamily="2" charset="-122"/>
              </a:rPr>
              <a:t>特点</a:t>
            </a:r>
            <a:r>
              <a:rPr lang="zh-CN" altLang="zh-CN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拟题</a:t>
            </a:r>
            <a:r>
              <a:rPr lang="zh-CN" altLang="en-US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，如</a:t>
            </a:r>
            <a:r>
              <a:rPr lang="zh-CN" altLang="zh-CN" sz="3000" b="1" smtClean="0">
                <a:solidFill>
                  <a:prstClr val="black"/>
                </a:solidFill>
                <a:latin typeface="宋体" panose="02010600030101010101" pitchFamily="2" charset="-122"/>
              </a:rPr>
              <a:t>《妈妈是个购物狂》</a:t>
            </a:r>
            <a:r>
              <a:rPr lang="zh-CN" altLang="zh-CN" sz="3000" b="1">
                <a:solidFill>
                  <a:prstClr val="black"/>
                </a:solidFill>
                <a:latin typeface="宋体" panose="02010600030101010101" pitchFamily="2" charset="-122"/>
              </a:rPr>
              <a:t>《我的同桌善变化》等。</a:t>
            </a:r>
            <a:endParaRPr lang="zh-CN" altLang="zh-CN" sz="30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8086" y="699542"/>
            <a:ext cx="5280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你想写哪个有特点的人？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07502" y="2067694"/>
            <a:ext cx="3052220" cy="730908"/>
            <a:chOff x="2098768" y="2336363"/>
            <a:chExt cx="1896708" cy="730908"/>
          </a:xfrm>
        </p:grpSpPr>
        <p:sp>
          <p:nvSpPr>
            <p:cNvPr id="9" name="云形 8"/>
            <p:cNvSpPr/>
            <p:nvPr/>
          </p:nvSpPr>
          <p:spPr>
            <a:xfrm>
              <a:off x="2098768" y="2336363"/>
              <a:ext cx="1896708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88263" y="2413984"/>
              <a:ext cx="17451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爱唠叨的妈妈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1559" y="3366701"/>
            <a:ext cx="2880321" cy="730908"/>
            <a:chOff x="1572198" y="2337668"/>
            <a:chExt cx="1957026" cy="730908"/>
          </a:xfrm>
        </p:grpSpPr>
        <p:sp>
          <p:nvSpPr>
            <p:cNvPr id="12" name="云形 11"/>
            <p:cNvSpPr/>
            <p:nvPr/>
          </p:nvSpPr>
          <p:spPr>
            <a:xfrm>
              <a:off x="1572198" y="2337668"/>
              <a:ext cx="1957024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65752" y="2357963"/>
              <a:ext cx="1663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幽默的爸爸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03848" y="1848157"/>
            <a:ext cx="2596510" cy="730908"/>
            <a:chOff x="1539350" y="2327008"/>
            <a:chExt cx="1764190" cy="730908"/>
          </a:xfrm>
        </p:grpSpPr>
        <p:sp>
          <p:nvSpPr>
            <p:cNvPr id="15" name="云形 14"/>
            <p:cNvSpPr/>
            <p:nvPr/>
          </p:nvSpPr>
          <p:spPr>
            <a:xfrm>
              <a:off x="1539350" y="2327008"/>
              <a:ext cx="1764190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11782" y="2357963"/>
              <a:ext cx="16917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胆小的同桌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81784" y="1707654"/>
            <a:ext cx="2946192" cy="730908"/>
            <a:chOff x="2289753" y="2262572"/>
            <a:chExt cx="1400841" cy="730908"/>
          </a:xfrm>
        </p:grpSpPr>
        <p:sp>
          <p:nvSpPr>
            <p:cNvPr id="21" name="云形 20"/>
            <p:cNvSpPr/>
            <p:nvPr/>
          </p:nvSpPr>
          <p:spPr>
            <a:xfrm>
              <a:off x="2289753" y="2262572"/>
              <a:ext cx="1400841" cy="730908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338434" y="2334580"/>
              <a:ext cx="1352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爱学习的弟弟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07904" y="3291830"/>
            <a:ext cx="4104456" cy="1098818"/>
            <a:chOff x="2098769" y="2336363"/>
            <a:chExt cx="1329209" cy="1098818"/>
          </a:xfrm>
        </p:grpSpPr>
        <p:sp>
          <p:nvSpPr>
            <p:cNvPr id="24" name="云形 23"/>
            <p:cNvSpPr/>
            <p:nvPr/>
          </p:nvSpPr>
          <p:spPr>
            <a:xfrm>
              <a:off x="2098769" y="2336363"/>
              <a:ext cx="1329209" cy="730908"/>
            </a:xfrm>
            <a:prstGeom prst="cloud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70353" y="2357963"/>
              <a:ext cx="125762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我们班的体育健将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矩形 8"/>
          <p:cNvSpPr>
            <a:spLocks noChangeArrowheads="1"/>
          </p:cNvSpPr>
          <p:nvPr/>
        </p:nvSpPr>
        <p:spPr bwMode="auto">
          <a:xfrm>
            <a:off x="35496" y="411510"/>
            <a:ext cx="9001000" cy="45520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   </a:t>
            </a:r>
            <a:r>
              <a:rPr lang="zh-CN" altLang="en-US" sz="3000" b="1" smtClean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写的时候，要选取典型的事例，如：</a:t>
            </a:r>
            <a:endParaRPr lang="en-US" altLang="zh-CN" sz="3000" b="1" smtClean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smtClean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smtClean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en-US" altLang="zh-CN" sz="3000" b="1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  </a:t>
            </a:r>
            <a:endParaRPr lang="en-US" altLang="zh-CN" sz="2800" b="1" smtClean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en-US" altLang="zh-CN" sz="2800" b="1" smtClean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   </a:t>
            </a:r>
            <a:endParaRPr lang="en-US" altLang="zh-CN" sz="2800" b="1" smtClean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</a:t>
            </a:r>
            <a:r>
              <a:rPr lang="en-US" altLang="zh-CN" sz="2800" b="1" smtClean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  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写的时候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，和同学交流，看看有没有具体地写出人物的特点，再根据同学的意见进行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修改</a:t>
            </a:r>
            <a:r>
              <a:rPr lang="zh-CN" altLang="en-US" sz="2800" b="1" smtClean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6157" y="1347612"/>
            <a:ext cx="2952328" cy="115213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：他读完一本故事书，能把所有的细节都记住。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220072" y="1275606"/>
            <a:ext cx="3456384" cy="10081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5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5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5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：他记住了我昨天说过的一句话。</a:t>
            </a:r>
            <a:endParaRPr lang="zh-CN" altLang="en-US" sz="25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39552" y="2643758"/>
            <a:ext cx="2866925" cy="115212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：他能记住我的生日。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296767" y="2427734"/>
            <a:ext cx="3379689" cy="14401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：那幅地图他只看了一遍，就能一点儿不差地画下来。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862" b="100000" l="3683" r="100000">
                        <a14:foregroundMark x1="55241" y1="27128" x2="55241" y2="27128"/>
                        <a14:foregroundMark x1="49858" y1="25532" x2="49858" y2="25532"/>
                        <a14:foregroundMark x1="47309" y1="24468" x2="47309" y2="24468"/>
                        <a14:foregroundMark x1="46176" y1="23936" x2="46176" y2="23936"/>
                        <a14:foregroundMark x1="39943" y1="23670" x2="39943" y2="23670"/>
                        <a14:foregroundMark x1="38244" y1="23670" x2="38244" y2="23670"/>
                        <a14:foregroundMark x1="47309" y1="19681" x2="47309" y2="19681"/>
                        <a14:foregroundMark x1="55241" y1="16223" x2="55241" y2="16223"/>
                        <a14:foregroundMark x1="65439" y1="18085" x2="65439" y2="18085"/>
                        <a14:foregroundMark x1="63173" y1="16489" x2="63173" y2="16489"/>
                        <a14:foregroundMark x1="71105" y1="24468" x2="71105" y2="24468"/>
                        <a14:foregroundMark x1="71955" y1="31915" x2="71955" y2="31915"/>
                        <a14:foregroundMark x1="70822" y1="40691" x2="70822" y2="40691"/>
                        <a14:foregroundMark x1="63173" y1="46543" x2="63173" y2="46543"/>
                        <a14:foregroundMark x1="55807" y1="45213" x2="55807" y2="45213"/>
                        <a14:foregroundMark x1="55524" y1="47606" x2="55524" y2="47606"/>
                        <a14:foregroundMark x1="55524" y1="51330" x2="55524" y2="51330"/>
                        <a14:foregroundMark x1="45609" y1="45745" x2="45609" y2="45745"/>
                        <a14:foregroundMark x1="39943" y1="40957" x2="39943" y2="40957"/>
                        <a14:foregroundMark x1="37960" y1="31915" x2="37960" y2="319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400" y="1443141"/>
            <a:ext cx="1140336" cy="121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8"/>
          <p:cNvSpPr>
            <a:spLocks noChangeArrowheads="1"/>
          </p:cNvSpPr>
          <p:nvPr/>
        </p:nvSpPr>
        <p:spPr bwMode="auto">
          <a:xfrm>
            <a:off x="3376369" y="2715766"/>
            <a:ext cx="2088232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叔叔记忆力超群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64301" y="987574"/>
            <a:ext cx="33123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08931" y="1275606"/>
            <a:ext cx="3082949" cy="1296144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321944" y="2484139"/>
            <a:ext cx="3354512" cy="1410315"/>
          </a:xfrm>
          <a:prstGeom prst="rect">
            <a:avLst/>
          </a:prstGeom>
          <a:grp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17" grpId="0"/>
      <p:bldP spid="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6613" y="1225651"/>
            <a:ext cx="6363819" cy="191590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eaLnBrk="1" latinLnBrk="0" hangingPunct="1">
              <a:lnSpc>
                <a:spcPct val="150000"/>
              </a:lnSpc>
              <a:defRPr sz="40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r>
              <a:rPr lang="zh-CN" altLang="en-US" smtClean="0"/>
              <a:t>    如何选取典型</a:t>
            </a:r>
            <a:r>
              <a:rPr lang="zh-CN" altLang="en-US" dirty="0"/>
              <a:t>的事例来表现人物的特点呢？</a:t>
            </a:r>
            <a:endParaRPr lang="zh-CN" altLang="en-US" dirty="0"/>
          </a:p>
        </p:txBody>
      </p:sp>
      <p:pic>
        <p:nvPicPr>
          <p:cNvPr id="2867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9552" y="1104910"/>
            <a:ext cx="1693862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5"/>
          <p:cNvSpPr txBox="1">
            <a:spLocks noChangeArrowheads="1"/>
          </p:cNvSpPr>
          <p:nvPr/>
        </p:nvSpPr>
        <p:spPr bwMode="auto">
          <a:xfrm>
            <a:off x="0" y="1131590"/>
            <a:ext cx="9144000" cy="6047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00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 dirty="0">
                <a:latin typeface="楷体_GB2312" panose="02010609030101010101" charset="-122"/>
              </a:rPr>
              <a:t>  </a:t>
            </a:r>
            <a:r>
              <a:rPr lang="zh-CN" altLang="en-US" sz="3200" b="1" dirty="0">
                <a:latin typeface="楷体_GB2312" panose="02010609030101010101" charset="-122"/>
              </a:rPr>
              <a:t>习作例文</a:t>
            </a:r>
            <a:r>
              <a:rPr lang="en-US" altLang="zh-CN" sz="3200" b="1" dirty="0">
                <a:latin typeface="楷体_GB2312" panose="02010609030101010101" charset="-122"/>
              </a:rPr>
              <a:t>《</a:t>
            </a:r>
            <a:r>
              <a:rPr lang="zh-CN" altLang="en-US" sz="3200" b="1" dirty="0">
                <a:latin typeface="楷体_GB2312" panose="02010609030101010101" charset="-122"/>
              </a:rPr>
              <a:t>我的朋友容容</a:t>
            </a:r>
            <a:r>
              <a:rPr lang="en-US" altLang="zh-CN" sz="3200" b="1" dirty="0">
                <a:latin typeface="楷体_GB2312" panose="02010609030101010101" charset="-122"/>
              </a:rPr>
              <a:t>》</a:t>
            </a:r>
            <a:endParaRPr lang="zh-CN" altLang="en-US" sz="1600" b="1" dirty="0">
              <a:solidFill>
                <a:srgbClr val="FF0000"/>
              </a:solidFill>
              <a:latin typeface="楷体_GB2312" panose="02010609030101010101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23850" y="411163"/>
            <a:ext cx="2016125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回顾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-108520" y="2003199"/>
            <a:ext cx="9361040" cy="5727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00">
              <a:lnSpc>
                <a:spcPct val="120000"/>
              </a:lnSpc>
              <a:spcBef>
                <a:spcPct val="50000"/>
              </a:spcBef>
            </a:pP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一天没有取到报纸就发脾气</a:t>
            </a:r>
            <a:r>
              <a:rPr lang="en-US" altLang="zh-CN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3000" b="1" smtClean="0">
                <a:latin typeface="楷体" panose="02010609060101010101" pitchFamily="49" charset="-122"/>
                <a:ea typeface="楷体" panose="02010609060101010101" pitchFamily="49" charset="-122"/>
              </a:rPr>
              <a:t>天真可爱、忠于职守</a:t>
            </a:r>
            <a:endParaRPr lang="en-US" altLang="zh-CN" sz="30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2643758"/>
            <a:ext cx="1152128" cy="1281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典型事例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8304" y="2643758"/>
            <a:ext cx="1123313" cy="1281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人物特点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504" y="3976718"/>
            <a:ext cx="88569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给我“寄信”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天真可爱、好奇心强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8796" y="339502"/>
            <a:ext cx="87856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仿照例文，你来试着根据妈妈的特点来选一选下面的典型事例吧！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30" y="372170"/>
            <a:ext cx="520700" cy="50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3955" y1="39662" x2="53955" y2="39662"/>
                        <a14:foregroundMark x1="48305" y1="41350" x2="45763" y2="15401"/>
                        <a14:foregroundMark x1="53107" y1="48101" x2="50847" y2="47468"/>
                        <a14:foregroundMark x1="50847" y1="47468" x2="50847" y2="47468"/>
                        <a14:foregroundMark x1="46610" y1="53376" x2="48305" y2="39030"/>
                        <a14:foregroundMark x1="23164" y1="57173" x2="23164" y2="57173"/>
                        <a14:foregroundMark x1="19209" y1="52954" x2="19209" y2="52954"/>
                        <a14:foregroundMark x1="56497" y1="11181" x2="56497" y2="11181"/>
                        <a14:foregroundMark x1="49153" y1="83122" x2="49153" y2="83122"/>
                        <a14:foregroundMark x1="46610" y1="95148" x2="46610" y2="95148"/>
                        <a14:foregroundMark x1="43503" y1="81857" x2="43503" y2="81857"/>
                        <a14:foregroundMark x1="40395" y1="90295" x2="40395" y2="90295"/>
                        <a14:foregroundMark x1="62994" y1="60338" x2="62994" y2="60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491" y="2475785"/>
            <a:ext cx="1469901" cy="196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圆角矩形 6"/>
          <p:cNvSpPr/>
          <p:nvPr/>
        </p:nvSpPr>
        <p:spPr>
          <a:xfrm>
            <a:off x="312107" y="1293609"/>
            <a:ext cx="3395797" cy="197962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“双十一”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期间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，我们家的客厅、阳台，甚至是卧室都堆满了各种快递箱，都是妈妈网购的东西，邻居来串门还以为我们家成了快递站点。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62522" y="1275606"/>
            <a:ext cx="3681478" cy="1080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00" b="1" spc="-9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600" b="1" spc="-9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600" b="1" spc="-9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：妈妈每次到菜市场买菜都会买很多。</a:t>
            </a:r>
            <a:endParaRPr lang="zh-CN" altLang="en-US" sz="2600" b="1" spc="-9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23528" y="3339812"/>
            <a:ext cx="3384376" cy="110414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：妈妈每个月都要带着我们全家人去商场购物。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292080" y="2656334"/>
            <a:ext cx="3851920" cy="16674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2">
                <a:lumMod val="20000"/>
                <a:lumOff val="80000"/>
                <a:alpha val="2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4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事例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：妈妈看到商场的购物广告，不管家里是不是需要这件物品，都会迅速购买，没有买到就会特别沮丧。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8"/>
          <p:cNvSpPr>
            <a:spLocks noChangeArrowheads="1"/>
          </p:cNvSpPr>
          <p:nvPr/>
        </p:nvSpPr>
        <p:spPr bwMode="auto">
          <a:xfrm>
            <a:off x="3716660" y="1560736"/>
            <a:ext cx="1791444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妈妈特别喜欢购物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1619672" y="4424794"/>
            <a:ext cx="66247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事例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最能体现妈妈喜欢购物的特点。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843558"/>
            <a:ext cx="6624736" cy="3270126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eaLnBrk="1" latinLnBrk="0" hangingPunct="1">
              <a:lnSpc>
                <a:spcPct val="150000"/>
              </a:lnSpc>
              <a:defRPr sz="40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mtClean="0"/>
              <a:t>    想一想</a:t>
            </a:r>
            <a:r>
              <a:rPr lang="zh-CN" altLang="en-US" dirty="0"/>
              <a:t>，我们要把人物的特点写具体时，可以运用本单元学过的哪些描写人物的方法呢？</a:t>
            </a:r>
            <a:endParaRPr lang="zh-CN" altLang="en-US" dirty="0"/>
          </a:p>
        </p:txBody>
      </p:sp>
      <p:pic>
        <p:nvPicPr>
          <p:cNvPr id="2867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7544" y="1353877"/>
            <a:ext cx="1693862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328295" y="969571"/>
            <a:ext cx="8468995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我们一起来看看《两茎灯草》中是如何描写临死前的严监生的？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23850" y="401787"/>
            <a:ext cx="2016125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回顾课文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87624" y="2067694"/>
            <a:ext cx="644354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把手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从被单里拿出来，伸着两个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手指头。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7624" y="2715766"/>
            <a:ext cx="3768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他就把头摇了两三摇。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7553" y="3238986"/>
            <a:ext cx="8754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他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把两眼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睁的的溜圆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，把头又狠狠摇了几摇，越发指得紧了。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7553" y="4155926"/>
            <a:ext cx="7023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851920" y="4155926"/>
            <a:ext cx="237626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000" smtClean="0"/>
              <a:t>动作描写</a:t>
            </a:r>
            <a:endParaRPr lang="zh-CN" alt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57593" y="1534523"/>
            <a:ext cx="8206155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腮上没有多余的肉，脖子可是几乎与头一边儿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7593" y="2374675"/>
            <a:ext cx="6357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他的铁扇面似的胸与直硬的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背。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7593" y="3128650"/>
            <a:ext cx="875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露出那对“出号”的大脚！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281077" y="3952096"/>
            <a:ext cx="2376264" cy="70788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000" smtClean="0"/>
              <a:t>外貌描写</a:t>
            </a:r>
            <a:endParaRPr lang="zh-CN" altLang="en-US" sz="4000" dirty="0"/>
          </a:p>
        </p:txBody>
      </p:sp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857593" y="780549"/>
            <a:ext cx="846899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再来看看老舍主要运用了哪种描写手法写祥子。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>
            <a:spLocks noChangeArrowheads="1"/>
          </p:cNvSpPr>
          <p:nvPr/>
        </p:nvSpPr>
        <p:spPr bwMode="auto">
          <a:xfrm>
            <a:off x="1331640" y="555526"/>
            <a:ext cx="604867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刷子李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》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运用了哪些描写手法呢？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1563638"/>
            <a:ext cx="7776864" cy="128188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    直接描写了刷子李的动作、外貌、语言等。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3106003"/>
            <a:ext cx="7776864" cy="1372683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 通过描写曹小三的举止、心理活动，从侧面表现了刷子李的特点。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385923"/>
            <a:ext cx="1632601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092280" y="2488155"/>
            <a:ext cx="138710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正面描写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04145"/>
            <a:ext cx="1632601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9"/>
          <p:cNvSpPr txBox="1"/>
          <p:nvPr/>
        </p:nvSpPr>
        <p:spPr>
          <a:xfrm>
            <a:off x="7092280" y="4106377"/>
            <a:ext cx="138710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侧面描写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0"/>
          <p:cNvSpPr txBox="1">
            <a:spLocks noChangeArrowheads="1"/>
          </p:cNvSpPr>
          <p:nvPr/>
        </p:nvSpPr>
        <p:spPr bwMode="auto">
          <a:xfrm>
            <a:off x="899592" y="606896"/>
            <a:ext cx="785018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仿照课文，运用多种描写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方法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写一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个有特点的人。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869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0813" y="556096"/>
            <a:ext cx="5207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51520" y="1635646"/>
            <a:ext cx="6768752" cy="31076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 eaLnBrk="0" hangingPunct="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ea typeface="楷体" panose="02010609060101010101" pitchFamily="49" charset="-122"/>
              </a:rPr>
              <a:t>       亮亮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又摇头又甩胳膊地哭起来，他哭了一会儿，用手揉着眼睛，断断续续地哼着，还不时地从手指缝里偷看，</a:t>
            </a:r>
            <a:r>
              <a:rPr lang="zh-CN" altLang="en-US" sz="2800" b="1" dirty="0">
                <a:ea typeface="楷体" panose="02010609060101010101" pitchFamily="49" charset="-122"/>
              </a:rPr>
              <a:t>看大家是不是注意他。他的目光从妈妈身上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移到姐姐那儿</a:t>
            </a:r>
            <a:r>
              <a:rPr lang="zh-CN" altLang="en-US" sz="2800" b="1" dirty="0">
                <a:ea typeface="楷体" panose="02010609060101010101" pitchFamily="49" charset="-122"/>
              </a:rPr>
              <a:t>，一会儿又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移到我身上</a:t>
            </a:r>
            <a:r>
              <a:rPr lang="zh-CN" altLang="en-US" sz="2800" b="1" dirty="0">
                <a:ea typeface="楷体" panose="02010609060101010101" pitchFamily="49" charset="-122"/>
              </a:rPr>
              <a:t>，看到大家都若无其事地各做各的事，也就不闹了，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自己拉着小汽车玩去了</a:t>
            </a:r>
            <a:r>
              <a:rPr lang="zh-CN" altLang="en-US" sz="2800" b="1" dirty="0">
                <a:ea typeface="楷体" panose="02010609060101010101" pitchFamily="49" charset="-122"/>
              </a:rPr>
              <a:t>。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7020272" y="1766302"/>
            <a:ext cx="1906984" cy="26776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神态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描写、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动作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描写</a:t>
            </a:r>
            <a:endParaRPr lang="en-US" altLang="zh-CN" sz="28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914400">
              <a:spcBef>
                <a:spcPct val="50000"/>
              </a:spcBef>
            </a:pP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914400">
              <a:spcBef>
                <a:spcPct val="50000"/>
              </a:spcBef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人物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特点：调皮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020272" y="1841976"/>
            <a:ext cx="0" cy="266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271" y="1323628"/>
            <a:ext cx="6020831" cy="1669688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eaLnBrk="1" latinLnBrk="0" hangingPunct="1">
              <a:lnSpc>
                <a:spcPct val="130000"/>
              </a:lnSpc>
              <a:defRPr sz="40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r>
              <a:rPr lang="zh-CN" altLang="en-US" smtClean="0"/>
              <a:t>    关于</a:t>
            </a:r>
            <a:r>
              <a:rPr lang="zh-CN" altLang="en-US" dirty="0"/>
              <a:t>这次习作，你还有什么好的想法吗？</a:t>
            </a:r>
            <a:endParaRPr lang="zh-CN" altLang="en-US" dirty="0"/>
          </a:p>
        </p:txBody>
      </p:sp>
      <p:pic>
        <p:nvPicPr>
          <p:cNvPr id="47108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9552" y="1178292"/>
            <a:ext cx="2088232" cy="277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236266" y="922631"/>
            <a:ext cx="8208912" cy="15696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习作开头，我主要用语言描写，辅以动作描写和神态描写，把人物特点写鲜明，把人物写生动。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51625" l="106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915096"/>
            <a:ext cx="1204586" cy="1774841"/>
          </a:xfrm>
          <a:prstGeom prst="rect">
            <a:avLst/>
          </a:prstGeom>
        </p:spPr>
      </p:pic>
      <p:sp>
        <p:nvSpPr>
          <p:cNvPr id="4" name="文本框 2"/>
          <p:cNvSpPr txBox="1"/>
          <p:nvPr/>
        </p:nvSpPr>
        <p:spPr>
          <a:xfrm>
            <a:off x="236266" y="2646660"/>
            <a:ext cx="7794100" cy="107721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描写时，我要加入比喻、排比等修辞，</a:t>
            </a:r>
            <a:endParaRPr lang="en-US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让我的作文更生动！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66" y="2574651"/>
            <a:ext cx="1269938" cy="1098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2"/>
          <p:cNvSpPr txBox="1"/>
          <p:nvPr/>
        </p:nvSpPr>
        <p:spPr>
          <a:xfrm>
            <a:off x="236266" y="4014812"/>
            <a:ext cx="5847902" cy="58477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我要以外貌描写来开头。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90" b="53226" l="24663" r="74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74" t="7096" r="24759" b="46452"/>
          <a:stretch>
            <a:fillRect/>
          </a:stretch>
        </p:blipFill>
        <p:spPr bwMode="auto">
          <a:xfrm>
            <a:off x="6131396" y="3782927"/>
            <a:ext cx="930424" cy="101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组合 1"/>
          <p:cNvGrpSpPr/>
          <p:nvPr/>
        </p:nvGrpSpPr>
        <p:grpSpPr bwMode="auto">
          <a:xfrm>
            <a:off x="219075" y="427038"/>
            <a:ext cx="2330450" cy="560387"/>
            <a:chOff x="292074" y="533430"/>
            <a:chExt cx="3107265" cy="747607"/>
          </a:xfrm>
        </p:grpSpPr>
        <p:sp>
          <p:nvSpPr>
            <p:cNvPr id="49157" name="文本框 14"/>
            <p:cNvSpPr txBox="1">
              <a:spLocks noChangeArrowheads="1"/>
            </p:cNvSpPr>
            <p:nvPr/>
          </p:nvSpPr>
          <p:spPr bwMode="auto">
            <a:xfrm>
              <a:off x="832247" y="533430"/>
              <a:ext cx="2567092" cy="7476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8580" tIns="34290" rIns="68580" bIns="34290">
              <a:spAutoFit/>
            </a:bodyPr>
            <a:lstStyle/>
            <a:p>
              <a:r>
                <a:rPr lang="zh-CN" altLang="en-US" sz="3200" b="1">
                  <a:solidFill>
                    <a:srgbClr val="875000"/>
                  </a:solidFill>
                  <a:latin typeface="幼圆" panose="02010509060101010101" charset="-122"/>
                  <a:ea typeface="幼圆" panose="02010509060101010101" charset="-122"/>
                </a:rPr>
                <a:t>写作提纲</a:t>
              </a:r>
              <a:endParaRPr lang="zh-CN" altLang="en-US" sz="3200" b="1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</a:endParaRPr>
            </a:p>
          </p:txBody>
        </p:sp>
        <p:pic>
          <p:nvPicPr>
            <p:cNvPr id="49158" name="图片 3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92074" y="533430"/>
              <a:ext cx="540173" cy="672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9154" name="矩形 4"/>
          <p:cNvSpPr>
            <a:spLocks noChangeArrowheads="1"/>
          </p:cNvSpPr>
          <p:nvPr/>
        </p:nvSpPr>
        <p:spPr bwMode="auto">
          <a:xfrm>
            <a:off x="2339752" y="1397987"/>
            <a:ext cx="6336704" cy="246990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你想要介绍的人物是谁呢？不要急于下笔，先好好构思，编写好写作提纲。</a:t>
            </a:r>
            <a:endParaRPr lang="zh-CN" altLang="en-US" sz="4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155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821" y="1602459"/>
            <a:ext cx="1693863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1681" y="1397997"/>
            <a:ext cx="5688631" cy="3293209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solidFill>
              <a:srgbClr val="92D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spc="-4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确定要写的人物是谁。</a:t>
            </a:r>
            <a:endParaRPr lang="zh-CN" altLang="en-US" sz="3200" b="1" spc="-4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人物的特点是什么？</a:t>
            </a:r>
            <a:endParaRPr lang="en-US" altLang="zh-CN" sz="3200" b="1" spc="-4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spc="-40">
                <a:latin typeface="楷体" panose="02010609060101010101" pitchFamily="49" charset="-122"/>
                <a:ea typeface="楷体" panose="02010609060101010101" pitchFamily="49" charset="-122"/>
              </a:rPr>
              <a:t>选取</a:t>
            </a:r>
            <a:r>
              <a:rPr lang="zh-CN" altLang="en-US" sz="3200" b="1" spc="-40" smtClean="0">
                <a:latin typeface="楷体" panose="02010609060101010101" pitchFamily="49" charset="-122"/>
                <a:ea typeface="楷体" panose="02010609060101010101" pitchFamily="49" charset="-122"/>
              </a:rPr>
              <a:t>的典型</a:t>
            </a:r>
            <a:r>
              <a:rPr lang="zh-CN" altLang="en-US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事例是什么？</a:t>
            </a:r>
            <a:endParaRPr lang="zh-CN" altLang="en-US" sz="3200" b="1" spc="-4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运用什么描写人物的方法？</a:t>
            </a:r>
            <a:endParaRPr lang="en-US" altLang="zh-CN" sz="3200" b="1" spc="-4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200" b="1" spc="-40" dirty="0">
                <a:latin typeface="楷体" panose="02010609060101010101" pitchFamily="49" charset="-122"/>
                <a:ea typeface="楷体" panose="02010609060101010101" pitchFamily="49" charset="-122"/>
              </a:rPr>
              <a:t>打算拟定什么题目？</a:t>
            </a:r>
            <a:endParaRPr lang="zh-CN" altLang="en-US" sz="3200" b="1" spc="-4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178" name="矩形 2"/>
          <p:cNvSpPr>
            <a:spLocks noChangeArrowheads="1"/>
          </p:cNvSpPr>
          <p:nvPr/>
        </p:nvSpPr>
        <p:spPr bwMode="auto">
          <a:xfrm>
            <a:off x="3053860" y="555526"/>
            <a:ext cx="296427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习作提纲要求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2569954" y="536848"/>
            <a:ext cx="3057525" cy="666750"/>
            <a:chOff x="2375756" y="2268826"/>
            <a:chExt cx="3058016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3058016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8" name="TextBox 4"/>
            <p:cNvSpPr txBox="1">
              <a:spLocks noChangeArrowheads="1"/>
            </p:cNvSpPr>
            <p:nvPr/>
          </p:nvSpPr>
          <p:spPr bwMode="auto">
            <a:xfrm>
              <a:off x="2471068" y="2290763"/>
              <a:ext cx="2818688" cy="5833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ctr" eaLnBrk="1" latinLnBrk="0" hangingPunct="1">
                <a:defRPr sz="32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 marL="17145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 marL="20574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 marL="24003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 marL="27432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介绍他的特点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1259632" y="630357"/>
            <a:ext cx="719137" cy="40309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ctr" eaLnBrk="1" latinLnBrk="0" hangingPunct="1">
              <a:defRPr sz="3200" b="1" spc="34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eaLnBrk="1" latinLnBrk="0" hangingPunct="1">
              <a:defRPr>
                <a:solidFill>
                  <a:schemeClr val="lt1"/>
                </a:solidFill>
              </a:defRPr>
            </a:lvl2pPr>
            <a:lvl3pPr eaLnBrk="1" latinLnBrk="0" hangingPunct="1">
              <a:defRPr>
                <a:solidFill>
                  <a:schemeClr val="lt1"/>
                </a:solidFill>
              </a:defRPr>
            </a:lvl3pPr>
            <a:lvl4pPr eaLnBrk="1" latinLnBrk="0" hangingPunct="1">
              <a:defRPr>
                <a:solidFill>
                  <a:schemeClr val="lt1"/>
                </a:solidFill>
              </a:defRPr>
            </a:lvl4pPr>
            <a:lvl5pPr eaLnBrk="1" latinLnBrk="0" hangingPunct="1">
              <a:defRPr>
                <a:solidFill>
                  <a:schemeClr val="lt1"/>
                </a:solidFill>
              </a:defRPr>
            </a:lvl5pPr>
            <a:lvl6pPr marL="1714500" defTabSz="685800">
              <a:defRPr>
                <a:solidFill>
                  <a:schemeClr val="lt1"/>
                </a:solidFill>
              </a:defRPr>
            </a:lvl6pPr>
            <a:lvl7pPr marL="2057400" defTabSz="685800">
              <a:defRPr>
                <a:solidFill>
                  <a:schemeClr val="lt1"/>
                </a:solidFill>
              </a:defRPr>
            </a:lvl7pPr>
            <a:lvl8pPr marL="2400300" defTabSz="685800">
              <a:defRPr>
                <a:solidFill>
                  <a:schemeClr val="lt1"/>
                </a:solidFill>
              </a:defRPr>
            </a:lvl8pPr>
            <a:lvl9pPr marL="2743200" defTabSz="685800"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>
                <a:sym typeface="+mn-ea"/>
              </a:rPr>
              <a:t>我们班的体育健将</a:t>
            </a:r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2195304" y="852289"/>
            <a:ext cx="287020" cy="383730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2569954" y="1595272"/>
            <a:ext cx="2609850" cy="731837"/>
            <a:chOff x="2098767" y="2336363"/>
            <a:chExt cx="2610223" cy="730908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2610223" cy="73090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6" name="TextBox 10"/>
            <p:cNvSpPr txBox="1">
              <a:spLocks noChangeArrowheads="1"/>
            </p:cNvSpPr>
            <p:nvPr/>
          </p:nvSpPr>
          <p:spPr bwMode="auto">
            <a:xfrm>
              <a:off x="2322954" y="2395343"/>
              <a:ext cx="1882409" cy="58282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ctr" eaLnBrk="1" latinLnBrk="0" hangingPunct="1">
                <a:defRPr sz="32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 eaLnBrk="1" latinLnBrk="0" hangingPunct="1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 marL="17145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 marL="20574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 marL="24003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 marL="2743200" defTabSz="685800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跑步比赛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2569954" y="2934808"/>
            <a:ext cx="2544763" cy="666750"/>
            <a:chOff x="2375756" y="2268826"/>
            <a:chExt cx="1620180" cy="666511"/>
          </a:xfrm>
        </p:grpSpPr>
        <p:sp>
          <p:nvSpPr>
            <p:cNvPr id="14" name="云形 13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4" name="TextBox 14"/>
            <p:cNvSpPr txBox="1">
              <a:spLocks noChangeArrowheads="1"/>
            </p:cNvSpPr>
            <p:nvPr/>
          </p:nvSpPr>
          <p:spPr bwMode="auto">
            <a:xfrm>
              <a:off x="2688674" y="2268826"/>
              <a:ext cx="1214882" cy="5833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  <a:sym typeface="+mn-ea"/>
                </a:rPr>
                <a:t>篮球比赛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5183614" y="1400945"/>
            <a:ext cx="204713" cy="720080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>
            <a:off x="5183614" y="2605394"/>
            <a:ext cx="204713" cy="1315830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2569954" y="4209256"/>
            <a:ext cx="2544763" cy="666750"/>
            <a:chOff x="2375756" y="2268826"/>
            <a:chExt cx="1620180" cy="666511"/>
          </a:xfrm>
        </p:grpSpPr>
        <p:sp>
          <p:nvSpPr>
            <p:cNvPr id="18" name="云形 17"/>
            <p:cNvSpPr/>
            <p:nvPr/>
          </p:nvSpPr>
          <p:spPr>
            <a:xfrm>
              <a:off x="2375756" y="2268826"/>
              <a:ext cx="1620180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TextBox 14"/>
            <p:cNvSpPr txBox="1">
              <a:spLocks noChangeArrowheads="1"/>
            </p:cNvSpPr>
            <p:nvPr/>
          </p:nvSpPr>
          <p:spPr bwMode="auto">
            <a:xfrm>
              <a:off x="2688674" y="2268826"/>
              <a:ext cx="1214882" cy="5833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表达佩服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88327" y="4190092"/>
            <a:ext cx="2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同学们的表现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388327" y="1184920"/>
            <a:ext cx="1620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跑前准备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88327" y="1785954"/>
            <a:ext cx="1980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跑时的样子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88327" y="2386988"/>
            <a:ext cx="2339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同学们的表现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88327" y="2988022"/>
            <a:ext cx="217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娴熟的技巧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388327" y="3589056"/>
            <a:ext cx="230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完美的扣篮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1" animBg="1"/>
      <p:bldP spid="16" grpId="2" animBg="1"/>
      <p:bldP spid="7" grpId="1" animBg="1"/>
      <p:bldP spid="7" grpId="2" animBg="1"/>
      <p:bldP spid="8" grpId="0"/>
      <p:bldP spid="15" grpId="0"/>
      <p:bldP spid="19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763688" y="339502"/>
            <a:ext cx="2841301" cy="1192044"/>
            <a:chOff x="2375756" y="2268826"/>
            <a:chExt cx="2215713" cy="666511"/>
          </a:xfrm>
        </p:grpSpPr>
        <p:sp>
          <p:nvSpPr>
            <p:cNvPr id="4" name="云形 3"/>
            <p:cNvSpPr/>
            <p:nvPr/>
          </p:nvSpPr>
          <p:spPr>
            <a:xfrm>
              <a:off x="2375756" y="2268826"/>
              <a:ext cx="2215713" cy="66651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8" name="TextBox 4"/>
            <p:cNvSpPr txBox="1">
              <a:spLocks noChangeArrowheads="1"/>
            </p:cNvSpPr>
            <p:nvPr/>
          </p:nvSpPr>
          <p:spPr bwMode="auto">
            <a:xfrm>
              <a:off x="2783545" y="2309088"/>
              <a:ext cx="1691867" cy="5230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r>
                <a:rPr lang="zh-CN" altLang="en-US" dirty="0">
                  <a:solidFill>
                    <a:schemeClr val="tx1"/>
                  </a:solidFill>
                </a:rPr>
                <a:t>疑问</a:t>
              </a:r>
              <a:r>
                <a:rPr lang="zh-CN" altLang="en-US">
                  <a:solidFill>
                    <a:schemeClr val="tx1"/>
                  </a:solidFill>
                </a:rPr>
                <a:t>开头</a:t>
              </a:r>
              <a:r>
                <a:rPr lang="zh-CN" altLang="en-US" smtClean="0">
                  <a:solidFill>
                    <a:schemeClr val="tx1"/>
                  </a:solidFill>
                </a:rPr>
                <a:t>，</a:t>
              </a:r>
              <a:endParaRPr lang="en-US" altLang="zh-CN" smtClean="0">
                <a:solidFill>
                  <a:schemeClr val="tx1"/>
                </a:solidFill>
              </a:endParaRPr>
            </a:p>
            <a:p>
              <a:pPr algn="l"/>
              <a:r>
                <a:rPr lang="zh-CN" altLang="en-US" smtClean="0">
                  <a:solidFill>
                    <a:schemeClr val="tx1"/>
                  </a:solidFill>
                </a:rPr>
                <a:t>引发</a:t>
              </a:r>
              <a:r>
                <a:rPr lang="zh-CN" altLang="en-US" dirty="0">
                  <a:solidFill>
                    <a:schemeClr val="tx1"/>
                  </a:solidFill>
                </a:rPr>
                <a:t>兴趣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651828" y="721043"/>
            <a:ext cx="719137" cy="40318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ctr" eaLnBrk="1" latinLnBrk="0" hangingPunct="1">
              <a:defRPr sz="3200" b="1" spc="34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eaLnBrk="1" latinLnBrk="0" hangingPunct="1">
              <a:defRPr>
                <a:solidFill>
                  <a:schemeClr val="lt1"/>
                </a:solidFill>
              </a:defRPr>
            </a:lvl2pPr>
            <a:lvl3pPr eaLnBrk="1" latinLnBrk="0" hangingPunct="1">
              <a:defRPr>
                <a:solidFill>
                  <a:schemeClr val="lt1"/>
                </a:solidFill>
              </a:defRPr>
            </a:lvl3pPr>
            <a:lvl4pPr eaLnBrk="1" latinLnBrk="0" hangingPunct="1">
              <a:defRPr>
                <a:solidFill>
                  <a:schemeClr val="lt1"/>
                </a:solidFill>
              </a:defRPr>
            </a:lvl4pPr>
            <a:lvl5pPr eaLnBrk="1" latinLnBrk="0" hangingPunct="1">
              <a:defRPr>
                <a:solidFill>
                  <a:schemeClr val="lt1"/>
                </a:solidFill>
              </a:defRPr>
            </a:lvl5pPr>
            <a:lvl6pPr marL="1714500" defTabSz="685800">
              <a:defRPr>
                <a:solidFill>
                  <a:schemeClr val="lt1"/>
                </a:solidFill>
              </a:defRPr>
            </a:lvl6pPr>
            <a:lvl7pPr marL="2057400" defTabSz="685800">
              <a:defRPr>
                <a:solidFill>
                  <a:schemeClr val="lt1"/>
                </a:solidFill>
              </a:defRPr>
            </a:lvl7pPr>
            <a:lvl8pPr marL="2400300" defTabSz="685800">
              <a:defRPr>
                <a:solidFill>
                  <a:schemeClr val="lt1"/>
                </a:solidFill>
              </a:defRPr>
            </a:lvl8pPr>
            <a:lvl9pPr marL="2743200" defTabSz="685800"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爱唠叨的电梯阿姨</a:t>
            </a:r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1475656" y="942975"/>
            <a:ext cx="143510" cy="383730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763688" y="1929434"/>
            <a:ext cx="2609850" cy="1534478"/>
            <a:chOff x="2098767" y="2336363"/>
            <a:chExt cx="2610223" cy="1532531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2610223" cy="1532531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6" name="TextBox 10"/>
            <p:cNvSpPr txBox="1">
              <a:spLocks noChangeArrowheads="1"/>
            </p:cNvSpPr>
            <p:nvPr/>
          </p:nvSpPr>
          <p:spPr bwMode="auto">
            <a:xfrm>
              <a:off x="2462674" y="2571050"/>
              <a:ext cx="1882409" cy="95289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选取最典型的事例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569595" y="1674629"/>
            <a:ext cx="197791" cy="1933686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1763688" y="3861799"/>
            <a:ext cx="3068492" cy="1158223"/>
            <a:chOff x="2375756" y="1790193"/>
            <a:chExt cx="1953624" cy="1157808"/>
          </a:xfrm>
        </p:grpSpPr>
        <p:sp>
          <p:nvSpPr>
            <p:cNvPr id="18" name="云形 17"/>
            <p:cNvSpPr/>
            <p:nvPr/>
          </p:nvSpPr>
          <p:spPr>
            <a:xfrm>
              <a:off x="2375756" y="1790193"/>
              <a:ext cx="1849408" cy="1145145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TextBox 14"/>
            <p:cNvSpPr txBox="1">
              <a:spLocks noChangeArrowheads="1"/>
            </p:cNvSpPr>
            <p:nvPr/>
          </p:nvSpPr>
          <p:spPr bwMode="auto">
            <a:xfrm>
              <a:off x="2574726" y="1871169"/>
              <a:ext cx="1754654" cy="1076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结尾点明特点，突出中心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5103953" y="1329610"/>
            <a:ext cx="3600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唠叨我们不要在楼道打闹，影响别人休息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112127" y="2367920"/>
            <a:ext cx="3606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唠叨我们不懂事，违反规定坐电梯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112127" y="3345835"/>
            <a:ext cx="3583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在我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肚子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疼时让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我违反规定坐电梯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1" animBg="1"/>
      <p:bldP spid="16" grpId="2" animBg="1"/>
      <p:bldP spid="19" grpId="0" animBg="1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959684" y="310468"/>
            <a:ext cx="3260388" cy="1263129"/>
            <a:chOff x="2375756" y="2268825"/>
            <a:chExt cx="4220624" cy="861462"/>
          </a:xfrm>
        </p:grpSpPr>
        <p:sp>
          <p:nvSpPr>
            <p:cNvPr id="4" name="云形 3"/>
            <p:cNvSpPr/>
            <p:nvPr/>
          </p:nvSpPr>
          <p:spPr>
            <a:xfrm>
              <a:off x="2375756" y="2268825"/>
              <a:ext cx="4131973" cy="861462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8" name="TextBox 4"/>
            <p:cNvSpPr txBox="1">
              <a:spLocks noChangeArrowheads="1"/>
            </p:cNvSpPr>
            <p:nvPr/>
          </p:nvSpPr>
          <p:spPr bwMode="auto">
            <a:xfrm>
              <a:off x="2559721" y="2360117"/>
              <a:ext cx="4036659" cy="71426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介绍妈妈爱臭美的特点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2"/>
          <p:cNvSpPr txBox="1"/>
          <p:nvPr/>
        </p:nvSpPr>
        <p:spPr>
          <a:xfrm>
            <a:off x="651828" y="1180946"/>
            <a:ext cx="719137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L="0" algn="ctr" eaLnBrk="1" latinLnBrk="0" hangingPunct="1">
              <a:defRPr sz="3200" b="1" spc="34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eaLnBrk="1" latinLnBrk="0" hangingPunct="1">
              <a:defRPr>
                <a:solidFill>
                  <a:schemeClr val="lt1"/>
                </a:solidFill>
              </a:defRPr>
            </a:lvl2pPr>
            <a:lvl3pPr eaLnBrk="1" latinLnBrk="0" hangingPunct="1">
              <a:defRPr>
                <a:solidFill>
                  <a:schemeClr val="lt1"/>
                </a:solidFill>
              </a:defRPr>
            </a:lvl3pPr>
            <a:lvl4pPr eaLnBrk="1" latinLnBrk="0" hangingPunct="1">
              <a:defRPr>
                <a:solidFill>
                  <a:schemeClr val="lt1"/>
                </a:solidFill>
              </a:defRPr>
            </a:lvl4pPr>
            <a:lvl5pPr eaLnBrk="1" latinLnBrk="0" hangingPunct="1">
              <a:defRPr>
                <a:solidFill>
                  <a:schemeClr val="lt1"/>
                </a:solidFill>
              </a:defRPr>
            </a:lvl5pPr>
            <a:lvl6pPr marL="1714500" defTabSz="685800">
              <a:defRPr>
                <a:solidFill>
                  <a:schemeClr val="lt1"/>
                </a:solidFill>
              </a:defRPr>
            </a:lvl6pPr>
            <a:lvl7pPr marL="2057400" defTabSz="685800">
              <a:defRPr>
                <a:solidFill>
                  <a:schemeClr val="lt1"/>
                </a:solidFill>
              </a:defRPr>
            </a:lvl7pPr>
            <a:lvl8pPr marL="2400300" defTabSz="685800">
              <a:defRPr>
                <a:solidFill>
                  <a:schemeClr val="lt1"/>
                </a:solidFill>
              </a:defRPr>
            </a:lvl8pPr>
            <a:lvl9pPr marL="2743200" defTabSz="685800"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爱臭美的妈妈</a:t>
            </a:r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1587500" y="942975"/>
            <a:ext cx="287020" cy="383730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962150" y="1868487"/>
            <a:ext cx="2609850" cy="1253491"/>
            <a:chOff x="2098767" y="2336363"/>
            <a:chExt cx="2610223" cy="1251900"/>
          </a:xfrm>
        </p:grpSpPr>
        <p:sp>
          <p:nvSpPr>
            <p:cNvPr id="10" name="云形 9"/>
            <p:cNvSpPr/>
            <p:nvPr/>
          </p:nvSpPr>
          <p:spPr>
            <a:xfrm>
              <a:off x="2098767" y="2336363"/>
              <a:ext cx="2610223" cy="1251900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216" name="TextBox 10"/>
            <p:cNvSpPr txBox="1">
              <a:spLocks noChangeArrowheads="1"/>
            </p:cNvSpPr>
            <p:nvPr/>
          </p:nvSpPr>
          <p:spPr bwMode="auto">
            <a:xfrm>
              <a:off x="2322953" y="2395343"/>
              <a:ext cx="2208211" cy="107585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选取最典型的事例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左大括号 15"/>
          <p:cNvSpPr/>
          <p:nvPr/>
        </p:nvSpPr>
        <p:spPr>
          <a:xfrm>
            <a:off x="4575810" y="1543685"/>
            <a:ext cx="306070" cy="1873885"/>
          </a:xfrm>
          <a:prstGeom prst="leftBrac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2051721" y="3651870"/>
            <a:ext cx="2524089" cy="1297077"/>
            <a:chOff x="2375757" y="2268825"/>
            <a:chExt cx="1607018" cy="1296612"/>
          </a:xfrm>
        </p:grpSpPr>
        <p:sp>
          <p:nvSpPr>
            <p:cNvPr id="18" name="云形 17"/>
            <p:cNvSpPr/>
            <p:nvPr/>
          </p:nvSpPr>
          <p:spPr>
            <a:xfrm>
              <a:off x="2375757" y="2268825"/>
              <a:ext cx="1607018" cy="1296612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TextBox 14"/>
            <p:cNvSpPr txBox="1">
              <a:spLocks noChangeArrowheads="1"/>
            </p:cNvSpPr>
            <p:nvPr/>
          </p:nvSpPr>
          <p:spPr bwMode="auto">
            <a:xfrm>
              <a:off x="2559138" y="2268826"/>
              <a:ext cx="1291675" cy="113211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 b="1">
                  <a:solidFill>
                    <a:schemeClr val="lt1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r>
                <a:rPr lang="zh-CN" altLang="en-US" dirty="0">
                  <a:solidFill>
                    <a:schemeClr val="tx1"/>
                  </a:solidFill>
                </a:rPr>
                <a:t>总结全文，突出中心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935564" y="1306096"/>
            <a:ext cx="3884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花了大把钞票买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化妆品</a:t>
            </a:r>
            <a:r>
              <a:rPr lang="zh-CN" altLang="en-US" sz="28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大量时间涂抹化妆品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35564" y="2429480"/>
            <a:ext cx="309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忍痛涂祛斑霜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35564" y="3121978"/>
            <a:ext cx="230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晚上敷面膜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1" animBg="1"/>
      <p:bldP spid="16" grpId="2" animBg="1"/>
      <p:bldP spid="19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55576" y="1779663"/>
            <a:ext cx="5542989" cy="684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快快写起来吧！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234757-160Z616032990[1]"/>
          <p:cNvPicPr>
            <a:picLocks noChangeAspect="1"/>
          </p:cNvPicPr>
          <p:nvPr/>
        </p:nvPicPr>
        <p:blipFill>
          <a:blip r:embed="rId1">
            <a:clrChange>
              <a:clrFrom>
                <a:srgbClr val="FFFCF3">
                  <a:alpha val="100000"/>
                </a:srgbClr>
              </a:clrFrom>
              <a:clrTo>
                <a:srgbClr val="FFFCF3">
                  <a:alpha val="100000"/>
                  <a:alpha val="0"/>
                </a:srgbClr>
              </a:clrTo>
            </a:clrChange>
          </a:blip>
          <a:srcRect l="67163" t="48737"/>
          <a:stretch>
            <a:fillRect/>
          </a:stretch>
        </p:blipFill>
        <p:spPr>
          <a:xfrm>
            <a:off x="6156176" y="1541910"/>
            <a:ext cx="2085975" cy="302831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5112" y="785922"/>
            <a:ext cx="8437368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写好之后，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同桌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交换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一下，看看谁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写得最好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 descr="QQ图片2018082217413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7796" y="1851670"/>
            <a:ext cx="7488832" cy="2772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ChangeArrowheads="1"/>
          </p:cNvSpPr>
          <p:nvPr/>
        </p:nvSpPr>
        <p:spPr bwMode="auto">
          <a:xfrm>
            <a:off x="323529" y="1276350"/>
            <a:ext cx="6102672" cy="3538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3200" b="1" smtClean="0">
                <a:latin typeface="宋体" panose="02010600030101010101" pitchFamily="2" charset="-122"/>
                <a:cs typeface="楷体" panose="02010609060101010101" pitchFamily="49" charset="-122"/>
              </a:rPr>
              <a:t>我们</a:t>
            </a:r>
            <a:r>
              <a:rPr lang="zh-CN" altLang="en-US" sz="3200" b="1">
                <a:latin typeface="宋体" panose="02010600030101010101" pitchFamily="2" charset="-122"/>
                <a:cs typeface="楷体" panose="02010609060101010101" pitchFamily="49" charset="-122"/>
              </a:rPr>
              <a:t>班的体育健将</a:t>
            </a:r>
            <a:endParaRPr lang="zh-CN" altLang="en-US" sz="3200" b="1">
              <a:latin typeface="宋体" panose="02010600030101010101" pitchFamily="2" charset="-122"/>
              <a:cs typeface="楷体" panose="02010609060101010101" pitchFamily="49" charset="-122"/>
            </a:endParaRPr>
          </a:p>
          <a:p>
            <a:pPr defTabSz="914400"/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高方旭，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皮肤有点黑，方方的小脸，一双小眼睛时常眯成一条缝，但总是那么炯炯有神。他个子不算太高，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却是一个十足的体育健将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跑步和打篮球都是他的拿手好戏。不信你看：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732240" y="1610841"/>
            <a:ext cx="0" cy="2905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6732588" y="1347788"/>
            <a:ext cx="1439862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endParaRPr lang="zh-CN" altLang="en-US"/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6877049" y="1707654"/>
            <a:ext cx="2016125" cy="22467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运用外貌描写，一个令人喜爱的体育健将 跃然纸上。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989" name="文本框 14"/>
          <p:cNvSpPr txBox="1">
            <a:spLocks noChangeArrowheads="1"/>
          </p:cNvSpPr>
          <p:nvPr/>
        </p:nvSpPr>
        <p:spPr bwMode="auto">
          <a:xfrm>
            <a:off x="735806" y="787227"/>
            <a:ext cx="2147887" cy="560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</a:rPr>
              <a:t>例文赏析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41990" name="图片 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69093" y="845171"/>
            <a:ext cx="36671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29" y="35023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文本框 15"/>
          <p:cNvSpPr txBox="1"/>
          <p:nvPr/>
        </p:nvSpPr>
        <p:spPr>
          <a:xfrm>
            <a:off x="362242" y="33950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smtClean="0">
                <a:solidFill>
                  <a:prstClr val="white"/>
                </a:solidFill>
                <a:ea typeface="黑体" panose="02010609060101010101" pitchFamily="49" charset="-122"/>
              </a:rPr>
              <a:t>第二课时</a:t>
            </a:r>
            <a:endParaRPr kumimoji="1" lang="zh-CN" altLang="en-US" sz="2000" dirty="0">
              <a:solidFill>
                <a:prstClr val="white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  <p:bldP spid="2970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7504" y="267494"/>
            <a:ext cx="63367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跑步比赛就要开始啦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运动员们摩拳擦掌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跃跃欲试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。只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听体育老师一声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预备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高方旭立即做好了“战前”准备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只见他身体向前倾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右脚紧紧抵着起跑线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左脚脚尖着地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站在离右脚脚后跟一脚远的地方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双腿微微弯曲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左右两臂弯曲着摆在前后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像一只绷得紧紧的弓</a:t>
            </a:r>
            <a:r>
              <a:rPr lang="en-US" altLang="zh-CN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3200" b="1" u="sng" kern="100" dirty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一触即发。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待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体育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老师</a:t>
            </a:r>
            <a:endParaRPr lang="zh-CN" altLang="en-US" sz="32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524813" y="689664"/>
            <a:ext cx="2511683" cy="3539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抓住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跑步比赛的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典型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事例，运用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恰当的动作描写，将高方旭同学认真准备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跑步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的动作描写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得生动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形象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444208" y="555526"/>
            <a:ext cx="0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699542"/>
            <a:ext cx="82089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大喊一声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开始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!”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运动员们像脱缰的野马一样飞奔出去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</a:t>
            </a:r>
            <a:r>
              <a:rPr lang="zh-CN" altLang="en-US" sz="3200" b="1" spc="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更是如离弦之箭飞出起跑线，虽然他的个头不占优势，却有极强的爆发力非常惊人</a:t>
            </a:r>
            <a:r>
              <a:rPr lang="en-US" altLang="zh-CN" sz="3200" b="1" spc="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一直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遥遥领先</a:t>
            </a:r>
            <a:r>
              <a:rPr lang="zh-CN" altLang="en-US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en-US" altLang="zh-CN" sz="3200" b="1" spc="10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不好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眼看其他班的运动员就要赶上来了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我们班所有的同学都成了高方旭的啦啦队队员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大家齐声喊道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:“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加油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加油</a:t>
            </a:r>
            <a:r>
              <a:rPr lang="en-US" altLang="zh-CN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!”</a:t>
            </a:r>
            <a:r>
              <a:rPr lang="zh-CN" altLang="en-US" sz="3200" b="1" spc="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高方旭听到我们的加油声后</a:t>
            </a:r>
            <a:r>
              <a:rPr lang="en-US" altLang="zh-CN" sz="3200" b="1" spc="1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endParaRPr lang="zh-CN" altLang="en-US" sz="3200" spc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5536" y="339502"/>
            <a:ext cx="70567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双腿更是像安装了弹簧似的飞奔起来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终于第一个冲过了终点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获得了第一名。大家欢呼起来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为高方旭的胜利而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喝彩。</a:t>
            </a:r>
            <a:endParaRPr lang="en-US" altLang="zh-CN" sz="32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rPr>
              <a:t>篮球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比赛场上的高方旭一样的勇猛。你瞧：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他猛地冲向对方带球的队员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趁对方一不留神就把球抢到了自己手上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并快速冲向对方的篮筐。碰到对方球员来堵截时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他</a:t>
            </a:r>
            <a:r>
              <a:rPr lang="zh-CN" altLang="en-US" sz="3200" b="1" u="sng" kern="10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迅速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转个</a:t>
            </a:r>
            <a:r>
              <a:rPr lang="zh-CN" altLang="en-US" sz="3200" b="1" u="sng" kern="10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圈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做一个假动作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把球从一只手迅速转移到</a:t>
            </a:r>
            <a:endParaRPr lang="zh-CN" altLang="en-US" sz="3200" b="1" u="sng" kern="100">
              <a:uFill>
                <a:solidFill>
                  <a:srgbClr val="FF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452320" y="555526"/>
            <a:ext cx="0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96336" y="555526"/>
            <a:ext cx="1368152" cy="22467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914400">
              <a:spcBef>
                <a:spcPct val="50000"/>
              </a:spcBef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    运用</a:t>
            </a:r>
            <a:r>
              <a:rPr lang="zh-CN" altLang="en-US" dirty="0"/>
              <a:t>比喻修辞，语言生动。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ChangeArrowheads="1"/>
          </p:cNvSpPr>
          <p:nvPr/>
        </p:nvSpPr>
        <p:spPr bwMode="auto">
          <a:xfrm>
            <a:off x="323528" y="556130"/>
            <a:ext cx="6103595" cy="3539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/>
            <a:r>
              <a:rPr lang="zh-CN" altLang="en-US" sz="3200" b="1" u="sng" kern="100" smtClean="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另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一只手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然后快速绕过对方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顺利冲到对方的篮筐下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双脚一蹬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往上一跳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手向上一托一投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篮球准确地飞向了篮筐</a:t>
            </a:r>
            <a:r>
              <a:rPr lang="en-US" altLang="zh-CN" sz="3200" b="1" u="sng" kern="100"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进了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全场沸腾了起来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defTabSz="914400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高方旭，我为有你这样厉害的朋友感到骄傲！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660232" y="700405"/>
            <a:ext cx="635" cy="3743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660233" y="1017795"/>
            <a:ext cx="2483768" cy="31085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914400">
              <a:spcBef>
                <a:spcPct val="50000"/>
              </a:spcBef>
              <a:defRPr sz="28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    抓住</a:t>
            </a:r>
            <a:r>
              <a:rPr lang="zh-CN" altLang="en-US" dirty="0"/>
              <a:t>篮球比赛的</a:t>
            </a:r>
            <a:r>
              <a:rPr lang="zh-CN" altLang="en-US"/>
              <a:t>典型</a:t>
            </a:r>
            <a:r>
              <a:rPr lang="zh-CN" altLang="en-US" smtClean="0"/>
              <a:t>事例，对</a:t>
            </a:r>
            <a:r>
              <a:rPr lang="zh-CN" altLang="en-US" dirty="0"/>
              <a:t>人物动作细致</a:t>
            </a:r>
            <a:r>
              <a:rPr lang="zh-CN" altLang="en-US"/>
              <a:t>刻画，表现了高方旭</a:t>
            </a:r>
            <a:r>
              <a:rPr lang="zh-CN" altLang="en-US" dirty="0"/>
              <a:t>同学打篮球技术</a:t>
            </a:r>
            <a:r>
              <a:rPr lang="zh-CN" altLang="en-US"/>
              <a:t>的高超。</a:t>
            </a:r>
            <a:endParaRPr lang="zh-CN" altLang="en-US" dirty="0"/>
          </a:p>
        </p:txBody>
      </p:sp>
      <p:sp>
        <p:nvSpPr>
          <p:cNvPr id="6" name="文本框 14">
            <a:hlinkClick r:id="rId1" action="ppaction://hlinkpres?slideindex=1&amp;slidetitle="/>
          </p:cNvPr>
          <p:cNvSpPr txBox="1"/>
          <p:nvPr/>
        </p:nvSpPr>
        <p:spPr>
          <a:xfrm>
            <a:off x="395536" y="4141534"/>
            <a:ext cx="336763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</a:rPr>
              <a:t>更多例文一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2599176" y="4280282"/>
            <a:ext cx="335280" cy="472440"/>
          </a:xfrm>
          <a:prstGeom prst="rect">
            <a:avLst/>
          </a:prstGeom>
        </p:spPr>
      </p:pic>
      <p:sp>
        <p:nvSpPr>
          <p:cNvPr id="8" name="文本框 14">
            <a:hlinkClick r:id="rId3" action="ppaction://hlinkpres?slideindex=1&amp;slidetitle="/>
          </p:cNvPr>
          <p:cNvSpPr txBox="1"/>
          <p:nvPr/>
        </p:nvSpPr>
        <p:spPr>
          <a:xfrm>
            <a:off x="3883576" y="4199150"/>
            <a:ext cx="265432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</a:rPr>
              <a:t>更多例文二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6087216" y="4265890"/>
            <a:ext cx="335280" cy="472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419811" y="1028855"/>
          <a:ext cx="8302158" cy="3847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矩形 2"/>
          <p:cNvSpPr/>
          <p:nvPr/>
        </p:nvSpPr>
        <p:spPr>
          <a:xfrm>
            <a:off x="3401339" y="46348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优点借鉴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/>
          <p:cNvSpPr txBox="1"/>
          <p:nvPr/>
        </p:nvSpPr>
        <p:spPr>
          <a:xfrm>
            <a:off x="3119621" y="1059582"/>
            <a:ext cx="534081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 下面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同桌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交换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作文，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根据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“评价标准”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相互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批改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200" b="1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要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使用作文评改符号，最后得出总分，并写出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评价</a:t>
            </a:r>
            <a:r>
              <a:rPr lang="zh-CN" altLang="en-US" sz="3200" b="1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3309"/>
            <a:ext cx="2171974" cy="2882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55212" y="475700"/>
            <a:ext cx="6761204" cy="468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没有错别字，语句通顺，表达流畅。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用词准确生动，意思表达清楚明确。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文章结构清晰，详略得当，重点突出。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开头能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点明</a:t>
            </a: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主题，结尾能恰当呼应、升华。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文章立意较好，符合主流价值观。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文章主旨明确，有真情实感，抒发手法多样。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语言生动有个性，恰当使用修辞手法。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符合本次作文要求：</a:t>
            </a:r>
            <a:endParaRPr 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写明了人物的特点是什么。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围绕这个特点选取了最典型的事例。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457200">
              <a:buFont typeface="+mj-ea"/>
              <a:buAutoNum type="circleNumDbPlain"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运用了本单元学过的描写人物的</a:t>
            </a:r>
            <a:r>
              <a:rPr lang="zh-CN" altLang="en-US" sz="2400" b="1" smtClean="0">
                <a:latin typeface="黑体" panose="02010609060101010101" pitchFamily="49" charset="-122"/>
                <a:ea typeface="黑体" panose="02010609060101010101" pitchFamily="49" charset="-122"/>
              </a:rPr>
              <a:t>方法。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475700"/>
            <a:ext cx="727629" cy="4688338"/>
          </a:xfrm>
          <a:prstGeom prst="rect">
            <a:avLst/>
          </a:prstGeom>
          <a:solidFill>
            <a:srgbClr val="00B050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b="1" smtClea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评   </a:t>
            </a:r>
            <a:r>
              <a:rPr lang="zh-CN" altLang="en-US" sz="320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   标   准</a:t>
            </a:r>
            <a:endParaRPr lang="zh-CN" altLang="en-US" sz="3200" b="1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1372582"/>
            <a:ext cx="8784976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600" b="1" smtClean="0">
                <a:latin typeface="楷体" panose="02010609060101010101" pitchFamily="49" charset="-122"/>
                <a:ea typeface="楷体" panose="02010609060101010101" pitchFamily="49" charset="-122"/>
              </a:rPr>
              <a:t>    奶奶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回头看了看我们，什么也没说，继续一声不响地采茶。茶叶之间已发出沙沙沙沙的清脆声，真像一幅逼真的写生画啊！爸爸叫住她说：“妈，雨太大了，我们先回去吧。”奶奶微笑着说：“说笑呢？我多大的雨没见过？你们先回去，我再摘一会儿茶。”我见奶奶浑身都淋湿了，便小心翼翼地走到奶奶面前，将我手中的雨伞递给了奶奶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1" y="3579862"/>
            <a:ext cx="1800200" cy="4421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问题分析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1520" y="4021989"/>
            <a:ext cx="8728641" cy="86793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b="1" smtClean="0"/>
              <a:t>        这</a:t>
            </a:r>
            <a:r>
              <a:rPr lang="zh-CN" altLang="en-US" sz="2800" b="1" dirty="0"/>
              <a:t>一段对奶奶采茶动作的描写不够，不能表现奶奶的娴熟。</a:t>
            </a:r>
            <a:endParaRPr lang="zh-CN" altLang="en-US" sz="2800" b="1" dirty="0"/>
          </a:p>
        </p:txBody>
      </p:sp>
      <p:sp>
        <p:nvSpPr>
          <p:cNvPr id="7" name="矩形 6"/>
          <p:cNvSpPr/>
          <p:nvPr/>
        </p:nvSpPr>
        <p:spPr>
          <a:xfrm>
            <a:off x="251208" y="563693"/>
            <a:ext cx="2160551" cy="5678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评改范例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2411760" y="492371"/>
            <a:ext cx="439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下面是评改前的段落，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读一读，看看有什么问题吗？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3" y="1131590"/>
            <a:ext cx="8784976" cy="27515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000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奶奶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回头看了看我们，什么也没说，继续一声不响地采茶。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奶奶当时一定在想：既然你都来了，那我给你露一手。只见奶奶将茶框拴在腰上，左右手互相交替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，眼睛不用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看就知道哪有茶叶，这可是采茶老手才能做到的。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茶叶之间已发出沙沙沙沙的清脆声，真像一幅逼真的写生画啊！爸爸叫住她说：“妈，雨太大了，我们先回去吧。”奶奶微笑着说：“说笑呢？我多大的雨没见过？你们先回去，我再摘一会儿茶。”我见奶奶浑身都淋湿了，便小心翼翼地走到奶奶面前，将我手中的雨伞递给了奶奶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3528" y="4155926"/>
            <a:ext cx="846043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/>
              <a:t>增加了对奶奶采茶动作的描写，</a:t>
            </a:r>
            <a:r>
              <a:rPr lang="zh-CN" altLang="en-US" sz="2400" b="1"/>
              <a:t>突显</a:t>
            </a:r>
            <a:r>
              <a:rPr lang="zh-CN" altLang="en-US" sz="2400" b="1" smtClean="0"/>
              <a:t>奶奶的技术娴熟。</a:t>
            </a:r>
            <a:endParaRPr lang="zh-CN" altLang="en-US" sz="2400" b="1" dirty="0"/>
          </a:p>
        </p:txBody>
      </p:sp>
      <p:sp>
        <p:nvSpPr>
          <p:cNvPr id="6" name="矩形 5"/>
          <p:cNvSpPr/>
          <p:nvPr/>
        </p:nvSpPr>
        <p:spPr>
          <a:xfrm>
            <a:off x="107504" y="333126"/>
            <a:ext cx="2160551" cy="621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评改范例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2340064" y="195486"/>
            <a:ext cx="6546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这是修改后的段落，和原段落对比一下，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说说为什么这么修改。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467544" y="627533"/>
            <a:ext cx="8208912" cy="3947903"/>
          </a:xfrm>
          <a:prstGeom prst="roundRect">
            <a:avLst>
              <a:gd name="adj" fmla="val 3952"/>
            </a:avLst>
          </a:prstGeom>
          <a:solidFill>
            <a:srgbClr val="222222"/>
          </a:solidFill>
          <a:ln w="76200">
            <a:solidFill>
              <a:srgbClr val="BC7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64572" y="882013"/>
            <a:ext cx="42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技巧总结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3608" y="1419622"/>
            <a:ext cx="7139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lvl="0" indent="-342900" eaLnBrk="1" latinLnBrk="0" hangingPunct="1"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eaLnBrk="1" latinLnBrk="0" hangingPunct="1">
              <a:defRPr>
                <a:latin typeface="+mn-lt"/>
                <a:ea typeface="+mn-ea"/>
              </a:defRPr>
            </a:lvl2pPr>
            <a:lvl3pPr eaLnBrk="1" latinLnBrk="0" hangingPunct="1">
              <a:defRPr>
                <a:latin typeface="+mn-lt"/>
                <a:ea typeface="+mn-ea"/>
              </a:defRPr>
            </a:lvl3pPr>
            <a:lvl4pPr eaLnBrk="1" latinLnBrk="0" hangingPunct="1">
              <a:defRPr>
                <a:latin typeface="+mn-lt"/>
                <a:ea typeface="+mn-ea"/>
              </a:defRPr>
            </a:lvl4pPr>
            <a:lvl5pPr eaLnBrk="1" latinLnBrk="0" hangingPunct="1">
              <a:defRPr>
                <a:latin typeface="+mn-lt"/>
                <a:ea typeface="+mn-ea"/>
              </a:defRPr>
            </a:lvl5pPr>
            <a:lvl6pPr marL="1714500" defTabSz="685800">
              <a:defRPr>
                <a:latin typeface="+mn-lt"/>
                <a:ea typeface="+mn-ea"/>
              </a:defRPr>
            </a:lvl6pPr>
            <a:lvl7pPr marL="2057400" defTabSz="685800">
              <a:defRPr>
                <a:latin typeface="+mn-lt"/>
                <a:ea typeface="+mn-ea"/>
              </a:defRPr>
            </a:lvl7pPr>
            <a:lvl8pPr marL="2400300" defTabSz="685800">
              <a:defRPr>
                <a:latin typeface="+mn-lt"/>
                <a:ea typeface="+mn-ea"/>
              </a:defRPr>
            </a:lvl8pPr>
            <a:lvl9pPr marL="2743200" defTabSz="685800">
              <a:defRPr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/>
              <a:t>要选择特点鲜明的人物来描写。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可在标题或者首段点名人物性格。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要从多件事来表现人物性格。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写</a:t>
            </a:r>
            <a:r>
              <a:rPr lang="zh-CN" altLang="en-US" smtClean="0"/>
              <a:t>人</a:t>
            </a:r>
            <a:r>
              <a:rPr lang="zh-CN" altLang="en-US" dirty="0"/>
              <a:t>叙事时要使用多种手法，写生动。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3470</Words>
  <Application>WPS 演示</Application>
  <PresentationFormat>全屏显示(16:9)</PresentationFormat>
  <Paragraphs>302</Paragraphs>
  <Slides>39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53" baseType="lpstr">
      <vt:lpstr>Arial</vt:lpstr>
      <vt:lpstr>宋体</vt:lpstr>
      <vt:lpstr>Wingdings</vt:lpstr>
      <vt:lpstr>黑体</vt:lpstr>
      <vt:lpstr>Impact</vt:lpstr>
      <vt:lpstr>微软雅黑</vt:lpstr>
      <vt:lpstr>楷体</vt:lpstr>
      <vt:lpstr>Calibri</vt:lpstr>
      <vt:lpstr>幼圆</vt:lpstr>
      <vt:lpstr>Arial Unicode MS</vt:lpstr>
      <vt:lpstr>楷体_GB2312</vt:lpstr>
      <vt:lpstr>Times New Roman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175</cp:revision>
  <dcterms:created xsi:type="dcterms:W3CDTF">2017-03-17T02:28:00Z</dcterms:created>
  <dcterms:modified xsi:type="dcterms:W3CDTF">2024-12-12T01:35:17Z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A828093D011643D4B525099EE7AD8A13_12</vt:lpwstr>
  </property>
</Properties>
</file>