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5" r:id="rId1"/>
    <p:sldMasterId id="2147483681" r:id="rId2"/>
  </p:sldMasterIdLst>
  <p:notesMasterIdLst>
    <p:notesMasterId r:id="rId30"/>
  </p:notesMasterIdLst>
  <p:handoutMasterIdLst>
    <p:handoutMasterId r:id="rId31"/>
  </p:handoutMasterIdLst>
  <p:sldIdLst>
    <p:sldId id="1030" r:id="rId3"/>
    <p:sldId id="1029" r:id="rId4"/>
    <p:sldId id="991" r:id="rId5"/>
    <p:sldId id="1006" r:id="rId6"/>
    <p:sldId id="1014" r:id="rId7"/>
    <p:sldId id="1005" r:id="rId8"/>
    <p:sldId id="1010" r:id="rId9"/>
    <p:sldId id="1016" r:id="rId10"/>
    <p:sldId id="1009" r:id="rId11"/>
    <p:sldId id="999" r:id="rId12"/>
    <p:sldId id="1017" r:id="rId13"/>
    <p:sldId id="1000" r:id="rId14"/>
    <p:sldId id="982" r:id="rId15"/>
    <p:sldId id="981" r:id="rId16"/>
    <p:sldId id="1020" r:id="rId17"/>
    <p:sldId id="983" r:id="rId18"/>
    <p:sldId id="1022" r:id="rId19"/>
    <p:sldId id="1023" r:id="rId20"/>
    <p:sldId id="1026" r:id="rId21"/>
    <p:sldId id="1021" r:id="rId22"/>
    <p:sldId id="1001" r:id="rId23"/>
    <p:sldId id="1024" r:id="rId24"/>
    <p:sldId id="1003" r:id="rId25"/>
    <p:sldId id="1004" r:id="rId26"/>
    <p:sldId id="1027" r:id="rId27"/>
    <p:sldId id="1025" r:id="rId28"/>
    <p:sldId id="1031" r:id="rId29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32"/>
    </p:embeddedFont>
    <p:embeddedFont>
      <p:font typeface="黑体" panose="02010609060101010101" pitchFamily="49" charset="-122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1030"/>
            <p14:sldId id="1029"/>
            <p14:sldId id="991"/>
            <p14:sldId id="1006"/>
            <p14:sldId id="1014"/>
            <p14:sldId id="1005"/>
            <p14:sldId id="1010"/>
            <p14:sldId id="1016"/>
            <p14:sldId id="1009"/>
            <p14:sldId id="999"/>
            <p14:sldId id="1017"/>
            <p14:sldId id="1000"/>
            <p14:sldId id="982"/>
            <p14:sldId id="981"/>
            <p14:sldId id="1020"/>
            <p14:sldId id="983"/>
            <p14:sldId id="1022"/>
            <p14:sldId id="1023"/>
            <p14:sldId id="1026"/>
            <p14:sldId id="1021"/>
            <p14:sldId id="1001"/>
            <p14:sldId id="1024"/>
            <p14:sldId id="1003"/>
            <p14:sldId id="1004"/>
            <p14:sldId id="1027"/>
            <p14:sldId id="1025"/>
            <p14:sldId id="10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3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EE6060"/>
    <a:srgbClr val="2E2ED0"/>
    <a:srgbClr val="FF0000"/>
    <a:srgbClr val="FF9F9F"/>
    <a:srgbClr val="0070C0"/>
    <a:srgbClr val="FF6600"/>
    <a:srgbClr val="FF9933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282" y="102"/>
      </p:cViewPr>
      <p:guideLst>
        <p:guide orient="horz" pos="153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89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60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52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327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17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36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49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6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87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24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936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21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68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74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13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417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6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45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077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703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8971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24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6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15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8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91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hyperlink" Target="&#36164;&#26009;&#38142;&#25509;/&#35270;&#39057;/&#35838;&#25991;&#26391;&#35835;-1&#21271;&#20140;&#30340;&#26149;&#33410;.mp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3001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9512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五年级 </a:t>
            </a:r>
            <a:r>
              <a:rPr lang="zh-CN" altLang="en-US" sz="2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下册</a:t>
            </a:r>
          </a:p>
        </p:txBody>
      </p:sp>
      <p:sp>
        <p:nvSpPr>
          <p:cNvPr id="11" name="文本框 1"/>
          <p:cNvSpPr txBox="1"/>
          <p:nvPr/>
        </p:nvSpPr>
        <p:spPr>
          <a:xfrm>
            <a:off x="611560" y="1347614"/>
            <a:ext cx="8064896" cy="1084912"/>
          </a:xfrm>
          <a:prstGeom prst="rect">
            <a:avLst/>
          </a:prstGeom>
          <a:solidFill>
            <a:schemeClr val="bg1">
              <a:alpha val="65000"/>
            </a:schemeClr>
          </a:solidFill>
          <a:effectLst>
            <a:softEdge rad="63500"/>
          </a:effectLst>
        </p:spPr>
        <p:txBody>
          <a:bodyPr wrap="square" lIns="68580" tIns="34290" rIns="68580" bIns="34290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CN" altLang="en-US" sz="6600" b="1" dirty="0">
                <a:solidFill>
                  <a:prstClr val="black"/>
                </a:solidFill>
                <a:latin typeface="宋体" panose="02010600030101010101" pitchFamily="2" charset="-122"/>
              </a:rPr>
              <a:t>交流平台与初试身手</a:t>
            </a:r>
          </a:p>
        </p:txBody>
      </p:sp>
    </p:spTree>
    <p:extLst>
      <p:ext uri="{BB962C8B-B14F-4D97-AF65-F5344CB8AC3E}">
        <p14:creationId xmlns:p14="http://schemas.microsoft.com/office/powerpoint/2010/main" val="347253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475656" y="1301735"/>
            <a:ext cx="70567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请同学们回顾本单元课文，小组合作学习，完成下面的表格。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292E2DA-D76A-F64F-A0B1-FE3BB425F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1" y="366431"/>
            <a:ext cx="2269879" cy="693151"/>
          </a:xfrm>
          <a:prstGeom prst="rect">
            <a:avLst/>
          </a:prstGeom>
        </p:spPr>
      </p:pic>
      <p:sp>
        <p:nvSpPr>
          <p:cNvPr id="20" name="文本框 14">
            <a:hlinkClick r:id="rId4" action="ppaction://hlinkfile"/>
          </p:cNvPr>
          <p:cNvSpPr txBox="1"/>
          <p:nvPr/>
        </p:nvSpPr>
        <p:spPr>
          <a:xfrm>
            <a:off x="720917" y="346934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交流平台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E959814-26B7-6146-BD57-0DF3F8959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4901"/>
            <a:ext cx="443315" cy="5514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8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733614"/>
              </p:ext>
            </p:extLst>
          </p:nvPr>
        </p:nvGraphicFramePr>
        <p:xfrm>
          <a:off x="0" y="539750"/>
          <a:ext cx="9144000" cy="37601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19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1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188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51520" y="87665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篇目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54899" y="8766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主要人物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55099" y="8766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人物特点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27307" y="8766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典型事例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15440" y="555526"/>
            <a:ext cx="172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主要描写方法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4159" y="2859782"/>
            <a:ext cx="16238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+mn-ea"/>
              </a:rPr>
              <a:t>《</a:t>
            </a:r>
            <a:r>
              <a:rPr lang="zh-CN" altLang="en-US" sz="2800" b="1" dirty="0" smtClean="0">
                <a:latin typeface="+mn-ea"/>
              </a:rPr>
              <a:t>他像一棵挺脱</a:t>
            </a:r>
            <a:endParaRPr lang="en-US" altLang="zh-CN" sz="2800" b="1" dirty="0" smtClean="0">
              <a:latin typeface="+mn-ea"/>
            </a:endParaRPr>
          </a:p>
          <a:p>
            <a:r>
              <a:rPr lang="zh-CN" altLang="en-US" sz="2800" b="1" dirty="0" smtClean="0">
                <a:latin typeface="+mn-ea"/>
              </a:rPr>
              <a:t>的树</a:t>
            </a:r>
            <a:r>
              <a:rPr lang="en-US" altLang="zh-CN" sz="2800" b="1" dirty="0" smtClean="0">
                <a:latin typeface="+mn-ea"/>
              </a:rPr>
              <a:t>》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79712" y="329183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祥子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91880" y="3291830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有活力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80746" y="3291830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/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164288" y="329183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外貌描写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496" y="1832506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《</a:t>
            </a:r>
            <a:r>
              <a:rPr lang="zh-CN" altLang="en-US" sz="3200" b="1" dirty="0" smtClean="0">
                <a:latin typeface="+mn-ea"/>
              </a:rPr>
              <a:t>摔跤</a:t>
            </a:r>
            <a:r>
              <a:rPr lang="en-US" altLang="zh-CN" sz="3200" b="1" dirty="0" smtClean="0">
                <a:latin typeface="+mn-ea"/>
              </a:rPr>
              <a:t>》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691680" y="1832506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小嘎子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47559" y="183250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机灵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31735" y="1635646"/>
            <a:ext cx="15445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与小胖墩摔跤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03943" y="1832506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动作描写</a:t>
            </a:r>
            <a:endParaRPr lang="zh-CN" altLang="en-US" sz="32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014371"/>
              </p:ext>
            </p:extLst>
          </p:nvPr>
        </p:nvGraphicFramePr>
        <p:xfrm>
          <a:off x="0" y="539750"/>
          <a:ext cx="9144000" cy="39490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0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37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987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4583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4583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51520" y="80174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篇目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31640" y="80174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主要人物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59832" y="80174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人物特点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60032" y="80174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典型事例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32240" y="771550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主要描写方法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4159" y="1617876"/>
            <a:ext cx="17678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《</a:t>
            </a:r>
            <a:r>
              <a:rPr lang="zh-CN" altLang="en-US" sz="3200" b="1" dirty="0" smtClean="0">
                <a:latin typeface="+mn-ea"/>
              </a:rPr>
              <a:t>两茎灯草</a:t>
            </a:r>
            <a:r>
              <a:rPr lang="en-US" altLang="zh-CN" sz="3200" b="1" dirty="0" smtClean="0">
                <a:latin typeface="+mn-ea"/>
              </a:rPr>
              <a:t>》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36512" y="3106003"/>
            <a:ext cx="1584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《</a:t>
            </a:r>
            <a:r>
              <a:rPr lang="zh-CN" altLang="en-US" sz="3200" b="1" dirty="0" smtClean="0">
                <a:latin typeface="+mn-ea"/>
              </a:rPr>
              <a:t>刷子李</a:t>
            </a:r>
            <a:r>
              <a:rPr lang="en-US" altLang="zh-CN" sz="3200" b="1" dirty="0" smtClean="0">
                <a:latin typeface="+mn-ea"/>
              </a:rPr>
              <a:t>》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47664" y="1864098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严监生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80543" y="1864098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吝啬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32040" y="1371655"/>
            <a:ext cx="18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临死</a:t>
            </a:r>
            <a:r>
              <a:rPr lang="zh-CN" altLang="en-US" sz="3200" b="1" smtClean="0">
                <a:latin typeface="+mn-ea"/>
              </a:rPr>
              <a:t>前惦记节省灯油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32240" y="1617876"/>
            <a:ext cx="18325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动作、</a:t>
            </a:r>
            <a:endParaRPr lang="en-US" altLang="zh-CN" sz="3200" b="1" dirty="0" smtClean="0">
              <a:latin typeface="+mn-ea"/>
            </a:endParaRPr>
          </a:p>
          <a:p>
            <a:r>
              <a:rPr lang="zh-CN" altLang="en-US" sz="3200" b="1" dirty="0" smtClean="0">
                <a:latin typeface="+mn-ea"/>
              </a:rPr>
              <a:t>神态描写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7664" y="3352225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刷子李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59832" y="3352225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技艺高超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32040" y="3352225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刷墙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32240" y="2910755"/>
            <a:ext cx="2232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动作、外貌描写；描述他人的反应</a:t>
            </a:r>
            <a:endParaRPr lang="zh-CN" altLang="en-US" sz="3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260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475656" y="915566"/>
            <a:ext cx="68407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本单元课文在表现人物特点方面有什么相同点和不同点呢？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8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09436" y="627534"/>
            <a:ext cx="1741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相同点</a:t>
            </a:r>
            <a:endParaRPr lang="zh-CN" altLang="en-US" sz="36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2847008"/>
            <a:ext cx="6336704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用多种方法表现人物特点</a:t>
            </a:r>
          </a:p>
        </p:txBody>
      </p:sp>
      <p:sp>
        <p:nvSpPr>
          <p:cNvPr id="7" name="矩形 6"/>
          <p:cNvSpPr/>
          <p:nvPr/>
        </p:nvSpPr>
        <p:spPr>
          <a:xfrm>
            <a:off x="827584" y="1768629"/>
            <a:ext cx="7848872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选取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最能表现人物特点的典型事例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09436" y="482119"/>
            <a:ext cx="1741152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不同点</a:t>
            </a:r>
            <a:endParaRPr lang="zh-CN" altLang="en-US" sz="36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2859782"/>
            <a:ext cx="8640960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en-US" altLang="zh-CN" sz="3600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刷子李</a:t>
            </a:r>
            <a:r>
              <a:rPr lang="en-US" altLang="zh-CN" sz="3600" b="1" dirty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：侧重通过描述他人的反应来表现人物特点，且注重细节描写。</a:t>
            </a:r>
          </a:p>
        </p:txBody>
      </p:sp>
      <p:sp>
        <p:nvSpPr>
          <p:cNvPr id="7" name="矩形 6"/>
          <p:cNvSpPr/>
          <p:nvPr/>
        </p:nvSpPr>
        <p:spPr>
          <a:xfrm>
            <a:off x="179512" y="1491630"/>
            <a:ext cx="8640960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en-US" altLang="zh-CN" sz="3600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人物描写一组</a:t>
            </a:r>
            <a:r>
              <a:rPr lang="en-US" altLang="zh-CN" sz="3600" b="1" dirty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：侧重通过直接描写，凸写人物特点。</a:t>
            </a:r>
          </a:p>
        </p:txBody>
      </p:sp>
    </p:spTree>
    <p:extLst>
      <p:ext uri="{BB962C8B-B14F-4D97-AF65-F5344CB8AC3E}">
        <p14:creationId xmlns:p14="http://schemas.microsoft.com/office/powerpoint/2010/main" val="2759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547664" y="771550"/>
            <a:ext cx="66861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如何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将人物形象鲜活的展现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出来呢？一起读读课文中的材料，找到方法吧！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8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01610" y="483518"/>
            <a:ext cx="849087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选取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最能表现人物特点的典型事例。</a:t>
            </a:r>
          </a:p>
        </p:txBody>
      </p:sp>
      <p:sp>
        <p:nvSpPr>
          <p:cNvPr id="2" name="矩形 1"/>
          <p:cNvSpPr/>
          <p:nvPr/>
        </p:nvSpPr>
        <p:spPr>
          <a:xfrm>
            <a:off x="401610" y="3147814"/>
            <a:ext cx="8490870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通过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侧面描写，也就是描述其他人的反应，间接写出人物特点。</a:t>
            </a:r>
          </a:p>
        </p:txBody>
      </p:sp>
      <p:sp>
        <p:nvSpPr>
          <p:cNvPr id="3" name="矩形 2"/>
          <p:cNvSpPr/>
          <p:nvPr/>
        </p:nvSpPr>
        <p:spPr>
          <a:xfrm>
            <a:off x="401610" y="1275606"/>
            <a:ext cx="8490870" cy="175432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恰当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运用外貌描写、语言描写、动作描写、神态描写、心理活动描写等，体现人物的性格特点或精神品质。</a:t>
            </a:r>
          </a:p>
        </p:txBody>
      </p:sp>
    </p:spTree>
    <p:extLst>
      <p:ext uri="{BB962C8B-B14F-4D97-AF65-F5344CB8AC3E}">
        <p14:creationId xmlns:p14="http://schemas.microsoft.com/office/powerpoint/2010/main" val="9571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95536" y="411510"/>
            <a:ext cx="8424936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回顾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景阳冈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军神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，说一说：这些课文主要用了什么方法来表现人物的特点？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44" y="2185576"/>
            <a:ext cx="8280920" cy="175432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    通过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描写人物在典型事件中的语言、动作神态、外貌、心理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等，来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表现人物的特点。</a:t>
            </a:r>
          </a:p>
        </p:txBody>
      </p:sp>
    </p:spTree>
    <p:extLst>
      <p:ext uri="{BB962C8B-B14F-4D97-AF65-F5344CB8AC3E}">
        <p14:creationId xmlns:p14="http://schemas.microsoft.com/office/powerpoint/2010/main" val="330138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995936" y="267494"/>
            <a:ext cx="15121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105221"/>
            <a:ext cx="8424936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+mn-ea"/>
              </a:rPr>
              <a:t>    周晨晨想</a:t>
            </a:r>
            <a:r>
              <a:rPr lang="zh-CN" altLang="en-US" sz="2800" b="1" dirty="0">
                <a:latin typeface="+mn-ea"/>
              </a:rPr>
              <a:t>要通过一些典型事例介绍自己乐于助人的同学李萌，下列事例不符合这一主题的是（   ）。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+mn-ea"/>
              </a:rPr>
              <a:t>    A.</a:t>
            </a:r>
            <a:r>
              <a:rPr lang="zh-CN" altLang="en-US" sz="2800" b="1" dirty="0" smtClean="0">
                <a:latin typeface="+mn-ea"/>
              </a:rPr>
              <a:t>李萌</a:t>
            </a:r>
            <a:r>
              <a:rPr lang="zh-CN" altLang="en-US" sz="2800" b="1" dirty="0">
                <a:latin typeface="+mn-ea"/>
              </a:rPr>
              <a:t>主动帮助同学补习功课。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+mn-ea"/>
              </a:rPr>
              <a:t>    B.</a:t>
            </a:r>
            <a:r>
              <a:rPr lang="zh-CN" altLang="en-US" sz="2800" b="1" dirty="0" smtClean="0">
                <a:latin typeface="+mn-ea"/>
              </a:rPr>
              <a:t>李萌</a:t>
            </a:r>
            <a:r>
              <a:rPr lang="zh-CN" altLang="en-US" sz="2800" b="1" dirty="0">
                <a:latin typeface="+mn-ea"/>
              </a:rPr>
              <a:t>每次吃完饭后都帮妈妈收拾碗筷。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+mn-ea"/>
              </a:rPr>
              <a:t>    C.</a:t>
            </a:r>
            <a:r>
              <a:rPr lang="zh-CN" altLang="en-US" sz="2800" b="1" dirty="0" smtClean="0">
                <a:latin typeface="+mn-ea"/>
              </a:rPr>
              <a:t>考试</a:t>
            </a:r>
            <a:r>
              <a:rPr lang="zh-CN" altLang="en-US" sz="2800" b="1" dirty="0">
                <a:latin typeface="+mn-ea"/>
              </a:rPr>
              <a:t>时，李萌将三角尺</a:t>
            </a:r>
            <a:r>
              <a:rPr lang="zh-CN" altLang="en-US" sz="2800" b="1" dirty="0" smtClean="0">
                <a:latin typeface="+mn-ea"/>
              </a:rPr>
              <a:t>借给同桌。</a:t>
            </a:r>
            <a:endParaRPr lang="zh-CN" altLang="en-US" sz="28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+mn-ea"/>
              </a:rPr>
              <a:t>    D.</a:t>
            </a:r>
            <a:r>
              <a:rPr lang="zh-CN" altLang="en-US" sz="2800" b="1" dirty="0" smtClean="0">
                <a:latin typeface="+mn-ea"/>
              </a:rPr>
              <a:t>李萌</a:t>
            </a:r>
            <a:r>
              <a:rPr lang="zh-CN" altLang="en-US" sz="2800" b="1" dirty="0">
                <a:latin typeface="+mn-ea"/>
              </a:rPr>
              <a:t>帮老奶奶提重物，并把她送回家。</a:t>
            </a:r>
          </a:p>
        </p:txBody>
      </p:sp>
      <p:sp>
        <p:nvSpPr>
          <p:cNvPr id="4" name="文本框 14"/>
          <p:cNvSpPr txBox="1"/>
          <p:nvPr/>
        </p:nvSpPr>
        <p:spPr>
          <a:xfrm>
            <a:off x="7668344" y="1579982"/>
            <a:ext cx="600709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3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endParaRPr lang="zh-CN" altLang="en-US" sz="33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907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94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683568" y="1203598"/>
            <a:ext cx="784887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学习本单元课文时，我们对人物描写进行了小练笔，相信大家都掌握了一定的方法。</a:t>
            </a:r>
            <a:endParaRPr lang="zh-CN" altLang="en-US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83568" y="3003798"/>
            <a:ext cx="7848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接下来我们一起来看看“初试身手”中题目吧！</a:t>
            </a:r>
            <a:endParaRPr lang="zh-CN" altLang="en-US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37087F0-05A3-5A44-856F-C41399ED8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88" y="294997"/>
            <a:ext cx="2268000" cy="692577"/>
          </a:xfrm>
          <a:prstGeom prst="rect">
            <a:avLst/>
          </a:prstGeom>
        </p:spPr>
      </p:pic>
      <p:sp>
        <p:nvSpPr>
          <p:cNvPr id="16" name="文本框 14">
            <a:extLst>
              <a:ext uri="{FF2B5EF4-FFF2-40B4-BE49-F238E27FC236}">
                <a16:creationId xmlns:a16="http://schemas.microsoft.com/office/drawing/2014/main" id="{BBA2FD5C-C51E-D445-8A16-7059B950F227}"/>
              </a:ext>
            </a:extLst>
          </p:cNvPr>
          <p:cNvSpPr txBox="1"/>
          <p:nvPr/>
        </p:nvSpPr>
        <p:spPr>
          <a:xfrm>
            <a:off x="594853" y="267494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初试身手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FFAE2F21-1109-864F-AE35-E487F1430E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9240"/>
            <a:ext cx="450000" cy="5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0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323528" y="411510"/>
            <a:ext cx="8496943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zh-CN" sz="3200" dirty="0" smtClean="0">
                <a:solidFill>
                  <a:srgbClr val="EE6060"/>
                </a:solidFill>
                <a:latin typeface="+mn-ea"/>
              </a:rPr>
              <a:t>◎</a:t>
            </a:r>
            <a:r>
              <a:rPr lang="zh-CN" altLang="en-US" sz="3200" b="1" dirty="0" smtClean="0">
                <a:latin typeface="+mn-ea"/>
                <a:cs typeface="楷体" panose="02010609060101010101" charset="-122"/>
              </a:rPr>
              <a:t>课间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十分钟，观察一位同学</a:t>
            </a:r>
            <a:r>
              <a:rPr lang="zh-CN" altLang="en-US" sz="3200" b="1" dirty="0" smtClean="0">
                <a:latin typeface="+mn-ea"/>
                <a:cs typeface="楷体" panose="02010609060101010101" charset="-122"/>
              </a:rPr>
              <a:t>，试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着用学过的方法写一写他。</a:t>
            </a:r>
            <a:endParaRPr lang="zh-CN" altLang="en-US" sz="3200" b="1" dirty="0" smtClean="0">
              <a:latin typeface="+mn-ea"/>
              <a:cs typeface="楷体" panose="02010609060101010101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899592" y="2067694"/>
            <a:ext cx="7416824" cy="21236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楷体" pitchFamily="49" charset="-122"/>
                <a:ea typeface="楷体" pitchFamily="49" charset="-122"/>
              </a:rPr>
              <a:t>    根据你观察的结果，运用本单元所学的方法写一写这位同学吧，注意写出这个同学在课间的活动，表现出这个同学的特点。</a:t>
            </a:r>
            <a:endParaRPr lang="zh-CN" altLang="en-US" sz="33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35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51920" y="234737"/>
            <a:ext cx="1422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009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  例</a:t>
            </a:r>
            <a:endParaRPr lang="zh-CN" altLang="en-US" sz="3200" b="1" dirty="0">
              <a:solidFill>
                <a:srgbClr val="0099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5535" y="904528"/>
            <a:ext cx="84249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来到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爬杆的场地，王晓宁一只手摇了摇爬杆，一只手搭在额前，抬头仰望一下杆顶：“就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这么点儿高度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，还难得倒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我‘爬杆王’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？大家瞧我的！”说完，王晓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宁搓了搓手，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两脚微微张开，身体慢慢往下蹲。忽然，他猛地往上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一蹿，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两只手一上一下紧紧地握着爬杆，两腿交叉，用脚背死死地“咬”住爬杆，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“嗖”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858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208087" y="483518"/>
            <a:ext cx="87849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一声，居然一下子就让我们要抬着头仰望他。紧接着，王晓宁轮流交换着双手，每换一次，都靠着手臂的力量把他的身子往上挪动，嘴里还发出“嗨嗨”的声音。他的双腿也不闲着，一松一紧地配合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在我们的欢呼声中，王晓宁已经触摸到了杆顶的横梁，朝我们频频挥手：“我上来啦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我赢啦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——”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大家见他兴奋的样子，纷纷为他鼓掌喝彩。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333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763688" y="1013703"/>
            <a:ext cx="6254084" cy="2109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你写好了吗？和同桌互相交换一下，为同桌评改吧！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9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95536" y="-85670"/>
            <a:ext cx="8424936" cy="1001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交流：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本次习作普遍存在的问题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44" y="1131590"/>
            <a:ext cx="8424936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u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写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外貌时，从长相到穿着一一罗列，人物特点不突出。</a:t>
            </a:r>
          </a:p>
        </p:txBody>
      </p:sp>
      <p:sp>
        <p:nvSpPr>
          <p:cNvPr id="5" name="矩形 4"/>
          <p:cNvSpPr/>
          <p:nvPr/>
        </p:nvSpPr>
        <p:spPr>
          <a:xfrm>
            <a:off x="467544" y="2355726"/>
            <a:ext cx="842493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u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描写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动作时，动词的使用不够准确。</a:t>
            </a:r>
          </a:p>
        </p:txBody>
      </p:sp>
      <p:sp>
        <p:nvSpPr>
          <p:cNvPr id="6" name="矩形 5"/>
          <p:cNvSpPr/>
          <p:nvPr/>
        </p:nvSpPr>
        <p:spPr>
          <a:xfrm>
            <a:off x="467544" y="3147814"/>
            <a:ext cx="8424936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u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平铺直叙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地讲述事件，没有具体描写人物的表现。</a:t>
            </a:r>
          </a:p>
        </p:txBody>
      </p:sp>
    </p:spTree>
    <p:extLst>
      <p:ext uri="{BB962C8B-B14F-4D97-AF65-F5344CB8AC3E}">
        <p14:creationId xmlns:p14="http://schemas.microsoft.com/office/powerpoint/2010/main" val="26461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619672" y="987574"/>
            <a:ext cx="66683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小组合作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对有以上问题的习作进行修改吧！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7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83568" y="1458962"/>
            <a:ext cx="7910268" cy="2192908"/>
          </a:xfrm>
          <a:prstGeom prst="rect">
            <a:avLst/>
          </a:prstGeom>
          <a:ln>
            <a:solidFill>
              <a:srgbClr val="FF000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    仔细观察，对能表现人物特点的语言、动作、外貌等进行细致描写，是写好人物的关键。</a:t>
            </a:r>
          </a:p>
        </p:txBody>
      </p:sp>
      <p:sp>
        <p:nvSpPr>
          <p:cNvPr id="4" name="矩形 3"/>
          <p:cNvSpPr/>
          <p:nvPr/>
        </p:nvSpPr>
        <p:spPr>
          <a:xfrm>
            <a:off x="3798824" y="411510"/>
            <a:ext cx="1741152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2E2ED0"/>
                </a:solidFill>
                <a:latin typeface="黑体" pitchFamily="49" charset="-122"/>
                <a:ea typeface="黑体" pitchFamily="49" charset="-122"/>
              </a:rPr>
              <a:t>总  结</a:t>
            </a:r>
            <a:endParaRPr lang="zh-CN" altLang="en-US" sz="3600" b="1" dirty="0">
              <a:solidFill>
                <a:srgbClr val="2E2ED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269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843694" y="1059582"/>
            <a:ext cx="75433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solidFill>
                  <a:srgbClr val="EE60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b="1" dirty="0" smtClean="0">
                <a:solidFill>
                  <a:srgbClr val="EE6060"/>
                </a:solidFill>
                <a:latin typeface="+mn-ea"/>
                <a:cs typeface="楷体" panose="02010609060101010101" charset="-122"/>
              </a:rPr>
              <a:t>◎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你</a:t>
            </a:r>
            <a:r>
              <a:rPr lang="zh-CN" altLang="en-US" sz="3200" b="1" dirty="0" smtClean="0">
                <a:latin typeface="+mn-ea"/>
                <a:cs typeface="楷体" panose="02010609060101010101" charset="-122"/>
              </a:rPr>
              <a:t>的家人有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什么特点？想一想可以用哪些典型事例表现他们的特点，列出</a:t>
            </a:r>
            <a:r>
              <a:rPr lang="zh-CN" altLang="en-US" sz="3200" b="1" dirty="0" smtClean="0">
                <a:latin typeface="+mn-ea"/>
                <a:cs typeface="楷体" panose="02010609060101010101" charset="-122"/>
              </a:rPr>
              <a:t>来和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同学交流。</a:t>
            </a:r>
            <a:endParaRPr lang="zh-CN" altLang="en-US" sz="3200" b="1" dirty="0" smtClean="0">
              <a:latin typeface="+mn-ea"/>
              <a:cs typeface="楷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255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619672" y="1059582"/>
            <a:ext cx="67411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一起来交流家人的特点以及有哪些典型事例可以表现出他的特点吧！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9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95536" y="267494"/>
            <a:ext cx="8208912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幽默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的爸爸典型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事例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◇他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自称“大帅哥”，管妈妈叫“大美女”，叫我“小逗号”。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他每天都乐呵呵的，时不时地讲个小笑话逗大家乐。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模仿明星唱歌。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用幽默的话语开导我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682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233143" y="339502"/>
            <a:ext cx="65792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爱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干净的妈妈典型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事例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◇一双手不闲着，总在打扫卫生。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◇每到星期天，就动员家人大扫除。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◇批评我和爸爸不讲卫生。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◇逼着我学洗衣服。</a:t>
            </a:r>
          </a:p>
        </p:txBody>
      </p:sp>
    </p:spTree>
    <p:extLst>
      <p:ext uri="{BB962C8B-B14F-4D97-AF65-F5344CB8AC3E}">
        <p14:creationId xmlns:p14="http://schemas.microsoft.com/office/powerpoint/2010/main" val="42804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547664" y="771550"/>
            <a:ext cx="68301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小组交流：如果要通过某个事例表现人物的特点，可以进行哪些方面的描写呢？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6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55576" y="1152346"/>
            <a:ext cx="7704856" cy="2931572"/>
          </a:xfrm>
          <a:prstGeom prst="rect">
            <a:avLst/>
          </a:prstGeom>
          <a:ln>
            <a:solidFill>
              <a:srgbClr val="FF0000"/>
            </a:solidFill>
            <a:prstDash val="sysDot"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    要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选择典型事例表现人物的特点，还要围绕动作、语言、神态等对人物展开描写</a:t>
            </a:r>
            <a:r>
              <a:rPr lang="zh-CN" altLang="en-US" sz="3200" b="1" dirty="0" smtClean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。在单元习作中，我们也要注意运用这些方法。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35896" y="237400"/>
            <a:ext cx="1889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2E2ED0"/>
                </a:solidFill>
                <a:latin typeface="黑体" pitchFamily="49" charset="-122"/>
                <a:ea typeface="黑体" pitchFamily="49" charset="-122"/>
              </a:rPr>
              <a:t>总  结</a:t>
            </a:r>
            <a:endParaRPr lang="zh-CN" altLang="en-US" sz="3600" b="1" dirty="0">
              <a:solidFill>
                <a:srgbClr val="2E2ED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44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41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1022</Words>
  <Application>Microsoft Office PowerPoint</Application>
  <PresentationFormat>全屏显示(16:9)</PresentationFormat>
  <Paragraphs>103</Paragraphs>
  <Slides>27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楷体</vt:lpstr>
      <vt:lpstr>Arial</vt:lpstr>
      <vt:lpstr>宋体</vt:lpstr>
      <vt:lpstr>Wingdings</vt:lpstr>
      <vt:lpstr>黑体</vt:lpstr>
      <vt:lpstr>Calibri</vt:lpstr>
      <vt:lpstr>2_自定义设计方案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634</cp:revision>
  <dcterms:created xsi:type="dcterms:W3CDTF">2017-03-17T02:28:00Z</dcterms:created>
  <dcterms:modified xsi:type="dcterms:W3CDTF">2024-10-28T08:24:28Z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