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051" r:id="rId2"/>
    <p:sldId id="1954" r:id="rId3"/>
    <p:sldId id="2065" r:id="rId4"/>
    <p:sldId id="2066" r:id="rId5"/>
    <p:sldId id="2067" r:id="rId6"/>
    <p:sldId id="2068" r:id="rId7"/>
    <p:sldId id="2070" r:id="rId8"/>
    <p:sldId id="2071" r:id="rId9"/>
    <p:sldId id="2073" r:id="rId10"/>
    <p:sldId id="2076" r:id="rId11"/>
    <p:sldId id="2077" r:id="rId12"/>
    <p:sldId id="2061" r:id="rId13"/>
  </p:sldIdLst>
  <p:sldSz cx="9144000" cy="5143500" type="screen16x9"/>
  <p:notesSz cx="6858000" cy="9144000"/>
  <p:embeddedFontLst>
    <p:embeddedFont>
      <p:font typeface="楷体" pitchFamily="49" charset="-122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黑体" pitchFamily="49" charset="-122"/>
      <p:regular r:id="rId21"/>
    </p:embeddedFont>
  </p:embeddedFontLst>
  <p:custDataLst>
    <p:tags r:id="rId22"/>
  </p:custData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2" userDrawn="1">
          <p15:clr>
            <a:srgbClr val="A4A3A4"/>
          </p15:clr>
        </p15:guide>
        <p15:guide id="2" pos="55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5" autoAdjust="0"/>
    <p:restoredTop sz="93824" autoAdjust="0"/>
  </p:normalViewPr>
  <p:slideViewPr>
    <p:cSldViewPr showGuides="1">
      <p:cViewPr varScale="1">
        <p:scale>
          <a:sx n="114" d="100"/>
          <a:sy n="114" d="100"/>
        </p:scale>
        <p:origin x="-678" y="-108"/>
      </p:cViewPr>
      <p:guideLst>
        <p:guide orient="horz" pos="3162"/>
        <p:guide pos="553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2A6BDB-3A18-4CF3-BF58-21EBC8E6DA6E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2DE11B-9FA5-4892-8862-267B7CE1E6D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9872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CF968F2-4CF9-4D57-BC13-C820F5B900A8}" type="datetimeFigureOut">
              <a:rPr lang="zh-CN" altLang="en-US"/>
              <a:t>2023/12/19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F70D218-9244-47DF-A514-9EEE5E411F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795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初读突破字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初读突破字词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再读体会感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203598"/>
            <a:ext cx="615553" cy="2304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再读体会感悟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查阅资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3528" y="1419622"/>
            <a:ext cx="615553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查阅资料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22春下册项目\图片\母版\美编画母版（通用）\1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2"/>
            <a:ext cx="9146150" cy="514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23478"/>
            <a:ext cx="1282378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1662" y="124639"/>
            <a:ext cx="2456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语文 五年级 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30643" y="2355726"/>
            <a:ext cx="3615483" cy="3035840"/>
            <a:chOff x="2665081" y="2308885"/>
            <a:chExt cx="3615483" cy="3035840"/>
          </a:xfrm>
        </p:grpSpPr>
        <p:pic>
          <p:nvPicPr>
            <p:cNvPr id="15" name="Picture 2" descr="E:\腾讯\文件\630984739\FileRecv\包图网_18140106木质指示牌设计素材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1" t="51703" r="67778" b="10133"/>
            <a:stretch>
              <a:fillRect/>
            </a:stretch>
          </p:blipFill>
          <p:spPr bwMode="auto">
            <a:xfrm>
              <a:off x="2665081" y="2308885"/>
              <a:ext cx="3615483" cy="303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452352" y="2990056"/>
              <a:ext cx="20409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b="1" dirty="0">
                  <a:solidFill>
                    <a:srgbClr val="D9F1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预习卡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99592" y="1279153"/>
            <a:ext cx="7416824" cy="1076573"/>
            <a:chOff x="2339752" y="1347614"/>
            <a:chExt cx="7416824" cy="1076573"/>
          </a:xfrm>
        </p:grpSpPr>
        <p:sp>
          <p:nvSpPr>
            <p:cNvPr id="6" name="标题 1"/>
            <p:cNvSpPr txBox="1"/>
            <p:nvPr/>
          </p:nvSpPr>
          <p:spPr>
            <a:xfrm>
              <a:off x="3313956" y="1347614"/>
              <a:ext cx="6442620" cy="1076573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t"/>
            <a:lstStyle/>
            <a:p>
              <a:pPr algn="dist">
                <a:buFont typeface="Arial" panose="020B0604020202020204" pitchFamily="34" charset="0"/>
                <a:buNone/>
              </a:pPr>
              <a:r>
                <a:rPr lang="zh-CN" altLang="en-US" sz="7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人物描写一组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39752" y="1583092"/>
              <a:ext cx="830188" cy="836478"/>
              <a:chOff x="3021732" y="2239328"/>
              <a:chExt cx="830188" cy="836478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732" y="2239328"/>
                <a:ext cx="830188" cy="836478"/>
              </a:xfrm>
              <a:prstGeom prst="rect">
                <a:avLst/>
              </a:prstGeom>
            </p:spPr>
          </p:pic>
          <p:sp>
            <p:nvSpPr>
              <p:cNvPr id="10" name="文本框 6"/>
              <p:cNvSpPr txBox="1"/>
              <p:nvPr/>
            </p:nvSpPr>
            <p:spPr>
              <a:xfrm>
                <a:off x="3033668" y="2240065"/>
                <a:ext cx="746760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zh-CN" sz="4400" b="1" dirty="0">
                    <a:solidFill>
                      <a:srgbClr val="009B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13</a:t>
                </a:r>
                <a:endParaRPr kumimoji="1" lang="zh-CN" altLang="en-US" sz="4800" b="1" dirty="0">
                  <a:solidFill>
                    <a:srgbClr val="009B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2" name="yt_shape_10462"/>
          <p:cNvSpPr txBox="1"/>
          <p:nvPr/>
        </p:nvSpPr>
        <p:spPr>
          <a:xfrm>
            <a:off x="1187624" y="771550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扫码听朗读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第一遍画出不认识的生字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第二遍标出下列词语。</a:t>
            </a:r>
          </a:p>
        </p:txBody>
      </p:sp>
      <p:pic>
        <p:nvPicPr>
          <p:cNvPr id="10463" name="yt_image_104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2121036"/>
            <a:ext cx="1079280" cy="107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5" name="yt_shape_10465"/>
          <p:cNvSpPr txBox="1"/>
          <p:nvPr/>
        </p:nvSpPr>
        <p:spPr>
          <a:xfrm>
            <a:off x="7379168" y="3200316"/>
            <a:ext cx="1080424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13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</a:p>
        </p:txBody>
      </p:sp>
      <p:sp>
        <p:nvSpPr>
          <p:cNvPr id="10466" name="yt_shape_10466"/>
          <p:cNvSpPr txBox="1"/>
          <p:nvPr/>
        </p:nvSpPr>
        <p:spPr>
          <a:xfrm>
            <a:off x="1187624" y="1992528"/>
            <a:ext cx="6208751" cy="193899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1158240" algn="l"/>
                <a:tab pos="2317115" algn="l"/>
                <a:tab pos="3475990" algn="l"/>
                <a:tab pos="4990465" algn="l"/>
                <a:tab pos="614870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摔跤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    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欺负</a:t>
            </a:r>
            <a:r>
              <a:rPr lang="en-US" altLang="zh-CN" sz="2800" dirty="0" smtClean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破绽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</a:p>
          <a:p>
            <a:pPr algn="l" eaLnBrk="1" latinLnBrk="0" hangingPunct="0">
              <a:lnSpc>
                <a:spcPct val="150000"/>
              </a:lnSpc>
              <a:tabLst>
                <a:tab pos="0" algn="l"/>
                <a:tab pos="1158240" algn="l"/>
                <a:tab pos="2317115" algn="l"/>
                <a:tab pos="3475990" algn="l"/>
                <a:tab pos="4990465" algn="l"/>
                <a:tab pos="614870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脚腕子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    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肢体</a:t>
            </a:r>
            <a:r>
              <a:rPr lang="en-US" altLang="zh-CN" sz="2800" dirty="0" smtClean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格局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Times New Roman" panose="02020603050405020304" pitchFamily="1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hangingPunct="0">
              <a:lnSpc>
                <a:spcPct val="150000"/>
              </a:lnSpc>
              <a:tabLst>
                <a:tab pos="0" algn="l"/>
                <a:tab pos="1158240" algn="l"/>
                <a:tab pos="2317115" algn="l"/>
                <a:tab pos="3475990" algn="l"/>
                <a:tab pos="4990465" algn="l"/>
                <a:tab pos="6148705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无疑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      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侄子</a:t>
            </a:r>
            <a:r>
              <a:rPr lang="en-US" altLang="zh-CN" sz="2800" dirty="0" smtClean="0">
                <a:solidFill>
                  <a:srgbClr val="000000"/>
                </a:solid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en-US" altLang="zh-CN" sz="2800" b="0" i="0" u="none" dirty="0" smtClean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喉咙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8" name="yt_shape_10468"/>
          <p:cNvSpPr txBox="1"/>
          <p:nvPr/>
        </p:nvSpPr>
        <p:spPr>
          <a:xfrm>
            <a:off x="1296000" y="627534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给下面的字注音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或者用“</a:t>
            </a:r>
            <a:r>
              <a:rPr lang="en-US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 spc="15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”画出正确的字形。</a:t>
            </a:r>
          </a:p>
        </p:txBody>
      </p:sp>
      <p:sp>
        <p:nvSpPr>
          <p:cNvPr id="10469" name="yt_shape_10469"/>
          <p:cNvSpPr txBox="1"/>
          <p:nvPr/>
        </p:nvSpPr>
        <p:spPr>
          <a:xfrm>
            <a:off x="1296000" y="1889166"/>
            <a:ext cx="5911234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65379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绊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bàn</a:t>
            </a:r>
            <a:r>
              <a:rPr lang="en-US" altLang="zh-CN" sz="2800" dirty="0">
                <a:solidFill>
                  <a:srgbClr val="293462"/>
                </a:solidFill>
                <a:latin typeface="BZ" pitchFamily="1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颧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 dirty="0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quán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zh-CN" sz="2800" b="1" i="0" u="non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470" name="yt_shape_10470"/>
          <p:cNvSpPr txBox="1"/>
          <p:nvPr/>
        </p:nvSpPr>
        <p:spPr>
          <a:xfrm>
            <a:off x="1296000" y="2512483"/>
            <a:ext cx="5968942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653790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疤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bā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揩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kāi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471" name="yt_shape_10471"/>
          <p:cNvSpPr txBox="1"/>
          <p:nvPr/>
        </p:nvSpPr>
        <p:spPr>
          <a:xfrm>
            <a:off x="1296000" y="3135800"/>
            <a:ext cx="6050695" cy="57252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653790" algn="l"/>
              </a:tabLst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摔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跤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校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2800" b="0" i="0" u="none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欺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期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负</a:t>
            </a:r>
          </a:p>
        </p:txBody>
      </p:sp>
      <p:sp>
        <p:nvSpPr>
          <p:cNvPr id="10472" name="yt_shape_10472"/>
          <p:cNvSpPr txBox="1"/>
          <p:nvPr/>
        </p:nvSpPr>
        <p:spPr>
          <a:xfrm>
            <a:off x="1296000" y="3759117"/>
            <a:ext cx="6140464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  <a:tabLst>
                <a:tab pos="0" algn="l"/>
                <a:tab pos="3653790" algn="l"/>
              </a:tabLst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板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扳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倒</a:t>
            </a:r>
            <a:r>
              <a:rPr lang="en-US" altLang="zh-CN" sz="2800" b="0" i="0" u="none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鳃　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腮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帮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275964" y="1842360"/>
            <a:ext cx="754761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bàn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96136" y="1842360"/>
            <a:ext cx="95319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quán</a:t>
            </a:r>
            <a:endParaRPr lang="zh-CN" altLang="en-US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75964" y="2465677"/>
            <a:ext cx="556324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bā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29754" y="2465677"/>
            <a:ext cx="6547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kāi</a:t>
            </a:r>
            <a:endParaRPr lang="zh-CN" altLang="en-US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29890" y="3088994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26492" y="3088994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87077" y="3712311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40867" y="3712311"/>
            <a:ext cx="375349" cy="660604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36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180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  <p:bldP spid="8" grpId="0" build="allAtOnce"/>
      <p:bldP spid="9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3" name="yt_shape_10473"/>
          <p:cNvSpPr txBox="1"/>
          <p:nvPr/>
        </p:nvSpPr>
        <p:spPr>
          <a:xfrm>
            <a:off x="1273020" y="1203598"/>
            <a:ext cx="6597960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用“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Times New Roman" panose="02020603050405020304" pitchFamily="12"/>
                <a:cs typeface="宋体" panose="02010600030101010101" pitchFamily="2" charset="-122"/>
              </a:rPr>
              <a:t>√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”画出加点的多音字的正确读音。</a:t>
            </a:r>
          </a:p>
        </p:txBody>
      </p:sp>
      <p:sp>
        <p:nvSpPr>
          <p:cNvPr id="10474" name="yt_shape_10474"/>
          <p:cNvSpPr txBox="1"/>
          <p:nvPr/>
        </p:nvSpPr>
        <p:spPr>
          <a:xfrm>
            <a:off x="1273020" y="1818900"/>
            <a:ext cx="7814447" cy="545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监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工（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jiān</a:t>
            </a:r>
            <a:r>
              <a:rPr lang="en-US" altLang="zh-CN" sz="2800" b="1" i="0" u="none" dirty="0">
                <a:solidFill>
                  <a:srgbClr val="FF0000">
                    <a:alpha val="0"/>
                  </a:srgbClr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√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jiàn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　　</a:t>
            </a:r>
            <a:r>
              <a:rPr lang="zh-CN" altLang="zh-CN" sz="2800" b="1" i="0" u="none" spc="-196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监</a:t>
            </a:r>
            <a:r>
              <a:rPr lang="en-US" altLang="zh-CN" sz="4200" b="1" i="0" u="none" spc="-1008" baseline="-35000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．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生（</a:t>
            </a:r>
            <a:r>
              <a:rPr lang="en-US" altLang="zh-CN" sz="2800" b="1" i="0" u="none" dirty="0" err="1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jiān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　</a:t>
            </a:r>
            <a:r>
              <a:rPr lang="en-US" altLang="zh-CN" sz="2800" b="1" i="0" u="none" dirty="0" err="1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jiàn</a:t>
            </a:r>
            <a:r>
              <a:rPr lang="zh-CN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）</a:t>
            </a:r>
            <a:r>
              <a:rPr lang="en-US" altLang="zh-CN" sz="2800" b="1" i="0" u="none" dirty="0" smtClean="0">
                <a:solidFill>
                  <a:srgbClr val="000000"/>
                </a:solidFill>
                <a:effectLst/>
                <a:latin typeface="+mn-ea"/>
                <a:ea typeface="+mn-ea"/>
                <a:cs typeface="宋体" panose="02010600030101010101" pitchFamily="2" charset="-122"/>
              </a:rPr>
              <a:t> </a:t>
            </a:r>
            <a:endParaRPr lang="en-US" altLang="zh-CN" sz="2800" b="1" i="0" u="none" dirty="0">
              <a:solidFill>
                <a:srgbClr val="000000"/>
              </a:solidFill>
              <a:effectLst/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99792" y="1772094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40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√</a:t>
            </a:r>
            <a:endParaRPr lang="zh-CN" altLang="en-US" sz="200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12360" y="1772094"/>
            <a:ext cx="37534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40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 √</a:t>
            </a:r>
            <a:endParaRPr lang="zh-CN" altLang="en-US" sz="2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" name="yt_shape_10475"/>
          <p:cNvSpPr txBox="1"/>
          <p:nvPr/>
        </p:nvSpPr>
        <p:spPr>
          <a:xfrm>
            <a:off x="1296000" y="935999"/>
            <a:ext cx="207268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理解词语。</a:t>
            </a:r>
          </a:p>
        </p:txBody>
      </p:sp>
      <p:pic>
        <p:nvPicPr>
          <p:cNvPr id="10476" name="yt_image_104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5851" y="811349"/>
            <a:ext cx="2987280" cy="12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78" name="yt_shape_10478"/>
          <p:cNvSpPr txBox="1"/>
          <p:nvPr/>
        </p:nvSpPr>
        <p:spPr>
          <a:xfrm>
            <a:off x="1292140" y="1463967"/>
            <a:ext cx="396743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挺脱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强劲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结实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479" name="yt_shape_10479"/>
          <p:cNvSpPr txBox="1"/>
          <p:nvPr/>
        </p:nvSpPr>
        <p:spPr>
          <a:xfrm>
            <a:off x="1292140" y="2079269"/>
            <a:ext cx="5770811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威严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有威力而又严肃的样子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0480" name="yt_shape_10480"/>
          <p:cNvSpPr txBox="1"/>
          <p:nvPr/>
        </p:nvSpPr>
        <p:spPr>
          <a:xfrm>
            <a:off x="1292140" y="2694571"/>
            <a:ext cx="5049459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精神抖擞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形容精神振奋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30879" y="1391761"/>
            <a:ext cx="232321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强劲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结实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0879" y="2007063"/>
            <a:ext cx="4109148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有威力而又严肃的样子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45254" y="2622365"/>
            <a:ext cx="2680399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形容精神振奋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yt_shape_10481"/>
          <p:cNvSpPr txBox="1"/>
          <p:nvPr/>
        </p:nvSpPr>
        <p:spPr>
          <a:xfrm>
            <a:off x="1301020" y="3274983"/>
            <a:ext cx="5770811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手疾眼快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zh-CN" altLang="zh-CN" sz="100" b="1" i="0" spc="-100" dirty="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 dirty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形容做事机警敏捷</a:t>
            </a:r>
            <a:r>
              <a:rPr lang="zh-CN" altLang="zh-CN" sz="2800" b="1" i="0" u="sng" dirty="0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 dirty="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354134" y="3202777"/>
            <a:ext cx="3394773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形容做事机警敏捷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" name="yt_shape_10485"/>
          <p:cNvSpPr txBox="1"/>
          <p:nvPr/>
        </p:nvSpPr>
        <p:spPr>
          <a:xfrm>
            <a:off x="1296000" y="935999"/>
            <a:ext cx="7307999" cy="1210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在文中用“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00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　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”画出描写人物外貌或动作的句子。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</a:p>
        </p:txBody>
      </p:sp>
      <p:sp>
        <p:nvSpPr>
          <p:cNvPr id="10486" name="yt_shape_10486"/>
          <p:cNvSpPr txBox="1"/>
          <p:nvPr/>
        </p:nvSpPr>
        <p:spPr>
          <a:xfrm>
            <a:off x="1296000" y="2197631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小胖墩儿膀大腰粗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一身牛劲儿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任你怎样推拉拽顶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硬是扳他不动。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>
                    <a:alpha val="0"/>
                  </a:srgbClr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  <p:sp>
        <p:nvSpPr>
          <p:cNvPr id="2" name="yt_shape_10486"/>
          <p:cNvSpPr txBox="1"/>
          <p:nvPr/>
        </p:nvSpPr>
        <p:spPr>
          <a:xfrm>
            <a:off x="1296000" y="2197631"/>
            <a:ext cx="7307999" cy="119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小胖墩儿膀大腰粗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一身牛劲儿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任你怎样推拉拽顶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硬是扳他不动。</a:t>
            </a:r>
            <a:r>
              <a:rPr lang="zh-CN" altLang="zh-CN" sz="2800" b="1" i="0">
                <a:solidFill>
                  <a:srgbClr val="FF0000"/>
                </a:solidFill>
                <a:effectLst/>
                <a:uFill>
                  <a:solidFill>
                    <a:srgbClr val="4C4C4C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" name="yt_shape_10487"/>
          <p:cNvSpPr txBox="1"/>
          <p:nvPr/>
        </p:nvSpPr>
        <p:spPr>
          <a:xfrm>
            <a:off x="1259632" y="530324"/>
            <a:ext cx="7307999" cy="2503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《摔跤》写了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比赛摔跤的场面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《他像一棵挺脱的树》介绍了人力车夫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的特点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《两茎灯草》刻画了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en-US" altLang="zh-CN" sz="2800" b="1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zh-CN" altLang="zh-CN" sz="2800" b="0" i="0" u="none">
                <a:solidFill>
                  <a:srgbClr val="293462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的守财奴形象。</a:t>
            </a:r>
          </a:p>
        </p:txBody>
      </p:sp>
      <p:graphicFrame>
        <p:nvGraphicFramePr>
          <p:cNvPr id="10488" name="yt_table_10488" title="H_88.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582651"/>
              </p:ext>
            </p:extLst>
          </p:nvPr>
        </p:nvGraphicFramePr>
        <p:xfrm>
          <a:off x="1475656" y="3025840"/>
          <a:ext cx="6840760" cy="1280160"/>
        </p:xfrm>
        <a:graphic>
          <a:graphicData uri="http://schemas.openxmlformats.org/drawingml/2006/table">
            <a:tbl>
              <a:tblPr/>
              <a:tblGrid>
                <a:gridCol w="2720470"/>
                <a:gridCol w="4120290"/>
              </a:tblGrid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祥子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小嘎子和小胖墩儿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zh-CN" sz="2800" b="1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孔乙己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0">
                        <a:lnSpc>
                          <a:spcPct val="150000"/>
                        </a:lnSpc>
                      </a:pPr>
                      <a:r>
                        <a:rPr lang="en-US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zh-CN" sz="2800" b="1" i="0" u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严监生</a:t>
                      </a: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292234" y="483518"/>
            <a:ext cx="41662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82409" y="1763678"/>
            <a:ext cx="437261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82409" y="2403758"/>
            <a:ext cx="437261" cy="65266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en-US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" name="yt_shape_10493"/>
          <p:cNvSpPr txBox="1"/>
          <p:nvPr/>
        </p:nvSpPr>
        <p:spPr>
          <a:xfrm>
            <a:off x="1296000" y="935999"/>
            <a:ext cx="1712007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7.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填一填。</a:t>
            </a:r>
          </a:p>
        </p:txBody>
      </p:sp>
      <p:sp>
        <p:nvSpPr>
          <p:cNvPr id="10494" name="yt_shape_10494"/>
          <p:cNvSpPr txBox="1"/>
          <p:nvPr/>
        </p:nvSpPr>
        <p:spPr>
          <a:xfrm>
            <a:off x="1296000" y="1551301"/>
            <a:ext cx="7307999" cy="2503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《骆驼祥子》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老舍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所著的长篇小说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描述了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世纪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年代军阀混战时期人力车夫的悲惨命运。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祥子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是旧社会劳苦大众的代表。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955664" y="1479095"/>
            <a:ext cx="12516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老舍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63489" y="2759255"/>
            <a:ext cx="1251649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祥子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" name="yt_shape_10495"/>
          <p:cNvSpPr txBox="1"/>
          <p:nvPr/>
        </p:nvSpPr>
        <p:spPr>
          <a:xfrm>
            <a:off x="1296286" y="935999"/>
            <a:ext cx="7307999" cy="2503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eaLnBrk="1" latinLnBrk="0" hangingPunct="0">
              <a:lnSpc>
                <a:spcPct val="150000"/>
              </a:lnSpc>
            </a:pP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《儒林外史》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吴敬梓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所著的长篇小说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描写了各类人士对于“功名富贵”的不同表现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采用高超的</a:t>
            </a:r>
            <a:r>
              <a:rPr lang="zh-CN" altLang="zh-CN" sz="100" b="1" i="0" spc="-100">
                <a:solidFill>
                  <a:srgbClr val="FF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 </a:t>
            </a:r>
            <a:r>
              <a:rPr lang="zh-CN" altLang="zh-CN" sz="2800" b="1" i="0" u="sng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讽刺</a:t>
            </a:r>
            <a:r>
              <a:rPr lang="zh-CN" altLang="zh-CN" sz="2800" b="1" i="0" u="sng">
                <a:solidFill>
                  <a:srgbClr val="FF0000">
                    <a:alpha val="0"/>
                  </a:srgbClr>
                </a:solidFill>
                <a:effectLst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r>
              <a:rPr lang="zh-CN" altLang="zh-CN" sz="100" b="1" i="0" spc="-100">
                <a:solidFill>
                  <a:srgbClr val="000000"/>
                </a:solidFill>
                <a:effectLst/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⁠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手法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zh-CN" sz="2800" b="1" i="0" u="none">
                <a:solidFill>
                  <a:srgbClr val="000000"/>
                </a:solidFill>
                <a:effectLst/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使其成为中国古典讽刺文学的杰作。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154832" y="863793"/>
            <a:ext cx="1672844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吴敬梓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66923" y="2143953"/>
            <a:ext cx="1274128" cy="733692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讽刺</a:t>
            </a:r>
            <a:r>
              <a:rPr kumimoji="0" lang="zh-CN" altLang="zh-CN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Z" pitchFamily="12"/>
                <a:ea typeface="宋体" panose="02010600030101010101" pitchFamily="2" charset="-122"/>
                <a:cs typeface="宋体" panose="02010600030101010101" pitchFamily="2" charset="-122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" name="yt_shape_10056"/>
          <p:cNvSpPr txBox="1"/>
          <p:nvPr/>
        </p:nvSpPr>
        <p:spPr>
          <a:xfrm>
            <a:off x="1109513" y="2007236"/>
            <a:ext cx="6924973" cy="5645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50000"/>
              </a:lnSpc>
            </a:pP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Times New Roman" panose="02020603050405020304" pitchFamily="12"/>
                <a:ea typeface="黑体" panose="02010609060101010101" pitchFamily="49" charset="-122"/>
                <a:cs typeface="宋体" panose="02010600030101010101" pitchFamily="2" charset="-122"/>
              </a:rPr>
              <a:t>我的疑问</a:t>
            </a:r>
            <a:r>
              <a:rPr lang="zh-CN" altLang="zh-CN" sz="2800" b="1" i="0" u="none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2800" b="1" i="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2"/>
                <a:ea typeface="宋体" panose="02010600030101010101" pitchFamily="2" charset="-122"/>
                <a:cs typeface="宋体" panose="02010600030101010101" pitchFamily="2" charset="-122"/>
              </a:rPr>
              <a:t> 			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/>
        </p:nvSpPr>
        <p:spPr>
          <a:xfrm>
            <a:off x="1043608" y="1563638"/>
            <a:ext cx="7837403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时代天华祝你学习进步！</a:t>
            </a:r>
            <a:endParaRPr kumimoji="1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d95a2745-7cdf-45b8-a619-f0fd5fa7d7c4"/>
  <p:tag name="COMMONDATA" val="eyJoZGlkIjoiZTM5NjVjNGFlOTRkOGY4YmYwZjdlOTY3YjUyNmU5Nm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40000"/>
            <a:lumOff val="60000"/>
          </a:schemeClr>
        </a:solidFill>
        <a:ln w="12700">
          <a:solidFill>
            <a:schemeClr val="tx2">
              <a:lumMod val="40000"/>
              <a:lumOff val="60000"/>
            </a:schemeClr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Office PowerPoint</Application>
  <PresentationFormat>全屏显示(16:9)</PresentationFormat>
  <Paragraphs>55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楷体</vt:lpstr>
      <vt:lpstr>Calibri</vt:lpstr>
      <vt:lpstr>BZ</vt:lpstr>
      <vt:lpstr>黑体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349</cp:revision>
  <dcterms:created xsi:type="dcterms:W3CDTF">2017-03-17T02:28:00Z</dcterms:created>
  <dcterms:modified xsi:type="dcterms:W3CDTF">2023-12-19T10:10:35Z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D253BAE483814276852C2CB086BCA045</vt:lpwstr>
  </property>
</Properties>
</file>