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</p:sldMasterIdLst>
  <p:notesMasterIdLst>
    <p:notesMasterId r:id="rId53"/>
  </p:notesMasterIdLst>
  <p:handoutMasterIdLst>
    <p:handoutMasterId r:id="rId54"/>
  </p:handoutMasterIdLst>
  <p:sldIdLst>
    <p:sldId id="1146" r:id="rId2"/>
    <p:sldId id="523" r:id="rId3"/>
    <p:sldId id="1002" r:id="rId4"/>
    <p:sldId id="1143" r:id="rId5"/>
    <p:sldId id="1111" r:id="rId6"/>
    <p:sldId id="1138" r:id="rId7"/>
    <p:sldId id="1139" r:id="rId8"/>
    <p:sldId id="1140" r:id="rId9"/>
    <p:sldId id="991" r:id="rId10"/>
    <p:sldId id="1098" r:id="rId11"/>
    <p:sldId id="1126" r:id="rId12"/>
    <p:sldId id="1020" r:id="rId13"/>
    <p:sldId id="1077" r:id="rId14"/>
    <p:sldId id="1065" r:id="rId15"/>
    <p:sldId id="1132" r:id="rId16"/>
    <p:sldId id="1133" r:id="rId17"/>
    <p:sldId id="1106" r:id="rId18"/>
    <p:sldId id="1141" r:id="rId19"/>
    <p:sldId id="1135" r:id="rId20"/>
    <p:sldId id="1136" r:id="rId21"/>
    <p:sldId id="1025" r:id="rId22"/>
    <p:sldId id="1017" r:id="rId23"/>
    <p:sldId id="937" r:id="rId24"/>
    <p:sldId id="1092" r:id="rId25"/>
    <p:sldId id="1142" r:id="rId26"/>
    <p:sldId id="941" r:id="rId27"/>
    <p:sldId id="1114" r:id="rId28"/>
    <p:sldId id="978" r:id="rId29"/>
    <p:sldId id="1044" r:id="rId30"/>
    <p:sldId id="1053" r:id="rId31"/>
    <p:sldId id="1099" r:id="rId32"/>
    <p:sldId id="1118" r:id="rId33"/>
    <p:sldId id="1119" r:id="rId34"/>
    <p:sldId id="1120" r:id="rId35"/>
    <p:sldId id="1130" r:id="rId36"/>
    <p:sldId id="1088" r:id="rId37"/>
    <p:sldId id="1124" r:id="rId38"/>
    <p:sldId id="1021" r:id="rId39"/>
    <p:sldId id="1104" r:id="rId40"/>
    <p:sldId id="1145" r:id="rId41"/>
    <p:sldId id="1084" r:id="rId42"/>
    <p:sldId id="1131" r:id="rId43"/>
    <p:sldId id="1125" r:id="rId44"/>
    <p:sldId id="1105" r:id="rId45"/>
    <p:sldId id="936" r:id="rId46"/>
    <p:sldId id="1087" r:id="rId47"/>
    <p:sldId id="1110" r:id="rId48"/>
    <p:sldId id="1093" r:id="rId49"/>
    <p:sldId id="1094" r:id="rId50"/>
    <p:sldId id="1144" r:id="rId51"/>
    <p:sldId id="1007" r:id="rId52"/>
  </p:sldIdLst>
  <p:sldSz cx="9144000" cy="5143500" type="screen16x9"/>
  <p:notesSz cx="6858000" cy="9144000"/>
  <p:embeddedFontLst>
    <p:embeddedFont>
      <p:font typeface="汉语拼音" pitchFamily="34" charset="0"/>
      <p:regular r:id="rId55"/>
    </p:embeddedFont>
    <p:embeddedFont>
      <p:font typeface="微软雅黑" pitchFamily="34" charset="-122"/>
      <p:regular r:id="rId56"/>
      <p:bold r:id="rId57"/>
    </p:embeddedFont>
    <p:embeddedFont>
      <p:font typeface="楷体" pitchFamily="49" charset="-122"/>
      <p:regular r:id="rId58"/>
    </p:embeddedFont>
    <p:embeddedFont>
      <p:font typeface="Calibri" pitchFamily="34" charset="0"/>
      <p:regular r:id="rId59"/>
      <p:bold r:id="rId60"/>
      <p:italic r:id="rId61"/>
      <p:boldItalic r:id="rId62"/>
    </p:embeddedFont>
    <p:embeddedFont>
      <p:font typeface="黑体" pitchFamily="49" charset="-122"/>
      <p:regular r:id="rId63"/>
    </p:embeddedFont>
    <p:embeddedFont>
      <p:font typeface="幼圆" pitchFamily="49" charset="-122"/>
      <p:regular r:id="rId64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B050"/>
    <a:srgbClr val="0000FF"/>
    <a:srgbClr val="FF00FF"/>
    <a:srgbClr val="0066CC"/>
    <a:srgbClr val="FF6600"/>
    <a:srgbClr val="FFFFCC"/>
    <a:srgbClr val="CC3300"/>
    <a:srgbClr val="FFFFFF"/>
    <a:srgbClr val="A38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05" autoAdjust="0"/>
    <p:restoredTop sz="94660"/>
  </p:normalViewPr>
  <p:slideViewPr>
    <p:cSldViewPr>
      <p:cViewPr>
        <p:scale>
          <a:sx n="110" d="100"/>
          <a:sy n="110" d="100"/>
        </p:scale>
        <p:origin x="-780" y="-156"/>
      </p:cViewPr>
      <p:guideLst>
        <p:guide orient="horz" pos="2618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63" Type="http://schemas.openxmlformats.org/officeDocument/2006/relationships/font" Target="fonts/font9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61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6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62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2023/11/23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2023/11/23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04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536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975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156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5720ABE-D448-574E-AED4-4A2EA0C525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42962" y="4776118"/>
            <a:ext cx="9089226" cy="416016"/>
            <a:chOff x="42962" y="4776118"/>
            <a:chExt cx="9089226" cy="416016"/>
          </a:xfrm>
        </p:grpSpPr>
        <p:sp>
          <p:nvSpPr>
            <p:cNvPr id="8" name="Freeform 1246"/>
            <p:cNvSpPr>
              <a:spLocks/>
            </p:cNvSpPr>
            <p:nvPr/>
          </p:nvSpPr>
          <p:spPr bwMode="auto">
            <a:xfrm>
              <a:off x="703276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0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4 w 51"/>
                <a:gd name="T19" fmla="*/ 52 h 83"/>
                <a:gd name="T20" fmla="*/ 35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0" y="30"/>
                  </a:cubicBezTo>
                  <a:cubicBezTo>
                    <a:pt x="50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7" y="66"/>
                    <a:pt x="22" y="68"/>
                  </a:cubicBezTo>
                  <a:cubicBezTo>
                    <a:pt x="19" y="69"/>
                    <a:pt x="18" y="71"/>
                    <a:pt x="19" y="74"/>
                  </a:cubicBezTo>
                  <a:cubicBezTo>
                    <a:pt x="19" y="76"/>
                    <a:pt x="22" y="78"/>
                    <a:pt x="22" y="79"/>
                  </a:cubicBezTo>
                  <a:cubicBezTo>
                    <a:pt x="22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4" y="52"/>
                  </a:cubicBezTo>
                  <a:cubicBezTo>
                    <a:pt x="0" y="30"/>
                    <a:pt x="17" y="12"/>
                    <a:pt x="35" y="5"/>
                  </a:cubicBezTo>
                  <a:cubicBezTo>
                    <a:pt x="36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1247"/>
            <p:cNvSpPr>
              <a:spLocks/>
            </p:cNvSpPr>
            <p:nvPr/>
          </p:nvSpPr>
          <p:spPr bwMode="auto">
            <a:xfrm>
              <a:off x="1728744" y="4896300"/>
              <a:ext cx="523384" cy="254232"/>
            </a:xfrm>
            <a:custGeom>
              <a:avLst/>
              <a:gdLst>
                <a:gd name="T0" fmla="*/ 79 w 80"/>
                <a:gd name="T1" fmla="*/ 20 h 51"/>
                <a:gd name="T2" fmla="*/ 60 w 80"/>
                <a:gd name="T3" fmla="*/ 40 h 51"/>
                <a:gd name="T4" fmla="*/ 39 w 80"/>
                <a:gd name="T5" fmla="*/ 50 h 51"/>
                <a:gd name="T6" fmla="*/ 27 w 80"/>
                <a:gd name="T7" fmla="*/ 49 h 51"/>
                <a:gd name="T8" fmla="*/ 12 w 80"/>
                <a:gd name="T9" fmla="*/ 41 h 51"/>
                <a:gd name="T10" fmla="*/ 5 w 80"/>
                <a:gd name="T11" fmla="*/ 42 h 51"/>
                <a:gd name="T12" fmla="*/ 3 w 80"/>
                <a:gd name="T13" fmla="*/ 48 h 51"/>
                <a:gd name="T14" fmla="*/ 0 w 80"/>
                <a:gd name="T15" fmla="*/ 46 h 51"/>
                <a:gd name="T16" fmla="*/ 8 w 80"/>
                <a:gd name="T17" fmla="*/ 37 h 51"/>
                <a:gd name="T18" fmla="*/ 14 w 80"/>
                <a:gd name="T19" fmla="*/ 17 h 51"/>
                <a:gd name="T20" fmla="*/ 71 w 80"/>
                <a:gd name="T21" fmla="*/ 12 h 51"/>
                <a:gd name="T22" fmla="*/ 79 w 80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51">
                  <a:moveTo>
                    <a:pt x="79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39" y="50"/>
                  </a:cubicBezTo>
                  <a:cubicBezTo>
                    <a:pt x="35" y="51"/>
                    <a:pt x="31" y="50"/>
                    <a:pt x="27" y="49"/>
                  </a:cubicBezTo>
                  <a:cubicBezTo>
                    <a:pt x="22" y="47"/>
                    <a:pt x="17" y="44"/>
                    <a:pt x="12" y="41"/>
                  </a:cubicBezTo>
                  <a:cubicBezTo>
                    <a:pt x="10" y="39"/>
                    <a:pt x="7" y="40"/>
                    <a:pt x="5" y="42"/>
                  </a:cubicBezTo>
                  <a:cubicBezTo>
                    <a:pt x="4" y="43"/>
                    <a:pt x="4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5" y="38"/>
                    <a:pt x="8" y="37"/>
                  </a:cubicBezTo>
                  <a:cubicBezTo>
                    <a:pt x="7" y="31"/>
                    <a:pt x="11" y="21"/>
                    <a:pt x="14" y="17"/>
                  </a:cubicBezTo>
                  <a:cubicBezTo>
                    <a:pt x="29" y="0"/>
                    <a:pt x="53" y="2"/>
                    <a:pt x="71" y="12"/>
                  </a:cubicBezTo>
                  <a:cubicBezTo>
                    <a:pt x="71" y="13"/>
                    <a:pt x="80" y="18"/>
                    <a:pt x="79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1248"/>
            <p:cNvSpPr>
              <a:spLocks noEditPoints="1"/>
            </p:cNvSpPr>
            <p:nvPr/>
          </p:nvSpPr>
          <p:spPr bwMode="auto">
            <a:xfrm>
              <a:off x="316825" y="4900923"/>
              <a:ext cx="249520" cy="231120"/>
            </a:xfrm>
            <a:custGeom>
              <a:avLst/>
              <a:gdLst>
                <a:gd name="T0" fmla="*/ 36 w 38"/>
                <a:gd name="T1" fmla="*/ 46 h 46"/>
                <a:gd name="T2" fmla="*/ 0 w 38"/>
                <a:gd name="T3" fmla="*/ 8 h 46"/>
                <a:gd name="T4" fmla="*/ 0 w 38"/>
                <a:gd name="T5" fmla="*/ 8 h 46"/>
                <a:gd name="T6" fmla="*/ 1 w 38"/>
                <a:gd name="T7" fmla="*/ 1 h 46"/>
                <a:gd name="T8" fmla="*/ 1 w 38"/>
                <a:gd name="T9" fmla="*/ 1 h 46"/>
                <a:gd name="T10" fmla="*/ 2 w 38"/>
                <a:gd name="T11" fmla="*/ 0 h 46"/>
                <a:gd name="T12" fmla="*/ 2 w 38"/>
                <a:gd name="T13" fmla="*/ 0 h 46"/>
                <a:gd name="T14" fmla="*/ 4 w 38"/>
                <a:gd name="T15" fmla="*/ 0 h 46"/>
                <a:gd name="T16" fmla="*/ 4 w 38"/>
                <a:gd name="T17" fmla="*/ 0 h 46"/>
                <a:gd name="T18" fmla="*/ 38 w 38"/>
                <a:gd name="T19" fmla="*/ 37 h 46"/>
                <a:gd name="T20" fmla="*/ 38 w 38"/>
                <a:gd name="T21" fmla="*/ 37 h 46"/>
                <a:gd name="T22" fmla="*/ 38 w 38"/>
                <a:gd name="T23" fmla="*/ 45 h 46"/>
                <a:gd name="T24" fmla="*/ 38 w 38"/>
                <a:gd name="T25" fmla="*/ 45 h 46"/>
                <a:gd name="T26" fmla="*/ 37 w 38"/>
                <a:gd name="T27" fmla="*/ 46 h 46"/>
                <a:gd name="T28" fmla="*/ 37 w 38"/>
                <a:gd name="T29" fmla="*/ 46 h 46"/>
                <a:gd name="T30" fmla="*/ 37 w 38"/>
                <a:gd name="T31" fmla="*/ 46 h 46"/>
                <a:gd name="T32" fmla="*/ 37 w 38"/>
                <a:gd name="T33" fmla="*/ 46 h 46"/>
                <a:gd name="T34" fmla="*/ 37 w 38"/>
                <a:gd name="T35" fmla="*/ 46 h 46"/>
                <a:gd name="T36" fmla="*/ 37 w 38"/>
                <a:gd name="T37" fmla="*/ 46 h 46"/>
                <a:gd name="T38" fmla="*/ 37 w 38"/>
                <a:gd name="T39" fmla="*/ 46 h 46"/>
                <a:gd name="T40" fmla="*/ 37 w 38"/>
                <a:gd name="T41" fmla="*/ 46 h 46"/>
                <a:gd name="T42" fmla="*/ 37 w 38"/>
                <a:gd name="T43" fmla="*/ 46 h 46"/>
                <a:gd name="T44" fmla="*/ 37 w 38"/>
                <a:gd name="T45" fmla="*/ 46 h 46"/>
                <a:gd name="T46" fmla="*/ 37 w 38"/>
                <a:gd name="T47" fmla="*/ 46 h 46"/>
                <a:gd name="T48" fmla="*/ 37 w 38"/>
                <a:gd name="T49" fmla="*/ 46 h 46"/>
                <a:gd name="T50" fmla="*/ 36 w 38"/>
                <a:gd name="T51" fmla="*/ 46 h 46"/>
                <a:gd name="T52" fmla="*/ 2 w 38"/>
                <a:gd name="T53" fmla="*/ 8 h 46"/>
                <a:gd name="T54" fmla="*/ 34 w 38"/>
                <a:gd name="T55" fmla="*/ 43 h 46"/>
                <a:gd name="T56" fmla="*/ 34 w 38"/>
                <a:gd name="T57" fmla="*/ 43 h 46"/>
                <a:gd name="T58" fmla="*/ 10 w 38"/>
                <a:gd name="T59" fmla="*/ 9 h 46"/>
                <a:gd name="T60" fmla="*/ 10 w 38"/>
                <a:gd name="T61" fmla="*/ 9 h 46"/>
                <a:gd name="T62" fmla="*/ 10 w 38"/>
                <a:gd name="T63" fmla="*/ 8 h 46"/>
                <a:gd name="T64" fmla="*/ 10 w 38"/>
                <a:gd name="T65" fmla="*/ 8 h 46"/>
                <a:gd name="T66" fmla="*/ 12 w 38"/>
                <a:gd name="T67" fmla="*/ 8 h 46"/>
                <a:gd name="T68" fmla="*/ 12 w 38"/>
                <a:gd name="T69" fmla="*/ 8 h 46"/>
                <a:gd name="T70" fmla="*/ 36 w 38"/>
                <a:gd name="T71" fmla="*/ 42 h 46"/>
                <a:gd name="T72" fmla="*/ 36 w 38"/>
                <a:gd name="T73" fmla="*/ 42 h 46"/>
                <a:gd name="T74" fmla="*/ 36 w 38"/>
                <a:gd name="T75" fmla="*/ 37 h 46"/>
                <a:gd name="T76" fmla="*/ 36 w 38"/>
                <a:gd name="T77" fmla="*/ 37 h 46"/>
                <a:gd name="T78" fmla="*/ 4 w 38"/>
                <a:gd name="T79" fmla="*/ 2 h 46"/>
                <a:gd name="T80" fmla="*/ 4 w 38"/>
                <a:gd name="T81" fmla="*/ 2 h 46"/>
                <a:gd name="T82" fmla="*/ 3 w 38"/>
                <a:gd name="T83" fmla="*/ 2 h 46"/>
                <a:gd name="T84" fmla="*/ 3 w 38"/>
                <a:gd name="T85" fmla="*/ 2 h 46"/>
                <a:gd name="T86" fmla="*/ 2 w 38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8" h="46">
                  <a:moveTo>
                    <a:pt x="36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4" y="0"/>
                    <a:pt x="38" y="1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7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6" y="46"/>
                    <a:pt x="36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8" y="31"/>
                    <a:pt x="20" y="1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1" y="17"/>
                    <a:pt x="29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6" y="40"/>
                    <a:pt x="36" y="38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18"/>
                    <a:pt x="2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1249"/>
            <p:cNvSpPr>
              <a:spLocks noEditPoints="1"/>
            </p:cNvSpPr>
            <p:nvPr/>
          </p:nvSpPr>
          <p:spPr bwMode="auto">
            <a:xfrm>
              <a:off x="42962" y="5071952"/>
              <a:ext cx="234306" cy="120182"/>
            </a:xfrm>
            <a:custGeom>
              <a:avLst/>
              <a:gdLst>
                <a:gd name="T0" fmla="*/ 36 w 36"/>
                <a:gd name="T1" fmla="*/ 12 h 24"/>
                <a:gd name="T2" fmla="*/ 4 w 36"/>
                <a:gd name="T3" fmla="*/ 16 h 24"/>
                <a:gd name="T4" fmla="*/ 4 w 36"/>
                <a:gd name="T5" fmla="*/ 16 h 24"/>
                <a:gd name="T6" fmla="*/ 0 w 36"/>
                <a:gd name="T7" fmla="*/ 13 h 24"/>
                <a:gd name="T8" fmla="*/ 0 w 36"/>
                <a:gd name="T9" fmla="*/ 13 h 24"/>
                <a:gd name="T10" fmla="*/ 0 w 36"/>
                <a:gd name="T11" fmla="*/ 12 h 24"/>
                <a:gd name="T12" fmla="*/ 0 w 36"/>
                <a:gd name="T13" fmla="*/ 12 h 24"/>
                <a:gd name="T14" fmla="*/ 1 w 36"/>
                <a:gd name="T15" fmla="*/ 10 h 24"/>
                <a:gd name="T16" fmla="*/ 1 w 36"/>
                <a:gd name="T17" fmla="*/ 10 h 24"/>
                <a:gd name="T18" fmla="*/ 33 w 36"/>
                <a:gd name="T19" fmla="*/ 8 h 24"/>
                <a:gd name="T20" fmla="*/ 33 w 36"/>
                <a:gd name="T21" fmla="*/ 8 h 24"/>
                <a:gd name="T22" fmla="*/ 36 w 36"/>
                <a:gd name="T23" fmla="*/ 11 h 24"/>
                <a:gd name="T24" fmla="*/ 36 w 36"/>
                <a:gd name="T25" fmla="*/ 11 h 24"/>
                <a:gd name="T26" fmla="*/ 36 w 36"/>
                <a:gd name="T27" fmla="*/ 12 h 24"/>
                <a:gd name="T28" fmla="*/ 36 w 36"/>
                <a:gd name="T29" fmla="*/ 12 h 24"/>
                <a:gd name="T30" fmla="*/ 36 w 36"/>
                <a:gd name="T31" fmla="*/ 12 h 24"/>
                <a:gd name="T32" fmla="*/ 36 w 36"/>
                <a:gd name="T33" fmla="*/ 12 h 24"/>
                <a:gd name="T34" fmla="*/ 36 w 36"/>
                <a:gd name="T35" fmla="*/ 12 h 24"/>
                <a:gd name="T36" fmla="*/ 36 w 36"/>
                <a:gd name="T37" fmla="*/ 12 h 24"/>
                <a:gd name="T38" fmla="*/ 36 w 36"/>
                <a:gd name="T39" fmla="*/ 12 h 24"/>
                <a:gd name="T40" fmla="*/ 36 w 36"/>
                <a:gd name="T41" fmla="*/ 12 h 24"/>
                <a:gd name="T42" fmla="*/ 36 w 36"/>
                <a:gd name="T43" fmla="*/ 12 h 24"/>
                <a:gd name="T44" fmla="*/ 36 w 36"/>
                <a:gd name="T45" fmla="*/ 12 h 24"/>
                <a:gd name="T46" fmla="*/ 36 w 36"/>
                <a:gd name="T47" fmla="*/ 12 h 24"/>
                <a:gd name="T48" fmla="*/ 36 w 36"/>
                <a:gd name="T49" fmla="*/ 12 h 24"/>
                <a:gd name="T50" fmla="*/ 36 w 36"/>
                <a:gd name="T51" fmla="*/ 12 h 24"/>
                <a:gd name="T52" fmla="*/ 4 w 36"/>
                <a:gd name="T53" fmla="*/ 15 h 24"/>
                <a:gd name="T54" fmla="*/ 34 w 36"/>
                <a:gd name="T55" fmla="*/ 12 h 24"/>
                <a:gd name="T56" fmla="*/ 34 w 36"/>
                <a:gd name="T57" fmla="*/ 12 h 24"/>
                <a:gd name="T58" fmla="*/ 8 w 36"/>
                <a:gd name="T59" fmla="*/ 11 h 24"/>
                <a:gd name="T60" fmla="*/ 8 w 36"/>
                <a:gd name="T61" fmla="*/ 11 h 24"/>
                <a:gd name="T62" fmla="*/ 7 w 36"/>
                <a:gd name="T63" fmla="*/ 11 h 24"/>
                <a:gd name="T64" fmla="*/ 7 w 36"/>
                <a:gd name="T65" fmla="*/ 11 h 24"/>
                <a:gd name="T66" fmla="*/ 8 w 36"/>
                <a:gd name="T67" fmla="*/ 10 h 24"/>
                <a:gd name="T68" fmla="*/ 8 w 36"/>
                <a:gd name="T69" fmla="*/ 10 h 24"/>
                <a:gd name="T70" fmla="*/ 34 w 36"/>
                <a:gd name="T71" fmla="*/ 11 h 24"/>
                <a:gd name="T72" fmla="*/ 34 w 36"/>
                <a:gd name="T73" fmla="*/ 11 h 24"/>
                <a:gd name="T74" fmla="*/ 32 w 36"/>
                <a:gd name="T75" fmla="*/ 9 h 24"/>
                <a:gd name="T76" fmla="*/ 32 w 36"/>
                <a:gd name="T77" fmla="*/ 9 h 24"/>
                <a:gd name="T78" fmla="*/ 2 w 36"/>
                <a:gd name="T79" fmla="*/ 11 h 24"/>
                <a:gd name="T80" fmla="*/ 2 w 36"/>
                <a:gd name="T81" fmla="*/ 11 h 24"/>
                <a:gd name="T82" fmla="*/ 1 w 36"/>
                <a:gd name="T83" fmla="*/ 12 h 24"/>
                <a:gd name="T84" fmla="*/ 1 w 36"/>
                <a:gd name="T85" fmla="*/ 12 h 24"/>
                <a:gd name="T86" fmla="*/ 4 w 36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" h="24">
                  <a:moveTo>
                    <a:pt x="36" y="12"/>
                  </a:moveTo>
                  <a:cubicBezTo>
                    <a:pt x="25" y="19"/>
                    <a:pt x="14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8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lose/>
                  <a:moveTo>
                    <a:pt x="4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3" y="14"/>
                    <a:pt x="4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1250"/>
            <p:cNvSpPr>
              <a:spLocks noEditPoints="1"/>
            </p:cNvSpPr>
            <p:nvPr/>
          </p:nvSpPr>
          <p:spPr bwMode="auto">
            <a:xfrm>
              <a:off x="1196230" y="4970259"/>
              <a:ext cx="322550" cy="201074"/>
            </a:xfrm>
            <a:custGeom>
              <a:avLst/>
              <a:gdLst>
                <a:gd name="T0" fmla="*/ 48 w 49"/>
                <a:gd name="T1" fmla="*/ 40 h 40"/>
                <a:gd name="T2" fmla="*/ 2 w 49"/>
                <a:gd name="T3" fmla="*/ 16 h 40"/>
                <a:gd name="T4" fmla="*/ 2 w 49"/>
                <a:gd name="T5" fmla="*/ 16 h 40"/>
                <a:gd name="T6" fmla="*/ 0 w 49"/>
                <a:gd name="T7" fmla="*/ 8 h 40"/>
                <a:gd name="T8" fmla="*/ 0 w 49"/>
                <a:gd name="T9" fmla="*/ 8 h 40"/>
                <a:gd name="T10" fmla="*/ 1 w 49"/>
                <a:gd name="T11" fmla="*/ 7 h 40"/>
                <a:gd name="T12" fmla="*/ 1 w 49"/>
                <a:gd name="T13" fmla="*/ 7 h 40"/>
                <a:gd name="T14" fmla="*/ 4 w 49"/>
                <a:gd name="T15" fmla="*/ 6 h 40"/>
                <a:gd name="T16" fmla="*/ 4 w 49"/>
                <a:gd name="T17" fmla="*/ 6 h 40"/>
                <a:gd name="T18" fmla="*/ 47 w 49"/>
                <a:gd name="T19" fmla="*/ 31 h 40"/>
                <a:gd name="T20" fmla="*/ 47 w 49"/>
                <a:gd name="T21" fmla="*/ 31 h 40"/>
                <a:gd name="T22" fmla="*/ 49 w 49"/>
                <a:gd name="T23" fmla="*/ 39 h 40"/>
                <a:gd name="T24" fmla="*/ 49 w 49"/>
                <a:gd name="T25" fmla="*/ 39 h 40"/>
                <a:gd name="T26" fmla="*/ 49 w 49"/>
                <a:gd name="T27" fmla="*/ 40 h 40"/>
                <a:gd name="T28" fmla="*/ 49 w 49"/>
                <a:gd name="T29" fmla="*/ 40 h 40"/>
                <a:gd name="T30" fmla="*/ 49 w 49"/>
                <a:gd name="T31" fmla="*/ 40 h 40"/>
                <a:gd name="T32" fmla="*/ 49 w 49"/>
                <a:gd name="T33" fmla="*/ 40 h 40"/>
                <a:gd name="T34" fmla="*/ 49 w 49"/>
                <a:gd name="T35" fmla="*/ 40 h 40"/>
                <a:gd name="T36" fmla="*/ 49 w 49"/>
                <a:gd name="T37" fmla="*/ 40 h 40"/>
                <a:gd name="T38" fmla="*/ 49 w 49"/>
                <a:gd name="T39" fmla="*/ 40 h 40"/>
                <a:gd name="T40" fmla="*/ 49 w 49"/>
                <a:gd name="T41" fmla="*/ 40 h 40"/>
                <a:gd name="T42" fmla="*/ 49 w 49"/>
                <a:gd name="T43" fmla="*/ 40 h 40"/>
                <a:gd name="T44" fmla="*/ 49 w 49"/>
                <a:gd name="T45" fmla="*/ 40 h 40"/>
                <a:gd name="T46" fmla="*/ 48 w 49"/>
                <a:gd name="T47" fmla="*/ 40 h 40"/>
                <a:gd name="T48" fmla="*/ 48 w 49"/>
                <a:gd name="T49" fmla="*/ 40 h 40"/>
                <a:gd name="T50" fmla="*/ 48 w 49"/>
                <a:gd name="T51" fmla="*/ 40 h 40"/>
                <a:gd name="T52" fmla="*/ 4 w 49"/>
                <a:gd name="T53" fmla="*/ 15 h 40"/>
                <a:gd name="T54" fmla="*/ 45 w 49"/>
                <a:gd name="T55" fmla="*/ 38 h 40"/>
                <a:gd name="T56" fmla="*/ 45 w 49"/>
                <a:gd name="T57" fmla="*/ 38 h 40"/>
                <a:gd name="T58" fmla="*/ 12 w 49"/>
                <a:gd name="T59" fmla="*/ 13 h 40"/>
                <a:gd name="T60" fmla="*/ 12 w 49"/>
                <a:gd name="T61" fmla="*/ 13 h 40"/>
                <a:gd name="T62" fmla="*/ 12 w 49"/>
                <a:gd name="T63" fmla="*/ 12 h 40"/>
                <a:gd name="T64" fmla="*/ 12 w 49"/>
                <a:gd name="T65" fmla="*/ 12 h 40"/>
                <a:gd name="T66" fmla="*/ 13 w 49"/>
                <a:gd name="T67" fmla="*/ 12 h 40"/>
                <a:gd name="T68" fmla="*/ 13 w 49"/>
                <a:gd name="T69" fmla="*/ 12 h 40"/>
                <a:gd name="T70" fmla="*/ 47 w 49"/>
                <a:gd name="T71" fmla="*/ 36 h 40"/>
                <a:gd name="T72" fmla="*/ 47 w 49"/>
                <a:gd name="T73" fmla="*/ 36 h 40"/>
                <a:gd name="T74" fmla="*/ 46 w 49"/>
                <a:gd name="T75" fmla="*/ 32 h 40"/>
                <a:gd name="T76" fmla="*/ 46 w 49"/>
                <a:gd name="T77" fmla="*/ 32 h 40"/>
                <a:gd name="T78" fmla="*/ 4 w 49"/>
                <a:gd name="T79" fmla="*/ 8 h 40"/>
                <a:gd name="T80" fmla="*/ 4 w 49"/>
                <a:gd name="T81" fmla="*/ 8 h 40"/>
                <a:gd name="T82" fmla="*/ 3 w 49"/>
                <a:gd name="T83" fmla="*/ 9 h 40"/>
                <a:gd name="T84" fmla="*/ 3 w 49"/>
                <a:gd name="T85" fmla="*/ 9 h 40"/>
                <a:gd name="T86" fmla="*/ 4 w 49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9" h="40">
                  <a:moveTo>
                    <a:pt x="48" y="40"/>
                  </a:moveTo>
                  <a:cubicBezTo>
                    <a:pt x="27" y="39"/>
                    <a:pt x="9" y="3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3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3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2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3"/>
                    <a:pt x="49" y="36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lose/>
                  <a:moveTo>
                    <a:pt x="4" y="15"/>
                  </a:moveTo>
                  <a:cubicBezTo>
                    <a:pt x="10" y="33"/>
                    <a:pt x="26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35" y="29"/>
                    <a:pt x="24" y="19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1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1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25" y="17"/>
                    <a:pt x="37" y="28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5"/>
                    <a:pt x="46" y="33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0" y="14"/>
                    <a:pt x="22" y="2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3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1"/>
                    <a:pt x="3" y="13"/>
                    <a:pt x="4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251"/>
            <p:cNvSpPr>
              <a:spLocks noEditPoints="1"/>
            </p:cNvSpPr>
            <p:nvPr/>
          </p:nvSpPr>
          <p:spPr bwMode="auto">
            <a:xfrm>
              <a:off x="1603983" y="4870876"/>
              <a:ext cx="158232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4 w 24"/>
                <a:gd name="T15" fmla="*/ 1 h 37"/>
                <a:gd name="T16" fmla="*/ 14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3 w 24"/>
                <a:gd name="T59" fmla="*/ 8 h 37"/>
                <a:gd name="T60" fmla="*/ 13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3 w 24"/>
                <a:gd name="T79" fmla="*/ 2 h 37"/>
                <a:gd name="T80" fmla="*/ 13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4" y="16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2" y="10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52"/>
            <p:cNvSpPr>
              <a:spLocks/>
            </p:cNvSpPr>
            <p:nvPr/>
          </p:nvSpPr>
          <p:spPr bwMode="auto">
            <a:xfrm>
              <a:off x="2994602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1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5 w 51"/>
                <a:gd name="T19" fmla="*/ 52 h 83"/>
                <a:gd name="T20" fmla="*/ 36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1" y="30"/>
                  </a:cubicBezTo>
                  <a:cubicBezTo>
                    <a:pt x="50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7" y="66"/>
                    <a:pt x="22" y="68"/>
                  </a:cubicBezTo>
                  <a:cubicBezTo>
                    <a:pt x="19" y="69"/>
                    <a:pt x="18" y="71"/>
                    <a:pt x="19" y="74"/>
                  </a:cubicBezTo>
                  <a:cubicBezTo>
                    <a:pt x="19" y="76"/>
                    <a:pt x="22" y="78"/>
                    <a:pt x="22" y="79"/>
                  </a:cubicBezTo>
                  <a:cubicBezTo>
                    <a:pt x="22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5" y="52"/>
                  </a:cubicBezTo>
                  <a:cubicBezTo>
                    <a:pt x="0" y="30"/>
                    <a:pt x="17" y="12"/>
                    <a:pt x="36" y="5"/>
                  </a:cubicBezTo>
                  <a:cubicBezTo>
                    <a:pt x="36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253"/>
            <p:cNvSpPr>
              <a:spLocks/>
            </p:cNvSpPr>
            <p:nvPr/>
          </p:nvSpPr>
          <p:spPr bwMode="auto">
            <a:xfrm>
              <a:off x="4020067" y="4896300"/>
              <a:ext cx="523384" cy="254232"/>
            </a:xfrm>
            <a:custGeom>
              <a:avLst/>
              <a:gdLst>
                <a:gd name="T0" fmla="*/ 79 w 80"/>
                <a:gd name="T1" fmla="*/ 20 h 51"/>
                <a:gd name="T2" fmla="*/ 60 w 80"/>
                <a:gd name="T3" fmla="*/ 40 h 51"/>
                <a:gd name="T4" fmla="*/ 39 w 80"/>
                <a:gd name="T5" fmla="*/ 50 h 51"/>
                <a:gd name="T6" fmla="*/ 27 w 80"/>
                <a:gd name="T7" fmla="*/ 49 h 51"/>
                <a:gd name="T8" fmla="*/ 12 w 80"/>
                <a:gd name="T9" fmla="*/ 41 h 51"/>
                <a:gd name="T10" fmla="*/ 6 w 80"/>
                <a:gd name="T11" fmla="*/ 42 h 51"/>
                <a:gd name="T12" fmla="*/ 3 w 80"/>
                <a:gd name="T13" fmla="*/ 48 h 51"/>
                <a:gd name="T14" fmla="*/ 0 w 80"/>
                <a:gd name="T15" fmla="*/ 46 h 51"/>
                <a:gd name="T16" fmla="*/ 8 w 80"/>
                <a:gd name="T17" fmla="*/ 37 h 51"/>
                <a:gd name="T18" fmla="*/ 15 w 80"/>
                <a:gd name="T19" fmla="*/ 17 h 51"/>
                <a:gd name="T20" fmla="*/ 71 w 80"/>
                <a:gd name="T21" fmla="*/ 12 h 51"/>
                <a:gd name="T22" fmla="*/ 79 w 80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51">
                  <a:moveTo>
                    <a:pt x="79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39" y="50"/>
                  </a:cubicBezTo>
                  <a:cubicBezTo>
                    <a:pt x="36" y="51"/>
                    <a:pt x="31" y="50"/>
                    <a:pt x="27" y="49"/>
                  </a:cubicBezTo>
                  <a:cubicBezTo>
                    <a:pt x="22" y="47"/>
                    <a:pt x="17" y="44"/>
                    <a:pt x="12" y="41"/>
                  </a:cubicBezTo>
                  <a:cubicBezTo>
                    <a:pt x="10" y="39"/>
                    <a:pt x="8" y="40"/>
                    <a:pt x="6" y="42"/>
                  </a:cubicBezTo>
                  <a:cubicBezTo>
                    <a:pt x="4" y="43"/>
                    <a:pt x="4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5" y="38"/>
                    <a:pt x="8" y="37"/>
                  </a:cubicBezTo>
                  <a:cubicBezTo>
                    <a:pt x="7" y="31"/>
                    <a:pt x="11" y="21"/>
                    <a:pt x="15" y="17"/>
                  </a:cubicBezTo>
                  <a:cubicBezTo>
                    <a:pt x="29" y="0"/>
                    <a:pt x="53" y="2"/>
                    <a:pt x="71" y="12"/>
                  </a:cubicBezTo>
                  <a:cubicBezTo>
                    <a:pt x="71" y="13"/>
                    <a:pt x="80" y="18"/>
                    <a:pt x="79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1254"/>
            <p:cNvSpPr>
              <a:spLocks noEditPoints="1"/>
            </p:cNvSpPr>
            <p:nvPr/>
          </p:nvSpPr>
          <p:spPr bwMode="auto">
            <a:xfrm>
              <a:off x="2608149" y="4900923"/>
              <a:ext cx="255606" cy="231120"/>
            </a:xfrm>
            <a:custGeom>
              <a:avLst/>
              <a:gdLst>
                <a:gd name="T0" fmla="*/ 36 w 39"/>
                <a:gd name="T1" fmla="*/ 46 h 46"/>
                <a:gd name="T2" fmla="*/ 0 w 39"/>
                <a:gd name="T3" fmla="*/ 8 h 46"/>
                <a:gd name="T4" fmla="*/ 0 w 39"/>
                <a:gd name="T5" fmla="*/ 8 h 46"/>
                <a:gd name="T6" fmla="*/ 1 w 39"/>
                <a:gd name="T7" fmla="*/ 1 h 46"/>
                <a:gd name="T8" fmla="*/ 1 w 39"/>
                <a:gd name="T9" fmla="*/ 1 h 46"/>
                <a:gd name="T10" fmla="*/ 2 w 39"/>
                <a:gd name="T11" fmla="*/ 0 h 46"/>
                <a:gd name="T12" fmla="*/ 2 w 39"/>
                <a:gd name="T13" fmla="*/ 0 h 46"/>
                <a:gd name="T14" fmla="*/ 5 w 39"/>
                <a:gd name="T15" fmla="*/ 0 h 46"/>
                <a:gd name="T16" fmla="*/ 5 w 39"/>
                <a:gd name="T17" fmla="*/ 0 h 46"/>
                <a:gd name="T18" fmla="*/ 39 w 39"/>
                <a:gd name="T19" fmla="*/ 37 h 46"/>
                <a:gd name="T20" fmla="*/ 39 w 39"/>
                <a:gd name="T21" fmla="*/ 37 h 46"/>
                <a:gd name="T22" fmla="*/ 38 w 39"/>
                <a:gd name="T23" fmla="*/ 45 h 46"/>
                <a:gd name="T24" fmla="*/ 38 w 39"/>
                <a:gd name="T25" fmla="*/ 45 h 46"/>
                <a:gd name="T26" fmla="*/ 37 w 39"/>
                <a:gd name="T27" fmla="*/ 46 h 46"/>
                <a:gd name="T28" fmla="*/ 37 w 39"/>
                <a:gd name="T29" fmla="*/ 46 h 46"/>
                <a:gd name="T30" fmla="*/ 37 w 39"/>
                <a:gd name="T31" fmla="*/ 46 h 46"/>
                <a:gd name="T32" fmla="*/ 37 w 39"/>
                <a:gd name="T33" fmla="*/ 46 h 46"/>
                <a:gd name="T34" fmla="*/ 37 w 39"/>
                <a:gd name="T35" fmla="*/ 46 h 46"/>
                <a:gd name="T36" fmla="*/ 37 w 39"/>
                <a:gd name="T37" fmla="*/ 46 h 46"/>
                <a:gd name="T38" fmla="*/ 37 w 39"/>
                <a:gd name="T39" fmla="*/ 46 h 46"/>
                <a:gd name="T40" fmla="*/ 37 w 39"/>
                <a:gd name="T41" fmla="*/ 46 h 46"/>
                <a:gd name="T42" fmla="*/ 37 w 39"/>
                <a:gd name="T43" fmla="*/ 46 h 46"/>
                <a:gd name="T44" fmla="*/ 37 w 39"/>
                <a:gd name="T45" fmla="*/ 46 h 46"/>
                <a:gd name="T46" fmla="*/ 37 w 39"/>
                <a:gd name="T47" fmla="*/ 46 h 46"/>
                <a:gd name="T48" fmla="*/ 37 w 39"/>
                <a:gd name="T49" fmla="*/ 46 h 46"/>
                <a:gd name="T50" fmla="*/ 36 w 39"/>
                <a:gd name="T51" fmla="*/ 46 h 46"/>
                <a:gd name="T52" fmla="*/ 2 w 39"/>
                <a:gd name="T53" fmla="*/ 8 h 46"/>
                <a:gd name="T54" fmla="*/ 34 w 39"/>
                <a:gd name="T55" fmla="*/ 43 h 46"/>
                <a:gd name="T56" fmla="*/ 34 w 39"/>
                <a:gd name="T57" fmla="*/ 43 h 46"/>
                <a:gd name="T58" fmla="*/ 10 w 39"/>
                <a:gd name="T59" fmla="*/ 9 h 46"/>
                <a:gd name="T60" fmla="*/ 10 w 39"/>
                <a:gd name="T61" fmla="*/ 9 h 46"/>
                <a:gd name="T62" fmla="*/ 10 w 39"/>
                <a:gd name="T63" fmla="*/ 8 h 46"/>
                <a:gd name="T64" fmla="*/ 10 w 39"/>
                <a:gd name="T65" fmla="*/ 8 h 46"/>
                <a:gd name="T66" fmla="*/ 12 w 39"/>
                <a:gd name="T67" fmla="*/ 8 h 46"/>
                <a:gd name="T68" fmla="*/ 12 w 39"/>
                <a:gd name="T69" fmla="*/ 8 h 46"/>
                <a:gd name="T70" fmla="*/ 36 w 39"/>
                <a:gd name="T71" fmla="*/ 42 h 46"/>
                <a:gd name="T72" fmla="*/ 36 w 39"/>
                <a:gd name="T73" fmla="*/ 42 h 46"/>
                <a:gd name="T74" fmla="*/ 37 w 39"/>
                <a:gd name="T75" fmla="*/ 37 h 46"/>
                <a:gd name="T76" fmla="*/ 37 w 39"/>
                <a:gd name="T77" fmla="*/ 37 h 46"/>
                <a:gd name="T78" fmla="*/ 5 w 39"/>
                <a:gd name="T79" fmla="*/ 2 h 46"/>
                <a:gd name="T80" fmla="*/ 5 w 39"/>
                <a:gd name="T81" fmla="*/ 2 h 46"/>
                <a:gd name="T82" fmla="*/ 3 w 39"/>
                <a:gd name="T83" fmla="*/ 2 h 46"/>
                <a:gd name="T84" fmla="*/ 3 w 39"/>
                <a:gd name="T85" fmla="*/ 2 h 46"/>
                <a:gd name="T86" fmla="*/ 2 w 39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46">
                  <a:moveTo>
                    <a:pt x="36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4" y="0"/>
                    <a:pt x="39" y="1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7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6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8" y="31"/>
                    <a:pt x="20" y="1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2" y="17"/>
                    <a:pt x="29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6" y="40"/>
                    <a:pt x="37" y="38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18"/>
                    <a:pt x="23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1255"/>
            <p:cNvSpPr>
              <a:spLocks noEditPoints="1"/>
            </p:cNvSpPr>
            <p:nvPr/>
          </p:nvSpPr>
          <p:spPr bwMode="auto">
            <a:xfrm>
              <a:off x="2331243" y="5071952"/>
              <a:ext cx="243434" cy="120182"/>
            </a:xfrm>
            <a:custGeom>
              <a:avLst/>
              <a:gdLst>
                <a:gd name="T0" fmla="*/ 36 w 37"/>
                <a:gd name="T1" fmla="*/ 12 h 24"/>
                <a:gd name="T2" fmla="*/ 4 w 37"/>
                <a:gd name="T3" fmla="*/ 16 h 24"/>
                <a:gd name="T4" fmla="*/ 4 w 37"/>
                <a:gd name="T5" fmla="*/ 16 h 24"/>
                <a:gd name="T6" fmla="*/ 0 w 37"/>
                <a:gd name="T7" fmla="*/ 13 h 24"/>
                <a:gd name="T8" fmla="*/ 0 w 37"/>
                <a:gd name="T9" fmla="*/ 13 h 24"/>
                <a:gd name="T10" fmla="*/ 0 w 37"/>
                <a:gd name="T11" fmla="*/ 12 h 24"/>
                <a:gd name="T12" fmla="*/ 0 w 37"/>
                <a:gd name="T13" fmla="*/ 12 h 24"/>
                <a:gd name="T14" fmla="*/ 1 w 37"/>
                <a:gd name="T15" fmla="*/ 10 h 24"/>
                <a:gd name="T16" fmla="*/ 1 w 37"/>
                <a:gd name="T17" fmla="*/ 10 h 24"/>
                <a:gd name="T18" fmla="*/ 33 w 37"/>
                <a:gd name="T19" fmla="*/ 8 h 24"/>
                <a:gd name="T20" fmla="*/ 33 w 37"/>
                <a:gd name="T21" fmla="*/ 8 h 24"/>
                <a:gd name="T22" fmla="*/ 36 w 37"/>
                <a:gd name="T23" fmla="*/ 11 h 24"/>
                <a:gd name="T24" fmla="*/ 36 w 37"/>
                <a:gd name="T25" fmla="*/ 11 h 24"/>
                <a:gd name="T26" fmla="*/ 37 w 37"/>
                <a:gd name="T27" fmla="*/ 12 h 24"/>
                <a:gd name="T28" fmla="*/ 37 w 37"/>
                <a:gd name="T29" fmla="*/ 12 h 24"/>
                <a:gd name="T30" fmla="*/ 37 w 37"/>
                <a:gd name="T31" fmla="*/ 12 h 24"/>
                <a:gd name="T32" fmla="*/ 37 w 37"/>
                <a:gd name="T33" fmla="*/ 12 h 24"/>
                <a:gd name="T34" fmla="*/ 37 w 37"/>
                <a:gd name="T35" fmla="*/ 12 h 24"/>
                <a:gd name="T36" fmla="*/ 37 w 37"/>
                <a:gd name="T37" fmla="*/ 12 h 24"/>
                <a:gd name="T38" fmla="*/ 37 w 37"/>
                <a:gd name="T39" fmla="*/ 12 h 24"/>
                <a:gd name="T40" fmla="*/ 37 w 37"/>
                <a:gd name="T41" fmla="*/ 12 h 24"/>
                <a:gd name="T42" fmla="*/ 36 w 37"/>
                <a:gd name="T43" fmla="*/ 12 h 24"/>
                <a:gd name="T44" fmla="*/ 36 w 37"/>
                <a:gd name="T45" fmla="*/ 12 h 24"/>
                <a:gd name="T46" fmla="*/ 36 w 37"/>
                <a:gd name="T47" fmla="*/ 12 h 24"/>
                <a:gd name="T48" fmla="*/ 36 w 37"/>
                <a:gd name="T49" fmla="*/ 12 h 24"/>
                <a:gd name="T50" fmla="*/ 36 w 37"/>
                <a:gd name="T51" fmla="*/ 12 h 24"/>
                <a:gd name="T52" fmla="*/ 4 w 37"/>
                <a:gd name="T53" fmla="*/ 15 h 24"/>
                <a:gd name="T54" fmla="*/ 34 w 37"/>
                <a:gd name="T55" fmla="*/ 12 h 24"/>
                <a:gd name="T56" fmla="*/ 34 w 37"/>
                <a:gd name="T57" fmla="*/ 12 h 24"/>
                <a:gd name="T58" fmla="*/ 8 w 37"/>
                <a:gd name="T59" fmla="*/ 11 h 24"/>
                <a:gd name="T60" fmla="*/ 8 w 37"/>
                <a:gd name="T61" fmla="*/ 11 h 24"/>
                <a:gd name="T62" fmla="*/ 7 w 37"/>
                <a:gd name="T63" fmla="*/ 11 h 24"/>
                <a:gd name="T64" fmla="*/ 7 w 37"/>
                <a:gd name="T65" fmla="*/ 11 h 24"/>
                <a:gd name="T66" fmla="*/ 8 w 37"/>
                <a:gd name="T67" fmla="*/ 10 h 24"/>
                <a:gd name="T68" fmla="*/ 8 w 37"/>
                <a:gd name="T69" fmla="*/ 10 h 24"/>
                <a:gd name="T70" fmla="*/ 34 w 37"/>
                <a:gd name="T71" fmla="*/ 11 h 24"/>
                <a:gd name="T72" fmla="*/ 34 w 37"/>
                <a:gd name="T73" fmla="*/ 11 h 24"/>
                <a:gd name="T74" fmla="*/ 32 w 37"/>
                <a:gd name="T75" fmla="*/ 9 h 24"/>
                <a:gd name="T76" fmla="*/ 32 w 37"/>
                <a:gd name="T77" fmla="*/ 9 h 24"/>
                <a:gd name="T78" fmla="*/ 2 w 37"/>
                <a:gd name="T79" fmla="*/ 11 h 24"/>
                <a:gd name="T80" fmla="*/ 2 w 37"/>
                <a:gd name="T81" fmla="*/ 11 h 24"/>
                <a:gd name="T82" fmla="*/ 1 w 37"/>
                <a:gd name="T83" fmla="*/ 12 h 24"/>
                <a:gd name="T84" fmla="*/ 1 w 37"/>
                <a:gd name="T85" fmla="*/ 12 h 24"/>
                <a:gd name="T86" fmla="*/ 4 w 37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24">
                  <a:moveTo>
                    <a:pt x="36" y="12"/>
                  </a:moveTo>
                  <a:cubicBezTo>
                    <a:pt x="25" y="19"/>
                    <a:pt x="14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1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lose/>
                  <a:moveTo>
                    <a:pt x="4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3" y="14"/>
                    <a:pt x="4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256"/>
            <p:cNvSpPr>
              <a:spLocks noEditPoints="1"/>
            </p:cNvSpPr>
            <p:nvPr/>
          </p:nvSpPr>
          <p:spPr bwMode="auto">
            <a:xfrm>
              <a:off x="3493642" y="4970259"/>
              <a:ext cx="316464" cy="201074"/>
            </a:xfrm>
            <a:custGeom>
              <a:avLst/>
              <a:gdLst>
                <a:gd name="T0" fmla="*/ 47 w 48"/>
                <a:gd name="T1" fmla="*/ 40 h 40"/>
                <a:gd name="T2" fmla="*/ 1 w 48"/>
                <a:gd name="T3" fmla="*/ 16 h 40"/>
                <a:gd name="T4" fmla="*/ 1 w 48"/>
                <a:gd name="T5" fmla="*/ 16 h 40"/>
                <a:gd name="T6" fmla="*/ 0 w 48"/>
                <a:gd name="T7" fmla="*/ 8 h 40"/>
                <a:gd name="T8" fmla="*/ 0 w 48"/>
                <a:gd name="T9" fmla="*/ 8 h 40"/>
                <a:gd name="T10" fmla="*/ 0 w 48"/>
                <a:gd name="T11" fmla="*/ 7 h 40"/>
                <a:gd name="T12" fmla="*/ 0 w 48"/>
                <a:gd name="T13" fmla="*/ 7 h 40"/>
                <a:gd name="T14" fmla="*/ 3 w 48"/>
                <a:gd name="T15" fmla="*/ 6 h 40"/>
                <a:gd name="T16" fmla="*/ 3 w 48"/>
                <a:gd name="T17" fmla="*/ 6 h 40"/>
                <a:gd name="T18" fmla="*/ 47 w 48"/>
                <a:gd name="T19" fmla="*/ 31 h 40"/>
                <a:gd name="T20" fmla="*/ 47 w 48"/>
                <a:gd name="T21" fmla="*/ 31 h 40"/>
                <a:gd name="T22" fmla="*/ 48 w 48"/>
                <a:gd name="T23" fmla="*/ 39 h 40"/>
                <a:gd name="T24" fmla="*/ 48 w 48"/>
                <a:gd name="T25" fmla="*/ 39 h 40"/>
                <a:gd name="T26" fmla="*/ 48 w 48"/>
                <a:gd name="T27" fmla="*/ 40 h 40"/>
                <a:gd name="T28" fmla="*/ 48 w 48"/>
                <a:gd name="T29" fmla="*/ 40 h 40"/>
                <a:gd name="T30" fmla="*/ 48 w 48"/>
                <a:gd name="T31" fmla="*/ 40 h 40"/>
                <a:gd name="T32" fmla="*/ 48 w 48"/>
                <a:gd name="T33" fmla="*/ 40 h 40"/>
                <a:gd name="T34" fmla="*/ 48 w 48"/>
                <a:gd name="T35" fmla="*/ 40 h 40"/>
                <a:gd name="T36" fmla="*/ 48 w 48"/>
                <a:gd name="T37" fmla="*/ 40 h 40"/>
                <a:gd name="T38" fmla="*/ 48 w 48"/>
                <a:gd name="T39" fmla="*/ 40 h 40"/>
                <a:gd name="T40" fmla="*/ 48 w 48"/>
                <a:gd name="T41" fmla="*/ 40 h 40"/>
                <a:gd name="T42" fmla="*/ 48 w 48"/>
                <a:gd name="T43" fmla="*/ 40 h 40"/>
                <a:gd name="T44" fmla="*/ 48 w 48"/>
                <a:gd name="T45" fmla="*/ 40 h 40"/>
                <a:gd name="T46" fmla="*/ 48 w 48"/>
                <a:gd name="T47" fmla="*/ 40 h 40"/>
                <a:gd name="T48" fmla="*/ 48 w 48"/>
                <a:gd name="T49" fmla="*/ 40 h 40"/>
                <a:gd name="T50" fmla="*/ 47 w 48"/>
                <a:gd name="T51" fmla="*/ 40 h 40"/>
                <a:gd name="T52" fmla="*/ 3 w 48"/>
                <a:gd name="T53" fmla="*/ 15 h 40"/>
                <a:gd name="T54" fmla="*/ 44 w 48"/>
                <a:gd name="T55" fmla="*/ 38 h 40"/>
                <a:gd name="T56" fmla="*/ 44 w 48"/>
                <a:gd name="T57" fmla="*/ 38 h 40"/>
                <a:gd name="T58" fmla="*/ 11 w 48"/>
                <a:gd name="T59" fmla="*/ 13 h 40"/>
                <a:gd name="T60" fmla="*/ 11 w 48"/>
                <a:gd name="T61" fmla="*/ 13 h 40"/>
                <a:gd name="T62" fmla="*/ 11 w 48"/>
                <a:gd name="T63" fmla="*/ 12 h 40"/>
                <a:gd name="T64" fmla="*/ 11 w 48"/>
                <a:gd name="T65" fmla="*/ 12 h 40"/>
                <a:gd name="T66" fmla="*/ 12 w 48"/>
                <a:gd name="T67" fmla="*/ 12 h 40"/>
                <a:gd name="T68" fmla="*/ 12 w 48"/>
                <a:gd name="T69" fmla="*/ 12 h 40"/>
                <a:gd name="T70" fmla="*/ 46 w 48"/>
                <a:gd name="T71" fmla="*/ 36 h 40"/>
                <a:gd name="T72" fmla="*/ 46 w 48"/>
                <a:gd name="T73" fmla="*/ 36 h 40"/>
                <a:gd name="T74" fmla="*/ 45 w 48"/>
                <a:gd name="T75" fmla="*/ 32 h 40"/>
                <a:gd name="T76" fmla="*/ 45 w 48"/>
                <a:gd name="T77" fmla="*/ 32 h 40"/>
                <a:gd name="T78" fmla="*/ 3 w 48"/>
                <a:gd name="T79" fmla="*/ 8 h 40"/>
                <a:gd name="T80" fmla="*/ 3 w 48"/>
                <a:gd name="T81" fmla="*/ 8 h 40"/>
                <a:gd name="T82" fmla="*/ 2 w 48"/>
                <a:gd name="T83" fmla="*/ 9 h 40"/>
                <a:gd name="T84" fmla="*/ 2 w 48"/>
                <a:gd name="T85" fmla="*/ 9 h 40"/>
                <a:gd name="T86" fmla="*/ 3 w 48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0">
                  <a:moveTo>
                    <a:pt x="47" y="40"/>
                  </a:moveTo>
                  <a:cubicBezTo>
                    <a:pt x="27" y="39"/>
                    <a:pt x="8" y="3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3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1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3"/>
                    <a:pt x="48" y="36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9"/>
                    <a:pt x="48" y="39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40"/>
                    <a:pt x="47" y="40"/>
                    <a:pt x="47" y="40"/>
                  </a:cubicBezTo>
                  <a:close/>
                  <a:moveTo>
                    <a:pt x="3" y="15"/>
                  </a:moveTo>
                  <a:cubicBezTo>
                    <a:pt x="9" y="33"/>
                    <a:pt x="25" y="37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34" y="29"/>
                    <a:pt x="23" y="19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4" y="17"/>
                    <a:pt x="36" y="28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5" y="33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9" y="14"/>
                    <a:pt x="21" y="2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1"/>
                    <a:pt x="3" y="13"/>
                    <a:pt x="3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1257"/>
            <p:cNvSpPr>
              <a:spLocks noEditPoints="1"/>
            </p:cNvSpPr>
            <p:nvPr/>
          </p:nvSpPr>
          <p:spPr bwMode="auto">
            <a:xfrm>
              <a:off x="3895308" y="4870876"/>
              <a:ext cx="155190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4 w 24"/>
                <a:gd name="T15" fmla="*/ 1 h 37"/>
                <a:gd name="T16" fmla="*/ 14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3 w 24"/>
                <a:gd name="T59" fmla="*/ 8 h 37"/>
                <a:gd name="T60" fmla="*/ 13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4 w 24"/>
                <a:gd name="T79" fmla="*/ 2 h 37"/>
                <a:gd name="T80" fmla="*/ 14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5" y="16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3" y="1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1258"/>
            <p:cNvSpPr>
              <a:spLocks/>
            </p:cNvSpPr>
            <p:nvPr/>
          </p:nvSpPr>
          <p:spPr bwMode="auto">
            <a:xfrm>
              <a:off x="5285925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1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5 w 51"/>
                <a:gd name="T19" fmla="*/ 52 h 83"/>
                <a:gd name="T20" fmla="*/ 36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1" y="30"/>
                  </a:cubicBezTo>
                  <a:cubicBezTo>
                    <a:pt x="50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8" y="66"/>
                    <a:pt x="22" y="68"/>
                  </a:cubicBezTo>
                  <a:cubicBezTo>
                    <a:pt x="19" y="69"/>
                    <a:pt x="18" y="71"/>
                    <a:pt x="19" y="74"/>
                  </a:cubicBezTo>
                  <a:cubicBezTo>
                    <a:pt x="19" y="76"/>
                    <a:pt x="22" y="78"/>
                    <a:pt x="22" y="79"/>
                  </a:cubicBezTo>
                  <a:cubicBezTo>
                    <a:pt x="23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5" y="52"/>
                  </a:cubicBezTo>
                  <a:cubicBezTo>
                    <a:pt x="0" y="30"/>
                    <a:pt x="17" y="12"/>
                    <a:pt x="36" y="5"/>
                  </a:cubicBezTo>
                  <a:cubicBezTo>
                    <a:pt x="37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1259"/>
            <p:cNvSpPr>
              <a:spLocks/>
            </p:cNvSpPr>
            <p:nvPr/>
          </p:nvSpPr>
          <p:spPr bwMode="auto">
            <a:xfrm>
              <a:off x="6308349" y="4896300"/>
              <a:ext cx="532513" cy="254232"/>
            </a:xfrm>
            <a:custGeom>
              <a:avLst/>
              <a:gdLst>
                <a:gd name="T0" fmla="*/ 79 w 81"/>
                <a:gd name="T1" fmla="*/ 20 h 51"/>
                <a:gd name="T2" fmla="*/ 60 w 81"/>
                <a:gd name="T3" fmla="*/ 40 h 51"/>
                <a:gd name="T4" fmla="*/ 39 w 81"/>
                <a:gd name="T5" fmla="*/ 50 h 51"/>
                <a:gd name="T6" fmla="*/ 27 w 81"/>
                <a:gd name="T7" fmla="*/ 49 h 51"/>
                <a:gd name="T8" fmla="*/ 12 w 81"/>
                <a:gd name="T9" fmla="*/ 41 h 51"/>
                <a:gd name="T10" fmla="*/ 6 w 81"/>
                <a:gd name="T11" fmla="*/ 42 h 51"/>
                <a:gd name="T12" fmla="*/ 3 w 81"/>
                <a:gd name="T13" fmla="*/ 48 h 51"/>
                <a:gd name="T14" fmla="*/ 0 w 81"/>
                <a:gd name="T15" fmla="*/ 46 h 51"/>
                <a:gd name="T16" fmla="*/ 9 w 81"/>
                <a:gd name="T17" fmla="*/ 37 h 51"/>
                <a:gd name="T18" fmla="*/ 15 w 81"/>
                <a:gd name="T19" fmla="*/ 17 h 51"/>
                <a:gd name="T20" fmla="*/ 71 w 81"/>
                <a:gd name="T21" fmla="*/ 12 h 51"/>
                <a:gd name="T22" fmla="*/ 79 w 81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51">
                  <a:moveTo>
                    <a:pt x="79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39" y="50"/>
                  </a:cubicBezTo>
                  <a:cubicBezTo>
                    <a:pt x="36" y="51"/>
                    <a:pt x="31" y="50"/>
                    <a:pt x="27" y="49"/>
                  </a:cubicBezTo>
                  <a:cubicBezTo>
                    <a:pt x="22" y="47"/>
                    <a:pt x="17" y="44"/>
                    <a:pt x="12" y="41"/>
                  </a:cubicBezTo>
                  <a:cubicBezTo>
                    <a:pt x="10" y="39"/>
                    <a:pt x="8" y="40"/>
                    <a:pt x="6" y="42"/>
                  </a:cubicBezTo>
                  <a:cubicBezTo>
                    <a:pt x="4" y="43"/>
                    <a:pt x="4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5" y="38"/>
                    <a:pt x="9" y="37"/>
                  </a:cubicBezTo>
                  <a:cubicBezTo>
                    <a:pt x="7" y="31"/>
                    <a:pt x="11" y="21"/>
                    <a:pt x="15" y="17"/>
                  </a:cubicBezTo>
                  <a:cubicBezTo>
                    <a:pt x="29" y="0"/>
                    <a:pt x="53" y="2"/>
                    <a:pt x="71" y="12"/>
                  </a:cubicBezTo>
                  <a:cubicBezTo>
                    <a:pt x="72" y="13"/>
                    <a:pt x="81" y="18"/>
                    <a:pt x="79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1260"/>
            <p:cNvSpPr>
              <a:spLocks noEditPoints="1"/>
            </p:cNvSpPr>
            <p:nvPr/>
          </p:nvSpPr>
          <p:spPr bwMode="auto">
            <a:xfrm>
              <a:off x="4899474" y="4900923"/>
              <a:ext cx="255606" cy="231120"/>
            </a:xfrm>
            <a:custGeom>
              <a:avLst/>
              <a:gdLst>
                <a:gd name="T0" fmla="*/ 37 w 39"/>
                <a:gd name="T1" fmla="*/ 46 h 46"/>
                <a:gd name="T2" fmla="*/ 0 w 39"/>
                <a:gd name="T3" fmla="*/ 8 h 46"/>
                <a:gd name="T4" fmla="*/ 0 w 39"/>
                <a:gd name="T5" fmla="*/ 8 h 46"/>
                <a:gd name="T6" fmla="*/ 1 w 39"/>
                <a:gd name="T7" fmla="*/ 1 h 46"/>
                <a:gd name="T8" fmla="*/ 1 w 39"/>
                <a:gd name="T9" fmla="*/ 1 h 46"/>
                <a:gd name="T10" fmla="*/ 2 w 39"/>
                <a:gd name="T11" fmla="*/ 0 h 46"/>
                <a:gd name="T12" fmla="*/ 2 w 39"/>
                <a:gd name="T13" fmla="*/ 0 h 46"/>
                <a:gd name="T14" fmla="*/ 5 w 39"/>
                <a:gd name="T15" fmla="*/ 0 h 46"/>
                <a:gd name="T16" fmla="*/ 5 w 39"/>
                <a:gd name="T17" fmla="*/ 0 h 46"/>
                <a:gd name="T18" fmla="*/ 39 w 39"/>
                <a:gd name="T19" fmla="*/ 37 h 46"/>
                <a:gd name="T20" fmla="*/ 39 w 39"/>
                <a:gd name="T21" fmla="*/ 37 h 46"/>
                <a:gd name="T22" fmla="*/ 38 w 39"/>
                <a:gd name="T23" fmla="*/ 45 h 46"/>
                <a:gd name="T24" fmla="*/ 38 w 39"/>
                <a:gd name="T25" fmla="*/ 45 h 46"/>
                <a:gd name="T26" fmla="*/ 37 w 39"/>
                <a:gd name="T27" fmla="*/ 46 h 46"/>
                <a:gd name="T28" fmla="*/ 37 w 39"/>
                <a:gd name="T29" fmla="*/ 46 h 46"/>
                <a:gd name="T30" fmla="*/ 37 w 39"/>
                <a:gd name="T31" fmla="*/ 46 h 46"/>
                <a:gd name="T32" fmla="*/ 37 w 39"/>
                <a:gd name="T33" fmla="*/ 46 h 46"/>
                <a:gd name="T34" fmla="*/ 37 w 39"/>
                <a:gd name="T35" fmla="*/ 46 h 46"/>
                <a:gd name="T36" fmla="*/ 37 w 39"/>
                <a:gd name="T37" fmla="*/ 46 h 46"/>
                <a:gd name="T38" fmla="*/ 37 w 39"/>
                <a:gd name="T39" fmla="*/ 46 h 46"/>
                <a:gd name="T40" fmla="*/ 37 w 39"/>
                <a:gd name="T41" fmla="*/ 46 h 46"/>
                <a:gd name="T42" fmla="*/ 37 w 39"/>
                <a:gd name="T43" fmla="*/ 46 h 46"/>
                <a:gd name="T44" fmla="*/ 37 w 39"/>
                <a:gd name="T45" fmla="*/ 46 h 46"/>
                <a:gd name="T46" fmla="*/ 37 w 39"/>
                <a:gd name="T47" fmla="*/ 46 h 46"/>
                <a:gd name="T48" fmla="*/ 37 w 39"/>
                <a:gd name="T49" fmla="*/ 46 h 46"/>
                <a:gd name="T50" fmla="*/ 37 w 39"/>
                <a:gd name="T51" fmla="*/ 46 h 46"/>
                <a:gd name="T52" fmla="*/ 2 w 39"/>
                <a:gd name="T53" fmla="*/ 8 h 46"/>
                <a:gd name="T54" fmla="*/ 35 w 39"/>
                <a:gd name="T55" fmla="*/ 43 h 46"/>
                <a:gd name="T56" fmla="*/ 35 w 39"/>
                <a:gd name="T57" fmla="*/ 43 h 46"/>
                <a:gd name="T58" fmla="*/ 10 w 39"/>
                <a:gd name="T59" fmla="*/ 9 h 46"/>
                <a:gd name="T60" fmla="*/ 10 w 39"/>
                <a:gd name="T61" fmla="*/ 9 h 46"/>
                <a:gd name="T62" fmla="*/ 10 w 39"/>
                <a:gd name="T63" fmla="*/ 8 h 46"/>
                <a:gd name="T64" fmla="*/ 10 w 39"/>
                <a:gd name="T65" fmla="*/ 8 h 46"/>
                <a:gd name="T66" fmla="*/ 12 w 39"/>
                <a:gd name="T67" fmla="*/ 8 h 46"/>
                <a:gd name="T68" fmla="*/ 12 w 39"/>
                <a:gd name="T69" fmla="*/ 8 h 46"/>
                <a:gd name="T70" fmla="*/ 36 w 39"/>
                <a:gd name="T71" fmla="*/ 42 h 46"/>
                <a:gd name="T72" fmla="*/ 36 w 39"/>
                <a:gd name="T73" fmla="*/ 42 h 46"/>
                <a:gd name="T74" fmla="*/ 37 w 39"/>
                <a:gd name="T75" fmla="*/ 37 h 46"/>
                <a:gd name="T76" fmla="*/ 37 w 39"/>
                <a:gd name="T77" fmla="*/ 37 h 46"/>
                <a:gd name="T78" fmla="*/ 5 w 39"/>
                <a:gd name="T79" fmla="*/ 2 h 46"/>
                <a:gd name="T80" fmla="*/ 5 w 39"/>
                <a:gd name="T81" fmla="*/ 2 h 46"/>
                <a:gd name="T82" fmla="*/ 3 w 39"/>
                <a:gd name="T83" fmla="*/ 2 h 46"/>
                <a:gd name="T84" fmla="*/ 3 w 39"/>
                <a:gd name="T85" fmla="*/ 2 h 46"/>
                <a:gd name="T86" fmla="*/ 2 w 39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46">
                  <a:moveTo>
                    <a:pt x="37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4" y="0"/>
                    <a:pt x="39" y="1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28" y="31"/>
                    <a:pt x="20" y="1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2" y="17"/>
                    <a:pt x="29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7" y="40"/>
                    <a:pt x="37" y="38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18"/>
                    <a:pt x="23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1261"/>
            <p:cNvSpPr>
              <a:spLocks noEditPoints="1"/>
            </p:cNvSpPr>
            <p:nvPr/>
          </p:nvSpPr>
          <p:spPr bwMode="auto">
            <a:xfrm>
              <a:off x="4622567" y="5071952"/>
              <a:ext cx="243434" cy="120182"/>
            </a:xfrm>
            <a:custGeom>
              <a:avLst/>
              <a:gdLst>
                <a:gd name="T0" fmla="*/ 36 w 37"/>
                <a:gd name="T1" fmla="*/ 12 h 24"/>
                <a:gd name="T2" fmla="*/ 4 w 37"/>
                <a:gd name="T3" fmla="*/ 16 h 24"/>
                <a:gd name="T4" fmla="*/ 4 w 37"/>
                <a:gd name="T5" fmla="*/ 16 h 24"/>
                <a:gd name="T6" fmla="*/ 0 w 37"/>
                <a:gd name="T7" fmla="*/ 13 h 24"/>
                <a:gd name="T8" fmla="*/ 0 w 37"/>
                <a:gd name="T9" fmla="*/ 13 h 24"/>
                <a:gd name="T10" fmla="*/ 0 w 37"/>
                <a:gd name="T11" fmla="*/ 12 h 24"/>
                <a:gd name="T12" fmla="*/ 0 w 37"/>
                <a:gd name="T13" fmla="*/ 12 h 24"/>
                <a:gd name="T14" fmla="*/ 1 w 37"/>
                <a:gd name="T15" fmla="*/ 10 h 24"/>
                <a:gd name="T16" fmla="*/ 1 w 37"/>
                <a:gd name="T17" fmla="*/ 10 h 24"/>
                <a:gd name="T18" fmla="*/ 33 w 37"/>
                <a:gd name="T19" fmla="*/ 8 h 24"/>
                <a:gd name="T20" fmla="*/ 33 w 37"/>
                <a:gd name="T21" fmla="*/ 8 h 24"/>
                <a:gd name="T22" fmla="*/ 36 w 37"/>
                <a:gd name="T23" fmla="*/ 11 h 24"/>
                <a:gd name="T24" fmla="*/ 36 w 37"/>
                <a:gd name="T25" fmla="*/ 11 h 24"/>
                <a:gd name="T26" fmla="*/ 37 w 37"/>
                <a:gd name="T27" fmla="*/ 12 h 24"/>
                <a:gd name="T28" fmla="*/ 37 w 37"/>
                <a:gd name="T29" fmla="*/ 12 h 24"/>
                <a:gd name="T30" fmla="*/ 37 w 37"/>
                <a:gd name="T31" fmla="*/ 12 h 24"/>
                <a:gd name="T32" fmla="*/ 37 w 37"/>
                <a:gd name="T33" fmla="*/ 12 h 24"/>
                <a:gd name="T34" fmla="*/ 37 w 37"/>
                <a:gd name="T35" fmla="*/ 12 h 24"/>
                <a:gd name="T36" fmla="*/ 37 w 37"/>
                <a:gd name="T37" fmla="*/ 12 h 24"/>
                <a:gd name="T38" fmla="*/ 37 w 37"/>
                <a:gd name="T39" fmla="*/ 12 h 24"/>
                <a:gd name="T40" fmla="*/ 37 w 37"/>
                <a:gd name="T41" fmla="*/ 12 h 24"/>
                <a:gd name="T42" fmla="*/ 37 w 37"/>
                <a:gd name="T43" fmla="*/ 12 h 24"/>
                <a:gd name="T44" fmla="*/ 37 w 37"/>
                <a:gd name="T45" fmla="*/ 12 h 24"/>
                <a:gd name="T46" fmla="*/ 36 w 37"/>
                <a:gd name="T47" fmla="*/ 12 h 24"/>
                <a:gd name="T48" fmla="*/ 36 w 37"/>
                <a:gd name="T49" fmla="*/ 12 h 24"/>
                <a:gd name="T50" fmla="*/ 36 w 37"/>
                <a:gd name="T51" fmla="*/ 12 h 24"/>
                <a:gd name="T52" fmla="*/ 4 w 37"/>
                <a:gd name="T53" fmla="*/ 15 h 24"/>
                <a:gd name="T54" fmla="*/ 34 w 37"/>
                <a:gd name="T55" fmla="*/ 12 h 24"/>
                <a:gd name="T56" fmla="*/ 34 w 37"/>
                <a:gd name="T57" fmla="*/ 12 h 24"/>
                <a:gd name="T58" fmla="*/ 8 w 37"/>
                <a:gd name="T59" fmla="*/ 11 h 24"/>
                <a:gd name="T60" fmla="*/ 8 w 37"/>
                <a:gd name="T61" fmla="*/ 11 h 24"/>
                <a:gd name="T62" fmla="*/ 7 w 37"/>
                <a:gd name="T63" fmla="*/ 11 h 24"/>
                <a:gd name="T64" fmla="*/ 7 w 37"/>
                <a:gd name="T65" fmla="*/ 11 h 24"/>
                <a:gd name="T66" fmla="*/ 8 w 37"/>
                <a:gd name="T67" fmla="*/ 10 h 24"/>
                <a:gd name="T68" fmla="*/ 8 w 37"/>
                <a:gd name="T69" fmla="*/ 10 h 24"/>
                <a:gd name="T70" fmla="*/ 34 w 37"/>
                <a:gd name="T71" fmla="*/ 11 h 24"/>
                <a:gd name="T72" fmla="*/ 34 w 37"/>
                <a:gd name="T73" fmla="*/ 11 h 24"/>
                <a:gd name="T74" fmla="*/ 32 w 37"/>
                <a:gd name="T75" fmla="*/ 9 h 24"/>
                <a:gd name="T76" fmla="*/ 32 w 37"/>
                <a:gd name="T77" fmla="*/ 9 h 24"/>
                <a:gd name="T78" fmla="*/ 2 w 37"/>
                <a:gd name="T79" fmla="*/ 11 h 24"/>
                <a:gd name="T80" fmla="*/ 2 w 37"/>
                <a:gd name="T81" fmla="*/ 11 h 24"/>
                <a:gd name="T82" fmla="*/ 1 w 37"/>
                <a:gd name="T83" fmla="*/ 12 h 24"/>
                <a:gd name="T84" fmla="*/ 1 w 37"/>
                <a:gd name="T85" fmla="*/ 12 h 24"/>
                <a:gd name="T86" fmla="*/ 4 w 37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24">
                  <a:moveTo>
                    <a:pt x="36" y="12"/>
                  </a:moveTo>
                  <a:cubicBezTo>
                    <a:pt x="25" y="19"/>
                    <a:pt x="15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1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lose/>
                  <a:moveTo>
                    <a:pt x="4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3" y="14"/>
                    <a:pt x="4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1262"/>
            <p:cNvSpPr>
              <a:spLocks noEditPoints="1"/>
            </p:cNvSpPr>
            <p:nvPr/>
          </p:nvSpPr>
          <p:spPr bwMode="auto">
            <a:xfrm>
              <a:off x="5784966" y="4970259"/>
              <a:ext cx="313423" cy="201074"/>
            </a:xfrm>
            <a:custGeom>
              <a:avLst/>
              <a:gdLst>
                <a:gd name="T0" fmla="*/ 47 w 48"/>
                <a:gd name="T1" fmla="*/ 40 h 40"/>
                <a:gd name="T2" fmla="*/ 1 w 48"/>
                <a:gd name="T3" fmla="*/ 16 h 40"/>
                <a:gd name="T4" fmla="*/ 1 w 48"/>
                <a:gd name="T5" fmla="*/ 16 h 40"/>
                <a:gd name="T6" fmla="*/ 0 w 48"/>
                <a:gd name="T7" fmla="*/ 8 h 40"/>
                <a:gd name="T8" fmla="*/ 0 w 48"/>
                <a:gd name="T9" fmla="*/ 8 h 40"/>
                <a:gd name="T10" fmla="*/ 0 w 48"/>
                <a:gd name="T11" fmla="*/ 7 h 40"/>
                <a:gd name="T12" fmla="*/ 0 w 48"/>
                <a:gd name="T13" fmla="*/ 7 h 40"/>
                <a:gd name="T14" fmla="*/ 3 w 48"/>
                <a:gd name="T15" fmla="*/ 6 h 40"/>
                <a:gd name="T16" fmla="*/ 3 w 48"/>
                <a:gd name="T17" fmla="*/ 6 h 40"/>
                <a:gd name="T18" fmla="*/ 47 w 48"/>
                <a:gd name="T19" fmla="*/ 31 h 40"/>
                <a:gd name="T20" fmla="*/ 47 w 48"/>
                <a:gd name="T21" fmla="*/ 31 h 40"/>
                <a:gd name="T22" fmla="*/ 48 w 48"/>
                <a:gd name="T23" fmla="*/ 39 h 40"/>
                <a:gd name="T24" fmla="*/ 48 w 48"/>
                <a:gd name="T25" fmla="*/ 39 h 40"/>
                <a:gd name="T26" fmla="*/ 48 w 48"/>
                <a:gd name="T27" fmla="*/ 40 h 40"/>
                <a:gd name="T28" fmla="*/ 48 w 48"/>
                <a:gd name="T29" fmla="*/ 40 h 40"/>
                <a:gd name="T30" fmla="*/ 48 w 48"/>
                <a:gd name="T31" fmla="*/ 40 h 40"/>
                <a:gd name="T32" fmla="*/ 48 w 48"/>
                <a:gd name="T33" fmla="*/ 40 h 40"/>
                <a:gd name="T34" fmla="*/ 48 w 48"/>
                <a:gd name="T35" fmla="*/ 40 h 40"/>
                <a:gd name="T36" fmla="*/ 48 w 48"/>
                <a:gd name="T37" fmla="*/ 40 h 40"/>
                <a:gd name="T38" fmla="*/ 48 w 48"/>
                <a:gd name="T39" fmla="*/ 40 h 40"/>
                <a:gd name="T40" fmla="*/ 48 w 48"/>
                <a:gd name="T41" fmla="*/ 40 h 40"/>
                <a:gd name="T42" fmla="*/ 48 w 48"/>
                <a:gd name="T43" fmla="*/ 40 h 40"/>
                <a:gd name="T44" fmla="*/ 48 w 48"/>
                <a:gd name="T45" fmla="*/ 40 h 40"/>
                <a:gd name="T46" fmla="*/ 48 w 48"/>
                <a:gd name="T47" fmla="*/ 40 h 40"/>
                <a:gd name="T48" fmla="*/ 48 w 48"/>
                <a:gd name="T49" fmla="*/ 40 h 40"/>
                <a:gd name="T50" fmla="*/ 47 w 48"/>
                <a:gd name="T51" fmla="*/ 40 h 40"/>
                <a:gd name="T52" fmla="*/ 3 w 48"/>
                <a:gd name="T53" fmla="*/ 15 h 40"/>
                <a:gd name="T54" fmla="*/ 45 w 48"/>
                <a:gd name="T55" fmla="*/ 38 h 40"/>
                <a:gd name="T56" fmla="*/ 45 w 48"/>
                <a:gd name="T57" fmla="*/ 38 h 40"/>
                <a:gd name="T58" fmla="*/ 11 w 48"/>
                <a:gd name="T59" fmla="*/ 13 h 40"/>
                <a:gd name="T60" fmla="*/ 11 w 48"/>
                <a:gd name="T61" fmla="*/ 13 h 40"/>
                <a:gd name="T62" fmla="*/ 11 w 48"/>
                <a:gd name="T63" fmla="*/ 12 h 40"/>
                <a:gd name="T64" fmla="*/ 11 w 48"/>
                <a:gd name="T65" fmla="*/ 12 h 40"/>
                <a:gd name="T66" fmla="*/ 12 w 48"/>
                <a:gd name="T67" fmla="*/ 12 h 40"/>
                <a:gd name="T68" fmla="*/ 12 w 48"/>
                <a:gd name="T69" fmla="*/ 12 h 40"/>
                <a:gd name="T70" fmla="*/ 46 w 48"/>
                <a:gd name="T71" fmla="*/ 36 h 40"/>
                <a:gd name="T72" fmla="*/ 46 w 48"/>
                <a:gd name="T73" fmla="*/ 36 h 40"/>
                <a:gd name="T74" fmla="*/ 45 w 48"/>
                <a:gd name="T75" fmla="*/ 32 h 40"/>
                <a:gd name="T76" fmla="*/ 45 w 48"/>
                <a:gd name="T77" fmla="*/ 32 h 40"/>
                <a:gd name="T78" fmla="*/ 3 w 48"/>
                <a:gd name="T79" fmla="*/ 8 h 40"/>
                <a:gd name="T80" fmla="*/ 3 w 48"/>
                <a:gd name="T81" fmla="*/ 8 h 40"/>
                <a:gd name="T82" fmla="*/ 2 w 48"/>
                <a:gd name="T83" fmla="*/ 9 h 40"/>
                <a:gd name="T84" fmla="*/ 2 w 48"/>
                <a:gd name="T85" fmla="*/ 9 h 40"/>
                <a:gd name="T86" fmla="*/ 3 w 48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0">
                  <a:moveTo>
                    <a:pt x="47" y="40"/>
                  </a:moveTo>
                  <a:cubicBezTo>
                    <a:pt x="27" y="39"/>
                    <a:pt x="8" y="3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3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1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3"/>
                    <a:pt x="48" y="36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9"/>
                    <a:pt x="48" y="39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7" y="40"/>
                    <a:pt x="47" y="40"/>
                  </a:cubicBezTo>
                  <a:close/>
                  <a:moveTo>
                    <a:pt x="3" y="15"/>
                  </a:moveTo>
                  <a:cubicBezTo>
                    <a:pt x="9" y="33"/>
                    <a:pt x="25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35" y="29"/>
                    <a:pt x="23" y="19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4" y="17"/>
                    <a:pt x="36" y="28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5" y="33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9" y="14"/>
                    <a:pt x="21" y="2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1"/>
                    <a:pt x="3" y="13"/>
                    <a:pt x="3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1263"/>
            <p:cNvSpPr>
              <a:spLocks noEditPoints="1"/>
            </p:cNvSpPr>
            <p:nvPr/>
          </p:nvSpPr>
          <p:spPr bwMode="auto">
            <a:xfrm>
              <a:off x="6183590" y="4870876"/>
              <a:ext cx="158232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4 w 24"/>
                <a:gd name="T15" fmla="*/ 1 h 37"/>
                <a:gd name="T16" fmla="*/ 14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3 w 24"/>
                <a:gd name="T59" fmla="*/ 8 h 37"/>
                <a:gd name="T60" fmla="*/ 13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4 w 24"/>
                <a:gd name="T79" fmla="*/ 2 h 37"/>
                <a:gd name="T80" fmla="*/ 14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5" y="16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3" y="1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1264"/>
            <p:cNvSpPr>
              <a:spLocks/>
            </p:cNvSpPr>
            <p:nvPr/>
          </p:nvSpPr>
          <p:spPr bwMode="auto">
            <a:xfrm>
              <a:off x="7577251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1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5 w 51"/>
                <a:gd name="T19" fmla="*/ 52 h 83"/>
                <a:gd name="T20" fmla="*/ 36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1" y="30"/>
                  </a:cubicBezTo>
                  <a:cubicBezTo>
                    <a:pt x="51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8" y="66"/>
                    <a:pt x="22" y="68"/>
                  </a:cubicBezTo>
                  <a:cubicBezTo>
                    <a:pt x="19" y="69"/>
                    <a:pt x="19" y="71"/>
                    <a:pt x="19" y="74"/>
                  </a:cubicBezTo>
                  <a:cubicBezTo>
                    <a:pt x="20" y="76"/>
                    <a:pt x="22" y="78"/>
                    <a:pt x="22" y="79"/>
                  </a:cubicBezTo>
                  <a:cubicBezTo>
                    <a:pt x="23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5" y="52"/>
                  </a:cubicBezTo>
                  <a:cubicBezTo>
                    <a:pt x="0" y="30"/>
                    <a:pt x="17" y="12"/>
                    <a:pt x="36" y="5"/>
                  </a:cubicBezTo>
                  <a:cubicBezTo>
                    <a:pt x="37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1265"/>
            <p:cNvSpPr>
              <a:spLocks/>
            </p:cNvSpPr>
            <p:nvPr/>
          </p:nvSpPr>
          <p:spPr bwMode="auto">
            <a:xfrm>
              <a:off x="8599675" y="4896300"/>
              <a:ext cx="532513" cy="254232"/>
            </a:xfrm>
            <a:custGeom>
              <a:avLst/>
              <a:gdLst>
                <a:gd name="T0" fmla="*/ 80 w 81"/>
                <a:gd name="T1" fmla="*/ 20 h 51"/>
                <a:gd name="T2" fmla="*/ 60 w 81"/>
                <a:gd name="T3" fmla="*/ 40 h 51"/>
                <a:gd name="T4" fmla="*/ 40 w 81"/>
                <a:gd name="T5" fmla="*/ 50 h 51"/>
                <a:gd name="T6" fmla="*/ 27 w 81"/>
                <a:gd name="T7" fmla="*/ 49 h 51"/>
                <a:gd name="T8" fmla="*/ 13 w 81"/>
                <a:gd name="T9" fmla="*/ 41 h 51"/>
                <a:gd name="T10" fmla="*/ 6 w 81"/>
                <a:gd name="T11" fmla="*/ 42 h 51"/>
                <a:gd name="T12" fmla="*/ 3 w 81"/>
                <a:gd name="T13" fmla="*/ 48 h 51"/>
                <a:gd name="T14" fmla="*/ 0 w 81"/>
                <a:gd name="T15" fmla="*/ 46 h 51"/>
                <a:gd name="T16" fmla="*/ 9 w 81"/>
                <a:gd name="T17" fmla="*/ 37 h 51"/>
                <a:gd name="T18" fmla="*/ 15 w 81"/>
                <a:gd name="T19" fmla="*/ 17 h 51"/>
                <a:gd name="T20" fmla="*/ 71 w 81"/>
                <a:gd name="T21" fmla="*/ 12 h 51"/>
                <a:gd name="T22" fmla="*/ 80 w 81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51">
                  <a:moveTo>
                    <a:pt x="80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40" y="50"/>
                  </a:cubicBezTo>
                  <a:cubicBezTo>
                    <a:pt x="36" y="51"/>
                    <a:pt x="31" y="50"/>
                    <a:pt x="27" y="49"/>
                  </a:cubicBezTo>
                  <a:cubicBezTo>
                    <a:pt x="22" y="47"/>
                    <a:pt x="17" y="44"/>
                    <a:pt x="13" y="41"/>
                  </a:cubicBezTo>
                  <a:cubicBezTo>
                    <a:pt x="10" y="39"/>
                    <a:pt x="8" y="40"/>
                    <a:pt x="6" y="42"/>
                  </a:cubicBezTo>
                  <a:cubicBezTo>
                    <a:pt x="4" y="43"/>
                    <a:pt x="5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6" y="38"/>
                    <a:pt x="9" y="37"/>
                  </a:cubicBezTo>
                  <a:cubicBezTo>
                    <a:pt x="7" y="31"/>
                    <a:pt x="11" y="21"/>
                    <a:pt x="15" y="17"/>
                  </a:cubicBezTo>
                  <a:cubicBezTo>
                    <a:pt x="29" y="0"/>
                    <a:pt x="54" y="2"/>
                    <a:pt x="71" y="12"/>
                  </a:cubicBezTo>
                  <a:cubicBezTo>
                    <a:pt x="72" y="13"/>
                    <a:pt x="81" y="18"/>
                    <a:pt x="80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1266"/>
            <p:cNvSpPr>
              <a:spLocks noEditPoints="1"/>
            </p:cNvSpPr>
            <p:nvPr/>
          </p:nvSpPr>
          <p:spPr bwMode="auto">
            <a:xfrm>
              <a:off x="7187756" y="4900923"/>
              <a:ext cx="258650" cy="231120"/>
            </a:xfrm>
            <a:custGeom>
              <a:avLst/>
              <a:gdLst>
                <a:gd name="T0" fmla="*/ 37 w 39"/>
                <a:gd name="T1" fmla="*/ 46 h 46"/>
                <a:gd name="T2" fmla="*/ 0 w 39"/>
                <a:gd name="T3" fmla="*/ 8 h 46"/>
                <a:gd name="T4" fmla="*/ 0 w 39"/>
                <a:gd name="T5" fmla="*/ 8 h 46"/>
                <a:gd name="T6" fmla="*/ 1 w 39"/>
                <a:gd name="T7" fmla="*/ 1 h 46"/>
                <a:gd name="T8" fmla="*/ 1 w 39"/>
                <a:gd name="T9" fmla="*/ 1 h 46"/>
                <a:gd name="T10" fmla="*/ 2 w 39"/>
                <a:gd name="T11" fmla="*/ 0 h 46"/>
                <a:gd name="T12" fmla="*/ 2 w 39"/>
                <a:gd name="T13" fmla="*/ 0 h 46"/>
                <a:gd name="T14" fmla="*/ 5 w 39"/>
                <a:gd name="T15" fmla="*/ 0 h 46"/>
                <a:gd name="T16" fmla="*/ 5 w 39"/>
                <a:gd name="T17" fmla="*/ 0 h 46"/>
                <a:gd name="T18" fmla="*/ 39 w 39"/>
                <a:gd name="T19" fmla="*/ 37 h 46"/>
                <a:gd name="T20" fmla="*/ 39 w 39"/>
                <a:gd name="T21" fmla="*/ 37 h 46"/>
                <a:gd name="T22" fmla="*/ 38 w 39"/>
                <a:gd name="T23" fmla="*/ 45 h 46"/>
                <a:gd name="T24" fmla="*/ 38 w 39"/>
                <a:gd name="T25" fmla="*/ 45 h 46"/>
                <a:gd name="T26" fmla="*/ 37 w 39"/>
                <a:gd name="T27" fmla="*/ 46 h 46"/>
                <a:gd name="T28" fmla="*/ 37 w 39"/>
                <a:gd name="T29" fmla="*/ 46 h 46"/>
                <a:gd name="T30" fmla="*/ 37 w 39"/>
                <a:gd name="T31" fmla="*/ 46 h 46"/>
                <a:gd name="T32" fmla="*/ 37 w 39"/>
                <a:gd name="T33" fmla="*/ 46 h 46"/>
                <a:gd name="T34" fmla="*/ 37 w 39"/>
                <a:gd name="T35" fmla="*/ 46 h 46"/>
                <a:gd name="T36" fmla="*/ 37 w 39"/>
                <a:gd name="T37" fmla="*/ 46 h 46"/>
                <a:gd name="T38" fmla="*/ 37 w 39"/>
                <a:gd name="T39" fmla="*/ 46 h 46"/>
                <a:gd name="T40" fmla="*/ 37 w 39"/>
                <a:gd name="T41" fmla="*/ 46 h 46"/>
                <a:gd name="T42" fmla="*/ 37 w 39"/>
                <a:gd name="T43" fmla="*/ 46 h 46"/>
                <a:gd name="T44" fmla="*/ 37 w 39"/>
                <a:gd name="T45" fmla="*/ 46 h 46"/>
                <a:gd name="T46" fmla="*/ 37 w 39"/>
                <a:gd name="T47" fmla="*/ 46 h 46"/>
                <a:gd name="T48" fmla="*/ 37 w 39"/>
                <a:gd name="T49" fmla="*/ 46 h 46"/>
                <a:gd name="T50" fmla="*/ 37 w 39"/>
                <a:gd name="T51" fmla="*/ 46 h 46"/>
                <a:gd name="T52" fmla="*/ 2 w 39"/>
                <a:gd name="T53" fmla="*/ 8 h 46"/>
                <a:gd name="T54" fmla="*/ 35 w 39"/>
                <a:gd name="T55" fmla="*/ 43 h 46"/>
                <a:gd name="T56" fmla="*/ 35 w 39"/>
                <a:gd name="T57" fmla="*/ 43 h 46"/>
                <a:gd name="T58" fmla="*/ 11 w 39"/>
                <a:gd name="T59" fmla="*/ 9 h 46"/>
                <a:gd name="T60" fmla="*/ 11 w 39"/>
                <a:gd name="T61" fmla="*/ 9 h 46"/>
                <a:gd name="T62" fmla="*/ 10 w 39"/>
                <a:gd name="T63" fmla="*/ 8 h 46"/>
                <a:gd name="T64" fmla="*/ 10 w 39"/>
                <a:gd name="T65" fmla="*/ 8 h 46"/>
                <a:gd name="T66" fmla="*/ 12 w 39"/>
                <a:gd name="T67" fmla="*/ 8 h 46"/>
                <a:gd name="T68" fmla="*/ 12 w 39"/>
                <a:gd name="T69" fmla="*/ 8 h 46"/>
                <a:gd name="T70" fmla="*/ 36 w 39"/>
                <a:gd name="T71" fmla="*/ 42 h 46"/>
                <a:gd name="T72" fmla="*/ 36 w 39"/>
                <a:gd name="T73" fmla="*/ 42 h 46"/>
                <a:gd name="T74" fmla="*/ 37 w 39"/>
                <a:gd name="T75" fmla="*/ 37 h 46"/>
                <a:gd name="T76" fmla="*/ 37 w 39"/>
                <a:gd name="T77" fmla="*/ 37 h 46"/>
                <a:gd name="T78" fmla="*/ 5 w 39"/>
                <a:gd name="T79" fmla="*/ 2 h 46"/>
                <a:gd name="T80" fmla="*/ 5 w 39"/>
                <a:gd name="T81" fmla="*/ 2 h 46"/>
                <a:gd name="T82" fmla="*/ 3 w 39"/>
                <a:gd name="T83" fmla="*/ 2 h 46"/>
                <a:gd name="T84" fmla="*/ 3 w 39"/>
                <a:gd name="T85" fmla="*/ 2 h 46"/>
                <a:gd name="T86" fmla="*/ 2 w 39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46">
                  <a:moveTo>
                    <a:pt x="37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4" y="0"/>
                    <a:pt x="39" y="1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28" y="31"/>
                    <a:pt x="20" y="1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2" y="17"/>
                    <a:pt x="30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7" y="40"/>
                    <a:pt x="37" y="38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18"/>
                    <a:pt x="23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1267"/>
            <p:cNvSpPr>
              <a:spLocks noEditPoints="1"/>
            </p:cNvSpPr>
            <p:nvPr/>
          </p:nvSpPr>
          <p:spPr bwMode="auto">
            <a:xfrm>
              <a:off x="6913893" y="5071952"/>
              <a:ext cx="243434" cy="120182"/>
            </a:xfrm>
            <a:custGeom>
              <a:avLst/>
              <a:gdLst>
                <a:gd name="T0" fmla="*/ 36 w 37"/>
                <a:gd name="T1" fmla="*/ 12 h 24"/>
                <a:gd name="T2" fmla="*/ 4 w 37"/>
                <a:gd name="T3" fmla="*/ 16 h 24"/>
                <a:gd name="T4" fmla="*/ 4 w 37"/>
                <a:gd name="T5" fmla="*/ 16 h 24"/>
                <a:gd name="T6" fmla="*/ 0 w 37"/>
                <a:gd name="T7" fmla="*/ 13 h 24"/>
                <a:gd name="T8" fmla="*/ 0 w 37"/>
                <a:gd name="T9" fmla="*/ 13 h 24"/>
                <a:gd name="T10" fmla="*/ 0 w 37"/>
                <a:gd name="T11" fmla="*/ 12 h 24"/>
                <a:gd name="T12" fmla="*/ 0 w 37"/>
                <a:gd name="T13" fmla="*/ 12 h 24"/>
                <a:gd name="T14" fmla="*/ 1 w 37"/>
                <a:gd name="T15" fmla="*/ 10 h 24"/>
                <a:gd name="T16" fmla="*/ 1 w 37"/>
                <a:gd name="T17" fmla="*/ 10 h 24"/>
                <a:gd name="T18" fmla="*/ 33 w 37"/>
                <a:gd name="T19" fmla="*/ 8 h 24"/>
                <a:gd name="T20" fmla="*/ 33 w 37"/>
                <a:gd name="T21" fmla="*/ 8 h 24"/>
                <a:gd name="T22" fmla="*/ 37 w 37"/>
                <a:gd name="T23" fmla="*/ 11 h 24"/>
                <a:gd name="T24" fmla="*/ 37 w 37"/>
                <a:gd name="T25" fmla="*/ 11 h 24"/>
                <a:gd name="T26" fmla="*/ 37 w 37"/>
                <a:gd name="T27" fmla="*/ 12 h 24"/>
                <a:gd name="T28" fmla="*/ 37 w 37"/>
                <a:gd name="T29" fmla="*/ 12 h 24"/>
                <a:gd name="T30" fmla="*/ 37 w 37"/>
                <a:gd name="T31" fmla="*/ 12 h 24"/>
                <a:gd name="T32" fmla="*/ 37 w 37"/>
                <a:gd name="T33" fmla="*/ 12 h 24"/>
                <a:gd name="T34" fmla="*/ 37 w 37"/>
                <a:gd name="T35" fmla="*/ 12 h 24"/>
                <a:gd name="T36" fmla="*/ 37 w 37"/>
                <a:gd name="T37" fmla="*/ 12 h 24"/>
                <a:gd name="T38" fmla="*/ 37 w 37"/>
                <a:gd name="T39" fmla="*/ 12 h 24"/>
                <a:gd name="T40" fmla="*/ 37 w 37"/>
                <a:gd name="T41" fmla="*/ 12 h 24"/>
                <a:gd name="T42" fmla="*/ 37 w 37"/>
                <a:gd name="T43" fmla="*/ 12 h 24"/>
                <a:gd name="T44" fmla="*/ 37 w 37"/>
                <a:gd name="T45" fmla="*/ 12 h 24"/>
                <a:gd name="T46" fmla="*/ 37 w 37"/>
                <a:gd name="T47" fmla="*/ 12 h 24"/>
                <a:gd name="T48" fmla="*/ 37 w 37"/>
                <a:gd name="T49" fmla="*/ 12 h 24"/>
                <a:gd name="T50" fmla="*/ 36 w 37"/>
                <a:gd name="T51" fmla="*/ 12 h 24"/>
                <a:gd name="T52" fmla="*/ 5 w 37"/>
                <a:gd name="T53" fmla="*/ 15 h 24"/>
                <a:gd name="T54" fmla="*/ 34 w 37"/>
                <a:gd name="T55" fmla="*/ 12 h 24"/>
                <a:gd name="T56" fmla="*/ 34 w 37"/>
                <a:gd name="T57" fmla="*/ 12 h 24"/>
                <a:gd name="T58" fmla="*/ 8 w 37"/>
                <a:gd name="T59" fmla="*/ 11 h 24"/>
                <a:gd name="T60" fmla="*/ 8 w 37"/>
                <a:gd name="T61" fmla="*/ 11 h 24"/>
                <a:gd name="T62" fmla="*/ 7 w 37"/>
                <a:gd name="T63" fmla="*/ 11 h 24"/>
                <a:gd name="T64" fmla="*/ 7 w 37"/>
                <a:gd name="T65" fmla="*/ 11 h 24"/>
                <a:gd name="T66" fmla="*/ 8 w 37"/>
                <a:gd name="T67" fmla="*/ 10 h 24"/>
                <a:gd name="T68" fmla="*/ 8 w 37"/>
                <a:gd name="T69" fmla="*/ 10 h 24"/>
                <a:gd name="T70" fmla="*/ 34 w 37"/>
                <a:gd name="T71" fmla="*/ 11 h 24"/>
                <a:gd name="T72" fmla="*/ 34 w 37"/>
                <a:gd name="T73" fmla="*/ 11 h 24"/>
                <a:gd name="T74" fmla="*/ 32 w 37"/>
                <a:gd name="T75" fmla="*/ 9 h 24"/>
                <a:gd name="T76" fmla="*/ 32 w 37"/>
                <a:gd name="T77" fmla="*/ 9 h 24"/>
                <a:gd name="T78" fmla="*/ 2 w 37"/>
                <a:gd name="T79" fmla="*/ 11 h 24"/>
                <a:gd name="T80" fmla="*/ 2 w 37"/>
                <a:gd name="T81" fmla="*/ 11 h 24"/>
                <a:gd name="T82" fmla="*/ 1 w 37"/>
                <a:gd name="T83" fmla="*/ 12 h 24"/>
                <a:gd name="T84" fmla="*/ 1 w 37"/>
                <a:gd name="T85" fmla="*/ 12 h 24"/>
                <a:gd name="T86" fmla="*/ 5 w 37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24">
                  <a:moveTo>
                    <a:pt x="36" y="12"/>
                  </a:moveTo>
                  <a:cubicBezTo>
                    <a:pt x="26" y="19"/>
                    <a:pt x="15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6" y="12"/>
                    <a:pt x="36" y="12"/>
                  </a:cubicBezTo>
                  <a:close/>
                  <a:moveTo>
                    <a:pt x="5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4" y="14"/>
                    <a:pt x="5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1268"/>
            <p:cNvSpPr>
              <a:spLocks noEditPoints="1"/>
            </p:cNvSpPr>
            <p:nvPr/>
          </p:nvSpPr>
          <p:spPr bwMode="auto">
            <a:xfrm>
              <a:off x="8076291" y="4970259"/>
              <a:ext cx="313423" cy="201074"/>
            </a:xfrm>
            <a:custGeom>
              <a:avLst/>
              <a:gdLst>
                <a:gd name="T0" fmla="*/ 47 w 48"/>
                <a:gd name="T1" fmla="*/ 40 h 40"/>
                <a:gd name="T2" fmla="*/ 1 w 48"/>
                <a:gd name="T3" fmla="*/ 16 h 40"/>
                <a:gd name="T4" fmla="*/ 1 w 48"/>
                <a:gd name="T5" fmla="*/ 16 h 40"/>
                <a:gd name="T6" fmla="*/ 0 w 48"/>
                <a:gd name="T7" fmla="*/ 8 h 40"/>
                <a:gd name="T8" fmla="*/ 0 w 48"/>
                <a:gd name="T9" fmla="*/ 8 h 40"/>
                <a:gd name="T10" fmla="*/ 0 w 48"/>
                <a:gd name="T11" fmla="*/ 7 h 40"/>
                <a:gd name="T12" fmla="*/ 0 w 48"/>
                <a:gd name="T13" fmla="*/ 7 h 40"/>
                <a:gd name="T14" fmla="*/ 3 w 48"/>
                <a:gd name="T15" fmla="*/ 6 h 40"/>
                <a:gd name="T16" fmla="*/ 3 w 48"/>
                <a:gd name="T17" fmla="*/ 6 h 40"/>
                <a:gd name="T18" fmla="*/ 47 w 48"/>
                <a:gd name="T19" fmla="*/ 31 h 40"/>
                <a:gd name="T20" fmla="*/ 47 w 48"/>
                <a:gd name="T21" fmla="*/ 31 h 40"/>
                <a:gd name="T22" fmla="*/ 48 w 48"/>
                <a:gd name="T23" fmla="*/ 39 h 40"/>
                <a:gd name="T24" fmla="*/ 48 w 48"/>
                <a:gd name="T25" fmla="*/ 39 h 40"/>
                <a:gd name="T26" fmla="*/ 48 w 48"/>
                <a:gd name="T27" fmla="*/ 40 h 40"/>
                <a:gd name="T28" fmla="*/ 48 w 48"/>
                <a:gd name="T29" fmla="*/ 40 h 40"/>
                <a:gd name="T30" fmla="*/ 48 w 48"/>
                <a:gd name="T31" fmla="*/ 40 h 40"/>
                <a:gd name="T32" fmla="*/ 48 w 48"/>
                <a:gd name="T33" fmla="*/ 40 h 40"/>
                <a:gd name="T34" fmla="*/ 48 w 48"/>
                <a:gd name="T35" fmla="*/ 40 h 40"/>
                <a:gd name="T36" fmla="*/ 48 w 48"/>
                <a:gd name="T37" fmla="*/ 40 h 40"/>
                <a:gd name="T38" fmla="*/ 48 w 48"/>
                <a:gd name="T39" fmla="*/ 40 h 40"/>
                <a:gd name="T40" fmla="*/ 48 w 48"/>
                <a:gd name="T41" fmla="*/ 40 h 40"/>
                <a:gd name="T42" fmla="*/ 48 w 48"/>
                <a:gd name="T43" fmla="*/ 40 h 40"/>
                <a:gd name="T44" fmla="*/ 48 w 48"/>
                <a:gd name="T45" fmla="*/ 40 h 40"/>
                <a:gd name="T46" fmla="*/ 48 w 48"/>
                <a:gd name="T47" fmla="*/ 40 h 40"/>
                <a:gd name="T48" fmla="*/ 48 w 48"/>
                <a:gd name="T49" fmla="*/ 40 h 40"/>
                <a:gd name="T50" fmla="*/ 47 w 48"/>
                <a:gd name="T51" fmla="*/ 40 h 40"/>
                <a:gd name="T52" fmla="*/ 3 w 48"/>
                <a:gd name="T53" fmla="*/ 15 h 40"/>
                <a:gd name="T54" fmla="*/ 45 w 48"/>
                <a:gd name="T55" fmla="*/ 38 h 40"/>
                <a:gd name="T56" fmla="*/ 45 w 48"/>
                <a:gd name="T57" fmla="*/ 38 h 40"/>
                <a:gd name="T58" fmla="*/ 11 w 48"/>
                <a:gd name="T59" fmla="*/ 13 h 40"/>
                <a:gd name="T60" fmla="*/ 11 w 48"/>
                <a:gd name="T61" fmla="*/ 13 h 40"/>
                <a:gd name="T62" fmla="*/ 11 w 48"/>
                <a:gd name="T63" fmla="*/ 12 h 40"/>
                <a:gd name="T64" fmla="*/ 11 w 48"/>
                <a:gd name="T65" fmla="*/ 12 h 40"/>
                <a:gd name="T66" fmla="*/ 12 w 48"/>
                <a:gd name="T67" fmla="*/ 12 h 40"/>
                <a:gd name="T68" fmla="*/ 12 w 48"/>
                <a:gd name="T69" fmla="*/ 12 h 40"/>
                <a:gd name="T70" fmla="*/ 46 w 48"/>
                <a:gd name="T71" fmla="*/ 36 h 40"/>
                <a:gd name="T72" fmla="*/ 46 w 48"/>
                <a:gd name="T73" fmla="*/ 36 h 40"/>
                <a:gd name="T74" fmla="*/ 45 w 48"/>
                <a:gd name="T75" fmla="*/ 32 h 40"/>
                <a:gd name="T76" fmla="*/ 45 w 48"/>
                <a:gd name="T77" fmla="*/ 32 h 40"/>
                <a:gd name="T78" fmla="*/ 4 w 48"/>
                <a:gd name="T79" fmla="*/ 8 h 40"/>
                <a:gd name="T80" fmla="*/ 4 w 48"/>
                <a:gd name="T81" fmla="*/ 8 h 40"/>
                <a:gd name="T82" fmla="*/ 2 w 48"/>
                <a:gd name="T83" fmla="*/ 9 h 40"/>
                <a:gd name="T84" fmla="*/ 2 w 48"/>
                <a:gd name="T85" fmla="*/ 9 h 40"/>
                <a:gd name="T86" fmla="*/ 3 w 48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0">
                  <a:moveTo>
                    <a:pt x="47" y="40"/>
                  </a:moveTo>
                  <a:cubicBezTo>
                    <a:pt x="27" y="39"/>
                    <a:pt x="8" y="3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3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2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3"/>
                    <a:pt x="48" y="36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9"/>
                    <a:pt x="48" y="39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7" y="40"/>
                  </a:cubicBezTo>
                  <a:close/>
                  <a:moveTo>
                    <a:pt x="3" y="15"/>
                  </a:moveTo>
                  <a:cubicBezTo>
                    <a:pt x="9" y="33"/>
                    <a:pt x="25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35" y="29"/>
                    <a:pt x="23" y="19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4" y="17"/>
                    <a:pt x="36" y="28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5" y="33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9" y="14"/>
                    <a:pt x="21" y="2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1"/>
                    <a:pt x="3" y="13"/>
                    <a:pt x="3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1269"/>
            <p:cNvSpPr>
              <a:spLocks noEditPoints="1"/>
            </p:cNvSpPr>
            <p:nvPr/>
          </p:nvSpPr>
          <p:spPr bwMode="auto">
            <a:xfrm>
              <a:off x="8474914" y="4870876"/>
              <a:ext cx="158232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5 w 24"/>
                <a:gd name="T15" fmla="*/ 1 h 37"/>
                <a:gd name="T16" fmla="*/ 15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4 w 24"/>
                <a:gd name="T59" fmla="*/ 8 h 37"/>
                <a:gd name="T60" fmla="*/ 14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4 w 24"/>
                <a:gd name="T79" fmla="*/ 2 h 37"/>
                <a:gd name="T80" fmla="*/ 14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1"/>
                    <a:pt x="14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5" y="16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3" y="1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8" r:id="rId4"/>
    <p:sldLayoutId id="2147483691" r:id="rId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2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png"/><Relationship Id="rId7" Type="http://schemas.openxmlformats.org/officeDocument/2006/relationships/image" Target="../media/image11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gif"/><Relationship Id="rId4" Type="http://schemas.openxmlformats.org/officeDocument/2006/relationships/hyperlink" Target="&#36164;&#26009;&#38142;&#25509;/&#35270;&#39057;/&#19971;&#24425;&#20116;&#19979;&#35838;&#25991;&#26391;&#35835;13&#20154;&#29289;&#25551;&#20889;&#19968;&#32452;.mp4" TargetMode="External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3109;.mp4" TargetMode="External"/><Relationship Id="rId13" Type="http://schemas.openxmlformats.org/officeDocument/2006/relationships/hyperlink" Target="&#36164;&#26009;&#38142;&#25509;/&#35270;&#39057;/&#30417;.mp4" TargetMode="External"/><Relationship Id="rId18" Type="http://schemas.openxmlformats.org/officeDocument/2006/relationships/hyperlink" Target="&#36164;&#26009;&#38142;&#25509;/&#35270;&#39057;/&#21657;.mp4" TargetMode="External"/><Relationship Id="rId3" Type="http://schemas.openxmlformats.org/officeDocument/2006/relationships/hyperlink" Target="&#36164;&#26009;&#38142;&#25509;/&#35270;&#39057;/&#36324;.mp4" TargetMode="External"/><Relationship Id="rId7" Type="http://schemas.openxmlformats.org/officeDocument/2006/relationships/hyperlink" Target="&#36164;&#26009;&#38142;&#25509;/&#35270;&#39057;/&#20183;.mp4" TargetMode="External"/><Relationship Id="rId12" Type="http://schemas.openxmlformats.org/officeDocument/2006/relationships/hyperlink" Target="&#36164;&#26009;&#38142;&#25509;/&#35270;&#39057;/&#30116;.mp4" TargetMode="External"/><Relationship Id="rId17" Type="http://schemas.openxmlformats.org/officeDocument/2006/relationships/hyperlink" Target="&#36164;&#26009;&#38142;&#25509;/&#35270;&#39057;/&#20356;.mp4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&#36164;&#26009;&#38142;&#25509;/&#35270;&#39057;/&#21897;.mp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&#36164;&#26009;&#38142;&#25509;/&#35270;&#39057;/&#38829;.mp4" TargetMode="External"/><Relationship Id="rId11" Type="http://schemas.openxmlformats.org/officeDocument/2006/relationships/hyperlink" Target="&#36164;&#26009;&#38142;&#25509;/&#35270;&#39057;/&#21059;.mp4" TargetMode="External"/><Relationship Id="rId5" Type="http://schemas.openxmlformats.org/officeDocument/2006/relationships/hyperlink" Target="&#36164;&#26009;&#38142;&#25509;/&#35270;&#39057;/&#25602;.mp4" TargetMode="External"/><Relationship Id="rId15" Type="http://schemas.openxmlformats.org/officeDocument/2006/relationships/hyperlink" Target="&#36164;&#26009;&#38142;&#25509;/&#35270;&#39057;/&#25376;.mp4" TargetMode="External"/><Relationship Id="rId10" Type="http://schemas.openxmlformats.org/officeDocument/2006/relationships/hyperlink" Target="&#36164;&#26009;&#38142;&#25509;/&#35270;&#39057;/&#33134;.mp4" TargetMode="External"/><Relationship Id="rId19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hyperlink" Target="&#36164;&#26009;&#38142;&#25509;/&#35270;&#39057;/&#27450;.mp4" TargetMode="External"/><Relationship Id="rId14" Type="http://schemas.openxmlformats.org/officeDocument/2006/relationships/hyperlink" Target="&#36164;&#26009;&#38142;&#25509;/&#35270;&#39057;/&#25203;.mp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25684;&#36324;.mp4" TargetMode="External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gif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8491" y="9303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>
                <a:solidFill>
                  <a:srgbClr val="FF0000"/>
                </a:solidFill>
              </a:rPr>
              <a:t>QQ</a:t>
            </a:r>
            <a:r>
              <a:rPr lang="zh-CN" altLang="en-US" sz="2400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53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8" r="8502"/>
          <a:stretch/>
        </p:blipFill>
        <p:spPr bwMode="auto">
          <a:xfrm>
            <a:off x="181360" y="1955787"/>
            <a:ext cx="2750149" cy="2188705"/>
          </a:xfrm>
          <a:prstGeom prst="ellipse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">
            <a:extLst>
              <a:ext uri="{FF2B5EF4-FFF2-40B4-BE49-F238E27FC236}">
                <a16:creationId xmlns="" xmlns:a16="http://schemas.microsoft.com/office/drawing/2014/main" id="{06E88223-4167-0746-8818-C83637374A72}"/>
              </a:ext>
            </a:extLst>
          </p:cNvPr>
          <p:cNvSpPr txBox="1"/>
          <p:nvPr/>
        </p:nvSpPr>
        <p:spPr>
          <a:xfrm>
            <a:off x="101826" y="103733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661254"/>
            <a:ext cx="3425590" cy="2344779"/>
          </a:xfrm>
          <a:prstGeom prst="ellipse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814" y="1556105"/>
            <a:ext cx="2808312" cy="2188705"/>
          </a:xfrm>
          <a:prstGeom prst="ellipse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8988" y="4227513"/>
            <a:ext cx="2816225" cy="715962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4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59463" y="3435350"/>
            <a:ext cx="2816225" cy="715963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5" name="iconfont-1191-870150"/>
          <p:cNvSpPr>
            <a:spLocks noChangeAspect="1"/>
          </p:cNvSpPr>
          <p:nvPr/>
        </p:nvSpPr>
        <p:spPr bwMode="auto">
          <a:xfrm>
            <a:off x="839311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 rot="10800000">
            <a:off x="585946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iconfont-1191-870150"/>
          <p:cNvSpPr>
            <a:spLocks noChangeAspect="1"/>
          </p:cNvSpPr>
          <p:nvPr/>
        </p:nvSpPr>
        <p:spPr bwMode="auto">
          <a:xfrm>
            <a:off x="8393113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iconfont-1191-870150"/>
          <p:cNvSpPr>
            <a:spLocks noChangeAspect="1"/>
          </p:cNvSpPr>
          <p:nvPr/>
        </p:nvSpPr>
        <p:spPr bwMode="auto">
          <a:xfrm rot="10800000">
            <a:off x="5868988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TextBox 48"/>
          <p:cNvSpPr txBox="1"/>
          <p:nvPr/>
        </p:nvSpPr>
        <p:spPr>
          <a:xfrm>
            <a:off x="971600" y="801457"/>
            <a:ext cx="6919153" cy="1084912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66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66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人物描写一组</a:t>
            </a:r>
            <a:endParaRPr lang="zh-CN" altLang="en-US" sz="6600" b="1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4" name="组合 2"/>
          <p:cNvGrpSpPr>
            <a:grpSpLocks/>
          </p:cNvGrpSpPr>
          <p:nvPr/>
        </p:nvGrpSpPr>
        <p:grpSpPr bwMode="auto">
          <a:xfrm>
            <a:off x="1115616" y="928941"/>
            <a:ext cx="1008112" cy="1016445"/>
            <a:chOff x="1683888" y="866224"/>
            <a:chExt cx="1218827" cy="1229259"/>
          </a:xfrm>
        </p:grpSpPr>
        <p:pic>
          <p:nvPicPr>
            <p:cNvPr id="17" name="图片 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6"/>
              <a:ext cx="1218827" cy="1218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文本框 6"/>
            <p:cNvSpPr txBox="1">
              <a:spLocks noChangeArrowheads="1"/>
            </p:cNvSpPr>
            <p:nvPr/>
          </p:nvSpPr>
          <p:spPr bwMode="auto">
            <a:xfrm>
              <a:off x="1795256" y="866224"/>
              <a:ext cx="975234" cy="111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13</a:t>
              </a:r>
              <a:endParaRPr kumimoji="1" lang="zh-CN" altLang="en-US" sz="60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2846" y="915566"/>
            <a:ext cx="8208912" cy="143116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    我们学过不少写人的文章，你知道描写人物有哪些</a:t>
            </a:r>
            <a:r>
              <a:rPr lang="zh-CN" altLang="en-US" sz="3200" smtClean="0">
                <a:latin typeface="黑体" pitchFamily="49" charset="-122"/>
                <a:ea typeface="黑体" pitchFamily="49" charset="-122"/>
              </a:rPr>
              <a:t>方法吗？</a:t>
            </a:r>
            <a:endParaRPr lang="zh-CN" altLang="en-US" sz="24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68874" y="3614620"/>
            <a:ext cx="2002926" cy="7409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763688" y="2550850"/>
            <a:ext cx="2002926" cy="7409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语言描写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563888" y="3622840"/>
            <a:ext cx="2002926" cy="7409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神态描写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220072" y="2547808"/>
            <a:ext cx="2002926" cy="7409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心理描写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804248" y="3579862"/>
            <a:ext cx="1368152" cy="7409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……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88" y="123478"/>
            <a:ext cx="2816225" cy="715963"/>
            <a:chOff x="3076114" y="123478"/>
            <a:chExt cx="2816225" cy="715963"/>
          </a:xfrm>
        </p:grpSpPr>
        <p:sp>
          <p:nvSpPr>
            <p:cNvPr id="9" name="文本框 15"/>
            <p:cNvSpPr>
              <a:spLocks noChangeArrowheads="1"/>
            </p:cNvSpPr>
            <p:nvPr/>
          </p:nvSpPr>
          <p:spPr bwMode="auto">
            <a:xfrm>
              <a:off x="3076114" y="123478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>
              <a:off x="5609764" y="267941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 rot="10800000">
              <a:off x="3076114" y="267941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3121" y="627534"/>
            <a:ext cx="8208912" cy="184204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smtClean="0">
                <a:latin typeface="黑体" pitchFamily="49" charset="-122"/>
                <a:ea typeface="黑体" pitchFamily="49" charset="-122"/>
              </a:rPr>
              <a:t>    回忆一下：以往阅读课文时，自己是从哪些语句中体会到了文中人物的性格、</a:t>
            </a:r>
            <a:r>
              <a:rPr lang="zh-CN" altLang="en-US" sz="3200">
                <a:latin typeface="黑体" pitchFamily="49" charset="-122"/>
                <a:ea typeface="黑体" pitchFamily="49" charset="-122"/>
              </a:rPr>
              <a:t>品</a:t>
            </a:r>
            <a:r>
              <a:rPr lang="zh-CN" altLang="en-US" sz="3200" smtClean="0">
                <a:latin typeface="黑体" pitchFamily="49" charset="-122"/>
                <a:ea typeface="黑体" pitchFamily="49" charset="-122"/>
              </a:rPr>
              <a:t>质等特点的？</a:t>
            </a:r>
            <a:endParaRPr lang="zh-CN" altLang="en-US" sz="24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圆角矩形标注 2"/>
          <p:cNvSpPr/>
          <p:nvPr/>
        </p:nvSpPr>
        <p:spPr>
          <a:xfrm>
            <a:off x="827584" y="2931790"/>
            <a:ext cx="7128792" cy="919401"/>
          </a:xfrm>
          <a:prstGeom prst="wedgeRoundRectCallout">
            <a:avLst>
              <a:gd name="adj1" fmla="val 53831"/>
              <a:gd name="adj2" fmla="val -22112"/>
              <a:gd name="adj3" fmla="val 16667"/>
            </a:avLst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阅</a:t>
            </a:r>
            <a:r>
              <a:rPr lang="zh-CN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读《军神》时，通过刘伯承在手术台上的表现，体会到刘伯承的坚</a:t>
            </a:r>
            <a:r>
              <a:rPr lang="zh-CN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毅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062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826443" y="1419622"/>
            <a:ext cx="75824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默读课文，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读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准字音，理解新词。</a:t>
            </a:r>
            <a:endParaRPr lang="zh-CN" altLang="en-US" sz="3200" kern="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14">
            <a:hlinkClick r:id="rId4" action="ppaction://hlinkfile"/>
          </p:cNvPr>
          <p:cNvSpPr txBox="1"/>
          <p:nvPr/>
        </p:nvSpPr>
        <p:spPr>
          <a:xfrm>
            <a:off x="827584" y="364326"/>
            <a:ext cx="262218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14"/>
          <p:cNvSpPr txBox="1">
            <a:spLocks noChangeArrowheads="1"/>
          </p:cNvSpPr>
          <p:nvPr/>
        </p:nvSpPr>
        <p:spPr bwMode="auto">
          <a:xfrm>
            <a:off x="3369589" y="944562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11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8100">
            <a:off x="2190076" y="414337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590990" y="2131237"/>
            <a:ext cx="7705918" cy="2664296"/>
            <a:chOff x="590990" y="2131237"/>
            <a:chExt cx="7705918" cy="2664296"/>
          </a:xfrm>
        </p:grpSpPr>
        <p:pic>
          <p:nvPicPr>
            <p:cNvPr id="1026" name="Picture 2" descr="E:\22春\资源\图片\课本图片\第五单元_页面_5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7" t="3764" b="8985"/>
            <a:stretch/>
          </p:blipFill>
          <p:spPr bwMode="auto">
            <a:xfrm>
              <a:off x="6332578" y="2131237"/>
              <a:ext cx="1964330" cy="26642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E:\22春\资源\图片\课本图片\第五单元_页面_2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72" r="6156" b="8816"/>
            <a:stretch/>
          </p:blipFill>
          <p:spPr bwMode="auto">
            <a:xfrm>
              <a:off x="590990" y="2131237"/>
              <a:ext cx="1953087" cy="26642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E:\22春\资源\图片\课本图片\第五单元_页面_4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4" t="3764" r="5317" b="8985"/>
            <a:stretch/>
          </p:blipFill>
          <p:spPr bwMode="auto">
            <a:xfrm>
              <a:off x="4492811" y="2131237"/>
              <a:ext cx="1852289" cy="26642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E:\22春\资源\图片\课本图片\第五单元_页面_3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27" t="3767" b="8938"/>
            <a:stretch/>
          </p:blipFill>
          <p:spPr bwMode="auto">
            <a:xfrm>
              <a:off x="2541487" y="2131237"/>
              <a:ext cx="1960836" cy="26642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4145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778673" y="146567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303624" y="1131937"/>
            <a:ext cx="61905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gǎ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80804" y="1131937"/>
            <a:ext cx="896690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b</a:t>
            </a:r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àn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203242" y="1131937"/>
            <a:ext cx="1033054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b</a:t>
            </a:r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ān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683873" y="2459824"/>
            <a:ext cx="87190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w</a:t>
            </a:r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àn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13490" y="146567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嘎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658915" y="146567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751896" y="146567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揪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162754" y="1465679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耳朵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231959" y="146567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扳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09847" y="274185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腕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57409" y="274185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手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708418" y="2459824"/>
            <a:ext cx="867818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zh</a:t>
            </a:r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ù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39295" y="274185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铸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184376" y="274185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造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923928" y="2459824"/>
            <a:ext cx="86987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qu</a:t>
            </a:r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án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13294" y="274185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颧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40397" y="274185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骨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940546" y="146567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住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378814" y="2459824"/>
            <a:ext cx="716846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b</a:t>
            </a:r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ā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337430" y="274185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疤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746179" y="274185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痕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085885" y="3661107"/>
            <a:ext cx="835047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zh</a:t>
            </a:r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í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37973" y="2741859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严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监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932040" y="3661107"/>
            <a:ext cx="71752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k</a:t>
            </a:r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āi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051720" y="3943142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侄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461094" y="3943142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TextBox 40"/>
          <p:cNvSpPr txBox="1"/>
          <p:nvPr/>
        </p:nvSpPr>
        <p:spPr>
          <a:xfrm>
            <a:off x="6648606" y="146567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倒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" name="TextBox 39"/>
          <p:cNvSpPr txBox="1"/>
          <p:nvPr/>
        </p:nvSpPr>
        <p:spPr>
          <a:xfrm>
            <a:off x="3455752" y="146567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绊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TextBox 58"/>
          <p:cNvSpPr txBox="1"/>
          <p:nvPr/>
        </p:nvSpPr>
        <p:spPr>
          <a:xfrm>
            <a:off x="3780856" y="3943142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痰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" name="TextBox 59"/>
          <p:cNvSpPr txBox="1"/>
          <p:nvPr/>
        </p:nvSpPr>
        <p:spPr>
          <a:xfrm>
            <a:off x="3347864" y="3943142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吐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" name="TextBox 58"/>
          <p:cNvSpPr txBox="1"/>
          <p:nvPr/>
        </p:nvSpPr>
        <p:spPr>
          <a:xfrm>
            <a:off x="5363591" y="3943142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眼泪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7" name="TextBox 59"/>
          <p:cNvSpPr txBox="1"/>
          <p:nvPr/>
        </p:nvSpPr>
        <p:spPr>
          <a:xfrm>
            <a:off x="4911466" y="3943142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揩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4793005" y="1131937"/>
            <a:ext cx="554727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ji</a:t>
            </a:r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ū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845576" y="2459824"/>
            <a:ext cx="78322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jiàn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3769249" y="3661107"/>
            <a:ext cx="677370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t</a:t>
            </a:r>
            <a:r>
              <a:rPr lang="en-US" altLang="zh-CN" sz="2400" b="1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án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pic>
        <p:nvPicPr>
          <p:cNvPr id="77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356394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7088" y="267494"/>
            <a:ext cx="22526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</p:spTree>
    <p:extLst>
      <p:ext uri="{BB962C8B-B14F-4D97-AF65-F5344CB8AC3E}">
        <p14:creationId xmlns:p14="http://schemas.microsoft.com/office/powerpoint/2010/main" val="403153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6" grpId="0"/>
      <p:bldP spid="26" grpId="1"/>
      <p:bldP spid="28" grpId="0"/>
      <p:bldP spid="28" grpId="1"/>
      <p:bldP spid="29" grpId="0"/>
      <p:bldP spid="29" grpId="1"/>
      <p:bldP spid="46" grpId="0"/>
      <p:bldP spid="46" grpId="1"/>
      <p:bldP spid="49" grpId="0"/>
      <p:bldP spid="49" grpId="1"/>
      <p:bldP spid="43" grpId="0"/>
      <p:bldP spid="43" grpId="1"/>
      <p:bldP spid="55" grpId="0"/>
      <p:bldP spid="55" grpId="1"/>
      <p:bldP spid="58" grpId="0"/>
      <p:bldP spid="58" grpId="1"/>
      <p:bldP spid="68" grpId="0"/>
      <p:bldP spid="68" grpId="1"/>
      <p:bldP spid="69" grpId="0"/>
      <p:bldP spid="69" grpId="1"/>
      <p:bldP spid="70" grpId="0"/>
      <p:bldP spid="7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文本框 64"/>
          <p:cNvSpPr txBox="1"/>
          <p:nvPr/>
        </p:nvSpPr>
        <p:spPr>
          <a:xfrm>
            <a:off x="236123" y="3386519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腕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2" name="文本框 64"/>
          <p:cNvSpPr txBox="1"/>
          <p:nvPr/>
        </p:nvSpPr>
        <p:spPr>
          <a:xfrm>
            <a:off x="1364826" y="3386519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剃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" name="文本框 64"/>
          <p:cNvSpPr txBox="1"/>
          <p:nvPr/>
        </p:nvSpPr>
        <p:spPr>
          <a:xfrm>
            <a:off x="2446375" y="3386519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腮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4" name="文本框 64"/>
          <p:cNvSpPr txBox="1"/>
          <p:nvPr/>
        </p:nvSpPr>
        <p:spPr>
          <a:xfrm>
            <a:off x="3530306" y="3386519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疤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5" name="文本框 64"/>
          <p:cNvSpPr txBox="1"/>
          <p:nvPr/>
        </p:nvSpPr>
        <p:spPr>
          <a:xfrm>
            <a:off x="4637099" y="3386519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监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2" name="文本框 64"/>
          <p:cNvSpPr txBox="1"/>
          <p:nvPr/>
        </p:nvSpPr>
        <p:spPr>
          <a:xfrm>
            <a:off x="5690546" y="3410729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侄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" name="文本框 64"/>
          <p:cNvSpPr txBox="1"/>
          <p:nvPr/>
        </p:nvSpPr>
        <p:spPr>
          <a:xfrm>
            <a:off x="6797339" y="3410729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喉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2" name="文本框 64"/>
          <p:cNvSpPr txBox="1"/>
          <p:nvPr/>
        </p:nvSpPr>
        <p:spPr>
          <a:xfrm>
            <a:off x="7877459" y="3410729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咙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7" name="矩形 176"/>
          <p:cNvSpPr/>
          <p:nvPr/>
        </p:nvSpPr>
        <p:spPr>
          <a:xfrm>
            <a:off x="925634" y="1059582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ji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āo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1979712" y="1075616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l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ǒu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2771800" y="1092760"/>
            <a:ext cx="146713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zh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àng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0" name="矩形 179"/>
          <p:cNvSpPr/>
          <p:nvPr/>
        </p:nvSpPr>
        <p:spPr>
          <a:xfrm>
            <a:off x="4067944" y="1108794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bi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ān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5341287" y="1092760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q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ī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6297414" y="1132373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n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áo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7" name="矩形 186"/>
          <p:cNvSpPr/>
          <p:nvPr/>
        </p:nvSpPr>
        <p:spPr>
          <a:xfrm>
            <a:off x="7381767" y="1113920"/>
            <a:ext cx="85384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b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ān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323528" y="2892960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w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àn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9" name="矩形 188"/>
          <p:cNvSpPr/>
          <p:nvPr/>
        </p:nvSpPr>
        <p:spPr>
          <a:xfrm>
            <a:off x="1547664" y="2907375"/>
            <a:ext cx="77572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t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ì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0" name="矩形 189"/>
          <p:cNvSpPr/>
          <p:nvPr/>
        </p:nvSpPr>
        <p:spPr>
          <a:xfrm>
            <a:off x="2581818" y="292613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s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āi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3714813" y="2954414"/>
            <a:ext cx="67411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b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ā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2" name="矩形 191"/>
          <p:cNvSpPr/>
          <p:nvPr/>
        </p:nvSpPr>
        <p:spPr>
          <a:xfrm>
            <a:off x="4716016" y="292613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ji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àn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5832322" y="2943282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zh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í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6855618" y="2954414"/>
            <a:ext cx="86326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h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óu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5" name="矩形 194"/>
          <p:cNvSpPr/>
          <p:nvPr/>
        </p:nvSpPr>
        <p:spPr>
          <a:xfrm>
            <a:off x="7927513" y="2931790"/>
            <a:ext cx="1108983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l</a:t>
            </a:r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óng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96" name="组合 7"/>
          <p:cNvGrpSpPr/>
          <p:nvPr/>
        </p:nvGrpSpPr>
        <p:grpSpPr>
          <a:xfrm>
            <a:off x="755576" y="1630110"/>
            <a:ext cx="1029163" cy="1085656"/>
            <a:chOff x="2437" y="2032"/>
            <a:chExt cx="1244" cy="1264"/>
          </a:xfrm>
        </p:grpSpPr>
        <p:sp>
          <p:nvSpPr>
            <p:cNvPr id="19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0" name="组合 7"/>
          <p:cNvGrpSpPr/>
          <p:nvPr/>
        </p:nvGrpSpPr>
        <p:grpSpPr>
          <a:xfrm>
            <a:off x="1835696" y="1635646"/>
            <a:ext cx="1029163" cy="1085656"/>
            <a:chOff x="2437" y="2032"/>
            <a:chExt cx="1244" cy="1264"/>
          </a:xfrm>
        </p:grpSpPr>
        <p:sp>
          <p:nvSpPr>
            <p:cNvPr id="20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4" name="组合 7"/>
          <p:cNvGrpSpPr/>
          <p:nvPr/>
        </p:nvGrpSpPr>
        <p:grpSpPr>
          <a:xfrm>
            <a:off x="2932158" y="1635646"/>
            <a:ext cx="1029163" cy="1085656"/>
            <a:chOff x="2437" y="2032"/>
            <a:chExt cx="1244" cy="1264"/>
          </a:xfrm>
        </p:grpSpPr>
        <p:sp>
          <p:nvSpPr>
            <p:cNvPr id="20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8" name="组合 7"/>
          <p:cNvGrpSpPr/>
          <p:nvPr/>
        </p:nvGrpSpPr>
        <p:grpSpPr>
          <a:xfrm>
            <a:off x="4012278" y="1641182"/>
            <a:ext cx="1029163" cy="1085656"/>
            <a:chOff x="2437" y="2032"/>
            <a:chExt cx="1244" cy="1264"/>
          </a:xfrm>
        </p:grpSpPr>
        <p:sp>
          <p:nvSpPr>
            <p:cNvPr id="20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2" name="组合 7"/>
          <p:cNvGrpSpPr/>
          <p:nvPr/>
        </p:nvGrpSpPr>
        <p:grpSpPr>
          <a:xfrm>
            <a:off x="5113449" y="1635646"/>
            <a:ext cx="1029163" cy="1085656"/>
            <a:chOff x="2437" y="2032"/>
            <a:chExt cx="1244" cy="1264"/>
          </a:xfrm>
        </p:grpSpPr>
        <p:sp>
          <p:nvSpPr>
            <p:cNvPr id="21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6" name="组合 7"/>
          <p:cNvGrpSpPr/>
          <p:nvPr/>
        </p:nvGrpSpPr>
        <p:grpSpPr>
          <a:xfrm>
            <a:off x="6193569" y="1641182"/>
            <a:ext cx="1029163" cy="1085656"/>
            <a:chOff x="2437" y="2032"/>
            <a:chExt cx="1244" cy="1264"/>
          </a:xfrm>
        </p:grpSpPr>
        <p:sp>
          <p:nvSpPr>
            <p:cNvPr id="21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20" name="组合 7"/>
          <p:cNvGrpSpPr/>
          <p:nvPr/>
        </p:nvGrpSpPr>
        <p:grpSpPr>
          <a:xfrm>
            <a:off x="7287253" y="1635646"/>
            <a:ext cx="1029163" cy="1074584"/>
            <a:chOff x="2437" y="2032"/>
            <a:chExt cx="1244" cy="1264"/>
          </a:xfrm>
        </p:grpSpPr>
        <p:sp>
          <p:nvSpPr>
            <p:cNvPr id="22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2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2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24" name="文本框 64"/>
          <p:cNvSpPr txBox="1"/>
          <p:nvPr/>
        </p:nvSpPr>
        <p:spPr>
          <a:xfrm>
            <a:off x="827584" y="1514311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跤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/>
          <p:cNvSpPr txBox="1"/>
          <p:nvPr/>
        </p:nvSpPr>
        <p:spPr>
          <a:xfrm>
            <a:off x="1868882" y="1561202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搂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/>
          <p:cNvSpPr txBox="1"/>
          <p:nvPr/>
        </p:nvSpPr>
        <p:spPr>
          <a:xfrm>
            <a:off x="2915816" y="1561202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仗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7" name="文本框 64"/>
          <p:cNvSpPr txBox="1"/>
          <p:nvPr/>
        </p:nvSpPr>
        <p:spPr>
          <a:xfrm>
            <a:off x="3999747" y="1561202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鞭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8" name="文本框 64"/>
          <p:cNvSpPr txBox="1"/>
          <p:nvPr/>
        </p:nvSpPr>
        <p:spPr>
          <a:xfrm>
            <a:off x="5106540" y="1561202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欺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9" name="文本框 64"/>
          <p:cNvSpPr txBox="1"/>
          <p:nvPr/>
        </p:nvSpPr>
        <p:spPr>
          <a:xfrm>
            <a:off x="6159987" y="1585412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挠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0" name="文本框 64"/>
          <p:cNvSpPr txBox="1"/>
          <p:nvPr/>
        </p:nvSpPr>
        <p:spPr>
          <a:xfrm>
            <a:off x="7308931" y="1538521"/>
            <a:ext cx="935477" cy="11772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扳</a:t>
            </a:r>
            <a:endParaRPr lang="zh-CN" altLang="en-US" sz="7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31" name="组合 7"/>
          <p:cNvGrpSpPr/>
          <p:nvPr/>
        </p:nvGrpSpPr>
        <p:grpSpPr>
          <a:xfrm>
            <a:off x="251520" y="3435846"/>
            <a:ext cx="1029163" cy="1085656"/>
            <a:chOff x="2437" y="2032"/>
            <a:chExt cx="1244" cy="1264"/>
          </a:xfrm>
        </p:grpSpPr>
        <p:sp>
          <p:nvSpPr>
            <p:cNvPr id="23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5" name="组合 7"/>
          <p:cNvGrpSpPr/>
          <p:nvPr/>
        </p:nvGrpSpPr>
        <p:grpSpPr>
          <a:xfrm>
            <a:off x="1331640" y="3441382"/>
            <a:ext cx="1029163" cy="1085656"/>
            <a:chOff x="2437" y="2032"/>
            <a:chExt cx="1244" cy="1264"/>
          </a:xfrm>
        </p:grpSpPr>
        <p:sp>
          <p:nvSpPr>
            <p:cNvPr id="23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9" name="组合 7"/>
          <p:cNvGrpSpPr/>
          <p:nvPr/>
        </p:nvGrpSpPr>
        <p:grpSpPr>
          <a:xfrm>
            <a:off x="2428102" y="3441382"/>
            <a:ext cx="1029163" cy="1085656"/>
            <a:chOff x="2437" y="2032"/>
            <a:chExt cx="1244" cy="1264"/>
          </a:xfrm>
        </p:grpSpPr>
        <p:sp>
          <p:nvSpPr>
            <p:cNvPr id="24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3" name="组合 7"/>
          <p:cNvGrpSpPr/>
          <p:nvPr/>
        </p:nvGrpSpPr>
        <p:grpSpPr>
          <a:xfrm>
            <a:off x="3508222" y="3446918"/>
            <a:ext cx="1029163" cy="1085656"/>
            <a:chOff x="2437" y="2032"/>
            <a:chExt cx="1244" cy="1264"/>
          </a:xfrm>
        </p:grpSpPr>
        <p:sp>
          <p:nvSpPr>
            <p:cNvPr id="24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7" name="组合 7"/>
          <p:cNvGrpSpPr/>
          <p:nvPr/>
        </p:nvGrpSpPr>
        <p:grpSpPr>
          <a:xfrm>
            <a:off x="4609393" y="3441382"/>
            <a:ext cx="1029163" cy="1085656"/>
            <a:chOff x="2437" y="2032"/>
            <a:chExt cx="1244" cy="1264"/>
          </a:xfrm>
        </p:grpSpPr>
        <p:sp>
          <p:nvSpPr>
            <p:cNvPr id="24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1" name="组合 7"/>
          <p:cNvGrpSpPr/>
          <p:nvPr/>
        </p:nvGrpSpPr>
        <p:grpSpPr>
          <a:xfrm>
            <a:off x="5689513" y="3446918"/>
            <a:ext cx="1029163" cy="1085656"/>
            <a:chOff x="2437" y="2032"/>
            <a:chExt cx="1244" cy="1264"/>
          </a:xfrm>
        </p:grpSpPr>
        <p:sp>
          <p:nvSpPr>
            <p:cNvPr id="25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5" name="组合 7"/>
          <p:cNvGrpSpPr/>
          <p:nvPr/>
        </p:nvGrpSpPr>
        <p:grpSpPr>
          <a:xfrm>
            <a:off x="6783197" y="3441382"/>
            <a:ext cx="1029163" cy="1074584"/>
            <a:chOff x="2437" y="2032"/>
            <a:chExt cx="1244" cy="1264"/>
          </a:xfrm>
        </p:grpSpPr>
        <p:sp>
          <p:nvSpPr>
            <p:cNvPr id="25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9" name="组合 7"/>
          <p:cNvGrpSpPr/>
          <p:nvPr/>
        </p:nvGrpSpPr>
        <p:grpSpPr>
          <a:xfrm>
            <a:off x="7884368" y="3441382"/>
            <a:ext cx="1029163" cy="1074584"/>
            <a:chOff x="2437" y="2032"/>
            <a:chExt cx="1244" cy="1264"/>
          </a:xfrm>
        </p:grpSpPr>
        <p:sp>
          <p:nvSpPr>
            <p:cNvPr id="26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6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6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pic>
        <p:nvPicPr>
          <p:cNvPr id="110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9" y="274491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586" y="274491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688" y="274491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678" y="274491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02" y="4543400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905" y="274491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675" y="454511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030" y="454511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017" y="454511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361" y="454405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200" y="274491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133" y="274491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2" descr="C:\Users\zhangye\Desktop\点击.png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478" y="454511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2" descr="C:\Users\zhangye\Desktop\点击.png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308" y="4529409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2" descr="C:\Users\zhangye\Desktop\点击.png">
            <a:hlinkClick r:id="rId1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058" y="4543400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738309" y="269007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学写字</a:t>
            </a:r>
          </a:p>
        </p:txBody>
      </p:sp>
      <p:pic>
        <p:nvPicPr>
          <p:cNvPr id="126" name="图片 9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4" y="240432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721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5093421" y="1737385"/>
            <a:ext cx="3150987" cy="2950934"/>
            <a:chOff x="224790" y="2000250"/>
            <a:chExt cx="2716273" cy="2492375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790" y="2000250"/>
              <a:ext cx="2716273" cy="2492375"/>
            </a:xfrm>
            <a:prstGeom prst="rect">
              <a:avLst/>
            </a:prstGeom>
          </p:spPr>
        </p:pic>
        <p:sp>
          <p:nvSpPr>
            <p:cNvPr id="32" name="TextBox 74"/>
            <p:cNvSpPr txBox="1"/>
            <p:nvPr/>
          </p:nvSpPr>
          <p:spPr>
            <a:xfrm>
              <a:off x="496455" y="2433438"/>
              <a:ext cx="2252969" cy="37042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与人体或外貌有关</a:t>
              </a:r>
              <a:endPara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382974" y="2857502"/>
              <a:ext cx="243394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773936" y="1707654"/>
            <a:ext cx="3150987" cy="2950934"/>
            <a:chOff x="224790" y="2000250"/>
            <a:chExt cx="2716273" cy="2492375"/>
          </a:xfrm>
        </p:grpSpPr>
        <p:pic>
          <p:nvPicPr>
            <p:cNvPr id="71" name="图片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790" y="2000250"/>
              <a:ext cx="2716273" cy="2492375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778251" y="2418920"/>
              <a:ext cx="1452878" cy="37042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与动作有关</a:t>
              </a:r>
              <a:endPara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6" name="直接连接符 75"/>
            <p:cNvCxnSpPr/>
            <p:nvPr/>
          </p:nvCxnSpPr>
          <p:spPr>
            <a:xfrm>
              <a:off x="750741" y="2856311"/>
              <a:ext cx="1714512" cy="11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3" name="图片 72" descr="图片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538" y="267494"/>
            <a:ext cx="2804425" cy="750099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1218347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跤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894776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247634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扳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953350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疤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600492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剃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924063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腕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571205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挠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629779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喉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4" name="TextBox 19"/>
          <p:cNvSpPr txBox="1"/>
          <p:nvPr/>
        </p:nvSpPr>
        <p:spPr>
          <a:xfrm>
            <a:off x="5276921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腮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5" name="TextBox 29"/>
          <p:cNvSpPr txBox="1"/>
          <p:nvPr/>
        </p:nvSpPr>
        <p:spPr>
          <a:xfrm>
            <a:off x="7306205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咙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740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22222E-6 L 0.01892 0.367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183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02362 0.3679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1" y="183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02847 0.3679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4" y="183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20295 0.50772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56" y="2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0.19549 0.3679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183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22222E-6 L -0.27222 0.49383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11" y="246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22222E-6 L 0.1342 0.3679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183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13108 0.3679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5" y="183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-0.10034 0.49383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7" y="246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09549 0.49383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74" y="246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1" grpId="0"/>
      <p:bldP spid="82" grpId="0"/>
      <p:bldP spid="83" grpId="0"/>
      <p:bldP spid="85" grpId="0"/>
      <p:bldP spid="89" grpId="0"/>
      <p:bldP spid="90" grpId="0"/>
      <p:bldP spid="91" grpId="0"/>
      <p:bldP spid="94" grpId="0"/>
      <p:bldP spid="9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62" y="306212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00" y="306212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241982" y="1022564"/>
            <a:ext cx="890201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课文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三个片段主要写了哪些人物？文中的主要人物分别给你留下了什么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印象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r>
              <a:rPr lang="zh-CN" altLang="en-US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（课后第</a:t>
            </a:r>
            <a:r>
              <a:rPr lang="en-US" altLang="zh-CN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  <a:endParaRPr lang="zh-CN" altLang="en-US"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663586" y="2331890"/>
            <a:ext cx="1420582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/>
              <a:t>小嘎子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2CE03CEB-302D-7F49-91E3-27EDABCA2FA5}"/>
              </a:ext>
            </a:extLst>
          </p:cNvPr>
          <p:cNvSpPr txBox="1"/>
          <p:nvPr/>
        </p:nvSpPr>
        <p:spPr>
          <a:xfrm>
            <a:off x="643687" y="273988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6909084" y="2267001"/>
            <a:ext cx="1590527" cy="715089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机 灵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6948264" y="3219051"/>
            <a:ext cx="1551347" cy="715089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 实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6948263" y="4114452"/>
            <a:ext cx="1551347" cy="715089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吝 啬</a:t>
            </a: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663586" y="3218346"/>
            <a:ext cx="1420582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/>
              <a:t>祥 子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4663586" y="4086480"/>
            <a:ext cx="1420582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/>
              <a:t>严监生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1377707" y="2321887"/>
            <a:ext cx="1826141" cy="6047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ker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b="1" dirty="0">
                <a:latin typeface="楷体" pitchFamily="49" charset="-122"/>
                <a:ea typeface="楷体" pitchFamily="49" charset="-122"/>
              </a:rPr>
              <a:t>摔跤</a:t>
            </a:r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》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95536" y="3208343"/>
            <a:ext cx="4288353" cy="6047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ker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b="1" dirty="0">
                <a:latin typeface="楷体" pitchFamily="49" charset="-122"/>
                <a:ea typeface="楷体" pitchFamily="49" charset="-122"/>
              </a:rPr>
              <a:t>他像一棵挺脱的树</a:t>
            </a:r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》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989018" y="4076477"/>
            <a:ext cx="2646878" cy="6832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ker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b="1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b="1" smtClean="0">
                <a:latin typeface="楷体" pitchFamily="49" charset="-122"/>
                <a:ea typeface="楷体" pitchFamily="49" charset="-122"/>
              </a:rPr>
              <a:t>两茎灯草</a:t>
            </a:r>
            <a:r>
              <a:rPr lang="en-US" altLang="zh-CN" b="1" smtClean="0">
                <a:latin typeface="楷体" pitchFamily="49" charset="-122"/>
                <a:ea typeface="楷体" pitchFamily="49" charset="-122"/>
              </a:rPr>
              <a:t>》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7085" y="540001"/>
            <a:ext cx="8290458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每个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片段分别运用了哪种描写方法来表现主要人物？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619672" y="1985757"/>
            <a:ext cx="1832553" cy="6832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dirty="0"/>
              <a:t>《</a:t>
            </a:r>
            <a:r>
              <a:rPr lang="zh-CN" altLang="en-US" dirty="0"/>
              <a:t>摔跤</a:t>
            </a:r>
            <a:r>
              <a:rPr lang="en-US" altLang="zh-CN" dirty="0"/>
              <a:t>》</a:t>
            </a:r>
            <a:endParaRPr lang="zh-CN" altLang="en-US" dirty="0"/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319814" y="3948874"/>
            <a:ext cx="2656496" cy="6047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smtClean="0"/>
              <a:t>《</a:t>
            </a:r>
            <a:r>
              <a:rPr lang="zh-CN" altLang="en-US" smtClean="0"/>
              <a:t>两茎灯草</a:t>
            </a:r>
            <a:r>
              <a:rPr lang="en-US" altLang="zh-CN" smtClean="0"/>
              <a:t>》</a:t>
            </a:r>
            <a:endParaRPr lang="zh-CN" altLang="en-US" dirty="0"/>
          </a:p>
        </p:txBody>
      </p:sp>
      <p:sp>
        <p:nvSpPr>
          <p:cNvPr id="13" name="圆角矩形 12"/>
          <p:cNvSpPr/>
          <p:nvPr/>
        </p:nvSpPr>
        <p:spPr>
          <a:xfrm>
            <a:off x="5766781" y="2047022"/>
            <a:ext cx="2117587" cy="62199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766781" y="3979506"/>
            <a:ext cx="2117587" cy="62199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766781" y="3013264"/>
            <a:ext cx="2117587" cy="62199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外貌描写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683568" y="2982631"/>
            <a:ext cx="4304383" cy="6832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dirty="0"/>
              <a:t>《</a:t>
            </a:r>
            <a:r>
              <a:rPr lang="zh-CN" altLang="en-US" dirty="0"/>
              <a:t>他像一棵挺脱的树</a:t>
            </a:r>
            <a:r>
              <a:rPr lang="en-US" altLang="zh-CN" dirty="0"/>
              <a:t>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296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4" grpId="0" animBg="1"/>
      <p:bldP spid="17" grpId="0" animBg="1"/>
      <p:bldP spid="11" grpId="0" uiExpand="1" build="p" bldLvl="5"/>
      <p:bldP spid="11" grpId="1" build="allAtOnce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5131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48"/>
          <p:cNvSpPr txBox="1"/>
          <p:nvPr/>
        </p:nvSpPr>
        <p:spPr>
          <a:xfrm>
            <a:off x="3743400" y="467693"/>
            <a:ext cx="5400600" cy="8079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4800" b="1" smtClean="0">
                <a:ln w="0"/>
                <a:solidFill>
                  <a:schemeClr val="tx1"/>
                </a:solidFill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他像一棵挺脱的树</a:t>
            </a:r>
            <a:endParaRPr lang="zh-CN" altLang="en-US" sz="4800" b="1" dirty="0">
              <a:ln w="0"/>
              <a:solidFill>
                <a:schemeClr val="tx1"/>
              </a:solidFill>
              <a:effectLst>
                <a:glow rad="139700">
                  <a:schemeClr val="bg1">
                    <a:alpha val="91000"/>
                  </a:schemeClr>
                </a:glow>
              </a:effectLst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592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395536" y="1419622"/>
            <a:ext cx="8064896" cy="2382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老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舍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名舒庆春，字舍予。中国现代小说家、作家，新中国第一位获得“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人民艺术家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”称号的作家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代表作品：</a:t>
            </a:r>
            <a:r>
              <a:rPr lang="en-US" altLang="zh-CN" sz="28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骆驼祥子</a:t>
            </a:r>
            <a:r>
              <a:rPr lang="en-US" altLang="zh-CN" sz="28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四世同堂</a:t>
            </a:r>
            <a:r>
              <a:rPr lang="en-US" altLang="zh-CN" sz="28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等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。</a:t>
            </a:r>
            <a:endParaRPr lang="en-US" altLang="zh-CN" sz="32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69875" y="336550"/>
            <a:ext cx="2568575" cy="869950"/>
            <a:chOff x="6084413" y="595492"/>
            <a:chExt cx="2567826" cy="869801"/>
          </a:xfrm>
        </p:grpSpPr>
        <p:sp>
          <p:nvSpPr>
            <p:cNvPr id="5" name="矩形 5"/>
            <p:cNvSpPr>
              <a:spLocks noChangeArrowheads="1"/>
            </p:cNvSpPr>
            <p:nvPr/>
          </p:nvSpPr>
          <p:spPr bwMode="auto"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b="1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cs typeface="楷体" pitchFamily="49" charset="-122"/>
                </a:rPr>
                <a:t>作者简介</a:t>
              </a:r>
            </a:p>
          </p:txBody>
        </p:sp>
        <p:pic>
          <p:nvPicPr>
            <p:cNvPr id="6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4413" y="595492"/>
              <a:ext cx="739482" cy="86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0106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57419" y="884073"/>
            <a:ext cx="633670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想一想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：外貌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描写包含哪些内容？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331640" y="2427734"/>
            <a:ext cx="1457990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4000"/>
              <a:t>相貌</a:t>
            </a:r>
            <a:endParaRPr lang="zh-CN" altLang="en-US" sz="4000" dirty="0"/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3446961" y="2427734"/>
            <a:ext cx="1457990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4000" dirty="0"/>
              <a:t>身材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562282" y="2427734"/>
            <a:ext cx="1457990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4000" dirty="0"/>
              <a:t>穿着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1331641" y="3760396"/>
            <a:ext cx="1457990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仪态</a:t>
            </a: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446961" y="3760396"/>
            <a:ext cx="1457990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神态</a:t>
            </a: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5562283" y="3760396"/>
            <a:ext cx="1457990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en-US" altLang="zh-CN" dirty="0"/>
              <a:t>……</a:t>
            </a:r>
            <a:endParaRPr lang="zh-CN" altLang="en-US" dirty="0"/>
          </a:p>
        </p:txBody>
      </p:sp>
      <p:pic>
        <p:nvPicPr>
          <p:cNvPr id="1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40" y="510467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47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4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17546" y="1275606"/>
            <a:ext cx="43204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b="1" kern="0" spc="300" smtClean="0">
                <a:latin typeface="黑体" panose="02010609060101010101" pitchFamily="49" charset="-122"/>
                <a:ea typeface="黑体" panose="02010609060101010101" pitchFamily="49" charset="-122"/>
              </a:rPr>
              <a:t>默读</a:t>
            </a:r>
            <a:r>
              <a:rPr lang="en-US" altLang="zh-CN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他</a:t>
            </a:r>
            <a:r>
              <a:rPr lang="zh-CN" altLang="en-US" sz="3200" b="1" kern="0">
                <a:latin typeface="黑体" panose="02010609060101010101" pitchFamily="49" charset="-122"/>
                <a:ea typeface="黑体" panose="02010609060101010101" pitchFamily="49" charset="-122"/>
              </a:rPr>
              <a:t>像</a:t>
            </a: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一</a:t>
            </a: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棵挺脱的</a:t>
            </a: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树</a:t>
            </a:r>
            <a:r>
              <a:rPr lang="en-US" altLang="zh-CN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，说说在这个片段中</a:t>
            </a: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，侧重描写了祥子的什么</a:t>
            </a: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方面。</a:t>
            </a:r>
            <a:endParaRPr lang="zh-CN" altLang="en-US" sz="3200" b="1" kern="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7" y="411510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9" y="41627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4">
            <a:extLst>
              <a:ext uri="{FF2B5EF4-FFF2-40B4-BE49-F238E27FC236}">
                <a16:creationId xmlns="" xmlns:a16="http://schemas.microsoft.com/office/drawing/2014/main" id="{5484379D-3776-7748-BF08-F82CF795CA5C}"/>
              </a:ext>
            </a:extLst>
          </p:cNvPr>
          <p:cNvSpPr txBox="1"/>
          <p:nvPr/>
        </p:nvSpPr>
        <p:spPr>
          <a:xfrm>
            <a:off x="599502" y="366520"/>
            <a:ext cx="209914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098" name="Picture 2" descr="E:\22春\资源\图片\课本图片\第五单元_页面_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0" t="3885" b="18762"/>
          <a:stretch/>
        </p:blipFill>
        <p:spPr bwMode="auto">
          <a:xfrm>
            <a:off x="5158596" y="483518"/>
            <a:ext cx="3831131" cy="4424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436096" y="989768"/>
            <a:ext cx="2034379" cy="2302062"/>
          </a:xfrm>
          <a:prstGeom prst="rect">
            <a:avLst/>
          </a:prstGeom>
          <a:grpFill/>
          <a:ln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435645" y="3321171"/>
            <a:ext cx="3240811" cy="1509622"/>
          </a:xfrm>
          <a:prstGeom prst="rect">
            <a:avLst/>
          </a:prstGeom>
          <a:grpFill/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758968" y="1715904"/>
            <a:ext cx="1388634" cy="646331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mtClean="0">
                <a:solidFill>
                  <a:schemeClr val="bg1"/>
                </a:solidFill>
              </a:rPr>
              <a:t>身材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6344527" y="3781175"/>
            <a:ext cx="1423045" cy="646331"/>
          </a:xfrm>
          <a:prstGeom prst="rect">
            <a:avLst/>
          </a:prstGeom>
          <a:solidFill>
            <a:srgbClr val="FFC000">
              <a:alpha val="90000"/>
            </a:srgbClr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mtClean="0">
                <a:solidFill>
                  <a:schemeClr val="bg1"/>
                </a:solidFill>
              </a:rPr>
              <a:t>相貌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6627" y="2147056"/>
            <a:ext cx="44034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kern="0" spc="300" smtClean="0">
                <a:latin typeface="黑体" panose="02010609060101010101" pitchFamily="49" charset="-122"/>
                <a:ea typeface="黑体" panose="02010609060101010101" pitchFamily="49" charset="-122"/>
              </a:rPr>
              <a:t>    你是从哪些语句中看出来的？</a:t>
            </a:r>
            <a:endParaRPr lang="zh-CN" altLang="en-US" sz="3200"/>
          </a:p>
        </p:txBody>
      </p:sp>
    </p:spTree>
    <p:extLst>
      <p:ext uri="{BB962C8B-B14F-4D97-AF65-F5344CB8AC3E}">
        <p14:creationId xmlns:p14="http://schemas.microsoft.com/office/powerpoint/2010/main" val="112434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13" grpId="0" animBg="1"/>
      <p:bldP spid="9" grpId="0" animBg="1"/>
      <p:bldP spid="8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五单元_页面_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0" t="6318" b="46227"/>
          <a:stretch/>
        </p:blipFill>
        <p:spPr bwMode="auto">
          <a:xfrm>
            <a:off x="244701" y="195486"/>
            <a:ext cx="6606077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直接连接符 5"/>
          <p:cNvCxnSpPr/>
          <p:nvPr/>
        </p:nvCxnSpPr>
        <p:spPr>
          <a:xfrm>
            <a:off x="743249" y="1534759"/>
            <a:ext cx="473880" cy="1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815182" y="1525394"/>
            <a:ext cx="745952" cy="1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125687" y="1203597"/>
            <a:ext cx="2966042" cy="1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6836798" y="987574"/>
            <a:ext cx="2160240" cy="1200329"/>
          </a:xfrm>
          <a:prstGeom prst="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/>
            <a:r>
              <a:rPr lang="zh-CN" altLang="en-US" smtClean="0">
                <a:solidFill>
                  <a:schemeClr val="bg1"/>
                </a:solidFill>
              </a:rPr>
              <a:t>身</a:t>
            </a:r>
            <a:r>
              <a:rPr lang="zh-CN" altLang="en-US">
                <a:solidFill>
                  <a:schemeClr val="bg1"/>
                </a:solidFill>
              </a:rPr>
              <a:t>材高</a:t>
            </a:r>
            <a:r>
              <a:rPr lang="zh-CN" altLang="en-US" smtClean="0">
                <a:solidFill>
                  <a:schemeClr val="bg1"/>
                </a:solidFill>
              </a:rPr>
              <a:t>大</a:t>
            </a:r>
            <a:endParaRPr lang="en-US" altLang="zh-CN" smtClean="0">
              <a:solidFill>
                <a:schemeClr val="bg1"/>
              </a:solidFill>
            </a:endParaRPr>
          </a:p>
          <a:p>
            <a:pPr algn="l"/>
            <a:r>
              <a:rPr lang="zh-CN" altLang="en-US" smtClean="0">
                <a:solidFill>
                  <a:schemeClr val="bg1"/>
                </a:solidFill>
              </a:rPr>
              <a:t>身体健壮</a:t>
            </a:r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485727" y="3147813"/>
            <a:ext cx="2009366" cy="1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068972" y="3481975"/>
            <a:ext cx="1512168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490410" y="4155926"/>
            <a:ext cx="1326001" cy="1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3768188" y="3470251"/>
            <a:ext cx="323541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802146" y="3795886"/>
            <a:ext cx="3289583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743249" y="4227934"/>
            <a:ext cx="3186709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836798" y="3291830"/>
            <a:ext cx="1911666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车夫穿着</a:t>
            </a:r>
            <a:endParaRPr lang="zh-CN" altLang="en-US" sz="32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217129" y="3481975"/>
            <a:ext cx="690575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31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5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22春\资源\图片\课本图片\第五单元_页面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7325" y="529648"/>
            <a:ext cx="784541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945357" y="1376492"/>
            <a:ext cx="72008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6561981" y="927192"/>
            <a:ext cx="158417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979631" y="1808540"/>
            <a:ext cx="72008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79631" y="2231962"/>
            <a:ext cx="349411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313509" y="3101684"/>
            <a:ext cx="93610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555776" y="4227934"/>
            <a:ext cx="4176464" cy="646331"/>
          </a:xfrm>
          <a:prstGeom prst="rect">
            <a:avLst/>
          </a:prstGeom>
          <a:solidFill>
            <a:srgbClr val="FF0000">
              <a:alpha val="77000"/>
            </a:srgbClr>
          </a:solidFill>
          <a:ln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健</a:t>
            </a:r>
            <a:r>
              <a:rPr lang="zh-CN" altLang="en-US" smtClean="0">
                <a:solidFill>
                  <a:schemeClr val="bg1"/>
                </a:solidFill>
              </a:rPr>
              <a:t>壮、精气神十足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4860032" y="2643758"/>
            <a:ext cx="9001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87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2"/>
          <p:cNvSpPr>
            <a:spLocks noChangeArrowheads="1"/>
          </p:cNvSpPr>
          <p:nvPr/>
        </p:nvSpPr>
        <p:spPr bwMode="gray">
          <a:xfrm>
            <a:off x="5004048" y="1737464"/>
            <a:ext cx="3528392" cy="2070259"/>
          </a:xfrm>
          <a:prstGeom prst="roundRect">
            <a:avLst>
              <a:gd name="adj" fmla="val 11505"/>
            </a:avLst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  <a:extLst/>
        </p:spPr>
        <p:txBody>
          <a:bodyPr wrap="square" rtlCol="0">
            <a:spAutoFit/>
          </a:bodyPr>
          <a:lstStyle/>
          <a:p>
            <a:r>
              <a:rPr lang="zh-CN" altLang="en-US" sz="40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外貌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描写可以交代人物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4000" b="1" smtClean="0">
                <a:latin typeface="宋体" panose="02010600030101010101" pitchFamily="2" charset="-122"/>
                <a:ea typeface="宋体" panose="02010600030101010101" pitchFamily="2" charset="-122"/>
              </a:rPr>
              <a:t>身份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zh-CN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75" y="1605286"/>
            <a:ext cx="4176464" cy="233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3382704" y="699542"/>
            <a:ext cx="2954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mtClean="0">
                <a:latin typeface="黑体" pitchFamily="49" charset="-122"/>
                <a:ea typeface="黑体" pitchFamily="49" charset="-122"/>
              </a:rPr>
              <a:t>你发现了吗？</a:t>
            </a:r>
            <a:endParaRPr lang="zh-CN" altLang="en-US" sz="360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545" y="331459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12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7" y="483518"/>
            <a:ext cx="76104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文中有一些难懂的语句，有什么方法读懂它们？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Picture 2" descr="E:\22春\资源\图片\课本图片\第五单元_页面_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4" t="83086" b="10956"/>
          <a:stretch/>
        </p:blipFill>
        <p:spPr bwMode="auto">
          <a:xfrm>
            <a:off x="539552" y="3723878"/>
            <a:ext cx="8299452" cy="77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6109" y="1707654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看着那高等的车夫，他计划着怎样杀进他的腰去，好更显出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他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铁扇面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似的胸与直硬的背。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965516" y="2176081"/>
            <a:ext cx="10081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73714" y="2571750"/>
            <a:ext cx="7459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标注 11"/>
          <p:cNvSpPr/>
          <p:nvPr/>
        </p:nvSpPr>
        <p:spPr>
          <a:xfrm>
            <a:off x="1494320" y="3003798"/>
            <a:ext cx="3168352" cy="432048"/>
          </a:xfrm>
          <a:prstGeom prst="wedgeRoundRectCallout">
            <a:avLst>
              <a:gd name="adj1" fmla="val -51327"/>
              <a:gd name="adj2" fmla="val -117995"/>
              <a:gd name="adj3" fmla="val 16667"/>
            </a:avLst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借助注</a:t>
            </a:r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释理解</a:t>
            </a:r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783361" y="4450795"/>
            <a:ext cx="315781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13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五单元_页面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7325" y="529648"/>
            <a:ext cx="784541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763688" y="2655384"/>
            <a:ext cx="640871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043608" y="3075806"/>
            <a:ext cx="712879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云形标注 6"/>
          <p:cNvSpPr/>
          <p:nvPr/>
        </p:nvSpPr>
        <p:spPr>
          <a:xfrm>
            <a:off x="4499992" y="627534"/>
            <a:ext cx="2952328" cy="1414282"/>
          </a:xfrm>
          <a:prstGeom prst="cloudCallout">
            <a:avLst>
              <a:gd name="adj1" fmla="val -42747"/>
              <a:gd name="adj2" fmla="val 71649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怎么理解这句话？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2555776" y="4299942"/>
            <a:ext cx="3168352" cy="432048"/>
          </a:xfrm>
          <a:prstGeom prst="wedgeRoundRectCallout">
            <a:avLst>
              <a:gd name="adj1" fmla="val -51327"/>
              <a:gd name="adj2" fmla="val -117995"/>
              <a:gd name="adj3" fmla="val 16667"/>
            </a:avLst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联</a:t>
            </a:r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系上下文理解</a:t>
            </a:r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857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五单元_页面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7325" y="529648"/>
            <a:ext cx="784541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763688" y="2655384"/>
            <a:ext cx="640871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043608" y="3075806"/>
            <a:ext cx="712879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475656" y="987574"/>
            <a:ext cx="4968552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23628" y="1347614"/>
            <a:ext cx="6768752" cy="105560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祥子对自己的模样是很满意的，因为他的脸和他的身体一样“结实硬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棒”。</a:t>
            </a:r>
          </a:p>
        </p:txBody>
      </p:sp>
    </p:spTree>
    <p:extLst>
      <p:ext uri="{BB962C8B-B14F-4D97-AF65-F5344CB8AC3E}">
        <p14:creationId xmlns:p14="http://schemas.microsoft.com/office/powerpoint/2010/main" val="236362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47664" y="717597"/>
            <a:ext cx="61206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祥子给你留下了怎样的印象？</a:t>
            </a:r>
            <a:endParaRPr lang="zh-CN" altLang="en-US" sz="3200" kern="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39552" y="2355726"/>
            <a:ext cx="3456384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4000" smtClean="0"/>
              <a:t>身体健壮结实</a:t>
            </a:r>
            <a:endParaRPr lang="zh-CN" altLang="en-US" sz="4000" dirty="0"/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9552" y="3386485"/>
            <a:ext cx="3888432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4000"/>
              <a:t>充满</a:t>
            </a:r>
            <a:r>
              <a:rPr lang="zh-CN" altLang="en-US" sz="4000" smtClean="0"/>
              <a:t>自信和活力</a:t>
            </a:r>
            <a:endParaRPr lang="zh-CN" altLang="en-US" sz="40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129" y="1965326"/>
            <a:ext cx="4176464" cy="2334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151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50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1099646"/>
            <a:ext cx="80648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latin typeface="黑体" pitchFamily="49" charset="-122"/>
                <a:ea typeface="黑体" pitchFamily="49" charset="-122"/>
              </a:rPr>
              <a:t>    从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下列命题中任选一</a:t>
            </a:r>
            <a:r>
              <a:rPr lang="zh-CN" altLang="en-US" sz="2800" b="1">
                <a:latin typeface="黑体" pitchFamily="49" charset="-122"/>
                <a:ea typeface="黑体" pitchFamily="49" charset="-122"/>
              </a:rPr>
              <a:t>个</a:t>
            </a:r>
            <a:r>
              <a:rPr lang="zh-CN" altLang="en-US" sz="2800" b="1" smtClean="0">
                <a:latin typeface="黑体" pitchFamily="49" charset="-122"/>
                <a:ea typeface="黑体" pitchFamily="49" charset="-122"/>
              </a:rPr>
              <a:t>，写</a:t>
            </a:r>
            <a:r>
              <a:rPr lang="zh-CN" altLang="en-US" sz="2800" b="1">
                <a:latin typeface="黑体" pitchFamily="49" charset="-122"/>
                <a:ea typeface="黑体" pitchFamily="49" charset="-122"/>
              </a:rPr>
              <a:t>一</a:t>
            </a:r>
            <a:r>
              <a:rPr lang="zh-CN" altLang="en-US" sz="2800" b="1" smtClean="0">
                <a:latin typeface="黑体" pitchFamily="49" charset="-122"/>
                <a:ea typeface="黑体" pitchFamily="49" charset="-122"/>
              </a:rPr>
              <a:t>段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文字</a:t>
            </a:r>
            <a:r>
              <a:rPr lang="zh-CN" altLang="en-US" sz="2800" b="1">
                <a:latin typeface="黑体" pitchFamily="49" charset="-122"/>
                <a:ea typeface="黑体" pitchFamily="49" charset="-122"/>
              </a:rPr>
              <a:t>。</a:t>
            </a:r>
            <a:r>
              <a:rPr lang="zh-CN" altLang="en-US" sz="2800" b="1" smtClean="0">
                <a:latin typeface="黑体" pitchFamily="49" charset="-122"/>
                <a:ea typeface="黑体" pitchFamily="49" charset="-122"/>
              </a:rPr>
              <a:t>要求：通过动作描写和外貌描写等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初步显示人物的身份和性格</a:t>
            </a:r>
            <a:r>
              <a:rPr lang="zh-CN" altLang="en-US" sz="2800" b="1">
                <a:latin typeface="黑体" pitchFamily="49" charset="-122"/>
                <a:ea typeface="黑体" pitchFamily="49" charset="-122"/>
              </a:rPr>
              <a:t>特点</a:t>
            </a:r>
            <a:r>
              <a:rPr lang="zh-CN" altLang="en-US" sz="2800" b="1" smtClean="0">
                <a:latin typeface="黑体" pitchFamily="49" charset="-122"/>
                <a:ea typeface="黑体" pitchFamily="49" charset="-122"/>
              </a:rPr>
              <a:t>。</a:t>
            </a:r>
            <a:endParaRPr lang="zh-CN" altLang="en-US" sz="28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761318" y="436128"/>
            <a:ext cx="150642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小练笔</a:t>
            </a:r>
            <a:endParaRPr lang="zh-CN" altLang="en-US" sz="3200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A1A10B2-CE78-6A4D-8987-BCB3984DCB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2864"/>
            <a:ext cx="559476" cy="54546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83568" y="3437587"/>
            <a:ext cx="25010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①我的老师</a:t>
            </a:r>
            <a:endParaRPr lang="zh-CN" altLang="en-US" sz="36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350727" y="3437587"/>
            <a:ext cx="27334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②我的同学 </a:t>
            </a:r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0165" y="3437587"/>
            <a:ext cx="25010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③我的朋友</a:t>
            </a:r>
            <a:endParaRPr lang="zh-CN" altLang="en-US" sz="36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308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14" y="273479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27" y="311579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4">
            <a:extLst>
              <a:ext uri="{FF2B5EF4-FFF2-40B4-BE49-F238E27FC236}">
                <a16:creationId xmlns="" xmlns:a16="http://schemas.microsoft.com/office/drawing/2014/main" id="{4A3C3B97-39E1-8A49-BBB7-0945BB059AA6}"/>
              </a:ext>
            </a:extLst>
          </p:cNvPr>
          <p:cNvSpPr txBox="1"/>
          <p:nvPr/>
        </p:nvSpPr>
        <p:spPr>
          <a:xfrm>
            <a:off x="594027" y="258868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18" name="矩形 17"/>
          <p:cNvSpPr/>
          <p:nvPr/>
        </p:nvSpPr>
        <p:spPr>
          <a:xfrm>
            <a:off x="584980" y="1319445"/>
            <a:ext cx="8072494" cy="290848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他像一棵挺脱的树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描写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了祥子的身材和外貌，将一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个</a:t>
            </a:r>
            <a:r>
              <a:rPr lang="zh-CN" altLang="en-US" sz="3200" b="1" u="sng" dirty="0" smtClean="0">
                <a:latin typeface="楷体" pitchFamily="49" charset="-122"/>
                <a:ea typeface="楷体" pitchFamily="49" charset="-122"/>
              </a:rPr>
              <a:t>    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en-US" sz="3200" b="1" u="sng" dirty="0" smtClean="0">
                <a:latin typeface="楷体" pitchFamily="49" charset="-122"/>
                <a:ea typeface="楷体" pitchFamily="49" charset="-122"/>
              </a:rPr>
              <a:t>    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祥子展现在人们面前，也表现了他的朴实与生气勃勃。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851920" y="2124893"/>
            <a:ext cx="2214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健壮结实</a:t>
            </a:r>
          </a:p>
        </p:txBody>
      </p:sp>
      <p:sp>
        <p:nvSpPr>
          <p:cNvPr id="12" name="矩形 11"/>
          <p:cNvSpPr/>
          <p:nvPr/>
        </p:nvSpPr>
        <p:spPr>
          <a:xfrm>
            <a:off x="5796136" y="2124894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相貌普通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02" y="258763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65" y="276226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323528" y="1266895"/>
            <a:ext cx="8568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smtClean="0">
                <a:latin typeface="黑体" pitchFamily="49" charset="-122"/>
                <a:ea typeface="黑体" pitchFamily="49" charset="-122"/>
              </a:rPr>
              <a:t>一、下列加</a:t>
            </a:r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点</a:t>
            </a:r>
            <a:r>
              <a:rPr lang="zh-CN" altLang="en-US" sz="3200" dirty="0">
                <a:latin typeface="黑体" pitchFamily="49" charset="-122"/>
                <a:ea typeface="黑体" pitchFamily="49" charset="-122"/>
              </a:rPr>
              <a:t>字读音完全正确的一组</a:t>
            </a:r>
            <a:r>
              <a:rPr lang="zh-CN" altLang="en-US" sz="3200">
                <a:latin typeface="黑体" pitchFamily="49" charset="-122"/>
                <a:ea typeface="黑体" pitchFamily="49" charset="-122"/>
              </a:rPr>
              <a:t>是</a:t>
            </a:r>
            <a:r>
              <a:rPr lang="zh-CN" altLang="en-US" sz="3200" smtClean="0">
                <a:latin typeface="黑体" pitchFamily="49" charset="-122"/>
                <a:ea typeface="黑体" pitchFamily="49" charset="-122"/>
              </a:rPr>
              <a:t>（  </a:t>
            </a:r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）。</a:t>
            </a:r>
            <a:endParaRPr lang="zh-CN" altLang="en-US" sz="32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15616" y="2072917"/>
            <a:ext cx="7323336" cy="2582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32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A</a:t>
            </a:r>
            <a:r>
              <a:rPr lang="en-US" altLang="zh-CN" sz="3200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3200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嘎子（</a:t>
            </a:r>
            <a:r>
              <a:rPr lang="en-US" altLang="zh-CN" sz="3200" dirty="0" err="1" smtClean="0">
                <a:solidFill>
                  <a:prstClr val="black"/>
                </a:solidFill>
                <a:latin typeface="汉语拼音" pitchFamily="34" charset="0"/>
                <a:ea typeface="楷体" pitchFamily="49" charset="-122"/>
                <a:cs typeface="汉语拼音" pitchFamily="34" charset="0"/>
              </a:rPr>
              <a:t>gě</a:t>
            </a:r>
            <a:r>
              <a:rPr lang="zh-CN" altLang="en-US" sz="3200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）     揩油</a:t>
            </a:r>
            <a:r>
              <a:rPr lang="zh-CN" altLang="en-US" sz="32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dirty="0" err="1">
                <a:solidFill>
                  <a:prstClr val="black"/>
                </a:solidFill>
                <a:latin typeface="汉语拼音" pitchFamily="34" charset="0"/>
                <a:ea typeface="楷体" pitchFamily="49" charset="-122"/>
                <a:cs typeface="汉语拼音" pitchFamily="34" charset="0"/>
              </a:rPr>
              <a:t>kǎi</a:t>
            </a:r>
            <a:r>
              <a:rPr lang="zh-CN" altLang="en-US" sz="3200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）</a:t>
            </a:r>
            <a:endParaRPr lang="en-US" altLang="zh-CN" sz="3200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en-US" altLang="zh-CN" sz="3200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B</a:t>
            </a:r>
            <a:r>
              <a:rPr lang="en-US" altLang="zh-CN" sz="32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32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揪心（</a:t>
            </a:r>
            <a:r>
              <a:rPr lang="en-US" altLang="zh-CN" sz="3200" dirty="0" err="1">
                <a:solidFill>
                  <a:prstClr val="black"/>
                </a:solidFill>
                <a:latin typeface="汉语拼音" pitchFamily="34" charset="0"/>
                <a:ea typeface="楷体" pitchFamily="49" charset="-122"/>
                <a:cs typeface="汉语拼音" pitchFamily="34" charset="0"/>
              </a:rPr>
              <a:t>qiū</a:t>
            </a:r>
            <a:r>
              <a:rPr lang="zh-CN" altLang="en-US" sz="3200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）     手腕</a:t>
            </a:r>
            <a:r>
              <a:rPr lang="zh-CN" altLang="en-US" sz="32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dirty="0" err="1">
                <a:solidFill>
                  <a:prstClr val="black"/>
                </a:solidFill>
                <a:latin typeface="汉语拼音" pitchFamily="34" charset="0"/>
                <a:ea typeface="楷体" pitchFamily="49" charset="-122"/>
                <a:cs typeface="汉语拼音" pitchFamily="34" charset="0"/>
              </a:rPr>
              <a:t>wàn</a:t>
            </a:r>
            <a:r>
              <a:rPr lang="zh-CN" altLang="en-US" sz="32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）</a:t>
            </a:r>
          </a:p>
          <a:p>
            <a:pPr lvl="0">
              <a:lnSpc>
                <a:spcPct val="130000"/>
              </a:lnSpc>
            </a:pPr>
            <a:r>
              <a:rPr lang="en-US" altLang="zh-CN" sz="32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C.</a:t>
            </a:r>
            <a:r>
              <a:rPr lang="zh-CN" altLang="en-US" sz="32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铸造（</a:t>
            </a:r>
            <a:r>
              <a:rPr lang="en-US" altLang="zh-CN" sz="3200" dirty="0" err="1">
                <a:solidFill>
                  <a:prstClr val="black"/>
                </a:solidFill>
                <a:latin typeface="汉语拼音" pitchFamily="34" charset="0"/>
                <a:ea typeface="楷体" pitchFamily="49" charset="-122"/>
                <a:cs typeface="汉语拼音" pitchFamily="34" charset="0"/>
              </a:rPr>
              <a:t>zhù</a:t>
            </a:r>
            <a:r>
              <a:rPr lang="zh-CN" altLang="en-US" sz="3200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）    颧骨</a:t>
            </a:r>
            <a:r>
              <a:rPr lang="zh-CN" altLang="en-US" sz="32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dirty="0" err="1">
                <a:solidFill>
                  <a:prstClr val="black"/>
                </a:solidFill>
                <a:latin typeface="汉语拼音" pitchFamily="34" charset="0"/>
                <a:ea typeface="楷体" pitchFamily="49" charset="-122"/>
                <a:cs typeface="汉语拼音" pitchFamily="34" charset="0"/>
              </a:rPr>
              <a:t>quán</a:t>
            </a:r>
            <a:r>
              <a:rPr lang="zh-CN" altLang="en-US" sz="3200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）</a:t>
            </a:r>
            <a:endParaRPr lang="en-US" altLang="zh-CN" sz="3200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en-US" altLang="zh-CN" sz="3200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D</a:t>
            </a:r>
            <a:r>
              <a:rPr lang="en-US" altLang="zh-CN" sz="32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32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监考（</a:t>
            </a:r>
            <a:r>
              <a:rPr lang="en-US" altLang="zh-CN" sz="3200" dirty="0" err="1">
                <a:solidFill>
                  <a:prstClr val="black"/>
                </a:solidFill>
                <a:latin typeface="汉语拼音" pitchFamily="34" charset="0"/>
                <a:ea typeface="楷体" pitchFamily="49" charset="-122"/>
                <a:cs typeface="汉语拼音" pitchFamily="34" charset="0"/>
              </a:rPr>
              <a:t>jiān</a:t>
            </a:r>
            <a:r>
              <a:rPr lang="zh-CN" altLang="en-US" sz="3200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）    吐痰</a:t>
            </a:r>
            <a:r>
              <a:rPr lang="zh-CN" altLang="en-US" sz="32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dirty="0" err="1">
                <a:solidFill>
                  <a:prstClr val="black"/>
                </a:solidFill>
                <a:latin typeface="汉语拼音" pitchFamily="34" charset="0"/>
                <a:ea typeface="楷体" pitchFamily="49" charset="-122"/>
                <a:cs typeface="汉语拼音" pitchFamily="34" charset="0"/>
              </a:rPr>
              <a:t>tǎn</a:t>
            </a:r>
            <a:r>
              <a:rPr lang="zh-CN" altLang="en-US" sz="32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）</a:t>
            </a:r>
          </a:p>
        </p:txBody>
      </p:sp>
      <p:sp>
        <p:nvSpPr>
          <p:cNvPr id="4" name="矩形 3"/>
          <p:cNvSpPr/>
          <p:nvPr/>
        </p:nvSpPr>
        <p:spPr>
          <a:xfrm>
            <a:off x="7740352" y="1266894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汉语拼音" pitchFamily="34" charset="0"/>
              </a:rPr>
              <a:t>C</a:t>
            </a:r>
            <a:endParaRPr lang="zh-CN" altLang="en-US" sz="3200" dirty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76057" y="2279906"/>
            <a:ext cx="2773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dirty="0" smtClean="0">
                <a:solidFill>
                  <a:srgbClr val="FF0000"/>
                </a:solidFill>
                <a:latin typeface="+mn-ea"/>
              </a:rPr>
              <a:t>·</a:t>
            </a:r>
            <a:endParaRPr lang="zh-CN" altLang="en-US" sz="4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70772" y="2271280"/>
            <a:ext cx="2773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dirty="0" smtClean="0">
                <a:solidFill>
                  <a:srgbClr val="FF0000"/>
                </a:solidFill>
                <a:latin typeface="+mn-ea"/>
              </a:rPr>
              <a:t>·</a:t>
            </a:r>
            <a:endParaRPr lang="zh-CN" altLang="en-US" sz="4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63257" y="2907726"/>
            <a:ext cx="1896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dirty="0" smtClean="0">
                <a:solidFill>
                  <a:srgbClr val="FF0000"/>
                </a:solidFill>
                <a:latin typeface="+mn-ea"/>
              </a:rPr>
              <a:t>·</a:t>
            </a:r>
            <a:endParaRPr lang="zh-CN" altLang="en-US" sz="4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76185" y="2899100"/>
            <a:ext cx="2773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dirty="0" smtClean="0">
                <a:solidFill>
                  <a:srgbClr val="FF0000"/>
                </a:solidFill>
                <a:latin typeface="+mn-ea"/>
              </a:rPr>
              <a:t>·</a:t>
            </a:r>
            <a:endParaRPr lang="zh-CN" altLang="en-US" sz="4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30382" y="3529920"/>
            <a:ext cx="2773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dirty="0" smtClean="0">
                <a:solidFill>
                  <a:srgbClr val="FF0000"/>
                </a:solidFill>
                <a:latin typeface="+mn-ea"/>
              </a:rPr>
              <a:t>·</a:t>
            </a:r>
            <a:endParaRPr lang="zh-CN" altLang="en-US" sz="4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88024" y="3537722"/>
            <a:ext cx="2773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dirty="0" smtClean="0">
                <a:solidFill>
                  <a:srgbClr val="FF0000"/>
                </a:solidFill>
                <a:latin typeface="+mn-ea"/>
              </a:rPr>
              <a:t>·</a:t>
            </a:r>
            <a:endParaRPr lang="zh-CN" altLang="en-US" sz="4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648550" y="4189025"/>
            <a:ext cx="2773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dirty="0" smtClean="0">
                <a:solidFill>
                  <a:srgbClr val="FF0000"/>
                </a:solidFill>
                <a:latin typeface="+mn-ea"/>
              </a:rPr>
              <a:t>·</a:t>
            </a:r>
            <a:endParaRPr lang="zh-CN" altLang="en-US" sz="4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283454" y="4171773"/>
            <a:ext cx="2773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dirty="0" smtClean="0">
                <a:solidFill>
                  <a:srgbClr val="FF0000"/>
                </a:solidFill>
                <a:latin typeface="+mn-ea"/>
              </a:rPr>
              <a:t>·</a:t>
            </a:r>
            <a:endParaRPr lang="zh-CN" altLang="en-US" sz="4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4" name="文本框 14"/>
          <p:cNvSpPr txBox="1"/>
          <p:nvPr/>
        </p:nvSpPr>
        <p:spPr>
          <a:xfrm>
            <a:off x="629927" y="244002"/>
            <a:ext cx="200342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  <p:extLst>
      <p:ext uri="{BB962C8B-B14F-4D97-AF65-F5344CB8AC3E}">
        <p14:creationId xmlns:p14="http://schemas.microsoft.com/office/powerpoint/2010/main" val="264610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59" y="512354"/>
            <a:ext cx="633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smtClean="0">
                <a:latin typeface="黑体" pitchFamily="49" charset="-122"/>
                <a:ea typeface="黑体" pitchFamily="49" charset="-122"/>
              </a:rPr>
              <a:t>    二、</a:t>
            </a:r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根据材料回答问题。</a:t>
            </a:r>
            <a:endParaRPr lang="zh-CN" altLang="zh-CN" sz="32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9898" y="3382070"/>
            <a:ext cx="7966557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zh-CN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很高很大</a:t>
            </a:r>
            <a:r>
              <a:rPr lang="zh-CN" altLang="zh-CN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”</a:t>
            </a:r>
            <a:r>
              <a:rPr lang="zh-CN" altLang="zh-CN" sz="24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是</a:t>
            </a:r>
            <a:r>
              <a:rPr lang="en-US" altLang="zh-CN" sz="2400" b="1" u="sng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 </a:t>
            </a:r>
            <a:r>
              <a:rPr lang="zh-CN" altLang="zh-CN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描</a:t>
            </a:r>
            <a:r>
              <a:rPr lang="zh-CN" altLang="zh-CN" sz="24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写</a:t>
            </a:r>
            <a:r>
              <a:rPr lang="zh-CN" altLang="zh-CN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en-US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写出了祥子</a:t>
            </a:r>
            <a:r>
              <a:rPr lang="zh-CN" altLang="en-US" sz="2400" b="1" u="sng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 </a:t>
            </a:r>
            <a:r>
              <a:rPr lang="zh-CN" altLang="en-US" sz="24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的身材特</a:t>
            </a:r>
            <a:r>
              <a:rPr lang="zh-CN" altLang="en-US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点；“</a:t>
            </a:r>
            <a:r>
              <a:rPr lang="zh-CN" altLang="en-US" sz="24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带出天真淘气的样子的大人”是说祥子</a:t>
            </a:r>
            <a:r>
              <a:rPr lang="zh-CN" altLang="en-US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虽然年</a:t>
            </a:r>
            <a:r>
              <a:rPr lang="zh-CN" altLang="en-US" sz="24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龄小，还有</a:t>
            </a:r>
            <a:r>
              <a:rPr lang="en-US" altLang="zh-CN" sz="2400" b="1" u="sng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     </a:t>
            </a:r>
            <a:r>
              <a:rPr lang="zh-CN" altLang="en-US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的孩童模样，但身形已经是大人了</a:t>
            </a:r>
            <a:r>
              <a:rPr lang="zh-CN" altLang="zh-CN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。</a:t>
            </a:r>
            <a:endParaRPr lang="en-US" altLang="zh-CN" sz="2400" b="1" dirty="0" smtClean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86587" y="1275606"/>
            <a:ext cx="7592571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二十来岁，他已经很大很高，虽然肢体还没被年月铸成一定的格局，可是已经像个成人了</a:t>
            </a:r>
            <a:r>
              <a:rPr lang="en-US" altLang="zh-CN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一个脸上身上都带出天真淘气的样子的大人</a:t>
            </a:r>
            <a:r>
              <a:rPr lang="zh-CN" altLang="zh-CN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2800" u="sng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79712" y="4252933"/>
            <a:ext cx="1800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天真淘气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63888" y="3367847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貌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795911" y="3389524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高大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01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43608" y="1491630"/>
            <a:ext cx="7283545" cy="282692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上节课我们学习了主要运用外貌描写的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他像一颗挺脱的树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，这节课我们学习主要运用动作描写的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摔跤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两茎灯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草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163888" y="195486"/>
            <a:ext cx="2816225" cy="715962"/>
            <a:chOff x="2915816" y="267494"/>
            <a:chExt cx="2816225" cy="715962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2915816" y="267494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439941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2915816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3" b="8244"/>
          <a:stretch/>
        </p:blipFill>
        <p:spPr bwMode="auto">
          <a:xfrm>
            <a:off x="0" y="-20538"/>
            <a:ext cx="9144000" cy="5356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48"/>
          <p:cNvSpPr txBox="1"/>
          <p:nvPr/>
        </p:nvSpPr>
        <p:spPr>
          <a:xfrm>
            <a:off x="3707904" y="3795886"/>
            <a:ext cx="2448272" cy="1084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b="1" smtClean="0">
                <a:ln w="0"/>
                <a:solidFill>
                  <a:schemeClr val="tx1"/>
                </a:solidFill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摔 跤</a:t>
            </a:r>
            <a:endParaRPr lang="zh-CN" altLang="en-US" sz="6600" b="1" dirty="0">
              <a:ln w="0"/>
              <a:solidFill>
                <a:schemeClr val="tx1"/>
              </a:solidFill>
              <a:effectLst>
                <a:glow rad="139700">
                  <a:schemeClr val="bg1">
                    <a:alpha val="91000"/>
                  </a:schemeClr>
                </a:glow>
              </a:effectLst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483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467544" y="1491630"/>
            <a:ext cx="8180530" cy="245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徐光耀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生于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1925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年，河北雄县人。历任河北省文联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主席、党组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书记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代表作品：</a:t>
            </a:r>
            <a:r>
              <a:rPr lang="zh-CN" altLang="en-US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长篇小说</a:t>
            </a:r>
            <a:r>
              <a:rPr lang="en-US" altLang="zh-CN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平原烈火</a:t>
            </a:r>
            <a:r>
              <a:rPr lang="en-US" altLang="zh-CN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中篇小说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和电影剧</a:t>
            </a:r>
            <a:r>
              <a:rPr lang="zh-CN" altLang="en-US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u="sng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兵张嘎</a:t>
            </a:r>
            <a:r>
              <a:rPr lang="en-US" altLang="zh-CN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等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" name="组合 4"/>
          <p:cNvGrpSpPr>
            <a:grpSpLocks/>
          </p:cNvGrpSpPr>
          <p:nvPr/>
        </p:nvGrpSpPr>
        <p:grpSpPr bwMode="auto">
          <a:xfrm>
            <a:off x="269875" y="336550"/>
            <a:ext cx="2568575" cy="869950"/>
            <a:chOff x="6084413" y="595492"/>
            <a:chExt cx="2567826" cy="869801"/>
          </a:xfrm>
        </p:grpSpPr>
        <p:sp>
          <p:nvSpPr>
            <p:cNvPr id="9" name="矩形 5"/>
            <p:cNvSpPr>
              <a:spLocks noChangeArrowheads="1"/>
            </p:cNvSpPr>
            <p:nvPr/>
          </p:nvSpPr>
          <p:spPr bwMode="auto"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b="1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cs typeface="楷体" pitchFamily="49" charset="-122"/>
                </a:rPr>
                <a:t>作者简介</a:t>
              </a:r>
            </a:p>
          </p:txBody>
        </p:sp>
        <p:pic>
          <p:nvPicPr>
            <p:cNvPr id="10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4413" y="595492"/>
              <a:ext cx="739482" cy="86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1203598"/>
            <a:ext cx="4248472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默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读课文</a:t>
            </a:r>
            <a:r>
              <a:rPr lang="en-US" altLang="zh-CN" sz="3200" kern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说说课文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围绕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小嘎子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，主要写了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什么。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37492" y="3219822"/>
            <a:ext cx="3937645" cy="1374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en-US" sz="36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小</a:t>
            </a:r>
            <a:r>
              <a: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嘎子和小胖墩</a:t>
            </a:r>
            <a:r>
              <a:rPr lang="zh-CN" altLang="en-US" sz="3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儿</a:t>
            </a:r>
            <a:r>
              <a:rPr lang="zh-CN" altLang="en-US" sz="36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摔跤。</a:t>
            </a:r>
            <a:endParaRPr lang="zh-CN" altLang="en-US" sz="36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62" y="306212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00" y="306212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4">
            <a:extLst>
              <a:ext uri="{FF2B5EF4-FFF2-40B4-BE49-F238E27FC236}">
                <a16:creationId xmlns="" xmlns:a16="http://schemas.microsoft.com/office/drawing/2014/main" id="{2CE03CEB-302D-7F49-91E3-27EDABCA2FA5}"/>
              </a:ext>
            </a:extLst>
          </p:cNvPr>
          <p:cNvSpPr txBox="1"/>
          <p:nvPr/>
        </p:nvSpPr>
        <p:spPr>
          <a:xfrm>
            <a:off x="643687" y="273988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pic>
        <p:nvPicPr>
          <p:cNvPr id="10" name="Picture 3" descr="E:\22春\资源\图片\课本图片\第五单元_页面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77138" y="117811"/>
            <a:ext cx="4204602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06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7" y="411510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9" y="41627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74870" y="1635646"/>
            <a:ext cx="412512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文章哪些语句具体描写了摔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跤比赛的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过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程。</a:t>
            </a:r>
            <a:endParaRPr lang="zh-CN" altLang="en-US" sz="3200" kern="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14">
            <a:extLst>
              <a:ext uri="{FF2B5EF4-FFF2-40B4-BE49-F238E27FC236}">
                <a16:creationId xmlns="" xmlns:a16="http://schemas.microsoft.com/office/drawing/2014/main" id="{5484379D-3776-7748-BF08-F82CF795CA5C}"/>
              </a:ext>
            </a:extLst>
          </p:cNvPr>
          <p:cNvSpPr txBox="1"/>
          <p:nvPr/>
        </p:nvSpPr>
        <p:spPr>
          <a:xfrm>
            <a:off x="599502" y="366520"/>
            <a:ext cx="209914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3" descr="E:\22春\资源\图片\课本图片\第五单元_页面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76154" y="123478"/>
            <a:ext cx="4204602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任意多边形 1"/>
          <p:cNvSpPr/>
          <p:nvPr/>
        </p:nvSpPr>
        <p:spPr>
          <a:xfrm>
            <a:off x="5063706" y="1768415"/>
            <a:ext cx="3786996" cy="2838091"/>
          </a:xfrm>
          <a:custGeom>
            <a:avLst/>
            <a:gdLst>
              <a:gd name="connsiteX0" fmla="*/ 2173856 w 3786996"/>
              <a:gd name="connsiteY0" fmla="*/ 207034 h 2838091"/>
              <a:gd name="connsiteX1" fmla="*/ 2173856 w 3786996"/>
              <a:gd name="connsiteY1" fmla="*/ 0 h 2838091"/>
              <a:gd name="connsiteX2" fmla="*/ 3786996 w 3786996"/>
              <a:gd name="connsiteY2" fmla="*/ 0 h 2838091"/>
              <a:gd name="connsiteX3" fmla="*/ 3786996 w 3786996"/>
              <a:gd name="connsiteY3" fmla="*/ 2639683 h 2838091"/>
              <a:gd name="connsiteX4" fmla="*/ 3545456 w 3786996"/>
              <a:gd name="connsiteY4" fmla="*/ 2639683 h 2838091"/>
              <a:gd name="connsiteX5" fmla="*/ 3545456 w 3786996"/>
              <a:gd name="connsiteY5" fmla="*/ 2838091 h 2838091"/>
              <a:gd name="connsiteX6" fmla="*/ 1759788 w 3786996"/>
              <a:gd name="connsiteY6" fmla="*/ 2838091 h 2838091"/>
              <a:gd name="connsiteX7" fmla="*/ 1759788 w 3786996"/>
              <a:gd name="connsiteY7" fmla="*/ 888521 h 2838091"/>
              <a:gd name="connsiteX8" fmla="*/ 0 w 3786996"/>
              <a:gd name="connsiteY8" fmla="*/ 888521 h 2838091"/>
              <a:gd name="connsiteX9" fmla="*/ 0 w 3786996"/>
              <a:gd name="connsiteY9" fmla="*/ 215660 h 2838091"/>
              <a:gd name="connsiteX10" fmla="*/ 2173856 w 3786996"/>
              <a:gd name="connsiteY10" fmla="*/ 207034 h 283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86996" h="2838091">
                <a:moveTo>
                  <a:pt x="2173856" y="207034"/>
                </a:moveTo>
                <a:lnTo>
                  <a:pt x="2173856" y="0"/>
                </a:lnTo>
                <a:lnTo>
                  <a:pt x="3786996" y="0"/>
                </a:lnTo>
                <a:lnTo>
                  <a:pt x="3786996" y="2639683"/>
                </a:lnTo>
                <a:lnTo>
                  <a:pt x="3545456" y="2639683"/>
                </a:lnTo>
                <a:lnTo>
                  <a:pt x="3545456" y="2838091"/>
                </a:lnTo>
                <a:lnTo>
                  <a:pt x="1759788" y="2838091"/>
                </a:lnTo>
                <a:lnTo>
                  <a:pt x="1759788" y="888521"/>
                </a:lnTo>
                <a:lnTo>
                  <a:pt x="0" y="888521"/>
                </a:lnTo>
                <a:lnTo>
                  <a:pt x="0" y="215660"/>
                </a:lnTo>
                <a:lnTo>
                  <a:pt x="2173856" y="207034"/>
                </a:lnTo>
                <a:close/>
              </a:path>
            </a:pathLst>
          </a:cu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23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1520" y="1131590"/>
            <a:ext cx="288032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默读文中描写摔跤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的部分，圈画出人物的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动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作。</a:t>
            </a:r>
            <a:endParaRPr lang="zh-CN" altLang="en-US" sz="3200" kern="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2" descr="E:\22春\资源\图片\课本图片\第五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9" r="4793"/>
          <a:stretch/>
        </p:blipFill>
        <p:spPr bwMode="auto">
          <a:xfrm>
            <a:off x="3329796" y="528991"/>
            <a:ext cx="5512279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椭圆 4"/>
          <p:cNvSpPr/>
          <p:nvPr/>
        </p:nvSpPr>
        <p:spPr>
          <a:xfrm>
            <a:off x="5775970" y="906283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025984" y="917909"/>
            <a:ext cx="720080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297792" y="1528477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539180" y="1825135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335349" y="2133404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818072" y="3968749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000106" y="4264028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586338" y="1519851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857632" y="1516114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036794" y="1835279"/>
            <a:ext cx="645374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947060" y="2123311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818072" y="2742487"/>
            <a:ext cx="742771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335349" y="3029755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630840" y="3651213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40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7544" y="1252954"/>
            <a:ext cx="4608512" cy="3342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32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这</a:t>
            </a:r>
            <a:r>
              <a:rPr lang="zh-CN" altLang="en-US" sz="32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一部分内容，通过对人物动作的描写，让我们身临其境地观看了一场摔跤比赛。可见，对人物动作的描写，可以生动地再现场景。</a:t>
            </a:r>
            <a:endParaRPr lang="zh-CN" altLang="en-US" sz="2800" b="1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56044" y="311626"/>
            <a:ext cx="2572140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你发现了吗？</a:t>
            </a:r>
            <a:endParaRPr lang="zh-CN" altLang="en-US" sz="3200" b="1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2122" y1="28748" x2="24361" y2="61348"/>
                        <a14:foregroundMark x1="29666" y1="25309" x2="29666" y2="253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723" b="8244"/>
          <a:stretch/>
        </p:blipFill>
        <p:spPr bwMode="auto">
          <a:xfrm>
            <a:off x="4791918" y="1635646"/>
            <a:ext cx="4758403" cy="2787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682" y="1279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392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520268C-3FA5-5E42-85F2-D78B59E95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145" y="1430418"/>
            <a:ext cx="3911644" cy="286281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95536" y="353200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一起来看看电视剧中小嘎子和小胖墩儿摔跤的片段吧！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2051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7"/>
          <a:stretch/>
        </p:blipFill>
        <p:spPr bwMode="auto">
          <a:xfrm>
            <a:off x="2596691" y="1789943"/>
            <a:ext cx="3587577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矩形 14"/>
          <p:cNvSpPr/>
          <p:nvPr/>
        </p:nvSpPr>
        <p:spPr>
          <a:xfrm>
            <a:off x="2579959" y="4424794"/>
            <a:ext cx="35920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点击图片，观看视频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6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6539">
            <a:off x="4080847" y="2944348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455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59632" y="843558"/>
            <a:ext cx="6912768" cy="2931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初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读文章之后，我们能感受到小嘎子是个机灵的孩子。文章是怎么表现出他的机灵的？再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读读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文章，找出相关内容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说一说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3200" kern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26629" y="3128799"/>
            <a:ext cx="21964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24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（课后第</a:t>
            </a:r>
            <a:r>
              <a:rPr lang="en-US" altLang="zh-CN" sz="24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831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2春\资源\图片\课本图片\第五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6070" y="123478"/>
            <a:ext cx="4536504" cy="476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2"/>
          <p:cNvSpPr>
            <a:spLocks noChangeArrowheads="1"/>
          </p:cNvSpPr>
          <p:nvPr/>
        </p:nvSpPr>
        <p:spPr bwMode="gray">
          <a:xfrm>
            <a:off x="4822574" y="555526"/>
            <a:ext cx="4321426" cy="1086064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2800" b="1" kern="0" smtClean="0">
                <a:solidFill>
                  <a:sysClr val="windowText" lastClr="000000"/>
                </a:solidFill>
                <a:latin typeface="宋体"/>
                <a:ea typeface="宋体"/>
              </a:rPr>
              <a:t>    选</a:t>
            </a:r>
            <a:r>
              <a:rPr lang="zh-CN" altLang="en-US" sz="2800" b="1" kern="0">
                <a:solidFill>
                  <a:sysClr val="windowText" lastClr="000000"/>
                </a:solidFill>
                <a:latin typeface="宋体"/>
                <a:ea typeface="宋体"/>
              </a:rPr>
              <a:t>择</a:t>
            </a:r>
            <a:r>
              <a:rPr lang="zh-CN" altLang="en-US" sz="2800" b="1" kern="0" smtClean="0">
                <a:solidFill>
                  <a:sysClr val="windowText" lastClr="000000"/>
                </a:solidFill>
                <a:latin typeface="宋体"/>
                <a:ea typeface="宋体"/>
              </a:rPr>
              <a:t>对</a:t>
            </a:r>
            <a:r>
              <a:rPr lang="zh-CN" altLang="en-US" sz="2800" b="1" kern="0">
                <a:solidFill>
                  <a:sysClr val="windowText" lastClr="000000"/>
                </a:solidFill>
                <a:latin typeface="宋体"/>
                <a:ea typeface="宋体"/>
              </a:rPr>
              <a:t>自己有利的比赛</a:t>
            </a:r>
            <a:r>
              <a:rPr lang="zh-CN" altLang="en-US" sz="2800" b="1" kern="0" smtClean="0">
                <a:solidFill>
                  <a:sysClr val="windowText" lastClr="000000"/>
                </a:solidFill>
                <a:latin typeface="宋体"/>
                <a:ea typeface="宋体"/>
              </a:rPr>
              <a:t>方式。</a:t>
            </a:r>
            <a:endParaRPr lang="zh-CN" altLang="zh-CN" sz="2800" b="1" kern="0" dirty="0">
              <a:solidFill>
                <a:sysClr val="windowText" lastClr="000000"/>
              </a:solidFill>
              <a:latin typeface="宋体"/>
              <a:ea typeface="宋体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328922" y="1266736"/>
            <a:ext cx="307488" cy="208380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491880" y="1274106"/>
            <a:ext cx="360040" cy="209636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306767" y="1966822"/>
            <a:ext cx="1473145" cy="177443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9728" y="2170791"/>
            <a:ext cx="917936" cy="192847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4822575" y="1851670"/>
            <a:ext cx="4321426" cy="2174212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2800" b="1" kern="0" smtClean="0">
                <a:solidFill>
                  <a:sysClr val="windowText" lastClr="000000"/>
                </a:solidFill>
                <a:latin typeface="宋体"/>
                <a:ea typeface="宋体"/>
              </a:rPr>
              <a:t>    抓住小胖墩儿动作不灵活的弱点，想要把小胖墩儿转迷糊，以寻找进攻的时机。</a:t>
            </a:r>
            <a:endParaRPr lang="zh-CN" altLang="en-US" sz="2800" b="1" kern="0" dirty="0">
              <a:solidFill>
                <a:sysClr val="windowText" lastClr="000000"/>
              </a:solidFill>
              <a:latin typeface="宋体"/>
              <a:ea typeface="宋体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328922" y="2363638"/>
            <a:ext cx="2016224" cy="584775"/>
          </a:xfrm>
          <a:prstGeom prst="rect">
            <a:avLst/>
          </a:prstGeom>
          <a:solidFill>
            <a:srgbClr val="00B050">
              <a:alpha val="8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mtClean="0">
                <a:solidFill>
                  <a:schemeClr val="bg1"/>
                </a:solidFill>
              </a:rPr>
              <a:t>动作描写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851920" y="1964892"/>
            <a:ext cx="631524" cy="184935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16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790" y="627534"/>
            <a:ext cx="7449479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kern="0" dirty="0" smtClean="0">
                <a:latin typeface="楷体" pitchFamily="49" charset="-122"/>
                <a:ea typeface="楷体" pitchFamily="49" charset="-122"/>
              </a:rPr>
              <a:t>只有</a:t>
            </a:r>
            <a:r>
              <a:rPr lang="zh-CN" altLang="en-US" sz="3200" b="1" kern="0" dirty="0">
                <a:latin typeface="楷体" pitchFamily="49" charset="-122"/>
                <a:ea typeface="楷体" pitchFamily="49" charset="-122"/>
              </a:rPr>
              <a:t>描写行动，人物才能站起来</a:t>
            </a:r>
            <a:r>
              <a:rPr lang="zh-CN" altLang="en-US" sz="3200" b="1" kern="0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3200" b="1" kern="0" dirty="0" smtClean="0">
              <a:latin typeface="楷体" pitchFamily="49" charset="-122"/>
              <a:ea typeface="楷体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3000" b="1" kern="0" dirty="0" smtClean="0">
                <a:latin typeface="宋体" pitchFamily="2" charset="-122"/>
                <a:ea typeface="宋体" pitchFamily="2" charset="-122"/>
              </a:rPr>
              <a:t>——</a:t>
            </a:r>
            <a:r>
              <a:rPr lang="zh-CN" altLang="en-US" sz="3000" b="1" kern="0" dirty="0" smtClean="0">
                <a:latin typeface="宋体" pitchFamily="2" charset="-122"/>
                <a:ea typeface="宋体" pitchFamily="2" charset="-122"/>
              </a:rPr>
              <a:t>老舍</a:t>
            </a:r>
            <a:endParaRPr lang="zh-CN" altLang="en-US" sz="3000" b="1" kern="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3568" y="2427734"/>
            <a:ext cx="7848872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smtClean="0">
                <a:latin typeface="宋体" pitchFamily="2" charset="-122"/>
                <a:ea typeface="宋体" pitchFamily="2" charset="-122"/>
              </a:rPr>
              <a:t>    生动形象的动作描写使</a:t>
            </a:r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小嘎子机灵、调皮的</a:t>
            </a:r>
            <a:r>
              <a:rPr lang="zh-CN" altLang="en-US" sz="3600" b="1">
                <a:latin typeface="宋体" pitchFamily="2" charset="-122"/>
                <a:ea typeface="宋体" pitchFamily="2" charset="-122"/>
              </a:rPr>
              <a:t>样</a:t>
            </a:r>
            <a:r>
              <a:rPr lang="zh-CN" altLang="en-US" sz="3600" b="1" smtClean="0">
                <a:latin typeface="宋体" pitchFamily="2" charset="-122"/>
                <a:ea typeface="宋体" pitchFamily="2" charset="-122"/>
              </a:rPr>
              <a:t>子鲜</a:t>
            </a:r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活地展现在我们眼前</a:t>
            </a: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615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14" r="398"/>
          <a:stretch/>
        </p:blipFill>
        <p:spPr bwMode="auto">
          <a:xfrm>
            <a:off x="-36512" y="0"/>
            <a:ext cx="9180512" cy="538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48"/>
          <p:cNvSpPr txBox="1"/>
          <p:nvPr/>
        </p:nvSpPr>
        <p:spPr>
          <a:xfrm>
            <a:off x="2771800" y="2931790"/>
            <a:ext cx="4464496" cy="1084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b="1" smtClean="0">
                <a:ln w="0"/>
                <a:solidFill>
                  <a:schemeClr val="tx1"/>
                </a:solidFill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两茎灯草</a:t>
            </a:r>
            <a:endParaRPr lang="zh-CN" altLang="en-US" sz="6600" b="1" dirty="0">
              <a:ln w="0"/>
              <a:solidFill>
                <a:schemeClr val="tx1"/>
              </a:solidFill>
              <a:effectLst>
                <a:glow rad="139700">
                  <a:schemeClr val="bg1">
                    <a:alpha val="91000"/>
                  </a:schemeClr>
                </a:glow>
              </a:effectLst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964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4043883" y="699542"/>
            <a:ext cx="4642842" cy="4007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3200" b="1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吴敬梓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3200" b="1">
                <a:latin typeface="宋体" pitchFamily="2" charset="-122"/>
                <a:ea typeface="宋体" pitchFamily="2" charset="-122"/>
              </a:rPr>
              <a:t>(1701—1754</a:t>
            </a:r>
            <a:r>
              <a:rPr lang="en-US" altLang="zh-CN" sz="3200" b="1" smtClean="0">
                <a:latin typeface="宋体" pitchFamily="2" charset="-122"/>
                <a:ea typeface="宋体" pitchFamily="2" charset="-122"/>
              </a:rPr>
              <a:t>)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敏轩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清代小说家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安徽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全椒人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善诗赋，尤以小说著称。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代表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作品：</a:t>
            </a:r>
            <a:r>
              <a:rPr lang="en-US" altLang="zh-CN" sz="2800" b="1" u="sng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儒林外史</a:t>
            </a:r>
            <a:r>
              <a:rPr lang="en-US" altLang="zh-CN" sz="28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是我国古典讽刺小说中的杰出作品。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58" y="1635646"/>
            <a:ext cx="2843117" cy="27965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69875" y="336550"/>
            <a:ext cx="2568575" cy="869950"/>
            <a:chOff x="6084413" y="595492"/>
            <a:chExt cx="2567826" cy="869801"/>
          </a:xfrm>
        </p:grpSpPr>
        <p:sp>
          <p:nvSpPr>
            <p:cNvPr id="5" name="矩形 5"/>
            <p:cNvSpPr>
              <a:spLocks noChangeArrowheads="1"/>
            </p:cNvSpPr>
            <p:nvPr/>
          </p:nvSpPr>
          <p:spPr bwMode="auto"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b="1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cs typeface="楷体" pitchFamily="49" charset="-122"/>
                </a:rPr>
                <a:t>作者简介</a:t>
              </a:r>
            </a:p>
          </p:txBody>
        </p:sp>
        <p:pic>
          <p:nvPicPr>
            <p:cNvPr id="6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4413" y="595492"/>
              <a:ext cx="739482" cy="86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7736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254383" y="1455307"/>
            <a:ext cx="2481709" cy="992577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国子</a:t>
            </a:r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监</a:t>
            </a:r>
            <a:endParaRPr lang="zh-CN" altLang="en-US" sz="4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824643" y="2502714"/>
            <a:ext cx="1224136" cy="140250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r>
              <a:rPr lang="zh-CN" altLang="en-US" sz="72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监</a:t>
            </a:r>
            <a:endParaRPr lang="zh-CN" altLang="en-US" sz="72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408819" y="3821304"/>
            <a:ext cx="1635666" cy="684801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监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视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4162969" y="226626"/>
            <a:ext cx="1564685" cy="55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4" tIns="25718" rIns="51434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752863" y="320925"/>
            <a:ext cx="410581" cy="377666"/>
            <a:chOff x="631825" y="5181600"/>
            <a:chExt cx="1554163" cy="1552575"/>
          </a:xfrm>
        </p:grpSpPr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1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7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8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9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0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1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5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</p:grpSp>
      <p:sp>
        <p:nvSpPr>
          <p:cNvPr id="56" name="矩形 55"/>
          <p:cNvSpPr/>
          <p:nvPr/>
        </p:nvSpPr>
        <p:spPr>
          <a:xfrm>
            <a:off x="3048910" y="1065799"/>
            <a:ext cx="1656184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jiàn</a:t>
            </a:r>
            <a:endParaRPr lang="zh-CN" altLang="en-US" sz="36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254383" y="3167944"/>
            <a:ext cx="1858051" cy="68480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en-US" altLang="zh-CN" sz="4000" b="1" dirty="0" err="1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jiān</a:t>
            </a:r>
            <a:endParaRPr lang="zh-CN" altLang="en-US" sz="40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577171" y="3817385"/>
            <a:ext cx="1894782" cy="684801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监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考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409687" y="3167944"/>
            <a:ext cx="1858051" cy="68480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en-US" altLang="zh-CN" sz="4000" b="1" dirty="0" err="1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jiān</a:t>
            </a:r>
            <a:endParaRPr lang="zh-CN" altLang="en-US" sz="40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530619" y="1483931"/>
            <a:ext cx="2481709" cy="992577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监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409687" y="1060515"/>
            <a:ext cx="1656184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jiàn</a:t>
            </a:r>
            <a:endParaRPr lang="zh-CN" altLang="en-US" sz="36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904763" y="1947038"/>
            <a:ext cx="349620" cy="2425504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548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1" grpId="0"/>
      <p:bldP spid="56" grpId="0"/>
      <p:bldP spid="58" grpId="0"/>
      <p:bldP spid="54" grpId="0"/>
      <p:bldP spid="57" grpId="0"/>
      <p:bldP spid="59" grpId="0"/>
      <p:bldP spid="6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91335" y="1126603"/>
            <a:ext cx="65453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默读课文</a:t>
            </a:r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说说课文主要写了什么。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1572" y="2591369"/>
            <a:ext cx="7139582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这个片段主要写临死的严监生因为灯盏里点着“两茎灯草”，硬是撑着不肯咽气。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24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02017" y="987574"/>
            <a:ext cx="737747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32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两茎灯草</a:t>
            </a:r>
            <a:r>
              <a:rPr lang="en-US" altLang="zh-CN" sz="32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32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文，也用了很多动作描写来刻画主人公</a:t>
            </a:r>
            <a:r>
              <a:rPr lang="zh-CN" altLang="en-US" sz="3200" b="1" ker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32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读这个片段，</a:t>
            </a:r>
            <a:r>
              <a:rPr lang="zh-CN" altLang="en-US" sz="32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画出描写严监生动作的语句，说说他是在什么情况下做出这些动作的</a:t>
            </a:r>
            <a:r>
              <a:rPr lang="zh-CN" altLang="en-US" sz="32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285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9002" y="91504"/>
            <a:ext cx="7456744" cy="5020022"/>
            <a:chOff x="345057" y="250165"/>
            <a:chExt cx="7021902" cy="4727278"/>
          </a:xfrm>
        </p:grpSpPr>
        <p:pic>
          <p:nvPicPr>
            <p:cNvPr id="3074" name="Picture 2" descr="E:\22春\资源\图片\课本图片\第五单元_页面_4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5" t="5228" r="6819" b="10102"/>
            <a:stretch/>
          </p:blipFill>
          <p:spPr bwMode="auto">
            <a:xfrm>
              <a:off x="345057" y="250165"/>
              <a:ext cx="3536830" cy="4727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5" name="Picture 3" descr="E:\22春\资源\图片\课本图片\第五单元_页面_5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4556" r="3371" b="10773"/>
            <a:stretch/>
          </p:blipFill>
          <p:spPr bwMode="auto">
            <a:xfrm>
              <a:off x="3881887" y="250165"/>
              <a:ext cx="3485072" cy="4727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5" name="直接连接符 4"/>
          <p:cNvCxnSpPr/>
          <p:nvPr/>
        </p:nvCxnSpPr>
        <p:spPr>
          <a:xfrm>
            <a:off x="2987824" y="4337446"/>
            <a:ext cx="87066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239442" y="428762"/>
            <a:ext cx="112464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652120" y="610282"/>
            <a:ext cx="8640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164288" y="809054"/>
            <a:ext cx="36004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239442" y="1013452"/>
            <a:ext cx="278083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655462" y="1402370"/>
            <a:ext cx="177291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257106" y="2194458"/>
            <a:ext cx="72969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7164288" y="1978434"/>
            <a:ext cx="36004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924956" y="4138674"/>
            <a:ext cx="792088" cy="0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5394862" y="428762"/>
            <a:ext cx="1033510" cy="15247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6588224" y="601102"/>
            <a:ext cx="936104" cy="15248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7021639" y="1003081"/>
            <a:ext cx="502689" cy="7624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4239442" y="1203598"/>
            <a:ext cx="692598" cy="7624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5322119" y="1981054"/>
            <a:ext cx="834057" cy="0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42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339502"/>
            <a:ext cx="835292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0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请同学们分角色朗读课文，揣摩严监生的心情。</a:t>
            </a:r>
            <a:endParaRPr lang="zh-CN" altLang="en-US" sz="2800" b="1" kern="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303044"/>
            <a:ext cx="4476725" cy="3174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11560" y="1419622"/>
            <a:ext cx="2808312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4000" smtClean="0"/>
              <a:t>焦急、气恼</a:t>
            </a:r>
            <a:endParaRPr lang="zh-CN" altLang="en-US" sz="4000" dirty="0"/>
          </a:p>
        </p:txBody>
      </p:sp>
      <p:sp>
        <p:nvSpPr>
          <p:cNvPr id="6" name="矩形 5"/>
          <p:cNvSpPr/>
          <p:nvPr/>
        </p:nvSpPr>
        <p:spPr>
          <a:xfrm>
            <a:off x="323528" y="2355726"/>
            <a:ext cx="33154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从严监生的动作和心情中，你感受到他的什么特点？</a:t>
            </a:r>
            <a:endParaRPr lang="zh-CN" altLang="en-US" sz="2800" b="1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974676" y="3952096"/>
            <a:ext cx="1653108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4000" smtClean="0"/>
              <a:t>吝 啬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42592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2211710"/>
            <a:ext cx="73448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0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在这个片段中，作者用几</a:t>
            </a:r>
            <a:r>
              <a:rPr lang="zh-CN" altLang="en-US" sz="3000" b="1" kern="0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zh-CN" altLang="en-US" sz="30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动作就把</a:t>
            </a:r>
            <a:r>
              <a:rPr lang="zh-CN" altLang="en-US" sz="30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严监生吝啬至极的性格刻画</a:t>
            </a:r>
            <a:r>
              <a:rPr lang="zh-CN" altLang="en-US" sz="3000" b="1" kern="0"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en-US" sz="30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入木三分</a:t>
            </a:r>
            <a:r>
              <a:rPr lang="zh-CN" altLang="en-US" sz="3000" b="1" ker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03678" y="916301"/>
            <a:ext cx="1650826" cy="70788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mtClean="0">
                <a:latin typeface="宋体" panose="02010600030101010101" pitchFamily="2" charset="-122"/>
                <a:ea typeface="宋体" panose="02010600030101010101" pitchFamily="2" charset="-122"/>
              </a:rPr>
              <a:t>总 结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65" y="63396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88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62" y="301064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50" y="296301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251520" y="2215128"/>
            <a:ext cx="184810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3200" b="1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人物描写一组</a:t>
            </a:r>
            <a:endParaRPr lang="zh-CN" altLang="en-US" sz="3200" b="1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2195736" y="1351399"/>
            <a:ext cx="256299" cy="2804676"/>
          </a:xfrm>
          <a:prstGeom prst="leftBrace">
            <a:avLst>
              <a:gd name="adj1" fmla="val 65103"/>
              <a:gd name="adj2" fmla="val 50000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4">
            <a:extLst>
              <a:ext uri="{FF2B5EF4-FFF2-40B4-BE49-F238E27FC236}">
                <a16:creationId xmlns="" xmlns:a16="http://schemas.microsoft.com/office/drawing/2014/main" id="{E83FD7BB-D7E3-EF4B-BEBB-9F1DFCF1B616}"/>
              </a:ext>
            </a:extLst>
          </p:cNvPr>
          <p:cNvSpPr txBox="1"/>
          <p:nvPr/>
        </p:nvSpPr>
        <p:spPr>
          <a:xfrm>
            <a:off x="687810" y="26461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sp>
        <p:nvSpPr>
          <p:cNvPr id="31" name="矩形 30"/>
          <p:cNvSpPr/>
          <p:nvPr/>
        </p:nvSpPr>
        <p:spPr>
          <a:xfrm>
            <a:off x="6300194" y="1131590"/>
            <a:ext cx="20882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动作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描写</a:t>
            </a:r>
            <a:endParaRPr lang="zh-CN" altLang="en-US" sz="3200" b="1" dirty="0"/>
          </a:p>
        </p:txBody>
      </p:sp>
      <p:sp>
        <p:nvSpPr>
          <p:cNvPr id="3" name="矩形 2"/>
          <p:cNvSpPr/>
          <p:nvPr/>
        </p:nvSpPr>
        <p:spPr>
          <a:xfrm>
            <a:off x="2483768" y="1176595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摔跤</a:t>
            </a:r>
            <a:endParaRPr lang="zh-CN" altLang="en-US" sz="3200" b="1" dirty="0">
              <a:solidFill>
                <a:prstClr val="black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83768" y="2448676"/>
            <a:ext cx="34804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他像一棵挺脱的树</a:t>
            </a:r>
          </a:p>
        </p:txBody>
      </p:sp>
      <p:sp>
        <p:nvSpPr>
          <p:cNvPr id="5" name="矩形 4"/>
          <p:cNvSpPr/>
          <p:nvPr/>
        </p:nvSpPr>
        <p:spPr>
          <a:xfrm>
            <a:off x="2483768" y="3720757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两茎灯草</a:t>
            </a:r>
          </a:p>
        </p:txBody>
      </p:sp>
      <p:sp>
        <p:nvSpPr>
          <p:cNvPr id="21" name="矩形 20"/>
          <p:cNvSpPr/>
          <p:nvPr/>
        </p:nvSpPr>
        <p:spPr>
          <a:xfrm>
            <a:off x="6300194" y="2462006"/>
            <a:ext cx="20882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外貌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描写</a:t>
            </a:r>
            <a:endParaRPr lang="zh-CN" altLang="en-US" sz="3200" b="1" dirty="0"/>
          </a:p>
        </p:txBody>
      </p:sp>
      <p:sp>
        <p:nvSpPr>
          <p:cNvPr id="25" name="矩形 24"/>
          <p:cNvSpPr/>
          <p:nvPr/>
        </p:nvSpPr>
        <p:spPr>
          <a:xfrm>
            <a:off x="6300194" y="3715167"/>
            <a:ext cx="20882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动作描写</a:t>
            </a:r>
            <a:endParaRPr lang="zh-CN" altLang="en-US" sz="3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62" y="273479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75" y="311579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836152" y="1779662"/>
            <a:ext cx="7510436" cy="228524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    《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摔跤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主要写小嘎子和小胖墩儿比赛摔跤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的情形，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反映了小嘎子</a:t>
            </a:r>
            <a:r>
              <a:rPr lang="zh-CN" altLang="en-US" sz="3200" b="1" u="sng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en-US" sz="3200" b="1" u="sng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、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u="sng" dirty="0" smtClean="0">
                <a:latin typeface="楷体" pitchFamily="49" charset="-122"/>
                <a:ea typeface="楷体" pitchFamily="49" charset="-122"/>
              </a:rPr>
              <a:t>    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和</a:t>
            </a:r>
            <a:r>
              <a:rPr lang="zh-CN" altLang="en-US" sz="3200" b="1" u="sng" dirty="0" smtClean="0">
                <a:latin typeface="楷体" pitchFamily="49" charset="-122"/>
                <a:ea typeface="楷体" pitchFamily="49" charset="-122"/>
              </a:rPr>
              <a:t>    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的个性。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>
            <a:extLst>
              <a:ext uri="{FF2B5EF4-FFF2-40B4-BE49-F238E27FC236}">
                <a16:creationId xmlns="" xmlns:a16="http://schemas.microsoft.com/office/drawing/2014/main" id="{4A3C3B97-39E1-8A49-BBB7-0945BB059AA6}"/>
              </a:ext>
            </a:extLst>
          </p:cNvPr>
          <p:cNvSpPr txBox="1"/>
          <p:nvPr/>
        </p:nvSpPr>
        <p:spPr>
          <a:xfrm>
            <a:off x="717791" y="251201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7" name="矩形 6"/>
          <p:cNvSpPr/>
          <p:nvPr/>
        </p:nvSpPr>
        <p:spPr>
          <a:xfrm>
            <a:off x="6092736" y="2608127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聪明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244864" y="2608126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机敏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64144" y="3328207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争强好胜</a:t>
            </a:r>
          </a:p>
        </p:txBody>
      </p:sp>
      <p:sp>
        <p:nvSpPr>
          <p:cNvPr id="10" name="矩形 9"/>
          <p:cNvSpPr/>
          <p:nvPr/>
        </p:nvSpPr>
        <p:spPr>
          <a:xfrm>
            <a:off x="3015970" y="3328207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有心机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728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663035" y="1177381"/>
            <a:ext cx="8072494" cy="30239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两茎灯草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记叙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了严监生临死前终因灯盏点了两茎灯草，伸着两根指头不断气，直到赵氏挑掉了一茎，才一命呜呼的故事，刻画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了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他</a:t>
            </a:r>
            <a:r>
              <a:rPr lang="zh-CN" altLang="en-US" sz="3200" b="1" u="sng" smtClean="0">
                <a:latin typeface="楷体" pitchFamily="49" charset="-122"/>
                <a:ea typeface="楷体" pitchFamily="49" charset="-122"/>
              </a:rPr>
              <a:t>   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的形象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。</a:t>
            </a:r>
          </a:p>
        </p:txBody>
      </p:sp>
      <p:sp>
        <p:nvSpPr>
          <p:cNvPr id="13" name="矩形 12"/>
          <p:cNvSpPr/>
          <p:nvPr/>
        </p:nvSpPr>
        <p:spPr>
          <a:xfrm>
            <a:off x="2359330" y="3435846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吝啬鬼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757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1520" y="1196519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smtClean="0">
                <a:latin typeface="黑体" pitchFamily="49" charset="-122"/>
                <a:ea typeface="黑体" pitchFamily="49" charset="-122"/>
              </a:rPr>
              <a:t>    一、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根据材料回答问题。</a:t>
            </a:r>
            <a:endParaRPr lang="zh-CN" altLang="zh-CN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3435846"/>
            <a:ext cx="763284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24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 </a:t>
            </a:r>
            <a:r>
              <a:rPr lang="zh-CN" altLang="zh-CN" sz="24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zh-CN" sz="24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蹦来蹦去”是</a:t>
            </a:r>
            <a:r>
              <a:rPr lang="en-US" altLang="zh-CN" sz="2400" b="1" u="sng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     </a:t>
            </a:r>
            <a:r>
              <a:rPr lang="zh-CN" altLang="zh-CN" sz="24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描写</a:t>
            </a:r>
            <a:r>
              <a:rPr lang="zh-CN" altLang="zh-CN" sz="24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en-US" sz="24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从中我们可以</a:t>
            </a:r>
            <a:r>
              <a:rPr lang="zh-CN" altLang="zh-CN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体会到</a:t>
            </a:r>
            <a:r>
              <a:rPr lang="zh-CN" altLang="en-US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小</a:t>
            </a:r>
            <a:r>
              <a:rPr lang="zh-CN" altLang="zh-CN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嘎子</a:t>
            </a:r>
            <a:r>
              <a:rPr lang="zh-CN" altLang="zh-CN" sz="24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的</a:t>
            </a:r>
            <a:r>
              <a:rPr lang="en-US" altLang="zh-CN" sz="2400" b="1" u="sng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        </a:t>
            </a:r>
            <a:r>
              <a:rPr lang="zh-CN" altLang="zh-CN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。</a:t>
            </a:r>
            <a:endParaRPr lang="en-US" altLang="zh-CN" sz="2400" b="1" dirty="0" smtClean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67944" y="341668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动作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858324" y="3867155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灵活敏捷</a:t>
            </a:r>
            <a:r>
              <a:rPr lang="en-US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50214" y="1991792"/>
            <a:ext cx="7592571" cy="107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(</a:t>
            </a:r>
            <a:r>
              <a:rPr lang="zh-CN" altLang="zh-CN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小</a:t>
            </a:r>
            <a:r>
              <a:rPr lang="zh-CN" altLang="zh-CN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嘎</a:t>
            </a:r>
            <a:r>
              <a:rPr lang="zh-CN" altLang="zh-CN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子</a:t>
            </a:r>
            <a:r>
              <a:rPr lang="en-US" altLang="zh-CN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)</a:t>
            </a:r>
            <a:r>
              <a:rPr lang="zh-CN" altLang="zh-CN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围</a:t>
            </a:r>
            <a:r>
              <a:rPr lang="zh-CN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着他</a:t>
            </a:r>
            <a:r>
              <a:rPr lang="zh-CN" altLang="zh-CN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猴儿</a:t>
            </a:r>
            <a:r>
              <a:rPr lang="zh-CN" altLang="zh-CN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似</a:t>
            </a: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zh-CN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蹦来蹦去</a:t>
            </a:r>
            <a:r>
              <a:rPr lang="zh-CN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，总想使巧招，下冷绊子，仿佛很占了上风。</a:t>
            </a:r>
            <a:r>
              <a:rPr lang="en-US" altLang="zh-CN" sz="2800" u="sng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</a:t>
            </a:r>
            <a:endParaRPr lang="zh-CN" altLang="en-US" dirty="0"/>
          </a:p>
        </p:txBody>
      </p:sp>
      <p:pic>
        <p:nvPicPr>
          <p:cNvPr id="9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02" y="258763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65" y="276226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4"/>
          <p:cNvSpPr txBox="1"/>
          <p:nvPr/>
        </p:nvSpPr>
        <p:spPr>
          <a:xfrm>
            <a:off x="629927" y="244002"/>
            <a:ext cx="200342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  <p:extLst>
      <p:ext uri="{BB962C8B-B14F-4D97-AF65-F5344CB8AC3E}">
        <p14:creationId xmlns:p14="http://schemas.microsoft.com/office/powerpoint/2010/main" val="360672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15210" y="483518"/>
            <a:ext cx="7632848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二、</a:t>
            </a:r>
            <a:r>
              <a:rPr lang="zh-CN" altLang="zh-CN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把文学名著与人物、性格和课文中塑造人物的主要方法搭配起来。</a:t>
            </a:r>
          </a:p>
        </p:txBody>
      </p:sp>
      <p:sp>
        <p:nvSpPr>
          <p:cNvPr id="4" name="矩形 3"/>
          <p:cNvSpPr/>
          <p:nvPr/>
        </p:nvSpPr>
        <p:spPr>
          <a:xfrm>
            <a:off x="587863" y="2067694"/>
            <a:ext cx="1919103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zh-CN" sz="24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《儒林外史》</a:t>
            </a:r>
            <a:endParaRPr lang="zh-CN" altLang="en-US" b="1" dirty="0"/>
          </a:p>
        </p:txBody>
      </p:sp>
      <p:sp>
        <p:nvSpPr>
          <p:cNvPr id="5" name="矩形 4"/>
          <p:cNvSpPr/>
          <p:nvPr/>
        </p:nvSpPr>
        <p:spPr>
          <a:xfrm>
            <a:off x="3170278" y="2067694"/>
            <a:ext cx="110799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zh-CN" sz="24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祥子</a:t>
            </a:r>
            <a:endParaRPr lang="zh-CN" altLang="en-US" b="1" dirty="0"/>
          </a:p>
        </p:txBody>
      </p:sp>
      <p:sp>
        <p:nvSpPr>
          <p:cNvPr id="6" name="矩形 5"/>
          <p:cNvSpPr/>
          <p:nvPr/>
        </p:nvSpPr>
        <p:spPr>
          <a:xfrm>
            <a:off x="5004739" y="2067694"/>
            <a:ext cx="1396027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zh-CN" sz="24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吝啬</a:t>
            </a:r>
            <a:endParaRPr lang="zh-CN" altLang="en-US" b="1" dirty="0"/>
          </a:p>
        </p:txBody>
      </p:sp>
      <p:sp>
        <p:nvSpPr>
          <p:cNvPr id="7" name="矩形 6"/>
          <p:cNvSpPr/>
          <p:nvPr/>
        </p:nvSpPr>
        <p:spPr>
          <a:xfrm>
            <a:off x="7225423" y="2067694"/>
            <a:ext cx="141577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zh-CN" altLang="zh-CN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动作描写</a:t>
            </a:r>
            <a:endParaRPr lang="zh-CN" altLang="zh-CN" sz="24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4745" y="2968625"/>
            <a:ext cx="1919103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zh-CN" sz="24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《小兵张嘎》</a:t>
            </a:r>
            <a:endParaRPr lang="zh-CN" altLang="en-US" b="1" dirty="0"/>
          </a:p>
        </p:txBody>
      </p:sp>
      <p:sp>
        <p:nvSpPr>
          <p:cNvPr id="9" name="矩形 8"/>
          <p:cNvSpPr/>
          <p:nvPr/>
        </p:nvSpPr>
        <p:spPr>
          <a:xfrm>
            <a:off x="3170278" y="2968625"/>
            <a:ext cx="110799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CN" altLang="zh-CN" sz="24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严监</a:t>
            </a:r>
            <a:r>
              <a:rPr lang="zh-CN" altLang="zh-CN" sz="24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生</a:t>
            </a:r>
            <a:endParaRPr lang="zh-CN" altLang="en-US" b="1" dirty="0"/>
          </a:p>
        </p:txBody>
      </p:sp>
      <p:sp>
        <p:nvSpPr>
          <p:cNvPr id="10" name="矩形 9"/>
          <p:cNvSpPr/>
          <p:nvPr/>
        </p:nvSpPr>
        <p:spPr>
          <a:xfrm>
            <a:off x="5001532" y="2968625"/>
            <a:ext cx="1422185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CN" altLang="zh-CN" sz="24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健</a:t>
            </a:r>
            <a:r>
              <a:rPr lang="zh-CN" altLang="zh-CN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壮</a:t>
            </a:r>
            <a:r>
              <a:rPr lang="zh-CN" altLang="en-US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结</a:t>
            </a:r>
            <a:r>
              <a:rPr lang="zh-CN" altLang="zh-CN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实</a:t>
            </a:r>
            <a:endParaRPr lang="en-US" altLang="zh-CN" sz="2400" b="1" dirty="0" smtClean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25423" y="2968625"/>
            <a:ext cx="1451033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zh-CN" altLang="zh-CN" sz="24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动作</a:t>
            </a:r>
            <a:r>
              <a:rPr lang="zh-CN" altLang="zh-CN" sz="24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描写</a:t>
            </a:r>
            <a:endParaRPr lang="zh-CN" altLang="zh-CN" sz="24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1627" y="3875112"/>
            <a:ext cx="1865340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zh-CN" sz="24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《骆驼祥子》</a:t>
            </a:r>
            <a:endParaRPr lang="zh-CN" altLang="en-US" b="1" dirty="0"/>
          </a:p>
        </p:txBody>
      </p:sp>
      <p:sp>
        <p:nvSpPr>
          <p:cNvPr id="13" name="矩形 12"/>
          <p:cNvSpPr/>
          <p:nvPr/>
        </p:nvSpPr>
        <p:spPr>
          <a:xfrm>
            <a:off x="3170278" y="3875112"/>
            <a:ext cx="110799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zh-CN" sz="24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嘎子</a:t>
            </a:r>
            <a:endParaRPr lang="zh-CN" altLang="en-US" b="1" dirty="0"/>
          </a:p>
        </p:txBody>
      </p:sp>
      <p:sp>
        <p:nvSpPr>
          <p:cNvPr id="14" name="矩形 13"/>
          <p:cNvSpPr/>
          <p:nvPr/>
        </p:nvSpPr>
        <p:spPr>
          <a:xfrm>
            <a:off x="4984994" y="3875112"/>
            <a:ext cx="1415772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CN" altLang="zh-CN" sz="24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聪明</a:t>
            </a:r>
            <a:r>
              <a:rPr lang="zh-CN" altLang="zh-CN" sz="24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机灵</a:t>
            </a:r>
            <a:endParaRPr lang="zh-CN" altLang="en-US" b="1" dirty="0"/>
          </a:p>
        </p:txBody>
      </p:sp>
      <p:sp>
        <p:nvSpPr>
          <p:cNvPr id="15" name="矩形 14"/>
          <p:cNvSpPr/>
          <p:nvPr/>
        </p:nvSpPr>
        <p:spPr>
          <a:xfrm>
            <a:off x="7225422" y="3875112"/>
            <a:ext cx="1451033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zh-CN" altLang="zh-CN" sz="24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外貌描写</a:t>
            </a:r>
          </a:p>
        </p:txBody>
      </p:sp>
      <p:cxnSp>
        <p:nvCxnSpPr>
          <p:cNvPr id="17" name="直接连接符 16"/>
          <p:cNvCxnSpPr>
            <a:stCxn id="4" idx="3"/>
            <a:endCxn id="9" idx="1"/>
          </p:cNvCxnSpPr>
          <p:nvPr/>
        </p:nvCxnSpPr>
        <p:spPr>
          <a:xfrm>
            <a:off x="2506966" y="2298527"/>
            <a:ext cx="663312" cy="9009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9" idx="3"/>
            <a:endCxn id="6" idx="1"/>
          </p:cNvCxnSpPr>
          <p:nvPr/>
        </p:nvCxnSpPr>
        <p:spPr>
          <a:xfrm flipV="1">
            <a:off x="4278274" y="2298527"/>
            <a:ext cx="726465" cy="9009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6" idx="3"/>
            <a:endCxn id="7" idx="1"/>
          </p:cNvCxnSpPr>
          <p:nvPr/>
        </p:nvCxnSpPr>
        <p:spPr>
          <a:xfrm>
            <a:off x="6400766" y="2298527"/>
            <a:ext cx="8246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8" idx="3"/>
            <a:endCxn id="13" idx="1"/>
          </p:cNvCxnSpPr>
          <p:nvPr/>
        </p:nvCxnSpPr>
        <p:spPr>
          <a:xfrm>
            <a:off x="2533848" y="3199458"/>
            <a:ext cx="636430" cy="9064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13" idx="3"/>
            <a:endCxn id="14" idx="1"/>
          </p:cNvCxnSpPr>
          <p:nvPr/>
        </p:nvCxnSpPr>
        <p:spPr>
          <a:xfrm>
            <a:off x="4278274" y="4105945"/>
            <a:ext cx="7067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stCxn id="14" idx="3"/>
            <a:endCxn id="11" idx="1"/>
          </p:cNvCxnSpPr>
          <p:nvPr/>
        </p:nvCxnSpPr>
        <p:spPr>
          <a:xfrm flipV="1">
            <a:off x="6400766" y="3199458"/>
            <a:ext cx="824657" cy="9064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stCxn id="12" idx="3"/>
            <a:endCxn id="5" idx="1"/>
          </p:cNvCxnSpPr>
          <p:nvPr/>
        </p:nvCxnSpPr>
        <p:spPr>
          <a:xfrm flipV="1">
            <a:off x="2506967" y="2298527"/>
            <a:ext cx="663311" cy="18074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>
            <a:stCxn id="5" idx="3"/>
            <a:endCxn id="10" idx="1"/>
          </p:cNvCxnSpPr>
          <p:nvPr/>
        </p:nvCxnSpPr>
        <p:spPr>
          <a:xfrm>
            <a:off x="4278274" y="2298527"/>
            <a:ext cx="723258" cy="9009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>
            <a:stCxn id="10" idx="3"/>
            <a:endCxn id="15" idx="1"/>
          </p:cNvCxnSpPr>
          <p:nvPr/>
        </p:nvCxnSpPr>
        <p:spPr>
          <a:xfrm>
            <a:off x="6423717" y="3199458"/>
            <a:ext cx="801705" cy="9064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23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71" y="442147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21" y="443734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4"/>
          <p:cNvSpPr txBox="1"/>
          <p:nvPr/>
        </p:nvSpPr>
        <p:spPr>
          <a:xfrm>
            <a:off x="827584" y="411510"/>
            <a:ext cx="209994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1995686"/>
            <a:ext cx="71287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   拓展阅读</a:t>
            </a:r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骆驼祥子</a:t>
            </a:r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》《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小兵张嘎</a:t>
            </a:r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》《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儒林外史</a:t>
            </a:r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024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1513</Words>
  <Application>Microsoft Office PowerPoint</Application>
  <PresentationFormat>全屏显示(16:9)</PresentationFormat>
  <Paragraphs>268</Paragraphs>
  <Slides>51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3" baseType="lpstr">
      <vt:lpstr>Arial</vt:lpstr>
      <vt:lpstr>宋体</vt:lpstr>
      <vt:lpstr>Times New Roman</vt:lpstr>
      <vt:lpstr>汉语拼音</vt:lpstr>
      <vt:lpstr>微软雅黑</vt:lpstr>
      <vt:lpstr>楷体</vt:lpstr>
      <vt:lpstr>Kaiti SC</vt:lpstr>
      <vt:lpstr>Calibri</vt:lpstr>
      <vt:lpstr>黑体</vt:lpstr>
      <vt:lpstr>Xingkai SC</vt:lpstr>
      <vt:lpstr>幼圆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2023-11-23T08:52:36Z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