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1"/>
  </p:notesMasterIdLst>
  <p:handoutMasterIdLst>
    <p:handoutMasterId r:id="rId42"/>
  </p:handoutMasterIdLst>
  <p:sldIdLst>
    <p:sldId id="1149" r:id="rId2"/>
    <p:sldId id="1148" r:id="rId3"/>
    <p:sldId id="1150" r:id="rId4"/>
    <p:sldId id="523" r:id="rId5"/>
    <p:sldId id="1146" r:id="rId6"/>
    <p:sldId id="1002" r:id="rId7"/>
    <p:sldId id="1138" r:id="rId8"/>
    <p:sldId id="1139" r:id="rId9"/>
    <p:sldId id="1177" r:id="rId10"/>
    <p:sldId id="1152" r:id="rId11"/>
    <p:sldId id="978" r:id="rId12"/>
    <p:sldId id="1020" r:id="rId13"/>
    <p:sldId id="1021" r:id="rId14"/>
    <p:sldId id="1147" r:id="rId15"/>
    <p:sldId id="1143" r:id="rId16"/>
    <p:sldId id="991" r:id="rId17"/>
    <p:sldId id="1154" r:id="rId18"/>
    <p:sldId id="1155" r:id="rId19"/>
    <p:sldId id="1153" r:id="rId20"/>
    <p:sldId id="1169" r:id="rId21"/>
    <p:sldId id="1167" r:id="rId22"/>
    <p:sldId id="1179" r:id="rId23"/>
    <p:sldId id="1161" r:id="rId24"/>
    <p:sldId id="1170" r:id="rId25"/>
    <p:sldId id="1163" r:id="rId26"/>
    <p:sldId id="941" r:id="rId27"/>
    <p:sldId id="1171" r:id="rId28"/>
    <p:sldId id="1141" r:id="rId29"/>
    <p:sldId id="1173" r:id="rId30"/>
    <p:sldId id="1172" r:id="rId31"/>
    <p:sldId id="1135" r:id="rId32"/>
    <p:sldId id="1084" r:id="rId33"/>
    <p:sldId id="1165" r:id="rId34"/>
    <p:sldId id="1175" r:id="rId35"/>
    <p:sldId id="1105" r:id="rId36"/>
    <p:sldId id="1144" r:id="rId37"/>
    <p:sldId id="1151" r:id="rId38"/>
    <p:sldId id="1176" r:id="rId39"/>
    <p:sldId id="1007" r:id="rId40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3"/>
    </p:embeddedFont>
    <p:embeddedFont>
      <p:font typeface="楷体" panose="02010609060101010101" pitchFamily="49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汉语拼音" panose="000B0604020202020204" pitchFamily="34" charset="0"/>
      <p:regular r:id="rId49"/>
    </p:embeddedFont>
    <p:embeddedFont>
      <p:font typeface="微软雅黑" panose="020B0503020204020204" pitchFamily="34" charset="-122"/>
      <p:regular r:id="rId50"/>
      <p:bold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8">
          <p15:clr>
            <a:srgbClr val="A4A3A4"/>
          </p15:clr>
        </p15:guide>
        <p15:guide id="2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DD7EE"/>
    <a:srgbClr val="AFFFF0"/>
    <a:srgbClr val="E4B28C"/>
    <a:srgbClr val="FDF5E8"/>
    <a:srgbClr val="F5E2D4"/>
    <a:srgbClr val="FEE2D3"/>
    <a:srgbClr val="FF0000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5" autoAdjust="0"/>
    <p:restoredTop sz="94660"/>
  </p:normalViewPr>
  <p:slideViewPr>
    <p:cSldViewPr>
      <p:cViewPr varScale="1">
        <p:scale>
          <a:sx n="106" d="100"/>
          <a:sy n="106" d="100"/>
        </p:scale>
        <p:origin x="-269" y="-82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5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514502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1" r:id="rId2"/>
    <p:sldLayoutId id="2147483686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png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3134;.mp4" TargetMode="External"/><Relationship Id="rId13" Type="http://schemas.openxmlformats.org/officeDocument/2006/relationships/hyperlink" Target="&#36164;&#26009;&#38142;&#25509;/&#35270;&#39057;/&#21657;.mp4" TargetMode="External"/><Relationship Id="rId18" Type="http://schemas.openxmlformats.org/officeDocument/2006/relationships/hyperlink" Target="&#36164;&#26009;&#38142;&#25509;/&#35270;&#39057;/&#25203;.mp4" TargetMode="External"/><Relationship Id="rId3" Type="http://schemas.openxmlformats.org/officeDocument/2006/relationships/image" Target="../media/image18.jpeg"/><Relationship Id="rId7" Type="http://schemas.openxmlformats.org/officeDocument/2006/relationships/hyperlink" Target="&#36164;&#26009;&#38142;&#25509;/&#35270;&#39057;/&#21059;.mp4" TargetMode="External"/><Relationship Id="rId12" Type="http://schemas.openxmlformats.org/officeDocument/2006/relationships/hyperlink" Target="&#36164;&#26009;&#38142;&#25509;/&#35270;&#39057;/&#21897;.mp4" TargetMode="External"/><Relationship Id="rId17" Type="http://schemas.openxmlformats.org/officeDocument/2006/relationships/hyperlink" Target="&#36164;&#26009;&#38142;&#25509;/&#35270;&#39057;/&#25376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27450;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&#36164;&#26009;&#38142;&#25509;/&#35270;&#39057;/&#33109;.mp4" TargetMode="External"/><Relationship Id="rId11" Type="http://schemas.openxmlformats.org/officeDocument/2006/relationships/hyperlink" Target="&#36164;&#26009;&#38142;&#25509;/&#35270;&#39057;/&#20356;.mp4" TargetMode="External"/><Relationship Id="rId5" Type="http://schemas.openxmlformats.org/officeDocument/2006/relationships/hyperlink" Target="&#36164;&#26009;&#38142;&#25509;/&#35270;&#39057;/&#25602;.mp4" TargetMode="External"/><Relationship Id="rId15" Type="http://schemas.openxmlformats.org/officeDocument/2006/relationships/hyperlink" Target="&#36164;&#26009;&#38142;&#25509;/&#35270;&#39057;/&#38829;.mp4" TargetMode="External"/><Relationship Id="rId10" Type="http://schemas.openxmlformats.org/officeDocument/2006/relationships/hyperlink" Target="&#36164;&#26009;&#38142;&#25509;/&#35270;&#39057;/&#30417;.mp4" TargetMode="External"/><Relationship Id="rId4" Type="http://schemas.openxmlformats.org/officeDocument/2006/relationships/hyperlink" Target="&#36164;&#26009;&#38142;&#25509;/&#35270;&#39057;/&#36324;.mp4" TargetMode="External"/><Relationship Id="rId9" Type="http://schemas.openxmlformats.org/officeDocument/2006/relationships/hyperlink" Target="&#36164;&#26009;&#38142;&#25509;/&#35270;&#39057;/&#30116;.mp4" TargetMode="External"/><Relationship Id="rId14" Type="http://schemas.openxmlformats.org/officeDocument/2006/relationships/hyperlink" Target="&#36164;&#26009;&#38142;&#25509;/&#35270;&#39057;/&#20183;.mp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0F2F4"/>
              </a:clrFrom>
              <a:clrTo>
                <a:srgbClr val="F0F2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4" y="1567831"/>
            <a:ext cx="2411901" cy="23042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264" y="339502"/>
            <a:ext cx="6392174" cy="4320480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3118188" y="1559570"/>
            <a:ext cx="53853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亲爱的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学校要举办“形形色色的人”主题征文活动，为把习作写得更好，这一单元，我们来品读作家笔下的人物形象，学习描写人物的基本方法。</a:t>
            </a:r>
            <a:endParaRPr lang="en-US" altLang="zh-CN" sz="24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22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25春\图\新建文件夹\第五单元页修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63" y="395212"/>
            <a:ext cx="3284657" cy="448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962873" y="1029538"/>
            <a:ext cx="1088847" cy="5176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691680" y="4291704"/>
            <a:ext cx="1690581" cy="55137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39952" y="2643758"/>
            <a:ext cx="4629065" cy="1573197"/>
          </a:xfrm>
          <a:prstGeom prst="roundRect">
            <a:avLst/>
          </a:prstGeom>
          <a:ln w="28575">
            <a:solidFill>
              <a:srgbClr val="E4B28C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学习描写人物的基本方法。</a:t>
            </a:r>
            <a:endParaRPr lang="en-US" altLang="zh-CN" sz="2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rgbClr val="FC8E5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◎</a:t>
            </a:r>
            <a:r>
              <a:rPr lang="zh-CN" altLang="en-US" sz="2400" b="1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初步运用描写人物的基本方法，具体地表现一个人的特点。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500001" y="1028080"/>
            <a:ext cx="2736295" cy="1039614"/>
            <a:chOff x="4743971" y="1444142"/>
            <a:chExt cx="3233842" cy="1039887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7" name="圆角矩形 23"/>
            <p:cNvSpPr/>
            <p:nvPr/>
          </p:nvSpPr>
          <p:spPr>
            <a:xfrm>
              <a:off x="4743971" y="1444142"/>
              <a:ext cx="3233842" cy="463672"/>
            </a:xfrm>
            <a:prstGeom prst="roundRect">
              <a:avLst/>
            </a:prstGeom>
            <a:solidFill>
              <a:srgbClr val="FDF5E8"/>
            </a:solidFill>
            <a:ln w="25400">
              <a:solidFill>
                <a:srgbClr val="E4B28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人物描写一组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圆角矩形 23"/>
            <p:cNvSpPr/>
            <p:nvPr/>
          </p:nvSpPr>
          <p:spPr>
            <a:xfrm>
              <a:off x="4743973" y="2020357"/>
              <a:ext cx="2370680" cy="463672"/>
            </a:xfrm>
            <a:prstGeom prst="roundRect">
              <a:avLst/>
            </a:prstGeom>
            <a:solidFill>
              <a:srgbClr val="FDF5E8"/>
            </a:solidFill>
            <a:ln w="25400">
              <a:solidFill>
                <a:srgbClr val="E4B28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刷子李</a:t>
              </a:r>
              <a:endPara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410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C90D9995-ADB0-109D-B4EE-8BAE01295592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532371" y="2498672"/>
            <a:ext cx="513003" cy="0"/>
          </a:xfrm>
          <a:prstGeom prst="line">
            <a:avLst/>
          </a:prstGeom>
          <a:ln w="28575">
            <a:solidFill>
              <a:srgbClr val="E4B28C"/>
            </a:solidFill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弧形 23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186223" y="710882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868144" y="2575169"/>
            <a:ext cx="465807" cy="0"/>
          </a:xfrm>
          <a:prstGeom prst="line">
            <a:avLst/>
          </a:prstGeom>
          <a:ln w="28575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弧形 2">
            <a:extLst>
              <a:ext uri="{FF2B5EF4-FFF2-40B4-BE49-F238E27FC236}">
                <a16:creationId xmlns="" xmlns:a16="http://schemas.microsoft.com/office/drawing/2014/main" id="{D9561F0C-8220-AC8B-1021-D9D288B0C332}"/>
              </a:ext>
            </a:extLst>
          </p:cNvPr>
          <p:cNvSpPr/>
          <p:nvPr/>
        </p:nvSpPr>
        <p:spPr>
          <a:xfrm rot="10800000">
            <a:off x="2629920" y="843558"/>
            <a:ext cx="2736303" cy="3310228"/>
          </a:xfrm>
          <a:prstGeom prst="arc">
            <a:avLst>
              <a:gd name="adj1" fmla="val 17987621"/>
              <a:gd name="adj2" fmla="val 4051330"/>
            </a:avLst>
          </a:prstGeom>
          <a:ln w="19050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" name="矩形: 圆角 29">
            <a:extLst>
              <a:ext uri="{FF2B5EF4-FFF2-40B4-BE49-F238E27FC236}">
                <a16:creationId xmlns="" xmlns:a16="http://schemas.microsoft.com/office/drawing/2014/main" id="{0A171AC0-FB6E-513A-411B-BC7D8D04B4D9}"/>
              </a:ext>
            </a:extLst>
          </p:cNvPr>
          <p:cNvSpPr/>
          <p:nvPr/>
        </p:nvSpPr>
        <p:spPr>
          <a:xfrm>
            <a:off x="3045374" y="2246672"/>
            <a:ext cx="3038794" cy="504000"/>
          </a:xfrm>
          <a:prstGeom prst="roundRect">
            <a:avLst/>
          </a:prstGeom>
          <a:solidFill>
            <a:srgbClr val="FDF5E8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二：走近俗世奇人刷子李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E9E07885-A830-4A74-0C66-D05977B7084B}"/>
              </a:ext>
            </a:extLst>
          </p:cNvPr>
          <p:cNvCxnSpPr>
            <a:cxnSpLocks/>
          </p:cNvCxnSpPr>
          <p:nvPr/>
        </p:nvCxnSpPr>
        <p:spPr>
          <a:xfrm>
            <a:off x="5751656" y="1162509"/>
            <a:ext cx="432048" cy="0"/>
          </a:xfrm>
          <a:prstGeom prst="line">
            <a:avLst/>
          </a:prstGeom>
          <a:ln w="28575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: 圆角 11">
            <a:extLst>
              <a:ext uri="{FF2B5EF4-FFF2-40B4-BE49-F238E27FC236}">
                <a16:creationId xmlns="" xmlns:a16="http://schemas.microsoft.com/office/drawing/2014/main" id="{F870B5F5-E42E-4B16-7478-7EB2F8D84D0C}"/>
              </a:ext>
            </a:extLst>
          </p:cNvPr>
          <p:cNvSpPr/>
          <p:nvPr/>
        </p:nvSpPr>
        <p:spPr>
          <a:xfrm>
            <a:off x="3130904" y="926615"/>
            <a:ext cx="2732885" cy="504000"/>
          </a:xfrm>
          <a:prstGeom prst="roundRect">
            <a:avLst/>
          </a:prstGeom>
          <a:solidFill>
            <a:srgbClr val="FDF5E8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</a:t>
            </a:r>
            <a:r>
              <a:rPr lang="zh-CN" altLang="en-US" sz="16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：走近小说中的人物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52750" y="1069954"/>
            <a:ext cx="2016225" cy="3083833"/>
            <a:chOff x="1463194" y="-1884231"/>
            <a:chExt cx="2225937" cy="3083833"/>
          </a:xfrm>
          <a:solidFill>
            <a:srgbClr val="FDF5E8"/>
          </a:solidFill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63194" y="-1884231"/>
              <a:ext cx="2225937" cy="2520281"/>
            </a:xfrm>
            <a:prstGeom prst="roundRect">
              <a:avLst/>
            </a:prstGeom>
            <a:grpFill/>
            <a:ln w="19050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: 圆角 6">
              <a:extLst>
                <a:ext uri="{FF2B5EF4-FFF2-40B4-BE49-F238E27FC236}">
                  <a16:creationId xmlns="" xmlns:a16="http://schemas.microsoft.com/office/drawing/2014/main" id="{04DB3547-0DEF-2995-2E51-C27C39758C2B}"/>
                </a:ext>
              </a:extLst>
            </p:cNvPr>
            <p:cNvSpPr/>
            <p:nvPr/>
          </p:nvSpPr>
          <p:spPr>
            <a:xfrm>
              <a:off x="1497217" y="734657"/>
              <a:ext cx="2066836" cy="464945"/>
            </a:xfrm>
            <a:prstGeom prst="roundRect">
              <a:avLst/>
            </a:prstGeom>
            <a:grpFill/>
            <a:ln>
              <a:solidFill>
                <a:srgbClr val="E4B28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形形色色的人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弧形 9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328104" y="2125268"/>
            <a:ext cx="764176" cy="943598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48FCF36E-58FB-EBB7-5532-D831CC657980}"/>
              </a:ext>
            </a:extLst>
          </p:cNvPr>
          <p:cNvCxnSpPr>
            <a:cxnSpLocks/>
          </p:cNvCxnSpPr>
          <p:nvPr/>
        </p:nvCxnSpPr>
        <p:spPr>
          <a:xfrm>
            <a:off x="5749174" y="3884017"/>
            <a:ext cx="465807" cy="0"/>
          </a:xfrm>
          <a:prstGeom prst="line">
            <a:avLst/>
          </a:prstGeom>
          <a:ln w="28575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: 圆角 29">
            <a:extLst>
              <a:ext uri="{FF2B5EF4-FFF2-40B4-BE49-F238E27FC236}">
                <a16:creationId xmlns="" xmlns:a16="http://schemas.microsoft.com/office/drawing/2014/main" id="{0A171AC0-FB6E-513A-411B-BC7D8D04B4D9}"/>
              </a:ext>
            </a:extLst>
          </p:cNvPr>
          <p:cNvSpPr/>
          <p:nvPr/>
        </p:nvSpPr>
        <p:spPr>
          <a:xfrm>
            <a:off x="3156935" y="3593735"/>
            <a:ext cx="2734438" cy="504000"/>
          </a:xfrm>
          <a:prstGeom prst="roundRect">
            <a:avLst/>
          </a:prstGeom>
          <a:solidFill>
            <a:srgbClr val="FDF5E8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任务</a:t>
            </a: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三：书写</a:t>
            </a:r>
            <a:r>
              <a:rPr lang="zh-CN" altLang="en-US" sz="1600" b="1" noProof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形形色色的人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弧形 15">
            <a:extLst>
              <a:ext uri="{FF2B5EF4-FFF2-40B4-BE49-F238E27FC236}">
                <a16:creationId xmlns="" xmlns:a16="http://schemas.microsoft.com/office/drawing/2014/main" id="{5D0FAE3B-E5B6-C9C7-ECEA-D83D70D283D8}"/>
              </a:ext>
            </a:extLst>
          </p:cNvPr>
          <p:cNvSpPr/>
          <p:nvPr/>
        </p:nvSpPr>
        <p:spPr>
          <a:xfrm rot="10800000">
            <a:off x="6222947" y="3337926"/>
            <a:ext cx="844964" cy="1080582"/>
          </a:xfrm>
          <a:prstGeom prst="arc">
            <a:avLst>
              <a:gd name="adj1" fmla="val 17515240"/>
              <a:gd name="adj2" fmla="val 4239099"/>
            </a:avLst>
          </a:prstGeom>
          <a:ln w="19050">
            <a:solidFill>
              <a:srgbClr val="E4B28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397244" y="3330886"/>
            <a:ext cx="1251541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选择人物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480360" y="2787774"/>
            <a:ext cx="1332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品人物形象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矩形: 圆角 44">
            <a:extLst>
              <a:ext uri="{FF2B5EF4-FFF2-40B4-BE49-F238E27FC236}">
                <a16:creationId xmlns="" xmlns:a16="http://schemas.microsoft.com/office/drawing/2014/main" id="{D819A244-DDD7-47A1-C841-A7AFFC0DDDB8}"/>
              </a:ext>
            </a:extLst>
          </p:cNvPr>
          <p:cNvSpPr/>
          <p:nvPr/>
        </p:nvSpPr>
        <p:spPr>
          <a:xfrm>
            <a:off x="6419427" y="4162764"/>
            <a:ext cx="1229358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交流习作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357859" y="707779"/>
            <a:ext cx="2158105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完成任务 获得人物资料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372200" y="1347613"/>
            <a:ext cx="1332000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品人物形象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: 圆角 44">
            <a:extLst>
              <a:ext uri="{FF2B5EF4-FFF2-40B4-BE49-F238E27FC236}">
                <a16:creationId xmlns:a16="http://schemas.microsoft.com/office/drawing/2014/main" xmlns="" id="{D819A244-DDD7-47A1-C841-A7AFFC0DDDB8}"/>
              </a:ext>
            </a:extLst>
          </p:cNvPr>
          <p:cNvSpPr/>
          <p:nvPr/>
        </p:nvSpPr>
        <p:spPr>
          <a:xfrm>
            <a:off x="6444208" y="2139702"/>
            <a:ext cx="2158105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完成任务 获得人物资料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: 圆角 41">
            <a:extLst>
              <a:ext uri="{FF2B5EF4-FFF2-40B4-BE49-F238E27FC236}">
                <a16:creationId xmlns="" xmlns:a16="http://schemas.microsoft.com/office/drawing/2014/main" id="{67F44947-6299-D70D-FDE4-4A9E7ABF8F09}"/>
              </a:ext>
            </a:extLst>
          </p:cNvPr>
          <p:cNvSpPr/>
          <p:nvPr/>
        </p:nvSpPr>
        <p:spPr>
          <a:xfrm>
            <a:off x="6397245" y="3746825"/>
            <a:ext cx="1415116" cy="324000"/>
          </a:xfrm>
          <a:prstGeom prst="roundRect">
            <a:avLst/>
          </a:prstGeom>
          <a:solidFill>
            <a:schemeClr val="bg1"/>
          </a:solidFill>
          <a:ln>
            <a:solidFill>
              <a:srgbClr val="E4B28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选择典型事例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8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1826" y="103733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2880965" y="986400"/>
            <a:ext cx="5478993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人物描写一组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4" name="组合 2"/>
          <p:cNvGrpSpPr>
            <a:grpSpLocks/>
          </p:cNvGrpSpPr>
          <p:nvPr/>
        </p:nvGrpSpPr>
        <p:grpSpPr bwMode="auto">
          <a:xfrm>
            <a:off x="1447326" y="937567"/>
            <a:ext cx="1224000" cy="1151667"/>
            <a:chOff x="1683887" y="876656"/>
            <a:chExt cx="1479841" cy="1392792"/>
          </a:xfrm>
        </p:grpSpPr>
        <p:pic>
          <p:nvPicPr>
            <p:cNvPr id="17" name="图片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79841" cy="1392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1892386" y="935030"/>
              <a:ext cx="975235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13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8" name="Picture 2" descr="C:\Users\BJBFB01\Pictures\第一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53455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4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61292"/>
            <a:ext cx="2816225" cy="715963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7" name="Picture 3" descr="E:\24春\图\五下题目旁的图处理后\1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t="-363" r="2824" b="-363"/>
          <a:stretch/>
        </p:blipFill>
        <p:spPr bwMode="auto">
          <a:xfrm>
            <a:off x="1056957" y="2248006"/>
            <a:ext cx="3504000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8502"/>
          <a:stretch/>
        </p:blipFill>
        <p:spPr bwMode="auto">
          <a:xfrm>
            <a:off x="395536" y="1644936"/>
            <a:ext cx="2750149" cy="218870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213" y="2567574"/>
            <a:ext cx="3425590" cy="2344779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44938"/>
            <a:ext cx="2808312" cy="218870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3748" y="179054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smtClean="0">
                <a:latin typeface="宋体" pitchFamily="2" charset="-122"/>
                <a:ea typeface="宋体" pitchFamily="2" charset="-122"/>
              </a:rPr>
              <a:t>走近小说中的人物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732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5732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15"/>
          <p:cNvSpPr>
            <a:spLocks noChangeArrowheads="1"/>
          </p:cNvSpPr>
          <p:nvPr/>
        </p:nvSpPr>
        <p:spPr bwMode="auto">
          <a:xfrm>
            <a:off x="3163888" y="94450"/>
            <a:ext cx="2816225" cy="715963"/>
          </a:xfrm>
          <a:prstGeom prst="flowChartAlternateProcess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1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195736" y="1722174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完成任务</a:t>
            </a:r>
            <a:endParaRPr lang="en-US" altLang="zh-CN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获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得人物资料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en-US" altLang="zh-CN" sz="36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70564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20503" y="1635646"/>
            <a:ext cx="61905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gǎ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69691" y="1635646"/>
            <a:ext cx="89669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71756" y="1635646"/>
            <a:ext cx="103305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ān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403756" y="1635646"/>
            <a:ext cx="122972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w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àn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05381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嘎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50806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78035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揪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61463" y="2038666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耳朵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46692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04742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23276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55488" y="2773822"/>
            <a:ext cx="86781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ù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70564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铸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75182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80660" y="2773822"/>
            <a:ext cx="126521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qu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án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08781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颧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26157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骨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33473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13833" y="2773822"/>
            <a:ext cx="104263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b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18821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239255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痕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982429" y="2773822"/>
            <a:ext cx="121455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zh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í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060551" y="3146654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严</a:t>
            </a:r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494607" y="3881821"/>
            <a:ext cx="104362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k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āi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948264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侄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444722" y="3146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40"/>
          <p:cNvSpPr txBox="1"/>
          <p:nvPr/>
        </p:nvSpPr>
        <p:spPr>
          <a:xfrm>
            <a:off x="6221395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倒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39"/>
          <p:cNvSpPr txBox="1"/>
          <p:nvPr/>
        </p:nvSpPr>
        <p:spPr>
          <a:xfrm>
            <a:off x="2576109" y="203866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58"/>
          <p:cNvSpPr txBox="1"/>
          <p:nvPr/>
        </p:nvSpPr>
        <p:spPr>
          <a:xfrm>
            <a:off x="1415993" y="419689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痰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TextBox 59"/>
          <p:cNvSpPr txBox="1"/>
          <p:nvPr/>
        </p:nvSpPr>
        <p:spPr>
          <a:xfrm>
            <a:off x="870564" y="419689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吐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xtBox 58"/>
          <p:cNvSpPr txBox="1"/>
          <p:nvPr/>
        </p:nvSpPr>
        <p:spPr>
          <a:xfrm>
            <a:off x="3008659" y="4196892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眼泪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TextBox 59"/>
          <p:cNvSpPr txBox="1"/>
          <p:nvPr/>
        </p:nvSpPr>
        <p:spPr>
          <a:xfrm>
            <a:off x="2435533" y="419689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揩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987674" y="1635646"/>
            <a:ext cx="95317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ji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ū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511696" y="2773822"/>
            <a:ext cx="113918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jiàn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375358" y="3881821"/>
            <a:ext cx="98521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汉语拼音" panose="020B0604020202020204" pitchFamily="34" charset="0"/>
              </a:rPr>
              <a:t>t</a:t>
            </a:r>
            <a:r>
              <a:rPr lang="en-US" altLang="zh-CN" sz="3000" dirty="0" err="1" smtClean="0">
                <a:latin typeface="汉语拼音" panose="020B0604020202020204"/>
                <a:ea typeface="汉语拼音" panose="020B0604020202020204"/>
                <a:cs typeface="Arial" panose="020B0604020202020204" pitchFamily="34" charset="0"/>
              </a:rPr>
              <a:t>án</a:t>
            </a:r>
            <a:endParaRPr lang="zh-CN" altLang="en-US" sz="3000" dirty="0">
              <a:latin typeface="汉语拼音" panose="020B0604020202020204"/>
              <a:ea typeface="汉语拼音" panose="020B0604020202020204"/>
              <a:cs typeface="汉语拼音" panose="020B0604020202020204" pitchFamily="34" charset="0"/>
            </a:endParaRPr>
          </a:p>
        </p:txBody>
      </p:sp>
      <p:pic>
        <p:nvPicPr>
          <p:cNvPr id="57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20349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任务</a:t>
            </a:r>
            <a:r>
              <a:rPr kumimoji="1"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字词大通关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253833" y="987574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2051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5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28" grpId="0"/>
      <p:bldP spid="28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58" grpId="0"/>
      <p:bldP spid="58" grpId="1"/>
      <p:bldP spid="68" grpId="0"/>
      <p:bldP spid="68" grpId="1"/>
      <p:bldP spid="69" grpId="0"/>
      <p:bldP spid="69" grpId="1"/>
      <p:bldP spid="70" grpId="0"/>
      <p:bldP spid="7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7311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7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3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59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75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圆角矩形 130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132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pic>
        <p:nvPicPr>
          <p:cNvPr id="133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73110" y="244740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820" y="244740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30" y="244740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240" y="244740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51" y="244740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73110" y="369399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820" y="369399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30" y="369399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240" y="369399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51" y="369399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" name="文本框 64">
            <a:hlinkClick r:id="rId4" action="ppaction://hlinkfile"/>
          </p:cNvPr>
          <p:cNvSpPr txBox="1"/>
          <p:nvPr/>
        </p:nvSpPr>
        <p:spPr>
          <a:xfrm>
            <a:off x="1233063" y="1144778"/>
            <a:ext cx="88559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跤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5" name="文本框 64">
            <a:hlinkClick r:id="rId5" action="ppaction://hlinkfile"/>
          </p:cNvPr>
          <p:cNvSpPr txBox="1"/>
          <p:nvPr/>
        </p:nvSpPr>
        <p:spPr>
          <a:xfrm>
            <a:off x="2663390" y="1129279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搂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1" name="文本框 64">
            <a:hlinkClick r:id="rId6" action="ppaction://hlinkfile"/>
          </p:cNvPr>
          <p:cNvSpPr txBox="1"/>
          <p:nvPr/>
        </p:nvSpPr>
        <p:spPr>
          <a:xfrm>
            <a:off x="4176338" y="2391378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腕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7" action="ppaction://hlinkfile"/>
          </p:cNvPr>
          <p:cNvSpPr txBox="1"/>
          <p:nvPr/>
        </p:nvSpPr>
        <p:spPr>
          <a:xfrm>
            <a:off x="5624053" y="2362350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剃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" name="文本框 64">
            <a:hlinkClick r:id="rId8" action="ppaction://hlinkfile"/>
          </p:cNvPr>
          <p:cNvSpPr txBox="1"/>
          <p:nvPr/>
        </p:nvSpPr>
        <p:spPr>
          <a:xfrm>
            <a:off x="7069343" y="237686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腮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9" action="ppaction://hlinkfile"/>
          </p:cNvPr>
          <p:cNvSpPr txBox="1"/>
          <p:nvPr/>
        </p:nvSpPr>
        <p:spPr>
          <a:xfrm>
            <a:off x="1245293" y="359341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疤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10" action="ppaction://hlinkfile"/>
          </p:cNvPr>
          <p:cNvSpPr txBox="1"/>
          <p:nvPr/>
        </p:nvSpPr>
        <p:spPr>
          <a:xfrm>
            <a:off x="2685278" y="359341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监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11" action="ppaction://hlinkfile"/>
          </p:cNvPr>
          <p:cNvSpPr txBox="1"/>
          <p:nvPr/>
        </p:nvSpPr>
        <p:spPr>
          <a:xfrm>
            <a:off x="4122931" y="3593417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侄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2" action="ppaction://hlinkfile"/>
          </p:cNvPr>
          <p:cNvSpPr txBox="1"/>
          <p:nvPr/>
        </p:nvSpPr>
        <p:spPr>
          <a:xfrm>
            <a:off x="5579550" y="359341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喉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2" name="文本框 64">
            <a:hlinkClick r:id="rId13" action="ppaction://hlinkfile"/>
          </p:cNvPr>
          <p:cNvSpPr txBox="1"/>
          <p:nvPr/>
        </p:nvSpPr>
        <p:spPr>
          <a:xfrm>
            <a:off x="7092345" y="3593417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咙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4" action="ppaction://hlinkfile"/>
          </p:cNvPr>
          <p:cNvSpPr txBox="1"/>
          <p:nvPr/>
        </p:nvSpPr>
        <p:spPr>
          <a:xfrm>
            <a:off x="4115708" y="1132152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仗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>
            <a:hlinkClick r:id="rId15" action="ppaction://hlinkfile"/>
          </p:cNvPr>
          <p:cNvSpPr txBox="1"/>
          <p:nvPr/>
        </p:nvSpPr>
        <p:spPr>
          <a:xfrm>
            <a:off x="5573642" y="1159292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鞭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6" action="ppaction://hlinkfile"/>
          </p:cNvPr>
          <p:cNvSpPr txBox="1"/>
          <p:nvPr/>
        </p:nvSpPr>
        <p:spPr>
          <a:xfrm>
            <a:off x="7049927" y="1134722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欺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7" action="ppaction://hlinkfile"/>
          </p:cNvPr>
          <p:cNvSpPr txBox="1"/>
          <p:nvPr/>
        </p:nvSpPr>
        <p:spPr>
          <a:xfrm>
            <a:off x="1240537" y="239137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挠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8" action="ppaction://hlinkfile"/>
          </p:cNvPr>
          <p:cNvSpPr txBox="1"/>
          <p:nvPr/>
        </p:nvSpPr>
        <p:spPr>
          <a:xfrm>
            <a:off x="2699792" y="2391378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扳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72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词语我会解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342830"/>
            <a:ext cx="7668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一声不倒一声：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倒，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断”“完结”的意思。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257" y="2228201"/>
            <a:ext cx="7668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已后：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原著中的词，同“以后”。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8229" y="3200658"/>
            <a:ext cx="7668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记念：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原著中的词，意思是“惦念，挂念”。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144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046325" y="1941192"/>
            <a:ext cx="1003969" cy="975922"/>
          </a:xfrm>
          <a:custGeom>
            <a:avLst/>
            <a:gdLst>
              <a:gd name="connsiteX0" fmla="*/ 0 w 1003969"/>
              <a:gd name="connsiteY0" fmla="*/ 487961 h 975922"/>
              <a:gd name="connsiteX1" fmla="*/ 501985 w 1003969"/>
              <a:gd name="connsiteY1" fmla="*/ 0 h 975922"/>
              <a:gd name="connsiteX2" fmla="*/ 1003970 w 1003969"/>
              <a:gd name="connsiteY2" fmla="*/ 487961 h 975922"/>
              <a:gd name="connsiteX3" fmla="*/ 501985 w 1003969"/>
              <a:gd name="connsiteY3" fmla="*/ 975922 h 975922"/>
              <a:gd name="connsiteX4" fmla="*/ 0 w 1003969"/>
              <a:gd name="connsiteY4" fmla="*/ 487961 h 9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969" h="975922">
                <a:moveTo>
                  <a:pt x="0" y="487961"/>
                </a:moveTo>
                <a:cubicBezTo>
                  <a:pt x="0" y="218468"/>
                  <a:pt x="224746" y="0"/>
                  <a:pt x="501985" y="0"/>
                </a:cubicBezTo>
                <a:cubicBezTo>
                  <a:pt x="779224" y="0"/>
                  <a:pt x="1003970" y="218468"/>
                  <a:pt x="1003970" y="487961"/>
                </a:cubicBezTo>
                <a:cubicBezTo>
                  <a:pt x="1003970" y="757454"/>
                  <a:pt x="779224" y="975922"/>
                  <a:pt x="501985" y="975922"/>
                </a:cubicBezTo>
                <a:cubicBezTo>
                  <a:pt x="224746" y="975922"/>
                  <a:pt x="0" y="757454"/>
                  <a:pt x="0" y="487961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2908" tIns="198800" rIns="202908" bIns="198800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>
                <a:solidFill>
                  <a:prstClr val="white"/>
                </a:solidFill>
                <a:latin typeface="楷体" pitchFamily="49" charset="-122"/>
                <a:ea typeface="楷体" pitchFamily="49" charset="-122"/>
              </a:rPr>
              <a:t>监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 rot="37530">
            <a:off x="3849473" y="2267210"/>
            <a:ext cx="151966" cy="308826"/>
          </a:xfrm>
          <a:custGeom>
            <a:avLst/>
            <a:gdLst>
              <a:gd name="connsiteX0" fmla="*/ 0 w 151966"/>
              <a:gd name="connsiteY0" fmla="*/ 61765 h 308825"/>
              <a:gd name="connsiteX1" fmla="*/ 75983 w 151966"/>
              <a:gd name="connsiteY1" fmla="*/ 61765 h 308825"/>
              <a:gd name="connsiteX2" fmla="*/ 75983 w 151966"/>
              <a:gd name="connsiteY2" fmla="*/ 0 h 308825"/>
              <a:gd name="connsiteX3" fmla="*/ 151966 w 151966"/>
              <a:gd name="connsiteY3" fmla="*/ 154413 h 308825"/>
              <a:gd name="connsiteX4" fmla="*/ 75983 w 151966"/>
              <a:gd name="connsiteY4" fmla="*/ 308825 h 308825"/>
              <a:gd name="connsiteX5" fmla="*/ 75983 w 151966"/>
              <a:gd name="connsiteY5" fmla="*/ 247060 h 308825"/>
              <a:gd name="connsiteX6" fmla="*/ 0 w 151966"/>
              <a:gd name="connsiteY6" fmla="*/ 247060 h 308825"/>
              <a:gd name="connsiteX7" fmla="*/ 0 w 151966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66" h="308825">
                <a:moveTo>
                  <a:pt x="151966" y="247060"/>
                </a:moveTo>
                <a:lnTo>
                  <a:pt x="75983" y="247060"/>
                </a:lnTo>
                <a:lnTo>
                  <a:pt x="75983" y="308825"/>
                </a:lnTo>
                <a:lnTo>
                  <a:pt x="0" y="154412"/>
                </a:lnTo>
                <a:lnTo>
                  <a:pt x="75983" y="0"/>
                </a:lnTo>
                <a:lnTo>
                  <a:pt x="75983" y="61765"/>
                </a:lnTo>
                <a:lnTo>
                  <a:pt x="151966" y="61765"/>
                </a:lnTo>
                <a:lnTo>
                  <a:pt x="151966" y="24706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0" tIns="61766" rIns="-1" bIns="61764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669396" y="2056373"/>
            <a:ext cx="1156278" cy="757530"/>
          </a:xfrm>
          <a:custGeom>
            <a:avLst/>
            <a:gdLst>
              <a:gd name="connsiteX0" fmla="*/ 0 w 1156278"/>
              <a:gd name="connsiteY0" fmla="*/ 378765 h 757530"/>
              <a:gd name="connsiteX1" fmla="*/ 578139 w 1156278"/>
              <a:gd name="connsiteY1" fmla="*/ 0 h 757530"/>
              <a:gd name="connsiteX2" fmla="*/ 1156278 w 1156278"/>
              <a:gd name="connsiteY2" fmla="*/ 378765 h 757530"/>
              <a:gd name="connsiteX3" fmla="*/ 578139 w 1156278"/>
              <a:gd name="connsiteY3" fmla="*/ 757530 h 757530"/>
              <a:gd name="connsiteX4" fmla="*/ 0 w 1156278"/>
              <a:gd name="connsiteY4" fmla="*/ 378765 h 75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278" h="757530">
                <a:moveTo>
                  <a:pt x="0" y="378765"/>
                </a:moveTo>
                <a:cubicBezTo>
                  <a:pt x="0" y="169579"/>
                  <a:pt x="258842" y="0"/>
                  <a:pt x="578139" y="0"/>
                </a:cubicBezTo>
                <a:cubicBezTo>
                  <a:pt x="897436" y="0"/>
                  <a:pt x="1156278" y="169579"/>
                  <a:pt x="1156278" y="378765"/>
                </a:cubicBezTo>
                <a:cubicBezTo>
                  <a:pt x="1156278" y="587951"/>
                  <a:pt x="897436" y="757530"/>
                  <a:pt x="578139" y="757530"/>
                </a:cubicBezTo>
                <a:cubicBezTo>
                  <a:pt x="258842" y="757530"/>
                  <a:pt x="0" y="587951"/>
                  <a:pt x="0" y="378765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623" tIns="145228" rIns="203623" bIns="145228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jiàn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5" name="任意多边形 14"/>
          <p:cNvSpPr/>
          <p:nvPr/>
        </p:nvSpPr>
        <p:spPr>
          <a:xfrm rot="21460086">
            <a:off x="5130192" y="2247097"/>
            <a:ext cx="193895" cy="308825"/>
          </a:xfrm>
          <a:custGeom>
            <a:avLst/>
            <a:gdLst>
              <a:gd name="connsiteX0" fmla="*/ 0 w 193895"/>
              <a:gd name="connsiteY0" fmla="*/ 61765 h 308825"/>
              <a:gd name="connsiteX1" fmla="*/ 96948 w 193895"/>
              <a:gd name="connsiteY1" fmla="*/ 61765 h 308825"/>
              <a:gd name="connsiteX2" fmla="*/ 96948 w 193895"/>
              <a:gd name="connsiteY2" fmla="*/ 0 h 308825"/>
              <a:gd name="connsiteX3" fmla="*/ 193895 w 193895"/>
              <a:gd name="connsiteY3" fmla="*/ 154413 h 308825"/>
              <a:gd name="connsiteX4" fmla="*/ 96948 w 193895"/>
              <a:gd name="connsiteY4" fmla="*/ 308825 h 308825"/>
              <a:gd name="connsiteX5" fmla="*/ 96948 w 193895"/>
              <a:gd name="connsiteY5" fmla="*/ 247060 h 308825"/>
              <a:gd name="connsiteX6" fmla="*/ 0 w 193895"/>
              <a:gd name="connsiteY6" fmla="*/ 247060 h 308825"/>
              <a:gd name="connsiteX7" fmla="*/ 0 w 193895"/>
              <a:gd name="connsiteY7" fmla="*/ 61765 h 3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895" h="308825">
                <a:moveTo>
                  <a:pt x="0" y="61765"/>
                </a:moveTo>
                <a:lnTo>
                  <a:pt x="96948" y="61765"/>
                </a:lnTo>
                <a:lnTo>
                  <a:pt x="96948" y="0"/>
                </a:lnTo>
                <a:lnTo>
                  <a:pt x="193895" y="154413"/>
                </a:lnTo>
                <a:lnTo>
                  <a:pt x="96948" y="308825"/>
                </a:lnTo>
                <a:lnTo>
                  <a:pt x="96948" y="247060"/>
                </a:lnTo>
                <a:lnTo>
                  <a:pt x="0" y="247060"/>
                </a:lnTo>
                <a:lnTo>
                  <a:pt x="0" y="617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1764" rIns="58168" bIns="61765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5414479" y="1957102"/>
            <a:ext cx="1146922" cy="826852"/>
          </a:xfrm>
          <a:custGeom>
            <a:avLst/>
            <a:gdLst>
              <a:gd name="connsiteX0" fmla="*/ 0 w 1146922"/>
              <a:gd name="connsiteY0" fmla="*/ 413426 h 826852"/>
              <a:gd name="connsiteX1" fmla="*/ 573461 w 1146922"/>
              <a:gd name="connsiteY1" fmla="*/ 0 h 826852"/>
              <a:gd name="connsiteX2" fmla="*/ 1146922 w 1146922"/>
              <a:gd name="connsiteY2" fmla="*/ 413426 h 826852"/>
              <a:gd name="connsiteX3" fmla="*/ 573461 w 1146922"/>
              <a:gd name="connsiteY3" fmla="*/ 826852 h 826852"/>
              <a:gd name="connsiteX4" fmla="*/ 0 w 1146922"/>
              <a:gd name="connsiteY4" fmla="*/ 413426 h 8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922" h="826852">
                <a:moveTo>
                  <a:pt x="0" y="413426"/>
                </a:moveTo>
                <a:cubicBezTo>
                  <a:pt x="0" y="185097"/>
                  <a:pt x="256747" y="0"/>
                  <a:pt x="573461" y="0"/>
                </a:cubicBezTo>
                <a:cubicBezTo>
                  <a:pt x="890175" y="0"/>
                  <a:pt x="1146922" y="185097"/>
                  <a:pt x="1146922" y="413426"/>
                </a:cubicBezTo>
                <a:cubicBezTo>
                  <a:pt x="1146922" y="641755"/>
                  <a:pt x="890175" y="826852"/>
                  <a:pt x="573461" y="826852"/>
                </a:cubicBezTo>
                <a:cubicBezTo>
                  <a:pt x="256747" y="826852"/>
                  <a:pt x="0" y="641755"/>
                  <a:pt x="0" y="4134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4779326"/>
              <a:satOff val="-66294"/>
              <a:lumOff val="-31371"/>
              <a:alphaOff val="0"/>
            </a:schemeClr>
          </a:fillRef>
          <a:effectRef idx="2">
            <a:schemeClr val="accent3">
              <a:hueOff val="14779326"/>
              <a:satOff val="-66294"/>
              <a:lumOff val="-313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063" tIns="159190" rIns="206063" bIns="159190" numCol="1" spcCol="1270" anchor="ctr" anchorCtr="0">
            <a:noAutofit/>
          </a:bodyPr>
          <a:lstStyle/>
          <a:p>
            <a:pPr marL="0" marR="0" lvl="0" indent="0" algn="ctr" defTabSz="1333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语拼音" panose="000B0604020202020204" pitchFamily="34" charset="0"/>
                <a:ea typeface="黑体" panose="02010609060101010101" pitchFamily="49" charset="-122"/>
                <a:cs typeface="汉语拼音" panose="000B0604020202020204" pitchFamily="34" charset="0"/>
              </a:rPr>
              <a:t>jiān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7" name="文本框 15">
            <a:extLst>
              <a:ext uri="{FF2B5EF4-FFF2-40B4-BE49-F238E27FC236}">
                <a16:creationId xmlns:a16="http://schemas.microsoft.com/office/drawing/2014/main" xmlns="" id="{FBE3DF85-D2F7-4533-A5A0-6359757B71DC}"/>
              </a:ext>
            </a:extLst>
          </p:cNvPr>
          <p:cNvSpPr txBox="1"/>
          <p:nvPr/>
        </p:nvSpPr>
        <p:spPr>
          <a:xfrm>
            <a:off x="3275856" y="555526"/>
            <a:ext cx="302433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多音字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我会读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6782627" y="1779662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监视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784847" y="2445246"/>
            <a:ext cx="1080120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监考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115616" y="1826442"/>
            <a:ext cx="1368152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国子监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403648" y="2517254"/>
            <a:ext cx="108012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监生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9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043608" y="1419622"/>
            <a:ext cx="7272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徐光耀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生于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1925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年，河北雄县人。历任河北省文联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主席、党组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代表作品：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长篇小说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平原烈火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中篇小说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和电影剧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兵张嘎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了</a:t>
            </a:r>
            <a:r>
              <a:rPr kumimoji="1" lang="zh-CN" altLang="en-US" sz="3200" b="1" smtClean="0">
                <a:solidFill>
                  <a:prstClr val="black"/>
                </a:solidFill>
                <a:latin typeface="TeamViewer15" pitchFamily="82"/>
                <a:ea typeface="黑体" panose="02010609060101010101" pitchFamily="49" charset="-122"/>
              </a:rPr>
              <a:t>解作者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5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755576" y="1059582"/>
            <a:ext cx="7920880" cy="238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舍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名舒庆春，字舍予。中国现代小说家、作家，新中国第一位获得“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人民艺术家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”称号的作家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代表作品：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骆驼祥子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四世同堂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。</a:t>
            </a:r>
            <a:endParaRPr lang="en-US" altLang="zh-CN" sz="32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106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043608" y="1059582"/>
            <a:ext cx="7139061" cy="282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吴敬梓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3200" b="1" dirty="0">
                <a:latin typeface="宋体" pitchFamily="2" charset="-122"/>
                <a:ea typeface="宋体" pitchFamily="2" charset="-122"/>
              </a:rPr>
              <a:t>(1701—1754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)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轩，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清代小说家，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安徽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全椒人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善诗赋，尤以小说著称。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代表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作品：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儒林外史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是我国古典讽刺小说中的杰出作品。</a:t>
            </a:r>
          </a:p>
        </p:txBody>
      </p:sp>
    </p:spTree>
    <p:extLst>
      <p:ext uri="{BB962C8B-B14F-4D97-AF65-F5344CB8AC3E}">
        <p14:creationId xmlns:p14="http://schemas.microsoft.com/office/powerpoint/2010/main" val="16773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059582"/>
            <a:ext cx="8208912" cy="12511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我们学过不少写人的文章，你知道描写人物有哪些方法吗？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12890" y="3566554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动作描写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907704" y="2502784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语言描写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707904" y="3574774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神态描写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364088" y="2499742"/>
            <a:ext cx="2002926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心理描写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948264" y="3531796"/>
            <a:ext cx="1368152" cy="7409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……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回顾方法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3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0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59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7534"/>
            <a:ext cx="8208912" cy="17635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回忆一下：以往阅读课文时，你是从哪些语句中体会到了文中人物的性格、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质等特点的？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1187624" y="2859782"/>
            <a:ext cx="6300273" cy="919401"/>
          </a:xfrm>
          <a:prstGeom prst="wedgeRoundRectCallout">
            <a:avLst>
              <a:gd name="adj1" fmla="val 54318"/>
              <a:gd name="adj2" fmla="val 14198"/>
              <a:gd name="adj3" fmla="val 16667"/>
            </a:avLst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阅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读《军神》时，通过刘伯承在手术台上的表现，体会到刘伯承的坚</a:t>
            </a:r>
            <a:r>
              <a:rPr lang="zh-CN" altLang="zh-CN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毅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E:\各种形象图\公司画图-课件用人物\半身男孩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4745" l="9836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8344" y="2686327"/>
            <a:ext cx="1328074" cy="176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6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5165" y="1131590"/>
            <a:ext cx="825762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三个片段主要写了哪些人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物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103746" y="2121631"/>
            <a:ext cx="142058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小嘎子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6103746" y="3008087"/>
            <a:ext cx="142058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祥 子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6103746" y="3876221"/>
            <a:ext cx="1420582" cy="58477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严监生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901341" y="2141055"/>
            <a:ext cx="1826141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摔跤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19170" y="3027511"/>
            <a:ext cx="4288353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他像一棵挺脱的树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512652" y="3895645"/>
            <a:ext cx="2646878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smtClean="0">
                <a:latin typeface="楷体" pitchFamily="49" charset="-122"/>
                <a:ea typeface="楷体" pitchFamily="49" charset="-122"/>
              </a:rPr>
              <a:t>两茎灯草</a:t>
            </a:r>
            <a:r>
              <a:rPr lang="en-US" altLang="zh-CN" b="1" smtClean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任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务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明确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人物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50723" y="29014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4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15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24春\图\待办事项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9662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7571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685749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恭喜</a:t>
            </a:r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你完成任务，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获得人物资料！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757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2330971" y="2100797"/>
            <a:ext cx="3897213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品读人物形象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xmlns="" id="{D4E991FC-BB3A-F340-9606-A470D6979076}"/>
              </a:ext>
            </a:extLst>
          </p:cNvPr>
          <p:cNvSpPr txBox="1"/>
          <p:nvPr/>
        </p:nvSpPr>
        <p:spPr>
          <a:xfrm>
            <a:off x="1174329" y="1082312"/>
            <a:ext cx="1408602" cy="715085"/>
          </a:xfrm>
          <a:prstGeom prst="round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</a:t>
            </a:r>
            <a:r>
              <a:rPr lang="zh-CN" altLang="en-US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</a:t>
            </a:r>
            <a:r>
              <a:rPr lang="en-US" altLang="zh-CN" sz="36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005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6230" y="555526"/>
            <a:ext cx="806489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快速默读课文，说说片段中的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主要人物分别给你留下了什么印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象。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627784" y="1959134"/>
            <a:ext cx="5367771" cy="51077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从动作描写中，体会到小嘎子的机灵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672284" y="2679563"/>
            <a:ext cx="4004172" cy="91940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从外貌描写中，体会到祥子的健壮和活力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267024" y="3904710"/>
            <a:ext cx="5237140" cy="51077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从动作描写中，体会到严监生的吝啬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64889" y="1910043"/>
            <a:ext cx="1826141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摔跤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65606" y="2836874"/>
            <a:ext cx="4288353" cy="6047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他像一棵挺脱的树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20146" y="3832702"/>
            <a:ext cx="2646878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ker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b="1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b="1" smtClean="0">
                <a:latin typeface="楷体" pitchFamily="49" charset="-122"/>
                <a:ea typeface="楷体" pitchFamily="49" charset="-122"/>
              </a:rPr>
              <a:t>两茎灯草</a:t>
            </a:r>
            <a:r>
              <a:rPr lang="en-US" altLang="zh-CN" b="1" smtClean="0">
                <a:latin typeface="楷体" pitchFamily="49" charset="-122"/>
                <a:ea typeface="楷体" pitchFamily="49" charset="-122"/>
              </a:rPr>
              <a:t>》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305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1100" y="1635646"/>
            <a:ext cx="7365316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再读一读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摔跤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，画出你觉得能体现出小嘎子机灵的语句。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品读小嘎子的形象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28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627534"/>
            <a:ext cx="856895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小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嘎子在家里跟人摔跤，一向仗着手疾眼快，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从不单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凭力气，自然不跟他一叉一搂。两人把“枪”和“鞭”放在门墩儿上，各自虎势儿一站，公鸡鹐架似的对起阵来。起初，小嘎子精神抖擞，欺负对手傻大黑粗，动转不灵，围着他猴儿似的蹦来蹦去，总想使巧招，下冷绊子，仿佛很占了上风。可是小胖墩儿也是个摔跤的惯手，塌着腰，合了裆，鼓着眼珠子，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95536" y="3187923"/>
            <a:ext cx="835292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076056" y="1131590"/>
            <a:ext cx="367240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5536" y="3691979"/>
            <a:ext cx="266429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2034094" y="4155926"/>
            <a:ext cx="6411743" cy="941332"/>
          </a:xfrm>
          <a:prstGeom prst="wedgeRoundRectCallout">
            <a:avLst>
              <a:gd name="adj1" fmla="val -33566"/>
              <a:gd name="adj2" fmla="val -99109"/>
              <a:gd name="adj3" fmla="val 16667"/>
            </a:avLst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抓住小胖墩儿动作不灵活的弱点，想要把小胖墩儿转迷糊，以寻找进攻的时机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431540" y="1635646"/>
            <a:ext cx="550861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635896" y="2643758"/>
            <a:ext cx="511256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2"/>
          <p:cNvSpPr>
            <a:spLocks noChangeArrowheads="1"/>
          </p:cNvSpPr>
          <p:nvPr/>
        </p:nvSpPr>
        <p:spPr bwMode="gray">
          <a:xfrm>
            <a:off x="827584" y="51470"/>
            <a:ext cx="4608512" cy="601016"/>
          </a:xfrm>
          <a:prstGeom prst="wedgeRoundRectCallout">
            <a:avLst>
              <a:gd name="adj1" fmla="val 57667"/>
              <a:gd name="adj2" fmla="val 40844"/>
              <a:gd name="adj3" fmla="val 16667"/>
            </a:avLst>
          </a:prstGeom>
          <a:solidFill>
            <a:srgbClr val="00B050"/>
          </a:solidFill>
          <a:ln w="38100" cap="flat" cmpd="sng" algn="ctr">
            <a:solidFill>
              <a:schemeClr val="bg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</a:t>
            </a:r>
            <a:r>
              <a:rPr lang="zh-CN" altLang="en-US" sz="2800" b="1" ker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择</a:t>
            </a:r>
            <a:r>
              <a:rPr lang="zh-CN" altLang="en-US" sz="2800" b="1" kern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r>
              <a:rPr lang="zh-CN" altLang="en-US" sz="2800" b="1" ker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自己有利的比赛</a:t>
            </a:r>
            <a:r>
              <a:rPr lang="zh-CN" altLang="en-US" sz="2800" b="1" kern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方式</a:t>
            </a:r>
            <a:endParaRPr lang="zh-CN" altLang="zh-CN" sz="2800" b="1" kern="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125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601165"/>
            <a:ext cx="856895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露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点儿破绽。两人走马灯似的转了三四圈，终于三抓两挠，揪在了一起。这一来，小嘎子可上了当：小胖墩儿膀大腰粗，一身牛劲儿，任你怎样推拉拽顶，硬是扳他不动。小嘎子已有些沉不住气，刚想用脚腕子去钩他的腿，不料反给他把脚别住了。小胖墩儿趁势往旁侧里一推，咕咚一声，小嘎子摔了个仰面朝天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6948264" y="2643758"/>
            <a:ext cx="18002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2"/>
          <p:cNvSpPr>
            <a:spLocks noChangeArrowheads="1"/>
          </p:cNvSpPr>
          <p:nvPr/>
        </p:nvSpPr>
        <p:spPr bwMode="gray">
          <a:xfrm>
            <a:off x="2642997" y="3723878"/>
            <a:ext cx="2505067" cy="601016"/>
          </a:xfrm>
          <a:prstGeom prst="wedgeRoundRectCallout">
            <a:avLst>
              <a:gd name="adj1" fmla="val -42784"/>
              <a:gd name="adj2" fmla="val -159647"/>
              <a:gd name="adj3" fmla="val 16667"/>
            </a:avLst>
          </a:prstGeom>
          <a:solidFill>
            <a:srgbClr val="00B050"/>
          </a:solidFill>
          <a:ln w="38100" cap="flat" cmpd="sng" algn="ctr">
            <a:solidFill>
              <a:schemeClr val="bg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 kern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想使巧招取胜</a:t>
            </a:r>
            <a:endParaRPr lang="zh-CN" altLang="zh-CN" sz="2800" b="1" kern="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67544" y="3147814"/>
            <a:ext cx="230425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563638"/>
            <a:ext cx="691276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说说这些语句用了什么描写人物的方法，有什么表达效果。</a:t>
            </a:r>
            <a:endParaRPr lang="en-US" altLang="zh-CN" sz="3200" b="1" kern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12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7920880" cy="269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小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嘎子在家里跟人摔跤，一向仗着手疾眼快，从不单凭力气，自然不跟他一叉一搂。两人把“枪”和“鞭”放在门墩儿上，各自虎势儿一站，公鸡鹐架似的对起阵来。起初，小嘎子精神抖擞，欺负对手傻大黑粗，动转不灵，围着他猴儿似的蹦来蹦去，总想使巧招，下冷绊子，仿佛很占了上风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94125" y="2859782"/>
            <a:ext cx="351783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187624" y="1770951"/>
            <a:ext cx="2016224" cy="584775"/>
          </a:xfrm>
          <a:prstGeom prst="rect">
            <a:avLst/>
          </a:prstGeom>
          <a:solidFill>
            <a:srgbClr val="92D050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动作描写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1560" y="3363838"/>
            <a:ext cx="7982331" cy="142192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小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嘎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子抓住小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胖墩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儿“动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转不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灵”“膀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大腰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粗”的特点，“围着他猴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儿似的蹦来蹦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想伺机下冷绊子，这</a:t>
            </a:r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样的动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作描写很好地表现出小嘎子鬼机灵的特点。</a:t>
            </a:r>
          </a:p>
        </p:txBody>
      </p:sp>
    </p:spTree>
    <p:extLst>
      <p:ext uri="{BB962C8B-B14F-4D97-AF65-F5344CB8AC3E}">
        <p14:creationId xmlns:p14="http://schemas.microsoft.com/office/powerpoint/2010/main" val="238114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779662"/>
            <a:ext cx="453650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生动形象的动作描写，使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小嘎子机灵、调皮的样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子鲜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活地展现在我们眼前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8502"/>
          <a:stretch/>
        </p:blipFill>
        <p:spPr bwMode="auto">
          <a:xfrm>
            <a:off x="5502166" y="1491630"/>
            <a:ext cx="3077950" cy="2449585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83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1826" y="103733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2880965" y="986400"/>
            <a:ext cx="5478993" cy="992579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n w="0"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人物描写一组</a:t>
            </a:r>
            <a:endParaRPr lang="zh-CN" altLang="en-US" sz="6000" b="1" dirty="0" smtClean="0">
              <a:ln w="0"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1447326" y="937567"/>
            <a:ext cx="1224000" cy="1151667"/>
            <a:chOff x="1683887" y="876656"/>
            <a:chExt cx="1479841" cy="1392792"/>
          </a:xfrm>
        </p:grpSpPr>
        <p:pic>
          <p:nvPicPr>
            <p:cNvPr id="13" name="图片 3"/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6"/>
              <a:ext cx="1479841" cy="1392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1892386" y="935030"/>
              <a:ext cx="975235" cy="111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13</a:t>
              </a:r>
              <a:endParaRPr kumimoji="1" lang="zh-CN" altLang="en-US" sz="60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5" name="Picture 3" descr="C:\Users\BJBFB01\Pictures\第二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>
            <a:spLocks noChangeArrowheads="1"/>
          </p:cNvSpPr>
          <p:nvPr/>
        </p:nvSpPr>
        <p:spPr bwMode="auto">
          <a:xfrm>
            <a:off x="5868988" y="3853455"/>
            <a:ext cx="2816225" cy="715962"/>
          </a:xfrm>
          <a:prstGeom prst="flowChartAlternateProcess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17" name="Picture 3" descr="E:\24春\图\五下题目旁的图处理后\1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t="-363" r="2824" b="-363"/>
          <a:stretch/>
        </p:blipFill>
        <p:spPr bwMode="auto">
          <a:xfrm>
            <a:off x="1056957" y="2248006"/>
            <a:ext cx="3504000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347614"/>
            <a:ext cx="727280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再读一读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他像一棵挺脱的树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，画出你觉得能体现出祥子健壮和有活力的语句，并说一说运用了什么描写方法。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品读祥子的形象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8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7" y="483518"/>
            <a:ext cx="76104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文中有一些难懂的语句，有什么方法读懂它们？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E:\22春\资源\图片\课本图片\第五单元_页面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7994" y="3723878"/>
            <a:ext cx="7064406" cy="77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1707654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看着那高等的车夫，他计划着怎样杀进他的腰去，好更显出他铁山面似的胸与直硬的背。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026991" y="2176081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35189" y="2571750"/>
            <a:ext cx="7459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1494320" y="3003798"/>
            <a:ext cx="3168352" cy="432048"/>
          </a:xfrm>
          <a:prstGeom prst="wedgeRoundRectCallout">
            <a:avLst>
              <a:gd name="adj1" fmla="val -51327"/>
              <a:gd name="adj2" fmla="val -117995"/>
              <a:gd name="adj3" fmla="val 16667"/>
            </a:avLst>
          </a:prstGeom>
          <a:grp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借助注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释理解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351803" y="4450795"/>
            <a:ext cx="31578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1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555526"/>
            <a:ext cx="8309386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他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的身量与筋肉都发展到年岁前边去了。二十来岁，他已经很大很高，虽然肢体还没被年月铸成一定的格局，可是已经像个成人了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一个脸上身上都带出天真淘气的样子的大人。看着那高等的车夫，他计划着怎样杀进他的腰去，好更显出他的铁扇面似的胸与直硬的背。扭头看看自己的肩，多么宽，多么威严！杀好了腰，再穿上肥腿的白裤，裤脚用鸡肠子带儿系住，露出那对“出号”的大脚！是的，他无疑可以成为最出色的车夫，傻子似的他自己笑了。</a:t>
            </a:r>
            <a:endParaRPr lang="zh-CN" altLang="en-US" sz="2400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2195736" y="2767217"/>
            <a:ext cx="3384376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248999" y="1008840"/>
            <a:ext cx="5411233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922203" y="4173077"/>
            <a:ext cx="3960440" cy="523220"/>
          </a:xfrm>
          <a:prstGeom prst="rect">
            <a:avLst/>
          </a:prstGeom>
          <a:solidFill>
            <a:srgbClr val="BDD7EE">
              <a:alpha val="77000"/>
            </a:srgbClr>
          </a:solidFill>
          <a:ln>
            <a:solidFill>
              <a:srgbClr val="BDD7EE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身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材高大、身体健壮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403648" y="4147215"/>
            <a:ext cx="2016224" cy="584775"/>
          </a:xfrm>
          <a:prstGeom prst="rect">
            <a:avLst/>
          </a:prstGeom>
          <a:solidFill>
            <a:srgbClr val="BDD7EE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外貌</a:t>
            </a:r>
            <a:r>
              <a:rPr lang="zh-CN" altLang="en-US" dirty="0" smtClean="0"/>
              <a:t>描写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20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483518"/>
            <a:ext cx="825696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什么模样，使他可爱的是脸上的精神。头不很大，圆眼，肉鼻子，两条眉很短很粗，头上永远剃得发亮；腮上没有多余的肉，脖子可是几乎与头一边儿粗；脸上永远红扑扑的，特别亮的是颧骨与右耳之间一块不小的疤</a:t>
            </a:r>
            <a:r>
              <a:rPr lang="en-US" altLang="zh-CN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时候在树下睡觉，被驴啃了一口。他不甚注意他的模样，他爱自己的脸正如同他爱自己的身体，都那么结实硬棒，他把脸仿佛算在四肢之内，只要硬棒就好。是的，到城里以后，他还能头朝下，倒着立半天。这样立着，他觉得，他就很像一棵树，上下没有一个地方不挺脱的。</a:t>
            </a:r>
            <a:endParaRPr lang="zh-CN" altLang="en-US" sz="1600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654768" y="1419622"/>
            <a:ext cx="7949680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380312" y="915566"/>
            <a:ext cx="1416202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93268" y="1818162"/>
            <a:ext cx="7911180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11560" y="2241186"/>
            <a:ext cx="6552728" cy="35288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547664" y="4515966"/>
            <a:ext cx="6624736" cy="523220"/>
          </a:xfrm>
          <a:prstGeom prst="rect">
            <a:avLst/>
          </a:prstGeom>
          <a:solidFill>
            <a:srgbClr val="BDD7EE">
              <a:alpha val="77000"/>
            </a:srgbClr>
          </a:solidFill>
          <a:ln>
            <a:solidFill>
              <a:srgbClr val="BDD7EE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进一步表现祥子的健壮和十足的精气神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6732240" y="2355726"/>
            <a:ext cx="2016224" cy="584775"/>
          </a:xfrm>
          <a:prstGeom prst="rect">
            <a:avLst/>
          </a:prstGeom>
          <a:solidFill>
            <a:srgbClr val="BDD7EE"/>
          </a:solidFill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外貌</a:t>
            </a:r>
            <a:r>
              <a:rPr lang="zh-CN" altLang="en-US" dirty="0" smtClean="0"/>
              <a:t>描写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84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1560" y="483518"/>
            <a:ext cx="832897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什么模样，使他可爱的是脸上的精神。头不很大，圆眼，肉鼻子，两条眉很短很粗，头上永远剃得发亮；腮上没有多余的肉，脖子可是几乎与头一边儿粗；脸上永远红扑扑的，特别亮的是颧骨与右耳之间一块不小的疤</a:t>
            </a:r>
            <a:r>
              <a:rPr lang="en-US" altLang="zh-CN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时候在树下睡觉，被驴啃了一口。他不甚注意他的模样，他爱自己的脸正如同他爱自己的身体，都那么结实硬棒，他把脸仿佛算在四肢之内，只要硬棒就好。是的，到城里以后，他还能头朝下，倒着立半天。这样立着，他觉得，他就很像一棵树，上下没有一个地方不挺脱的。</a:t>
            </a:r>
            <a:endParaRPr lang="zh-CN" altLang="en-US" sz="1600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763688" y="3651870"/>
            <a:ext cx="5988643" cy="954107"/>
          </a:xfrm>
          <a:prstGeom prst="rect">
            <a:avLst/>
          </a:prstGeom>
          <a:solidFill>
            <a:srgbClr val="BDD7EE">
              <a:alpha val="92000"/>
            </a:srgbClr>
          </a:solidFill>
          <a:ln>
            <a:solidFill>
              <a:srgbClr val="BDD7EE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祥子对自己的模样很满意，因为他的脸和他的身体一样“结实硬棒”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56784" y="3112579"/>
            <a:ext cx="8040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11560" y="3579862"/>
            <a:ext cx="45365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716016" y="2702675"/>
            <a:ext cx="396044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标注 16"/>
          <p:cNvSpPr/>
          <p:nvPr/>
        </p:nvSpPr>
        <p:spPr>
          <a:xfrm>
            <a:off x="179512" y="51470"/>
            <a:ext cx="2520280" cy="432048"/>
          </a:xfrm>
          <a:prstGeom prst="wedgeRoundRectCallout">
            <a:avLst>
              <a:gd name="adj1" fmla="val -7882"/>
              <a:gd name="adj2" fmla="val 83570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系上文理解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325108" y="934409"/>
            <a:ext cx="59831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57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8488" y="1563638"/>
            <a:ext cx="7377471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读</a:t>
            </a:r>
            <a:r>
              <a:rPr lang="en-US" altLang="zh-CN" sz="3200" b="1" kern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两茎灯草</a:t>
            </a:r>
            <a:r>
              <a:rPr lang="en-US" altLang="zh-CN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画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出能表现出严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监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生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吝啬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kern="0">
                <a:latin typeface="宋体" panose="02010600030101010101" pitchFamily="2" charset="-122"/>
                <a:ea typeface="宋体" panose="02010600030101010101" pitchFamily="2" charset="-122"/>
              </a:rPr>
              <a:t>语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句，并说一说运用了什么描写方法。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365999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品读严监生的形象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3" descr="E:\24春\图\包图网的图\钢笔和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6" y="223192"/>
            <a:ext cx="1237388" cy="8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85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546809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此，严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监生的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病，一日重似一日，再不回头。诸亲六眷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都来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问候。五个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侄子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穿梭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的过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来陪郎中弄药。到中秋已后，医家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都不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下药了。把管庄的家人都从乡里叫了上来。病重得一连三天不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能说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话。晚间挤了一屋的人，桌上点着一盏灯。严监生喉咙里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痰响得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一进一出，一声不倒一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声的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，总不得断气，还把手从被单里拿出来，伸着两个指头。大侄子走上前来问道：“二叔，你莫不是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还有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两个亲人不曾见面？”他就把头摇了两三摇。二侄子走上前来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问道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：“二叔，莫不是还有两笔银子在那里，不曾吩咐明白？”他把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两眼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睁的的溜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圆，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把头又狠狠摇了几摇，越发指得紧了。奶妈抱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着哥子插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口道：“老爷想是因两位舅爷不在跟前，故此记念。”他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听了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这话，把眼闭着摇头，那手只是指着不动。赵氏慌忙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揩揩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眼泪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，走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近上前道：“爷，别人都说的不相干，只有我晓得你的意思！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你是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为那灯盏里点的是两茎灯草，不放心，恐费了油。我如今挑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掉一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茎就是了。”说罢，忙走去挑掉一茎。众人看严监生时，点一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点头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，把手垂下，登时就没了气。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2339752" y="4876568"/>
            <a:ext cx="42484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205558" y="4587974"/>
            <a:ext cx="280831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397246" y="1823204"/>
            <a:ext cx="206674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339752" y="2139702"/>
            <a:ext cx="61206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84604" y="2747412"/>
            <a:ext cx="2646013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773645" y="3046779"/>
            <a:ext cx="3686787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817577" y="3363839"/>
            <a:ext cx="3106351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5704852" y="3651871"/>
            <a:ext cx="1675460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43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546809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自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此，严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监生的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病，一日重似一日，再不回头。诸亲六眷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都来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问候。五个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侄子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穿梭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的过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来陪郎中弄药。到中秋已后，医家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都不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下药了。把管庄的家人都从乡里叫了上来。病重得一连三天不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能说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话。晚间挤了一屋的人，桌上点着一盏灯。严监生喉咙里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痰响得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一进一出，一声不倒一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声的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，总不得断气，还把手从被单里拿出来，伸着两个指头。大侄子走上前来问道：“二叔，你莫不是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还有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两个亲人不曾见面？”他就把头摇了两三摇。二侄子走上前来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问道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：“二叔，莫不是还有两笔银子在那里，不曾吩咐明白？”他把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两眼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睁的的溜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圆，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把头又狠狠摇了几摇，越发指得紧了。奶妈抱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着哥子插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口道：“老爷想是因两位舅爷不在跟前，故此记念。”他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听了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这话，把眼闭着摇头，那手只是指着不动。赵氏慌忙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揩揩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眼泪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，走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近上前道：“爷，别人都说的不相干，只有我晓得你的意思！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你是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为那灯盏里点的是两茎灯草，不放心，恐费了油。我如今挑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掉一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茎就是了。”说罢，忙走去挑掉一茎。众人看严监生时，点一</a:t>
            </a:r>
            <a:r>
              <a:rPr lang="zh-CN" altLang="en-US" sz="2000" b="1" smtClean="0">
                <a:latin typeface="宋体" panose="02010600030101010101" pitchFamily="2" charset="-122"/>
                <a:ea typeface="宋体" panose="02010600030101010101" pitchFamily="2" charset="-122"/>
              </a:rPr>
              <a:t>点头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，把手垂下，登时就没了气。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2339752" y="4876568"/>
            <a:ext cx="42484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339752" y="2139702"/>
            <a:ext cx="61206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84604" y="2747412"/>
            <a:ext cx="2646013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773645" y="3046779"/>
            <a:ext cx="3686787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817577" y="3363839"/>
            <a:ext cx="3106351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5704852" y="3651871"/>
            <a:ext cx="1675460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5319069" y="771550"/>
            <a:ext cx="2016224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mtClean="0">
                <a:solidFill>
                  <a:schemeClr val="bg1"/>
                </a:solidFill>
              </a:rPr>
              <a:t>动作描写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82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840202"/>
            <a:ext cx="460984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    在这个片段中，作者用几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动作就把</a:t>
            </a: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严监生吝啬至极的性格刻画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 kern="0" smtClean="0">
                <a:latin typeface="楷体" panose="02010609060101010101" pitchFamily="49" charset="-122"/>
                <a:ea typeface="楷体" panose="02010609060101010101" pitchFamily="49" charset="-122"/>
              </a:rPr>
              <a:t>入木三分</a:t>
            </a:r>
            <a:r>
              <a:rPr lang="zh-CN" altLang="en-US" sz="2800" b="1" ker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1408469"/>
            <a:ext cx="3535935" cy="2506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88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1101505"/>
            <a:ext cx="5544616" cy="363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小兵张嘎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讲述了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抗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日战争时期，冀中白洋淀地区一个名叫张嘎的十二三岁的男孩子，在严酷的战争环境中、在革命队伍的培养下锻炼成长的故事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说塑造了一个血肉丰满、性格鲜明的抗日小英雄张嘎的形象，成为我国儿童文学画廊中被广为传颂的经典人物形象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之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，影响和激励了几代读者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2" descr="C:\Users\Administrator\AppData\Roaming\Tencent\Users\365228207\QQ\WinTemp\RichOle\[Y@78A{G{0V23YFNDWS~X0I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77" y="195486"/>
            <a:ext cx="1041508" cy="83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741681" y="3873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kumimoji="1"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</a:t>
            </a:r>
            <a:r>
              <a:rPr kumimoji="1"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书屋</a:t>
            </a:r>
            <a:endParaRPr kumimoji="1"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E:\24春\图\小兵张嘎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14655"/>
            <a:ext cx="2690958" cy="38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24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8163" y="1482919"/>
            <a:ext cx="4591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一、形近字组词。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14122" y="2481739"/>
            <a:ext cx="7746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较（     ）    碗（     ）    绕（     ）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跤（     ）    腕（     ）    挠（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0919" y="2452711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8236" y="2933062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摔跤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960" y="2432074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饭碗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8305" y="2926939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手腕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9236" y="2446386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围绕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16553" y="2931790"/>
            <a:ext cx="1216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挠头</a:t>
            </a:r>
            <a:endParaRPr lang="zh-CN" altLang="en-US" sz="28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927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8163" y="557605"/>
            <a:ext cx="7832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二、下列说法错误的一项是（   ）。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6130" y="1349693"/>
            <a:ext cx="7746310" cy="312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小嘎子不和小胖墩儿用一叉一搂的方式摔跤，是因为小嘎子知道单凭力气无法取胜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祥子既喜欢自己的身体，也喜欢自己的脸，它们都结实硬棒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严监生迟迟不肯咽气，是因为他还有两个亲人未曾见面</a:t>
            </a:r>
            <a:endParaRPr lang="en-US" altLang="zh-CN" sz="28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4686" y="555526"/>
            <a:ext cx="756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endParaRPr lang="zh-CN" altLang="en-US" sz="32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320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3605</Words>
  <Application>Microsoft Office PowerPoint</Application>
  <PresentationFormat>全屏显示(16:9)</PresentationFormat>
  <Paragraphs>190</Paragraphs>
  <Slides>39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9" baseType="lpstr">
      <vt:lpstr>Arial</vt:lpstr>
      <vt:lpstr>宋体</vt:lpstr>
      <vt:lpstr>黑体</vt:lpstr>
      <vt:lpstr>楷体</vt:lpstr>
      <vt:lpstr>TeamViewer15</vt:lpstr>
      <vt:lpstr>Calibri</vt:lpstr>
      <vt:lpstr>汉语拼音</vt:lpstr>
      <vt:lpstr>微软雅黑</vt:lpstr>
      <vt:lpstr>Times New Roman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2024-12-13T08:11:58Z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