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2" r:id="rId2"/>
  </p:sldMasterIdLst>
  <p:notesMasterIdLst>
    <p:notesMasterId r:id="rId47"/>
  </p:notesMasterIdLst>
  <p:handoutMasterIdLst>
    <p:handoutMasterId r:id="rId48"/>
  </p:handoutMasterIdLst>
  <p:sldIdLst>
    <p:sldId id="1157" r:id="rId3"/>
    <p:sldId id="523" r:id="rId4"/>
    <p:sldId id="1002" r:id="rId5"/>
    <p:sldId id="1143" r:id="rId6"/>
    <p:sldId id="1111" r:id="rId7"/>
    <p:sldId id="1138" r:id="rId8"/>
    <p:sldId id="1139" r:id="rId9"/>
    <p:sldId id="1140" r:id="rId10"/>
    <p:sldId id="991" r:id="rId11"/>
    <p:sldId id="1098" r:id="rId12"/>
    <p:sldId id="1114" r:id="rId13"/>
    <p:sldId id="1044" r:id="rId14"/>
    <p:sldId id="1053" r:id="rId15"/>
    <p:sldId id="1099" r:id="rId16"/>
    <p:sldId id="1150" r:id="rId17"/>
    <p:sldId id="1151" r:id="rId18"/>
    <p:sldId id="1118" r:id="rId19"/>
    <p:sldId id="1120" r:id="rId20"/>
    <p:sldId id="1130" r:id="rId21"/>
    <p:sldId id="1088" r:id="rId22"/>
    <p:sldId id="1152" r:id="rId23"/>
    <p:sldId id="1154" r:id="rId24"/>
    <p:sldId id="1153" r:id="rId25"/>
    <p:sldId id="1124" r:id="rId26"/>
    <p:sldId id="1104" r:id="rId27"/>
    <p:sldId id="1084" r:id="rId28"/>
    <p:sldId id="1131" r:id="rId29"/>
    <p:sldId id="1125" r:id="rId30"/>
    <p:sldId id="1105" r:id="rId31"/>
    <p:sldId id="1144" r:id="rId32"/>
    <p:sldId id="1149" r:id="rId33"/>
    <p:sldId id="1077" r:id="rId34"/>
    <p:sldId id="1126" r:id="rId35"/>
    <p:sldId id="1065" r:id="rId36"/>
    <p:sldId id="1132" r:id="rId37"/>
    <p:sldId id="1141" r:id="rId38"/>
    <p:sldId id="1155" r:id="rId39"/>
    <p:sldId id="1106" r:id="rId40"/>
    <p:sldId id="1133" r:id="rId41"/>
    <p:sldId id="1025" r:id="rId42"/>
    <p:sldId id="1136" r:id="rId43"/>
    <p:sldId id="1156" r:id="rId44"/>
    <p:sldId id="1017" r:id="rId45"/>
    <p:sldId id="1158" r:id="rId46"/>
  </p:sldIdLst>
  <p:sldSz cx="9144000" cy="5143500" type="screen16x9"/>
  <p:notesSz cx="6858000" cy="9144000"/>
  <p:embeddedFontLst>
    <p:embeddedFont>
      <p:font typeface="汉语拼音" panose="020B0604020202020204" pitchFamily="34" charset="0"/>
      <p:regular r:id="rId49"/>
    </p:embeddedFont>
    <p:embeddedFont>
      <p:font typeface="微软雅黑" panose="020B0503020204020204" pitchFamily="34" charset="-122"/>
      <p:regular r:id="rId50"/>
      <p:bold r:id="rId51"/>
    </p:embeddedFont>
    <p:embeddedFont>
      <p:font typeface="楷体" panose="02010609060101010101" pitchFamily="49" charset="-122"/>
      <p:regular r:id="rId52"/>
    </p:embeddedFont>
    <p:embeddedFont>
      <p:font typeface="黑体" panose="02010609060101010101" pitchFamily="49" charset="-122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幼圆" panose="02010509060101010101" pitchFamily="49" charset="-122"/>
      <p:regular r:id="rId5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00FF"/>
    <a:srgbClr val="FF0000"/>
    <a:srgbClr val="00B050"/>
    <a:srgbClr val="FF00FF"/>
    <a:srgbClr val="0066CC"/>
    <a:srgbClr val="FF6600"/>
    <a:srgbClr val="FFFFCC"/>
    <a:srgbClr val="FFFF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5" autoAdjust="0"/>
    <p:restoredTop sz="94660"/>
  </p:normalViewPr>
  <p:slideViewPr>
    <p:cSldViewPr>
      <p:cViewPr varScale="1">
        <p:scale>
          <a:sx n="120" d="100"/>
          <a:sy n="120" d="100"/>
        </p:scale>
        <p:origin x="180" y="108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6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4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font" Target="fonts/font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5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5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5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6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27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6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67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21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42962" y="4776118"/>
            <a:ext cx="9089226" cy="416016"/>
            <a:chOff x="42962" y="4776118"/>
            <a:chExt cx="9089226" cy="416016"/>
          </a:xfrm>
        </p:grpSpPr>
        <p:sp>
          <p:nvSpPr>
            <p:cNvPr id="8" name="Freeform 1246"/>
            <p:cNvSpPr>
              <a:spLocks/>
            </p:cNvSpPr>
            <p:nvPr/>
          </p:nvSpPr>
          <p:spPr bwMode="auto">
            <a:xfrm>
              <a:off x="703276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0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4 w 51"/>
                <a:gd name="T19" fmla="*/ 52 h 83"/>
                <a:gd name="T20" fmla="*/ 35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0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4" y="52"/>
                  </a:cubicBezTo>
                  <a:cubicBezTo>
                    <a:pt x="0" y="30"/>
                    <a:pt x="17" y="12"/>
                    <a:pt x="35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247"/>
            <p:cNvSpPr>
              <a:spLocks/>
            </p:cNvSpPr>
            <p:nvPr/>
          </p:nvSpPr>
          <p:spPr bwMode="auto">
            <a:xfrm>
              <a:off x="1728744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5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4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5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7" y="40"/>
                    <a:pt x="5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4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248"/>
            <p:cNvSpPr>
              <a:spLocks noEditPoints="1"/>
            </p:cNvSpPr>
            <p:nvPr/>
          </p:nvSpPr>
          <p:spPr bwMode="auto">
            <a:xfrm>
              <a:off x="316825" y="4900923"/>
              <a:ext cx="249520" cy="231120"/>
            </a:xfrm>
            <a:custGeom>
              <a:avLst/>
              <a:gdLst>
                <a:gd name="T0" fmla="*/ 36 w 38"/>
                <a:gd name="T1" fmla="*/ 46 h 46"/>
                <a:gd name="T2" fmla="*/ 0 w 38"/>
                <a:gd name="T3" fmla="*/ 8 h 46"/>
                <a:gd name="T4" fmla="*/ 0 w 38"/>
                <a:gd name="T5" fmla="*/ 8 h 46"/>
                <a:gd name="T6" fmla="*/ 1 w 38"/>
                <a:gd name="T7" fmla="*/ 1 h 46"/>
                <a:gd name="T8" fmla="*/ 1 w 38"/>
                <a:gd name="T9" fmla="*/ 1 h 46"/>
                <a:gd name="T10" fmla="*/ 2 w 38"/>
                <a:gd name="T11" fmla="*/ 0 h 46"/>
                <a:gd name="T12" fmla="*/ 2 w 38"/>
                <a:gd name="T13" fmla="*/ 0 h 46"/>
                <a:gd name="T14" fmla="*/ 4 w 38"/>
                <a:gd name="T15" fmla="*/ 0 h 46"/>
                <a:gd name="T16" fmla="*/ 4 w 38"/>
                <a:gd name="T17" fmla="*/ 0 h 46"/>
                <a:gd name="T18" fmla="*/ 38 w 38"/>
                <a:gd name="T19" fmla="*/ 37 h 46"/>
                <a:gd name="T20" fmla="*/ 38 w 38"/>
                <a:gd name="T21" fmla="*/ 37 h 46"/>
                <a:gd name="T22" fmla="*/ 38 w 38"/>
                <a:gd name="T23" fmla="*/ 45 h 46"/>
                <a:gd name="T24" fmla="*/ 38 w 38"/>
                <a:gd name="T25" fmla="*/ 45 h 46"/>
                <a:gd name="T26" fmla="*/ 37 w 38"/>
                <a:gd name="T27" fmla="*/ 46 h 46"/>
                <a:gd name="T28" fmla="*/ 37 w 38"/>
                <a:gd name="T29" fmla="*/ 46 h 46"/>
                <a:gd name="T30" fmla="*/ 37 w 38"/>
                <a:gd name="T31" fmla="*/ 46 h 46"/>
                <a:gd name="T32" fmla="*/ 37 w 38"/>
                <a:gd name="T33" fmla="*/ 46 h 46"/>
                <a:gd name="T34" fmla="*/ 37 w 38"/>
                <a:gd name="T35" fmla="*/ 46 h 46"/>
                <a:gd name="T36" fmla="*/ 37 w 38"/>
                <a:gd name="T37" fmla="*/ 46 h 46"/>
                <a:gd name="T38" fmla="*/ 37 w 38"/>
                <a:gd name="T39" fmla="*/ 46 h 46"/>
                <a:gd name="T40" fmla="*/ 37 w 38"/>
                <a:gd name="T41" fmla="*/ 46 h 46"/>
                <a:gd name="T42" fmla="*/ 37 w 38"/>
                <a:gd name="T43" fmla="*/ 46 h 46"/>
                <a:gd name="T44" fmla="*/ 37 w 38"/>
                <a:gd name="T45" fmla="*/ 46 h 46"/>
                <a:gd name="T46" fmla="*/ 37 w 38"/>
                <a:gd name="T47" fmla="*/ 46 h 46"/>
                <a:gd name="T48" fmla="*/ 37 w 38"/>
                <a:gd name="T49" fmla="*/ 46 h 46"/>
                <a:gd name="T50" fmla="*/ 36 w 38"/>
                <a:gd name="T51" fmla="*/ 46 h 46"/>
                <a:gd name="T52" fmla="*/ 2 w 38"/>
                <a:gd name="T53" fmla="*/ 8 h 46"/>
                <a:gd name="T54" fmla="*/ 34 w 38"/>
                <a:gd name="T55" fmla="*/ 43 h 46"/>
                <a:gd name="T56" fmla="*/ 34 w 38"/>
                <a:gd name="T57" fmla="*/ 43 h 46"/>
                <a:gd name="T58" fmla="*/ 10 w 38"/>
                <a:gd name="T59" fmla="*/ 9 h 46"/>
                <a:gd name="T60" fmla="*/ 10 w 38"/>
                <a:gd name="T61" fmla="*/ 9 h 46"/>
                <a:gd name="T62" fmla="*/ 10 w 38"/>
                <a:gd name="T63" fmla="*/ 8 h 46"/>
                <a:gd name="T64" fmla="*/ 10 w 38"/>
                <a:gd name="T65" fmla="*/ 8 h 46"/>
                <a:gd name="T66" fmla="*/ 12 w 38"/>
                <a:gd name="T67" fmla="*/ 8 h 46"/>
                <a:gd name="T68" fmla="*/ 12 w 38"/>
                <a:gd name="T69" fmla="*/ 8 h 46"/>
                <a:gd name="T70" fmla="*/ 36 w 38"/>
                <a:gd name="T71" fmla="*/ 42 h 46"/>
                <a:gd name="T72" fmla="*/ 36 w 38"/>
                <a:gd name="T73" fmla="*/ 42 h 46"/>
                <a:gd name="T74" fmla="*/ 36 w 38"/>
                <a:gd name="T75" fmla="*/ 37 h 46"/>
                <a:gd name="T76" fmla="*/ 36 w 38"/>
                <a:gd name="T77" fmla="*/ 37 h 46"/>
                <a:gd name="T78" fmla="*/ 4 w 38"/>
                <a:gd name="T79" fmla="*/ 2 h 46"/>
                <a:gd name="T80" fmla="*/ 4 w 38"/>
                <a:gd name="T81" fmla="*/ 2 h 46"/>
                <a:gd name="T82" fmla="*/ 3 w 38"/>
                <a:gd name="T83" fmla="*/ 2 h 46"/>
                <a:gd name="T84" fmla="*/ 3 w 38"/>
                <a:gd name="T85" fmla="*/ 2 h 46"/>
                <a:gd name="T86" fmla="*/ 2 w 38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4" y="0"/>
                    <a:pt x="38" y="1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1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6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18"/>
                    <a:pt x="2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249"/>
            <p:cNvSpPr>
              <a:spLocks noEditPoints="1"/>
            </p:cNvSpPr>
            <p:nvPr/>
          </p:nvSpPr>
          <p:spPr bwMode="auto">
            <a:xfrm>
              <a:off x="42962" y="5071952"/>
              <a:ext cx="234306" cy="120182"/>
            </a:xfrm>
            <a:custGeom>
              <a:avLst/>
              <a:gdLst>
                <a:gd name="T0" fmla="*/ 36 w 36"/>
                <a:gd name="T1" fmla="*/ 12 h 24"/>
                <a:gd name="T2" fmla="*/ 4 w 36"/>
                <a:gd name="T3" fmla="*/ 16 h 24"/>
                <a:gd name="T4" fmla="*/ 4 w 36"/>
                <a:gd name="T5" fmla="*/ 16 h 24"/>
                <a:gd name="T6" fmla="*/ 0 w 36"/>
                <a:gd name="T7" fmla="*/ 13 h 24"/>
                <a:gd name="T8" fmla="*/ 0 w 36"/>
                <a:gd name="T9" fmla="*/ 13 h 24"/>
                <a:gd name="T10" fmla="*/ 0 w 36"/>
                <a:gd name="T11" fmla="*/ 12 h 24"/>
                <a:gd name="T12" fmla="*/ 0 w 36"/>
                <a:gd name="T13" fmla="*/ 12 h 24"/>
                <a:gd name="T14" fmla="*/ 1 w 36"/>
                <a:gd name="T15" fmla="*/ 10 h 24"/>
                <a:gd name="T16" fmla="*/ 1 w 36"/>
                <a:gd name="T17" fmla="*/ 10 h 24"/>
                <a:gd name="T18" fmla="*/ 33 w 36"/>
                <a:gd name="T19" fmla="*/ 8 h 24"/>
                <a:gd name="T20" fmla="*/ 33 w 36"/>
                <a:gd name="T21" fmla="*/ 8 h 24"/>
                <a:gd name="T22" fmla="*/ 36 w 36"/>
                <a:gd name="T23" fmla="*/ 11 h 24"/>
                <a:gd name="T24" fmla="*/ 36 w 36"/>
                <a:gd name="T25" fmla="*/ 11 h 24"/>
                <a:gd name="T26" fmla="*/ 36 w 36"/>
                <a:gd name="T27" fmla="*/ 12 h 24"/>
                <a:gd name="T28" fmla="*/ 36 w 36"/>
                <a:gd name="T29" fmla="*/ 12 h 24"/>
                <a:gd name="T30" fmla="*/ 36 w 36"/>
                <a:gd name="T31" fmla="*/ 12 h 24"/>
                <a:gd name="T32" fmla="*/ 36 w 36"/>
                <a:gd name="T33" fmla="*/ 12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36 w 36"/>
                <a:gd name="T41" fmla="*/ 12 h 24"/>
                <a:gd name="T42" fmla="*/ 36 w 36"/>
                <a:gd name="T43" fmla="*/ 12 h 24"/>
                <a:gd name="T44" fmla="*/ 36 w 36"/>
                <a:gd name="T45" fmla="*/ 12 h 24"/>
                <a:gd name="T46" fmla="*/ 36 w 36"/>
                <a:gd name="T47" fmla="*/ 12 h 24"/>
                <a:gd name="T48" fmla="*/ 36 w 36"/>
                <a:gd name="T49" fmla="*/ 12 h 24"/>
                <a:gd name="T50" fmla="*/ 36 w 36"/>
                <a:gd name="T51" fmla="*/ 12 h 24"/>
                <a:gd name="T52" fmla="*/ 4 w 36"/>
                <a:gd name="T53" fmla="*/ 15 h 24"/>
                <a:gd name="T54" fmla="*/ 34 w 36"/>
                <a:gd name="T55" fmla="*/ 12 h 24"/>
                <a:gd name="T56" fmla="*/ 34 w 36"/>
                <a:gd name="T57" fmla="*/ 12 h 24"/>
                <a:gd name="T58" fmla="*/ 8 w 36"/>
                <a:gd name="T59" fmla="*/ 11 h 24"/>
                <a:gd name="T60" fmla="*/ 8 w 36"/>
                <a:gd name="T61" fmla="*/ 11 h 24"/>
                <a:gd name="T62" fmla="*/ 7 w 36"/>
                <a:gd name="T63" fmla="*/ 11 h 24"/>
                <a:gd name="T64" fmla="*/ 7 w 36"/>
                <a:gd name="T65" fmla="*/ 11 h 24"/>
                <a:gd name="T66" fmla="*/ 8 w 36"/>
                <a:gd name="T67" fmla="*/ 10 h 24"/>
                <a:gd name="T68" fmla="*/ 8 w 36"/>
                <a:gd name="T69" fmla="*/ 10 h 24"/>
                <a:gd name="T70" fmla="*/ 34 w 36"/>
                <a:gd name="T71" fmla="*/ 11 h 24"/>
                <a:gd name="T72" fmla="*/ 34 w 36"/>
                <a:gd name="T73" fmla="*/ 11 h 24"/>
                <a:gd name="T74" fmla="*/ 32 w 36"/>
                <a:gd name="T75" fmla="*/ 9 h 24"/>
                <a:gd name="T76" fmla="*/ 32 w 36"/>
                <a:gd name="T77" fmla="*/ 9 h 24"/>
                <a:gd name="T78" fmla="*/ 2 w 36"/>
                <a:gd name="T79" fmla="*/ 11 h 24"/>
                <a:gd name="T80" fmla="*/ 2 w 36"/>
                <a:gd name="T81" fmla="*/ 11 h 24"/>
                <a:gd name="T82" fmla="*/ 1 w 36"/>
                <a:gd name="T83" fmla="*/ 12 h 24"/>
                <a:gd name="T84" fmla="*/ 1 w 36"/>
                <a:gd name="T85" fmla="*/ 12 h 24"/>
                <a:gd name="T86" fmla="*/ 4 w 36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8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250"/>
            <p:cNvSpPr>
              <a:spLocks noEditPoints="1"/>
            </p:cNvSpPr>
            <p:nvPr/>
          </p:nvSpPr>
          <p:spPr bwMode="auto">
            <a:xfrm>
              <a:off x="1196230" y="4970259"/>
              <a:ext cx="322550" cy="201074"/>
            </a:xfrm>
            <a:custGeom>
              <a:avLst/>
              <a:gdLst>
                <a:gd name="T0" fmla="*/ 48 w 49"/>
                <a:gd name="T1" fmla="*/ 40 h 40"/>
                <a:gd name="T2" fmla="*/ 2 w 49"/>
                <a:gd name="T3" fmla="*/ 16 h 40"/>
                <a:gd name="T4" fmla="*/ 2 w 49"/>
                <a:gd name="T5" fmla="*/ 16 h 40"/>
                <a:gd name="T6" fmla="*/ 0 w 49"/>
                <a:gd name="T7" fmla="*/ 8 h 40"/>
                <a:gd name="T8" fmla="*/ 0 w 49"/>
                <a:gd name="T9" fmla="*/ 8 h 40"/>
                <a:gd name="T10" fmla="*/ 1 w 49"/>
                <a:gd name="T11" fmla="*/ 7 h 40"/>
                <a:gd name="T12" fmla="*/ 1 w 49"/>
                <a:gd name="T13" fmla="*/ 7 h 40"/>
                <a:gd name="T14" fmla="*/ 4 w 49"/>
                <a:gd name="T15" fmla="*/ 6 h 40"/>
                <a:gd name="T16" fmla="*/ 4 w 49"/>
                <a:gd name="T17" fmla="*/ 6 h 40"/>
                <a:gd name="T18" fmla="*/ 47 w 49"/>
                <a:gd name="T19" fmla="*/ 31 h 40"/>
                <a:gd name="T20" fmla="*/ 47 w 49"/>
                <a:gd name="T21" fmla="*/ 31 h 40"/>
                <a:gd name="T22" fmla="*/ 49 w 49"/>
                <a:gd name="T23" fmla="*/ 39 h 40"/>
                <a:gd name="T24" fmla="*/ 49 w 49"/>
                <a:gd name="T25" fmla="*/ 39 h 40"/>
                <a:gd name="T26" fmla="*/ 49 w 49"/>
                <a:gd name="T27" fmla="*/ 40 h 40"/>
                <a:gd name="T28" fmla="*/ 49 w 49"/>
                <a:gd name="T29" fmla="*/ 40 h 40"/>
                <a:gd name="T30" fmla="*/ 49 w 49"/>
                <a:gd name="T31" fmla="*/ 40 h 40"/>
                <a:gd name="T32" fmla="*/ 49 w 49"/>
                <a:gd name="T33" fmla="*/ 40 h 40"/>
                <a:gd name="T34" fmla="*/ 49 w 49"/>
                <a:gd name="T35" fmla="*/ 40 h 40"/>
                <a:gd name="T36" fmla="*/ 49 w 49"/>
                <a:gd name="T37" fmla="*/ 40 h 40"/>
                <a:gd name="T38" fmla="*/ 49 w 49"/>
                <a:gd name="T39" fmla="*/ 40 h 40"/>
                <a:gd name="T40" fmla="*/ 49 w 49"/>
                <a:gd name="T41" fmla="*/ 40 h 40"/>
                <a:gd name="T42" fmla="*/ 49 w 49"/>
                <a:gd name="T43" fmla="*/ 40 h 40"/>
                <a:gd name="T44" fmla="*/ 49 w 49"/>
                <a:gd name="T45" fmla="*/ 40 h 40"/>
                <a:gd name="T46" fmla="*/ 48 w 49"/>
                <a:gd name="T47" fmla="*/ 40 h 40"/>
                <a:gd name="T48" fmla="*/ 48 w 49"/>
                <a:gd name="T49" fmla="*/ 40 h 40"/>
                <a:gd name="T50" fmla="*/ 48 w 49"/>
                <a:gd name="T51" fmla="*/ 40 h 40"/>
                <a:gd name="T52" fmla="*/ 4 w 49"/>
                <a:gd name="T53" fmla="*/ 15 h 40"/>
                <a:gd name="T54" fmla="*/ 45 w 49"/>
                <a:gd name="T55" fmla="*/ 38 h 40"/>
                <a:gd name="T56" fmla="*/ 45 w 49"/>
                <a:gd name="T57" fmla="*/ 38 h 40"/>
                <a:gd name="T58" fmla="*/ 12 w 49"/>
                <a:gd name="T59" fmla="*/ 13 h 40"/>
                <a:gd name="T60" fmla="*/ 12 w 49"/>
                <a:gd name="T61" fmla="*/ 13 h 40"/>
                <a:gd name="T62" fmla="*/ 12 w 49"/>
                <a:gd name="T63" fmla="*/ 12 h 40"/>
                <a:gd name="T64" fmla="*/ 12 w 49"/>
                <a:gd name="T65" fmla="*/ 12 h 40"/>
                <a:gd name="T66" fmla="*/ 13 w 49"/>
                <a:gd name="T67" fmla="*/ 12 h 40"/>
                <a:gd name="T68" fmla="*/ 13 w 49"/>
                <a:gd name="T69" fmla="*/ 12 h 40"/>
                <a:gd name="T70" fmla="*/ 47 w 49"/>
                <a:gd name="T71" fmla="*/ 36 h 40"/>
                <a:gd name="T72" fmla="*/ 47 w 49"/>
                <a:gd name="T73" fmla="*/ 36 h 40"/>
                <a:gd name="T74" fmla="*/ 46 w 49"/>
                <a:gd name="T75" fmla="*/ 32 h 40"/>
                <a:gd name="T76" fmla="*/ 46 w 49"/>
                <a:gd name="T77" fmla="*/ 32 h 40"/>
                <a:gd name="T78" fmla="*/ 4 w 49"/>
                <a:gd name="T79" fmla="*/ 8 h 40"/>
                <a:gd name="T80" fmla="*/ 4 w 49"/>
                <a:gd name="T81" fmla="*/ 8 h 40"/>
                <a:gd name="T82" fmla="*/ 3 w 49"/>
                <a:gd name="T83" fmla="*/ 9 h 40"/>
                <a:gd name="T84" fmla="*/ 3 w 49"/>
                <a:gd name="T85" fmla="*/ 9 h 40"/>
                <a:gd name="T86" fmla="*/ 4 w 49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40">
                  <a:moveTo>
                    <a:pt x="48" y="40"/>
                  </a:moveTo>
                  <a:cubicBezTo>
                    <a:pt x="27" y="39"/>
                    <a:pt x="9" y="3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9" y="36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lose/>
                  <a:moveTo>
                    <a:pt x="4" y="15"/>
                  </a:moveTo>
                  <a:cubicBezTo>
                    <a:pt x="10" y="33"/>
                    <a:pt x="2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4" y="19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25" y="17"/>
                    <a:pt x="37" y="28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0" y="14"/>
                    <a:pt x="22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251"/>
            <p:cNvSpPr>
              <a:spLocks noEditPoints="1"/>
            </p:cNvSpPr>
            <p:nvPr/>
          </p:nvSpPr>
          <p:spPr bwMode="auto">
            <a:xfrm>
              <a:off x="1603983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3 w 24"/>
                <a:gd name="T79" fmla="*/ 2 h 37"/>
                <a:gd name="T80" fmla="*/ 13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4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2" y="1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52"/>
            <p:cNvSpPr>
              <a:spLocks/>
            </p:cNvSpPr>
            <p:nvPr/>
          </p:nvSpPr>
          <p:spPr bwMode="auto">
            <a:xfrm>
              <a:off x="2994602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7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2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6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253"/>
            <p:cNvSpPr>
              <a:spLocks/>
            </p:cNvSpPr>
            <p:nvPr/>
          </p:nvSpPr>
          <p:spPr bwMode="auto">
            <a:xfrm>
              <a:off x="4020067" y="4896300"/>
              <a:ext cx="523384" cy="254232"/>
            </a:xfrm>
            <a:custGeom>
              <a:avLst/>
              <a:gdLst>
                <a:gd name="T0" fmla="*/ 79 w 80"/>
                <a:gd name="T1" fmla="*/ 20 h 51"/>
                <a:gd name="T2" fmla="*/ 60 w 80"/>
                <a:gd name="T3" fmla="*/ 40 h 51"/>
                <a:gd name="T4" fmla="*/ 39 w 80"/>
                <a:gd name="T5" fmla="*/ 50 h 51"/>
                <a:gd name="T6" fmla="*/ 27 w 80"/>
                <a:gd name="T7" fmla="*/ 49 h 51"/>
                <a:gd name="T8" fmla="*/ 12 w 80"/>
                <a:gd name="T9" fmla="*/ 41 h 51"/>
                <a:gd name="T10" fmla="*/ 6 w 80"/>
                <a:gd name="T11" fmla="*/ 42 h 51"/>
                <a:gd name="T12" fmla="*/ 3 w 80"/>
                <a:gd name="T13" fmla="*/ 48 h 51"/>
                <a:gd name="T14" fmla="*/ 0 w 80"/>
                <a:gd name="T15" fmla="*/ 46 h 51"/>
                <a:gd name="T16" fmla="*/ 8 w 80"/>
                <a:gd name="T17" fmla="*/ 37 h 51"/>
                <a:gd name="T18" fmla="*/ 15 w 80"/>
                <a:gd name="T19" fmla="*/ 17 h 51"/>
                <a:gd name="T20" fmla="*/ 71 w 80"/>
                <a:gd name="T21" fmla="*/ 12 h 51"/>
                <a:gd name="T22" fmla="*/ 79 w 80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8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1" y="13"/>
                    <a:pt x="80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254"/>
            <p:cNvSpPr>
              <a:spLocks noEditPoints="1"/>
            </p:cNvSpPr>
            <p:nvPr/>
          </p:nvSpPr>
          <p:spPr bwMode="auto">
            <a:xfrm>
              <a:off x="2608149" y="4900923"/>
              <a:ext cx="255606" cy="231120"/>
            </a:xfrm>
            <a:custGeom>
              <a:avLst/>
              <a:gdLst>
                <a:gd name="T0" fmla="*/ 36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6 w 39"/>
                <a:gd name="T51" fmla="*/ 46 h 46"/>
                <a:gd name="T52" fmla="*/ 2 w 39"/>
                <a:gd name="T53" fmla="*/ 8 h 46"/>
                <a:gd name="T54" fmla="*/ 34 w 39"/>
                <a:gd name="T55" fmla="*/ 43 h 46"/>
                <a:gd name="T56" fmla="*/ 34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6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7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6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255"/>
            <p:cNvSpPr>
              <a:spLocks noEditPoints="1"/>
            </p:cNvSpPr>
            <p:nvPr/>
          </p:nvSpPr>
          <p:spPr bwMode="auto">
            <a:xfrm>
              <a:off x="233124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6 w 37"/>
                <a:gd name="T43" fmla="*/ 12 h 24"/>
                <a:gd name="T44" fmla="*/ 36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4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256"/>
            <p:cNvSpPr>
              <a:spLocks noEditPoints="1"/>
            </p:cNvSpPr>
            <p:nvPr/>
          </p:nvSpPr>
          <p:spPr bwMode="auto">
            <a:xfrm>
              <a:off x="3493642" y="4970259"/>
              <a:ext cx="316464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4 w 48"/>
                <a:gd name="T55" fmla="*/ 38 h 40"/>
                <a:gd name="T56" fmla="*/ 44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4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257"/>
            <p:cNvSpPr>
              <a:spLocks noEditPoints="1"/>
            </p:cNvSpPr>
            <p:nvPr/>
          </p:nvSpPr>
          <p:spPr bwMode="auto">
            <a:xfrm>
              <a:off x="3895308" y="4870876"/>
              <a:ext cx="155190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258"/>
            <p:cNvSpPr>
              <a:spLocks/>
            </p:cNvSpPr>
            <p:nvPr/>
          </p:nvSpPr>
          <p:spPr bwMode="auto">
            <a:xfrm>
              <a:off x="5285925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0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8" y="71"/>
                    <a:pt x="19" y="74"/>
                  </a:cubicBezTo>
                  <a:cubicBezTo>
                    <a:pt x="19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259"/>
            <p:cNvSpPr>
              <a:spLocks/>
            </p:cNvSpPr>
            <p:nvPr/>
          </p:nvSpPr>
          <p:spPr bwMode="auto">
            <a:xfrm>
              <a:off x="6308349" y="4896300"/>
              <a:ext cx="532513" cy="254232"/>
            </a:xfrm>
            <a:custGeom>
              <a:avLst/>
              <a:gdLst>
                <a:gd name="T0" fmla="*/ 79 w 81"/>
                <a:gd name="T1" fmla="*/ 20 h 51"/>
                <a:gd name="T2" fmla="*/ 60 w 81"/>
                <a:gd name="T3" fmla="*/ 40 h 51"/>
                <a:gd name="T4" fmla="*/ 39 w 81"/>
                <a:gd name="T5" fmla="*/ 50 h 51"/>
                <a:gd name="T6" fmla="*/ 27 w 81"/>
                <a:gd name="T7" fmla="*/ 49 h 51"/>
                <a:gd name="T8" fmla="*/ 12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79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79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39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2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4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5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3" y="2"/>
                    <a:pt x="71" y="12"/>
                  </a:cubicBezTo>
                  <a:cubicBezTo>
                    <a:pt x="72" y="13"/>
                    <a:pt x="81" y="18"/>
                    <a:pt x="79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260"/>
            <p:cNvSpPr>
              <a:spLocks noEditPoints="1"/>
            </p:cNvSpPr>
            <p:nvPr/>
          </p:nvSpPr>
          <p:spPr bwMode="auto">
            <a:xfrm>
              <a:off x="4899474" y="4900923"/>
              <a:ext cx="255606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0 w 39"/>
                <a:gd name="T59" fmla="*/ 9 h 46"/>
                <a:gd name="T60" fmla="*/ 10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29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261"/>
            <p:cNvSpPr>
              <a:spLocks noEditPoints="1"/>
            </p:cNvSpPr>
            <p:nvPr/>
          </p:nvSpPr>
          <p:spPr bwMode="auto">
            <a:xfrm>
              <a:off x="4622567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6 w 37"/>
                <a:gd name="T23" fmla="*/ 11 h 24"/>
                <a:gd name="T24" fmla="*/ 36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6 w 37"/>
                <a:gd name="T47" fmla="*/ 12 h 24"/>
                <a:gd name="T48" fmla="*/ 36 w 37"/>
                <a:gd name="T49" fmla="*/ 12 h 24"/>
                <a:gd name="T50" fmla="*/ 36 w 37"/>
                <a:gd name="T51" fmla="*/ 12 h 24"/>
                <a:gd name="T52" fmla="*/ 4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4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5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lose/>
                  <a:moveTo>
                    <a:pt x="4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3" y="14"/>
                    <a:pt x="4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262"/>
            <p:cNvSpPr>
              <a:spLocks noEditPoints="1"/>
            </p:cNvSpPr>
            <p:nvPr/>
          </p:nvSpPr>
          <p:spPr bwMode="auto">
            <a:xfrm>
              <a:off x="5784966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3 w 48"/>
                <a:gd name="T79" fmla="*/ 8 h 40"/>
                <a:gd name="T80" fmla="*/ 3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1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7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263"/>
            <p:cNvSpPr>
              <a:spLocks noEditPoints="1"/>
            </p:cNvSpPr>
            <p:nvPr/>
          </p:nvSpPr>
          <p:spPr bwMode="auto">
            <a:xfrm>
              <a:off x="6183590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4 w 24"/>
                <a:gd name="T15" fmla="*/ 1 h 37"/>
                <a:gd name="T16" fmla="*/ 14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3 w 24"/>
                <a:gd name="T59" fmla="*/ 8 h 37"/>
                <a:gd name="T60" fmla="*/ 13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264"/>
            <p:cNvSpPr>
              <a:spLocks/>
            </p:cNvSpPr>
            <p:nvPr/>
          </p:nvSpPr>
          <p:spPr bwMode="auto">
            <a:xfrm>
              <a:off x="7577251" y="4776118"/>
              <a:ext cx="334722" cy="416016"/>
            </a:xfrm>
            <a:custGeom>
              <a:avLst/>
              <a:gdLst>
                <a:gd name="T0" fmla="*/ 47 w 51"/>
                <a:gd name="T1" fmla="*/ 2 h 83"/>
                <a:gd name="T2" fmla="*/ 51 w 51"/>
                <a:gd name="T3" fmla="*/ 30 h 83"/>
                <a:gd name="T4" fmla="*/ 46 w 51"/>
                <a:gd name="T5" fmla="*/ 52 h 83"/>
                <a:gd name="T6" fmla="*/ 38 w 51"/>
                <a:gd name="T7" fmla="*/ 61 h 83"/>
                <a:gd name="T8" fmla="*/ 22 w 51"/>
                <a:gd name="T9" fmla="*/ 68 h 83"/>
                <a:gd name="T10" fmla="*/ 19 w 51"/>
                <a:gd name="T11" fmla="*/ 74 h 83"/>
                <a:gd name="T12" fmla="*/ 22 w 51"/>
                <a:gd name="T13" fmla="*/ 79 h 83"/>
                <a:gd name="T14" fmla="*/ 19 w 51"/>
                <a:gd name="T15" fmla="*/ 81 h 83"/>
                <a:gd name="T16" fmla="*/ 17 w 51"/>
                <a:gd name="T17" fmla="*/ 69 h 83"/>
                <a:gd name="T18" fmla="*/ 5 w 51"/>
                <a:gd name="T19" fmla="*/ 52 h 83"/>
                <a:gd name="T20" fmla="*/ 36 w 51"/>
                <a:gd name="T21" fmla="*/ 5 h 83"/>
                <a:gd name="T22" fmla="*/ 47 w 51"/>
                <a:gd name="T2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3">
                  <a:moveTo>
                    <a:pt x="47" y="2"/>
                  </a:moveTo>
                  <a:cubicBezTo>
                    <a:pt x="50" y="11"/>
                    <a:pt x="51" y="21"/>
                    <a:pt x="51" y="30"/>
                  </a:cubicBezTo>
                  <a:cubicBezTo>
                    <a:pt x="51" y="37"/>
                    <a:pt x="50" y="46"/>
                    <a:pt x="46" y="52"/>
                  </a:cubicBezTo>
                  <a:cubicBezTo>
                    <a:pt x="44" y="56"/>
                    <a:pt x="41" y="59"/>
                    <a:pt x="38" y="61"/>
                  </a:cubicBezTo>
                  <a:cubicBezTo>
                    <a:pt x="33" y="65"/>
                    <a:pt x="28" y="66"/>
                    <a:pt x="22" y="68"/>
                  </a:cubicBezTo>
                  <a:cubicBezTo>
                    <a:pt x="19" y="69"/>
                    <a:pt x="19" y="71"/>
                    <a:pt x="19" y="74"/>
                  </a:cubicBezTo>
                  <a:cubicBezTo>
                    <a:pt x="20" y="76"/>
                    <a:pt x="22" y="78"/>
                    <a:pt x="22" y="79"/>
                  </a:cubicBezTo>
                  <a:cubicBezTo>
                    <a:pt x="23" y="82"/>
                    <a:pt x="21" y="83"/>
                    <a:pt x="19" y="81"/>
                  </a:cubicBezTo>
                  <a:cubicBezTo>
                    <a:pt x="16" y="79"/>
                    <a:pt x="16" y="72"/>
                    <a:pt x="17" y="69"/>
                  </a:cubicBezTo>
                  <a:cubicBezTo>
                    <a:pt x="11" y="66"/>
                    <a:pt x="6" y="57"/>
                    <a:pt x="5" y="52"/>
                  </a:cubicBezTo>
                  <a:cubicBezTo>
                    <a:pt x="0" y="30"/>
                    <a:pt x="17" y="12"/>
                    <a:pt x="36" y="5"/>
                  </a:cubicBezTo>
                  <a:cubicBezTo>
                    <a:pt x="37" y="4"/>
                    <a:pt x="46" y="0"/>
                    <a:pt x="47" y="2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1265"/>
            <p:cNvSpPr>
              <a:spLocks/>
            </p:cNvSpPr>
            <p:nvPr/>
          </p:nvSpPr>
          <p:spPr bwMode="auto">
            <a:xfrm>
              <a:off x="8599675" y="4896300"/>
              <a:ext cx="532513" cy="254232"/>
            </a:xfrm>
            <a:custGeom>
              <a:avLst/>
              <a:gdLst>
                <a:gd name="T0" fmla="*/ 80 w 81"/>
                <a:gd name="T1" fmla="*/ 20 h 51"/>
                <a:gd name="T2" fmla="*/ 60 w 81"/>
                <a:gd name="T3" fmla="*/ 40 h 51"/>
                <a:gd name="T4" fmla="*/ 40 w 81"/>
                <a:gd name="T5" fmla="*/ 50 h 51"/>
                <a:gd name="T6" fmla="*/ 27 w 81"/>
                <a:gd name="T7" fmla="*/ 49 h 51"/>
                <a:gd name="T8" fmla="*/ 13 w 81"/>
                <a:gd name="T9" fmla="*/ 41 h 51"/>
                <a:gd name="T10" fmla="*/ 6 w 81"/>
                <a:gd name="T11" fmla="*/ 42 h 51"/>
                <a:gd name="T12" fmla="*/ 3 w 81"/>
                <a:gd name="T13" fmla="*/ 48 h 51"/>
                <a:gd name="T14" fmla="*/ 0 w 81"/>
                <a:gd name="T15" fmla="*/ 46 h 51"/>
                <a:gd name="T16" fmla="*/ 9 w 81"/>
                <a:gd name="T17" fmla="*/ 37 h 51"/>
                <a:gd name="T18" fmla="*/ 15 w 81"/>
                <a:gd name="T19" fmla="*/ 17 h 51"/>
                <a:gd name="T20" fmla="*/ 71 w 81"/>
                <a:gd name="T21" fmla="*/ 12 h 51"/>
                <a:gd name="T22" fmla="*/ 80 w 81"/>
                <a:gd name="T23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1">
                  <a:moveTo>
                    <a:pt x="80" y="20"/>
                  </a:moveTo>
                  <a:cubicBezTo>
                    <a:pt x="74" y="28"/>
                    <a:pt x="67" y="34"/>
                    <a:pt x="60" y="40"/>
                  </a:cubicBezTo>
                  <a:cubicBezTo>
                    <a:pt x="54" y="44"/>
                    <a:pt x="47" y="49"/>
                    <a:pt x="40" y="50"/>
                  </a:cubicBezTo>
                  <a:cubicBezTo>
                    <a:pt x="36" y="51"/>
                    <a:pt x="31" y="50"/>
                    <a:pt x="27" y="49"/>
                  </a:cubicBezTo>
                  <a:cubicBezTo>
                    <a:pt x="22" y="47"/>
                    <a:pt x="17" y="44"/>
                    <a:pt x="13" y="41"/>
                  </a:cubicBezTo>
                  <a:cubicBezTo>
                    <a:pt x="10" y="39"/>
                    <a:pt x="8" y="40"/>
                    <a:pt x="6" y="42"/>
                  </a:cubicBezTo>
                  <a:cubicBezTo>
                    <a:pt x="4" y="43"/>
                    <a:pt x="5" y="47"/>
                    <a:pt x="3" y="48"/>
                  </a:cubicBezTo>
                  <a:cubicBezTo>
                    <a:pt x="2" y="49"/>
                    <a:pt x="0" y="49"/>
                    <a:pt x="0" y="46"/>
                  </a:cubicBezTo>
                  <a:cubicBezTo>
                    <a:pt x="0" y="42"/>
                    <a:pt x="6" y="38"/>
                    <a:pt x="9" y="37"/>
                  </a:cubicBezTo>
                  <a:cubicBezTo>
                    <a:pt x="7" y="31"/>
                    <a:pt x="11" y="21"/>
                    <a:pt x="15" y="17"/>
                  </a:cubicBezTo>
                  <a:cubicBezTo>
                    <a:pt x="29" y="0"/>
                    <a:pt x="54" y="2"/>
                    <a:pt x="71" y="12"/>
                  </a:cubicBezTo>
                  <a:cubicBezTo>
                    <a:pt x="72" y="13"/>
                    <a:pt x="81" y="18"/>
                    <a:pt x="80" y="20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1266"/>
            <p:cNvSpPr>
              <a:spLocks noEditPoints="1"/>
            </p:cNvSpPr>
            <p:nvPr/>
          </p:nvSpPr>
          <p:spPr bwMode="auto">
            <a:xfrm>
              <a:off x="7187756" y="4900923"/>
              <a:ext cx="258650" cy="231120"/>
            </a:xfrm>
            <a:custGeom>
              <a:avLst/>
              <a:gdLst>
                <a:gd name="T0" fmla="*/ 37 w 39"/>
                <a:gd name="T1" fmla="*/ 46 h 46"/>
                <a:gd name="T2" fmla="*/ 0 w 39"/>
                <a:gd name="T3" fmla="*/ 8 h 46"/>
                <a:gd name="T4" fmla="*/ 0 w 39"/>
                <a:gd name="T5" fmla="*/ 8 h 46"/>
                <a:gd name="T6" fmla="*/ 1 w 39"/>
                <a:gd name="T7" fmla="*/ 1 h 46"/>
                <a:gd name="T8" fmla="*/ 1 w 39"/>
                <a:gd name="T9" fmla="*/ 1 h 46"/>
                <a:gd name="T10" fmla="*/ 2 w 39"/>
                <a:gd name="T11" fmla="*/ 0 h 46"/>
                <a:gd name="T12" fmla="*/ 2 w 39"/>
                <a:gd name="T13" fmla="*/ 0 h 46"/>
                <a:gd name="T14" fmla="*/ 5 w 39"/>
                <a:gd name="T15" fmla="*/ 0 h 46"/>
                <a:gd name="T16" fmla="*/ 5 w 39"/>
                <a:gd name="T17" fmla="*/ 0 h 46"/>
                <a:gd name="T18" fmla="*/ 39 w 39"/>
                <a:gd name="T19" fmla="*/ 37 h 46"/>
                <a:gd name="T20" fmla="*/ 39 w 39"/>
                <a:gd name="T21" fmla="*/ 37 h 46"/>
                <a:gd name="T22" fmla="*/ 38 w 39"/>
                <a:gd name="T23" fmla="*/ 45 h 46"/>
                <a:gd name="T24" fmla="*/ 38 w 39"/>
                <a:gd name="T25" fmla="*/ 45 h 46"/>
                <a:gd name="T26" fmla="*/ 37 w 39"/>
                <a:gd name="T27" fmla="*/ 46 h 46"/>
                <a:gd name="T28" fmla="*/ 37 w 39"/>
                <a:gd name="T29" fmla="*/ 46 h 46"/>
                <a:gd name="T30" fmla="*/ 37 w 39"/>
                <a:gd name="T31" fmla="*/ 46 h 46"/>
                <a:gd name="T32" fmla="*/ 37 w 39"/>
                <a:gd name="T33" fmla="*/ 46 h 46"/>
                <a:gd name="T34" fmla="*/ 37 w 39"/>
                <a:gd name="T35" fmla="*/ 46 h 46"/>
                <a:gd name="T36" fmla="*/ 37 w 39"/>
                <a:gd name="T37" fmla="*/ 46 h 46"/>
                <a:gd name="T38" fmla="*/ 37 w 39"/>
                <a:gd name="T39" fmla="*/ 46 h 46"/>
                <a:gd name="T40" fmla="*/ 37 w 39"/>
                <a:gd name="T41" fmla="*/ 46 h 46"/>
                <a:gd name="T42" fmla="*/ 37 w 39"/>
                <a:gd name="T43" fmla="*/ 46 h 46"/>
                <a:gd name="T44" fmla="*/ 37 w 39"/>
                <a:gd name="T45" fmla="*/ 46 h 46"/>
                <a:gd name="T46" fmla="*/ 37 w 39"/>
                <a:gd name="T47" fmla="*/ 46 h 46"/>
                <a:gd name="T48" fmla="*/ 37 w 39"/>
                <a:gd name="T49" fmla="*/ 46 h 46"/>
                <a:gd name="T50" fmla="*/ 37 w 39"/>
                <a:gd name="T51" fmla="*/ 46 h 46"/>
                <a:gd name="T52" fmla="*/ 2 w 39"/>
                <a:gd name="T53" fmla="*/ 8 h 46"/>
                <a:gd name="T54" fmla="*/ 35 w 39"/>
                <a:gd name="T55" fmla="*/ 43 h 46"/>
                <a:gd name="T56" fmla="*/ 35 w 39"/>
                <a:gd name="T57" fmla="*/ 43 h 46"/>
                <a:gd name="T58" fmla="*/ 11 w 39"/>
                <a:gd name="T59" fmla="*/ 9 h 46"/>
                <a:gd name="T60" fmla="*/ 11 w 39"/>
                <a:gd name="T61" fmla="*/ 9 h 46"/>
                <a:gd name="T62" fmla="*/ 10 w 39"/>
                <a:gd name="T63" fmla="*/ 8 h 46"/>
                <a:gd name="T64" fmla="*/ 10 w 39"/>
                <a:gd name="T65" fmla="*/ 8 h 46"/>
                <a:gd name="T66" fmla="*/ 12 w 39"/>
                <a:gd name="T67" fmla="*/ 8 h 46"/>
                <a:gd name="T68" fmla="*/ 12 w 39"/>
                <a:gd name="T69" fmla="*/ 8 h 46"/>
                <a:gd name="T70" fmla="*/ 36 w 39"/>
                <a:gd name="T71" fmla="*/ 42 h 46"/>
                <a:gd name="T72" fmla="*/ 36 w 39"/>
                <a:gd name="T73" fmla="*/ 42 h 46"/>
                <a:gd name="T74" fmla="*/ 37 w 39"/>
                <a:gd name="T75" fmla="*/ 37 h 46"/>
                <a:gd name="T76" fmla="*/ 37 w 39"/>
                <a:gd name="T77" fmla="*/ 37 h 46"/>
                <a:gd name="T78" fmla="*/ 5 w 39"/>
                <a:gd name="T79" fmla="*/ 2 h 46"/>
                <a:gd name="T80" fmla="*/ 5 w 39"/>
                <a:gd name="T81" fmla="*/ 2 h 46"/>
                <a:gd name="T82" fmla="*/ 3 w 39"/>
                <a:gd name="T83" fmla="*/ 2 h 46"/>
                <a:gd name="T84" fmla="*/ 3 w 39"/>
                <a:gd name="T85" fmla="*/ 2 h 46"/>
                <a:gd name="T86" fmla="*/ 2 w 39"/>
                <a:gd name="T8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46">
                  <a:moveTo>
                    <a:pt x="37" y="46"/>
                  </a:moveTo>
                  <a:cubicBezTo>
                    <a:pt x="17" y="39"/>
                    <a:pt x="0" y="3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4" y="0"/>
                    <a:pt x="39" y="1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9"/>
                    <a:pt x="38" y="42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2" y="8"/>
                  </a:moveTo>
                  <a:cubicBezTo>
                    <a:pt x="2" y="28"/>
                    <a:pt x="16" y="36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8" y="31"/>
                    <a:pt x="20" y="1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2" y="17"/>
                    <a:pt x="30" y="30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18"/>
                    <a:pt x="23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2" y="6"/>
                    <a:pt x="2" y="8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267"/>
            <p:cNvSpPr>
              <a:spLocks noEditPoints="1"/>
            </p:cNvSpPr>
            <p:nvPr/>
          </p:nvSpPr>
          <p:spPr bwMode="auto">
            <a:xfrm>
              <a:off x="6913893" y="5071952"/>
              <a:ext cx="243434" cy="120182"/>
            </a:xfrm>
            <a:custGeom>
              <a:avLst/>
              <a:gdLst>
                <a:gd name="T0" fmla="*/ 36 w 37"/>
                <a:gd name="T1" fmla="*/ 12 h 24"/>
                <a:gd name="T2" fmla="*/ 4 w 37"/>
                <a:gd name="T3" fmla="*/ 16 h 24"/>
                <a:gd name="T4" fmla="*/ 4 w 37"/>
                <a:gd name="T5" fmla="*/ 16 h 24"/>
                <a:gd name="T6" fmla="*/ 0 w 37"/>
                <a:gd name="T7" fmla="*/ 13 h 24"/>
                <a:gd name="T8" fmla="*/ 0 w 37"/>
                <a:gd name="T9" fmla="*/ 13 h 24"/>
                <a:gd name="T10" fmla="*/ 0 w 37"/>
                <a:gd name="T11" fmla="*/ 12 h 24"/>
                <a:gd name="T12" fmla="*/ 0 w 37"/>
                <a:gd name="T13" fmla="*/ 12 h 24"/>
                <a:gd name="T14" fmla="*/ 1 w 37"/>
                <a:gd name="T15" fmla="*/ 10 h 24"/>
                <a:gd name="T16" fmla="*/ 1 w 37"/>
                <a:gd name="T17" fmla="*/ 10 h 24"/>
                <a:gd name="T18" fmla="*/ 33 w 37"/>
                <a:gd name="T19" fmla="*/ 8 h 24"/>
                <a:gd name="T20" fmla="*/ 33 w 37"/>
                <a:gd name="T21" fmla="*/ 8 h 24"/>
                <a:gd name="T22" fmla="*/ 37 w 37"/>
                <a:gd name="T23" fmla="*/ 11 h 24"/>
                <a:gd name="T24" fmla="*/ 37 w 37"/>
                <a:gd name="T25" fmla="*/ 11 h 24"/>
                <a:gd name="T26" fmla="*/ 37 w 37"/>
                <a:gd name="T27" fmla="*/ 12 h 24"/>
                <a:gd name="T28" fmla="*/ 37 w 37"/>
                <a:gd name="T29" fmla="*/ 12 h 24"/>
                <a:gd name="T30" fmla="*/ 37 w 37"/>
                <a:gd name="T31" fmla="*/ 12 h 24"/>
                <a:gd name="T32" fmla="*/ 37 w 37"/>
                <a:gd name="T33" fmla="*/ 12 h 24"/>
                <a:gd name="T34" fmla="*/ 37 w 37"/>
                <a:gd name="T35" fmla="*/ 12 h 24"/>
                <a:gd name="T36" fmla="*/ 37 w 37"/>
                <a:gd name="T37" fmla="*/ 12 h 24"/>
                <a:gd name="T38" fmla="*/ 37 w 37"/>
                <a:gd name="T39" fmla="*/ 12 h 24"/>
                <a:gd name="T40" fmla="*/ 37 w 37"/>
                <a:gd name="T41" fmla="*/ 12 h 24"/>
                <a:gd name="T42" fmla="*/ 37 w 37"/>
                <a:gd name="T43" fmla="*/ 12 h 24"/>
                <a:gd name="T44" fmla="*/ 37 w 37"/>
                <a:gd name="T45" fmla="*/ 12 h 24"/>
                <a:gd name="T46" fmla="*/ 37 w 37"/>
                <a:gd name="T47" fmla="*/ 12 h 24"/>
                <a:gd name="T48" fmla="*/ 37 w 37"/>
                <a:gd name="T49" fmla="*/ 12 h 24"/>
                <a:gd name="T50" fmla="*/ 36 w 37"/>
                <a:gd name="T51" fmla="*/ 12 h 24"/>
                <a:gd name="T52" fmla="*/ 5 w 37"/>
                <a:gd name="T53" fmla="*/ 15 h 24"/>
                <a:gd name="T54" fmla="*/ 34 w 37"/>
                <a:gd name="T55" fmla="*/ 12 h 24"/>
                <a:gd name="T56" fmla="*/ 34 w 37"/>
                <a:gd name="T57" fmla="*/ 12 h 24"/>
                <a:gd name="T58" fmla="*/ 8 w 37"/>
                <a:gd name="T59" fmla="*/ 11 h 24"/>
                <a:gd name="T60" fmla="*/ 8 w 37"/>
                <a:gd name="T61" fmla="*/ 11 h 24"/>
                <a:gd name="T62" fmla="*/ 7 w 37"/>
                <a:gd name="T63" fmla="*/ 11 h 24"/>
                <a:gd name="T64" fmla="*/ 7 w 37"/>
                <a:gd name="T65" fmla="*/ 11 h 24"/>
                <a:gd name="T66" fmla="*/ 8 w 37"/>
                <a:gd name="T67" fmla="*/ 10 h 24"/>
                <a:gd name="T68" fmla="*/ 8 w 37"/>
                <a:gd name="T69" fmla="*/ 10 h 24"/>
                <a:gd name="T70" fmla="*/ 34 w 37"/>
                <a:gd name="T71" fmla="*/ 11 h 24"/>
                <a:gd name="T72" fmla="*/ 34 w 37"/>
                <a:gd name="T73" fmla="*/ 11 h 24"/>
                <a:gd name="T74" fmla="*/ 32 w 37"/>
                <a:gd name="T75" fmla="*/ 9 h 24"/>
                <a:gd name="T76" fmla="*/ 32 w 37"/>
                <a:gd name="T77" fmla="*/ 9 h 24"/>
                <a:gd name="T78" fmla="*/ 2 w 37"/>
                <a:gd name="T79" fmla="*/ 11 h 24"/>
                <a:gd name="T80" fmla="*/ 2 w 37"/>
                <a:gd name="T81" fmla="*/ 11 h 24"/>
                <a:gd name="T82" fmla="*/ 1 w 37"/>
                <a:gd name="T83" fmla="*/ 12 h 24"/>
                <a:gd name="T84" fmla="*/ 1 w 37"/>
                <a:gd name="T85" fmla="*/ 12 h 24"/>
                <a:gd name="T86" fmla="*/ 5 w 37"/>
                <a:gd name="T8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24">
                  <a:moveTo>
                    <a:pt x="36" y="12"/>
                  </a:moveTo>
                  <a:cubicBezTo>
                    <a:pt x="26" y="19"/>
                    <a:pt x="15" y="2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1"/>
                    <a:pt x="23" y="0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9"/>
                    <a:pt x="35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6" y="12"/>
                    <a:pt x="36" y="12"/>
                  </a:cubicBezTo>
                  <a:close/>
                  <a:moveTo>
                    <a:pt x="5" y="15"/>
                  </a:moveTo>
                  <a:cubicBezTo>
                    <a:pt x="14" y="22"/>
                    <a:pt x="24" y="19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6" y="11"/>
                    <a:pt x="16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6" y="9"/>
                    <a:pt x="26" y="10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2"/>
                    <a:pt x="9" y="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4" y="14"/>
                    <a:pt x="5" y="1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268"/>
            <p:cNvSpPr>
              <a:spLocks noEditPoints="1"/>
            </p:cNvSpPr>
            <p:nvPr/>
          </p:nvSpPr>
          <p:spPr bwMode="auto">
            <a:xfrm>
              <a:off x="8076291" y="4970259"/>
              <a:ext cx="313423" cy="201074"/>
            </a:xfrm>
            <a:custGeom>
              <a:avLst/>
              <a:gdLst>
                <a:gd name="T0" fmla="*/ 47 w 48"/>
                <a:gd name="T1" fmla="*/ 40 h 40"/>
                <a:gd name="T2" fmla="*/ 1 w 48"/>
                <a:gd name="T3" fmla="*/ 16 h 40"/>
                <a:gd name="T4" fmla="*/ 1 w 48"/>
                <a:gd name="T5" fmla="*/ 16 h 40"/>
                <a:gd name="T6" fmla="*/ 0 w 48"/>
                <a:gd name="T7" fmla="*/ 8 h 40"/>
                <a:gd name="T8" fmla="*/ 0 w 48"/>
                <a:gd name="T9" fmla="*/ 8 h 40"/>
                <a:gd name="T10" fmla="*/ 0 w 48"/>
                <a:gd name="T11" fmla="*/ 7 h 40"/>
                <a:gd name="T12" fmla="*/ 0 w 48"/>
                <a:gd name="T13" fmla="*/ 7 h 40"/>
                <a:gd name="T14" fmla="*/ 3 w 48"/>
                <a:gd name="T15" fmla="*/ 6 h 40"/>
                <a:gd name="T16" fmla="*/ 3 w 48"/>
                <a:gd name="T17" fmla="*/ 6 h 40"/>
                <a:gd name="T18" fmla="*/ 47 w 48"/>
                <a:gd name="T19" fmla="*/ 31 h 40"/>
                <a:gd name="T20" fmla="*/ 47 w 48"/>
                <a:gd name="T21" fmla="*/ 31 h 40"/>
                <a:gd name="T22" fmla="*/ 48 w 48"/>
                <a:gd name="T23" fmla="*/ 39 h 40"/>
                <a:gd name="T24" fmla="*/ 48 w 48"/>
                <a:gd name="T25" fmla="*/ 39 h 40"/>
                <a:gd name="T26" fmla="*/ 48 w 48"/>
                <a:gd name="T27" fmla="*/ 40 h 40"/>
                <a:gd name="T28" fmla="*/ 48 w 48"/>
                <a:gd name="T29" fmla="*/ 40 h 40"/>
                <a:gd name="T30" fmla="*/ 48 w 48"/>
                <a:gd name="T31" fmla="*/ 40 h 40"/>
                <a:gd name="T32" fmla="*/ 48 w 48"/>
                <a:gd name="T33" fmla="*/ 40 h 40"/>
                <a:gd name="T34" fmla="*/ 48 w 48"/>
                <a:gd name="T35" fmla="*/ 40 h 40"/>
                <a:gd name="T36" fmla="*/ 48 w 48"/>
                <a:gd name="T37" fmla="*/ 40 h 40"/>
                <a:gd name="T38" fmla="*/ 48 w 48"/>
                <a:gd name="T39" fmla="*/ 40 h 40"/>
                <a:gd name="T40" fmla="*/ 48 w 48"/>
                <a:gd name="T41" fmla="*/ 40 h 40"/>
                <a:gd name="T42" fmla="*/ 48 w 48"/>
                <a:gd name="T43" fmla="*/ 40 h 40"/>
                <a:gd name="T44" fmla="*/ 48 w 48"/>
                <a:gd name="T45" fmla="*/ 40 h 40"/>
                <a:gd name="T46" fmla="*/ 48 w 48"/>
                <a:gd name="T47" fmla="*/ 40 h 40"/>
                <a:gd name="T48" fmla="*/ 48 w 48"/>
                <a:gd name="T49" fmla="*/ 40 h 40"/>
                <a:gd name="T50" fmla="*/ 47 w 48"/>
                <a:gd name="T51" fmla="*/ 40 h 40"/>
                <a:gd name="T52" fmla="*/ 3 w 48"/>
                <a:gd name="T53" fmla="*/ 15 h 40"/>
                <a:gd name="T54" fmla="*/ 45 w 48"/>
                <a:gd name="T55" fmla="*/ 38 h 40"/>
                <a:gd name="T56" fmla="*/ 45 w 48"/>
                <a:gd name="T57" fmla="*/ 38 h 40"/>
                <a:gd name="T58" fmla="*/ 11 w 48"/>
                <a:gd name="T59" fmla="*/ 13 h 40"/>
                <a:gd name="T60" fmla="*/ 11 w 48"/>
                <a:gd name="T61" fmla="*/ 13 h 40"/>
                <a:gd name="T62" fmla="*/ 11 w 48"/>
                <a:gd name="T63" fmla="*/ 12 h 40"/>
                <a:gd name="T64" fmla="*/ 11 w 48"/>
                <a:gd name="T65" fmla="*/ 12 h 40"/>
                <a:gd name="T66" fmla="*/ 12 w 48"/>
                <a:gd name="T67" fmla="*/ 12 h 40"/>
                <a:gd name="T68" fmla="*/ 12 w 48"/>
                <a:gd name="T69" fmla="*/ 12 h 40"/>
                <a:gd name="T70" fmla="*/ 46 w 48"/>
                <a:gd name="T71" fmla="*/ 36 h 40"/>
                <a:gd name="T72" fmla="*/ 46 w 48"/>
                <a:gd name="T73" fmla="*/ 36 h 40"/>
                <a:gd name="T74" fmla="*/ 45 w 48"/>
                <a:gd name="T75" fmla="*/ 32 h 40"/>
                <a:gd name="T76" fmla="*/ 45 w 48"/>
                <a:gd name="T77" fmla="*/ 32 h 40"/>
                <a:gd name="T78" fmla="*/ 4 w 48"/>
                <a:gd name="T79" fmla="*/ 8 h 40"/>
                <a:gd name="T80" fmla="*/ 4 w 48"/>
                <a:gd name="T81" fmla="*/ 8 h 40"/>
                <a:gd name="T82" fmla="*/ 2 w 48"/>
                <a:gd name="T83" fmla="*/ 9 h 40"/>
                <a:gd name="T84" fmla="*/ 2 w 48"/>
                <a:gd name="T85" fmla="*/ 9 h 40"/>
                <a:gd name="T86" fmla="*/ 3 w 48"/>
                <a:gd name="T8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0">
                  <a:moveTo>
                    <a:pt x="47" y="40"/>
                  </a:moveTo>
                  <a:cubicBezTo>
                    <a:pt x="27" y="39"/>
                    <a:pt x="8" y="3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2" y="0"/>
                    <a:pt x="41" y="1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48" y="36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7" y="40"/>
                  </a:cubicBezTo>
                  <a:close/>
                  <a:moveTo>
                    <a:pt x="3" y="15"/>
                  </a:moveTo>
                  <a:cubicBezTo>
                    <a:pt x="9" y="33"/>
                    <a:pt x="25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35" y="29"/>
                    <a:pt x="23" y="1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17"/>
                    <a:pt x="36" y="2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5" y="33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9" y="14"/>
                    <a:pt x="21" y="2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3" y="15"/>
                  </a:cubicBezTo>
                  <a:close/>
                </a:path>
              </a:pathLst>
            </a:custGeom>
            <a:solidFill>
              <a:srgbClr val="76B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269"/>
            <p:cNvSpPr>
              <a:spLocks noEditPoints="1"/>
            </p:cNvSpPr>
            <p:nvPr/>
          </p:nvSpPr>
          <p:spPr bwMode="auto">
            <a:xfrm>
              <a:off x="8474914" y="4870876"/>
              <a:ext cx="158232" cy="184896"/>
            </a:xfrm>
            <a:custGeom>
              <a:avLst/>
              <a:gdLst>
                <a:gd name="T0" fmla="*/ 12 w 24"/>
                <a:gd name="T1" fmla="*/ 37 h 37"/>
                <a:gd name="T2" fmla="*/ 9 w 24"/>
                <a:gd name="T3" fmla="*/ 4 h 37"/>
                <a:gd name="T4" fmla="*/ 9 w 24"/>
                <a:gd name="T5" fmla="*/ 4 h 37"/>
                <a:gd name="T6" fmla="*/ 12 w 24"/>
                <a:gd name="T7" fmla="*/ 0 h 37"/>
                <a:gd name="T8" fmla="*/ 12 w 24"/>
                <a:gd name="T9" fmla="*/ 0 h 37"/>
                <a:gd name="T10" fmla="*/ 13 w 24"/>
                <a:gd name="T11" fmla="*/ 0 h 37"/>
                <a:gd name="T12" fmla="*/ 13 w 24"/>
                <a:gd name="T13" fmla="*/ 0 h 37"/>
                <a:gd name="T14" fmla="*/ 15 w 24"/>
                <a:gd name="T15" fmla="*/ 1 h 37"/>
                <a:gd name="T16" fmla="*/ 15 w 24"/>
                <a:gd name="T17" fmla="*/ 1 h 37"/>
                <a:gd name="T18" fmla="*/ 16 w 24"/>
                <a:gd name="T19" fmla="*/ 33 h 37"/>
                <a:gd name="T20" fmla="*/ 16 w 24"/>
                <a:gd name="T21" fmla="*/ 33 h 37"/>
                <a:gd name="T22" fmla="*/ 13 w 24"/>
                <a:gd name="T23" fmla="*/ 37 h 37"/>
                <a:gd name="T24" fmla="*/ 13 w 24"/>
                <a:gd name="T25" fmla="*/ 37 h 37"/>
                <a:gd name="T26" fmla="*/ 12 w 24"/>
                <a:gd name="T27" fmla="*/ 37 h 37"/>
                <a:gd name="T28" fmla="*/ 12 w 24"/>
                <a:gd name="T29" fmla="*/ 37 h 37"/>
                <a:gd name="T30" fmla="*/ 12 w 24"/>
                <a:gd name="T31" fmla="*/ 37 h 37"/>
                <a:gd name="T32" fmla="*/ 12 w 24"/>
                <a:gd name="T33" fmla="*/ 37 h 37"/>
                <a:gd name="T34" fmla="*/ 12 w 24"/>
                <a:gd name="T35" fmla="*/ 37 h 37"/>
                <a:gd name="T36" fmla="*/ 12 w 24"/>
                <a:gd name="T37" fmla="*/ 37 h 37"/>
                <a:gd name="T38" fmla="*/ 12 w 24"/>
                <a:gd name="T39" fmla="*/ 37 h 37"/>
                <a:gd name="T40" fmla="*/ 12 w 24"/>
                <a:gd name="T41" fmla="*/ 37 h 37"/>
                <a:gd name="T42" fmla="*/ 12 w 24"/>
                <a:gd name="T43" fmla="*/ 37 h 37"/>
                <a:gd name="T44" fmla="*/ 12 w 24"/>
                <a:gd name="T45" fmla="*/ 37 h 37"/>
                <a:gd name="T46" fmla="*/ 12 w 24"/>
                <a:gd name="T47" fmla="*/ 37 h 37"/>
                <a:gd name="T48" fmla="*/ 12 w 24"/>
                <a:gd name="T49" fmla="*/ 37 h 37"/>
                <a:gd name="T50" fmla="*/ 12 w 24"/>
                <a:gd name="T51" fmla="*/ 37 h 37"/>
                <a:gd name="T52" fmla="*/ 10 w 24"/>
                <a:gd name="T53" fmla="*/ 5 h 37"/>
                <a:gd name="T54" fmla="*/ 12 w 24"/>
                <a:gd name="T55" fmla="*/ 34 h 37"/>
                <a:gd name="T56" fmla="*/ 12 w 24"/>
                <a:gd name="T57" fmla="*/ 34 h 37"/>
                <a:gd name="T58" fmla="*/ 14 w 24"/>
                <a:gd name="T59" fmla="*/ 8 h 37"/>
                <a:gd name="T60" fmla="*/ 14 w 24"/>
                <a:gd name="T61" fmla="*/ 8 h 37"/>
                <a:gd name="T62" fmla="*/ 14 w 24"/>
                <a:gd name="T63" fmla="*/ 8 h 37"/>
                <a:gd name="T64" fmla="*/ 14 w 24"/>
                <a:gd name="T65" fmla="*/ 8 h 37"/>
                <a:gd name="T66" fmla="*/ 15 w 24"/>
                <a:gd name="T67" fmla="*/ 8 h 37"/>
                <a:gd name="T68" fmla="*/ 15 w 24"/>
                <a:gd name="T69" fmla="*/ 8 h 37"/>
                <a:gd name="T70" fmla="*/ 13 w 24"/>
                <a:gd name="T71" fmla="*/ 35 h 37"/>
                <a:gd name="T72" fmla="*/ 13 w 24"/>
                <a:gd name="T73" fmla="*/ 35 h 37"/>
                <a:gd name="T74" fmla="*/ 15 w 24"/>
                <a:gd name="T75" fmla="*/ 32 h 37"/>
                <a:gd name="T76" fmla="*/ 15 w 24"/>
                <a:gd name="T77" fmla="*/ 32 h 37"/>
                <a:gd name="T78" fmla="*/ 14 w 24"/>
                <a:gd name="T79" fmla="*/ 2 h 37"/>
                <a:gd name="T80" fmla="*/ 14 w 24"/>
                <a:gd name="T81" fmla="*/ 2 h 37"/>
                <a:gd name="T82" fmla="*/ 13 w 24"/>
                <a:gd name="T83" fmla="*/ 2 h 37"/>
                <a:gd name="T84" fmla="*/ 13 w 24"/>
                <a:gd name="T85" fmla="*/ 2 h 37"/>
                <a:gd name="T86" fmla="*/ 10 w 24"/>
                <a:gd name="T8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37">
                  <a:moveTo>
                    <a:pt x="12" y="37"/>
                  </a:moveTo>
                  <a:cubicBezTo>
                    <a:pt x="5" y="25"/>
                    <a:pt x="0" y="1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11" y="2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4" y="9"/>
                    <a:pt x="24" y="24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0" y="5"/>
                  </a:moveTo>
                  <a:cubicBezTo>
                    <a:pt x="2" y="14"/>
                    <a:pt x="6" y="2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26"/>
                    <a:pt x="15" y="16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17"/>
                    <a:pt x="14" y="2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3" y="23"/>
                    <a:pt x="23" y="1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C2D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54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109;.mp4" TargetMode="External"/><Relationship Id="rId13" Type="http://schemas.openxmlformats.org/officeDocument/2006/relationships/hyperlink" Target="&#36164;&#26009;&#38142;&#25509;/&#35270;&#39057;/&#30417;.mp4" TargetMode="External"/><Relationship Id="rId18" Type="http://schemas.openxmlformats.org/officeDocument/2006/relationships/hyperlink" Target="&#36164;&#26009;&#38142;&#25509;/&#35270;&#39057;/&#21657;.mp4" TargetMode="External"/><Relationship Id="rId3" Type="http://schemas.openxmlformats.org/officeDocument/2006/relationships/hyperlink" Target="&#36164;&#26009;&#38142;&#25509;/&#35270;&#39057;/&#36324;.mp4" TargetMode="External"/><Relationship Id="rId7" Type="http://schemas.openxmlformats.org/officeDocument/2006/relationships/hyperlink" Target="&#36164;&#26009;&#38142;&#25509;/&#35270;&#39057;/&#20183;.mp4" TargetMode="External"/><Relationship Id="rId12" Type="http://schemas.openxmlformats.org/officeDocument/2006/relationships/hyperlink" Target="&#36164;&#26009;&#38142;&#25509;/&#35270;&#39057;/&#30116;.mp4" TargetMode="External"/><Relationship Id="rId17" Type="http://schemas.openxmlformats.org/officeDocument/2006/relationships/hyperlink" Target="&#36164;&#26009;&#38142;&#25509;/&#35270;&#39057;/&#20356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1897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38829;.mp4" TargetMode="External"/><Relationship Id="rId11" Type="http://schemas.openxmlformats.org/officeDocument/2006/relationships/hyperlink" Target="&#36164;&#26009;&#38142;&#25509;/&#35270;&#39057;/&#21059;.mp4" TargetMode="External"/><Relationship Id="rId5" Type="http://schemas.openxmlformats.org/officeDocument/2006/relationships/hyperlink" Target="&#36164;&#26009;&#38142;&#25509;/&#35270;&#39057;/&#25602;.mp4" TargetMode="External"/><Relationship Id="rId15" Type="http://schemas.openxmlformats.org/officeDocument/2006/relationships/hyperlink" Target="&#36164;&#26009;&#38142;&#25509;/&#35270;&#39057;/&#25376;.mp4" TargetMode="External"/><Relationship Id="rId10" Type="http://schemas.openxmlformats.org/officeDocument/2006/relationships/hyperlink" Target="&#36164;&#26009;&#38142;&#25509;/&#35270;&#39057;/&#33134;.mp4" TargetMode="External"/><Relationship Id="rId19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hyperlink" Target="&#36164;&#26009;&#38142;&#25509;/&#35270;&#39057;/&#27450;.mp4" TargetMode="External"/><Relationship Id="rId14" Type="http://schemas.openxmlformats.org/officeDocument/2006/relationships/hyperlink" Target="&#36164;&#26009;&#38142;&#25509;/&#35270;&#39057;/&#25203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52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8502"/>
          <a:stretch/>
        </p:blipFill>
        <p:spPr bwMode="auto">
          <a:xfrm>
            <a:off x="166582" y="3003573"/>
            <a:ext cx="2750149" cy="2016449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">
            <a:extLst>
              <a:ext uri="{FF2B5EF4-FFF2-40B4-BE49-F238E27FC236}">
                <a16:creationId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03733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381" y="2931790"/>
            <a:ext cx="3425590" cy="2160240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03573"/>
            <a:ext cx="2808312" cy="2016449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852119" y="1957234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03648" y="1995686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3851920" y="2140149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1481113" y="2140149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7308304" y="212619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4852119" y="212619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1037223" y="729449"/>
            <a:ext cx="6919153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人物描写一组</a:t>
            </a:r>
          </a:p>
        </p:txBody>
      </p:sp>
      <p:grpSp>
        <p:nvGrpSpPr>
          <p:cNvPr id="14" name="组合 2"/>
          <p:cNvGrpSpPr>
            <a:grpSpLocks/>
          </p:cNvGrpSpPr>
          <p:nvPr/>
        </p:nvGrpSpPr>
        <p:grpSpPr bwMode="auto">
          <a:xfrm>
            <a:off x="1181239" y="835225"/>
            <a:ext cx="1008112" cy="1016445"/>
            <a:chOff x="1683888" y="866224"/>
            <a:chExt cx="1218827" cy="1229259"/>
          </a:xfrm>
        </p:grpSpPr>
        <p:pic>
          <p:nvPicPr>
            <p:cNvPr id="17" name="图片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8" y="876656"/>
              <a:ext cx="1218827" cy="1218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795256" y="866224"/>
              <a:ext cx="975234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dirty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</a:t>
              </a:r>
              <a:endParaRPr kumimoji="1" lang="zh-CN" altLang="en-US" sz="6000" b="1" spc="-300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780549"/>
            <a:ext cx="8208912" cy="14311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我们学过不少写人的文章，你知道描写人物有哪些方法吗？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31605" y="349454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动作描写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098427" y="243077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语言描写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826619" y="350276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神态描写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220071" y="2427734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心理描写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804248" y="3459788"/>
            <a:ext cx="1296144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2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123478"/>
            <a:ext cx="2816225" cy="715963"/>
            <a:chOff x="3076114" y="123478"/>
            <a:chExt cx="2816225" cy="715963"/>
          </a:xfrm>
        </p:grpSpPr>
        <p:sp>
          <p:nvSpPr>
            <p:cNvPr id="9" name="文本框 15"/>
            <p:cNvSpPr>
              <a:spLocks noChangeArrowheads="1"/>
            </p:cNvSpPr>
            <p:nvPr/>
          </p:nvSpPr>
          <p:spPr bwMode="auto">
            <a:xfrm>
              <a:off x="3076114" y="123478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>
              <a:off x="5609764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076114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31590"/>
            <a:ext cx="8208912" cy="7340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思考：不同的描写作用分别是什么？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031605" y="349454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动作描写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2098427" y="243077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语言描写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826619" y="3502766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神态描写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220071" y="2427734"/>
            <a:ext cx="1897509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心理描写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6804248" y="3459788"/>
            <a:ext cx="1296144" cy="7409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2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06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191389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0914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27584" y="963742"/>
            <a:ext cx="75824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默读课文，读准字音，理解新词。</a:t>
            </a:r>
          </a:p>
        </p:txBody>
      </p:sp>
      <p:sp>
        <p:nvSpPr>
          <p:cNvPr id="7" name="文本框 14"/>
          <p:cNvSpPr txBox="1"/>
          <p:nvPr/>
        </p:nvSpPr>
        <p:spPr>
          <a:xfrm>
            <a:off x="827584" y="173127"/>
            <a:ext cx="262218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初读课文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53258" y="1598351"/>
            <a:ext cx="8023198" cy="2989623"/>
            <a:chOff x="590990" y="2131237"/>
            <a:chExt cx="7705918" cy="2664296"/>
          </a:xfrm>
        </p:grpSpPr>
        <p:pic>
          <p:nvPicPr>
            <p:cNvPr id="1026" name="Picture 2" descr="E:\22春\资源\图片\课本图片\第五单元_页面_5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7" t="3764" b="8985"/>
            <a:stretch/>
          </p:blipFill>
          <p:spPr bwMode="auto">
            <a:xfrm>
              <a:off x="6332578" y="2131237"/>
              <a:ext cx="1964330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第五单元_页面_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2" r="6156" b="8816"/>
            <a:stretch/>
          </p:blipFill>
          <p:spPr bwMode="auto">
            <a:xfrm>
              <a:off x="590990" y="2131237"/>
              <a:ext cx="1953087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资源\图片\课本图片\第五单元_页面_4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4" t="3764" r="5317" b="8985"/>
            <a:stretch/>
          </p:blipFill>
          <p:spPr bwMode="auto">
            <a:xfrm>
              <a:off x="4492811" y="2131237"/>
              <a:ext cx="1852289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E:\22春\资源\图片\课本图片\第五单元_页面_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7" t="3767" b="8938"/>
            <a:stretch/>
          </p:blipFill>
          <p:spPr bwMode="auto">
            <a:xfrm>
              <a:off x="2541487" y="2131237"/>
              <a:ext cx="1960836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78673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</a:p>
        </p:txBody>
      </p:sp>
      <p:sp>
        <p:nvSpPr>
          <p:cNvPr id="24" name="矩形 23"/>
          <p:cNvSpPr/>
          <p:nvPr/>
        </p:nvSpPr>
        <p:spPr>
          <a:xfrm>
            <a:off x="2303624" y="987574"/>
            <a:ext cx="61905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gǎ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80804" y="987574"/>
            <a:ext cx="89669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03242" y="987574"/>
            <a:ext cx="103305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683873" y="2315461"/>
            <a:ext cx="87190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w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13490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58915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51896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揪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62754" y="132131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耳朵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1959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09847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57409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</a:p>
        </p:txBody>
      </p:sp>
      <p:sp>
        <p:nvSpPr>
          <p:cNvPr id="46" name="矩形 45"/>
          <p:cNvSpPr/>
          <p:nvPr/>
        </p:nvSpPr>
        <p:spPr>
          <a:xfrm>
            <a:off x="2708418" y="2315461"/>
            <a:ext cx="86781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ù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39295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4376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</a:p>
        </p:txBody>
      </p:sp>
      <p:sp>
        <p:nvSpPr>
          <p:cNvPr id="49" name="矩形 48"/>
          <p:cNvSpPr/>
          <p:nvPr/>
        </p:nvSpPr>
        <p:spPr>
          <a:xfrm>
            <a:off x="3923928" y="2315461"/>
            <a:ext cx="86987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qu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13294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颧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40397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940546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</a:p>
        </p:txBody>
      </p:sp>
      <p:sp>
        <p:nvSpPr>
          <p:cNvPr id="43" name="矩形 42"/>
          <p:cNvSpPr/>
          <p:nvPr/>
        </p:nvSpPr>
        <p:spPr>
          <a:xfrm>
            <a:off x="5378814" y="2315461"/>
            <a:ext cx="71684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37430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6179" y="259749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痕</a:t>
            </a:r>
          </a:p>
        </p:txBody>
      </p:sp>
      <p:sp>
        <p:nvSpPr>
          <p:cNvPr id="55" name="矩形 54"/>
          <p:cNvSpPr/>
          <p:nvPr/>
        </p:nvSpPr>
        <p:spPr>
          <a:xfrm>
            <a:off x="2085885" y="3516744"/>
            <a:ext cx="83504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í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37973" y="2597496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严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</a:p>
        </p:txBody>
      </p:sp>
      <p:sp>
        <p:nvSpPr>
          <p:cNvPr id="58" name="矩形 57"/>
          <p:cNvSpPr/>
          <p:nvPr/>
        </p:nvSpPr>
        <p:spPr>
          <a:xfrm>
            <a:off x="4932040" y="3516744"/>
            <a:ext cx="71752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k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āi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51720" y="37987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61094" y="37987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6648606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倒</a:t>
            </a:r>
          </a:p>
        </p:txBody>
      </p:sp>
      <p:sp>
        <p:nvSpPr>
          <p:cNvPr id="63" name="TextBox 39"/>
          <p:cNvSpPr txBox="1"/>
          <p:nvPr/>
        </p:nvSpPr>
        <p:spPr>
          <a:xfrm>
            <a:off x="3455752" y="132131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绊</a:t>
            </a:r>
          </a:p>
        </p:txBody>
      </p:sp>
      <p:sp>
        <p:nvSpPr>
          <p:cNvPr id="64" name="TextBox 58"/>
          <p:cNvSpPr txBox="1"/>
          <p:nvPr/>
        </p:nvSpPr>
        <p:spPr>
          <a:xfrm>
            <a:off x="3780856" y="37987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痰</a:t>
            </a:r>
          </a:p>
        </p:txBody>
      </p:sp>
      <p:sp>
        <p:nvSpPr>
          <p:cNvPr id="65" name="TextBox 59"/>
          <p:cNvSpPr txBox="1"/>
          <p:nvPr/>
        </p:nvSpPr>
        <p:spPr>
          <a:xfrm>
            <a:off x="3347864" y="37987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吐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5363591" y="3798779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眼泪</a:t>
            </a:r>
          </a:p>
        </p:txBody>
      </p:sp>
      <p:sp>
        <p:nvSpPr>
          <p:cNvPr id="67" name="TextBox 59"/>
          <p:cNvSpPr txBox="1"/>
          <p:nvPr/>
        </p:nvSpPr>
        <p:spPr>
          <a:xfrm>
            <a:off x="4911466" y="379877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揩</a:t>
            </a:r>
          </a:p>
        </p:txBody>
      </p:sp>
      <p:sp>
        <p:nvSpPr>
          <p:cNvPr id="68" name="矩形 67"/>
          <p:cNvSpPr/>
          <p:nvPr/>
        </p:nvSpPr>
        <p:spPr>
          <a:xfrm>
            <a:off x="4793005" y="987574"/>
            <a:ext cx="55472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ji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ū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845576" y="2315461"/>
            <a:ext cx="78322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jiàn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769249" y="3516744"/>
            <a:ext cx="67737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t</a:t>
            </a:r>
            <a:r>
              <a:rPr lang="en-US" altLang="zh-CN" sz="24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24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7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文本框 15"/>
          <p:cNvSpPr txBox="1"/>
          <p:nvPr/>
        </p:nvSpPr>
        <p:spPr>
          <a:xfrm>
            <a:off x="827088" y="267494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  <p:extLst>
      <p:ext uri="{BB962C8B-B14F-4D97-AF65-F5344CB8AC3E}">
        <p14:creationId xmlns:p14="http://schemas.microsoft.com/office/powerpoint/2010/main" val="40315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58" grpId="0"/>
      <p:bldP spid="58" grpId="1"/>
      <p:bldP spid="68" grpId="0"/>
      <p:bldP spid="68" grpId="1"/>
      <p:bldP spid="69" grpId="0"/>
      <p:bldP spid="69" grpId="1"/>
      <p:bldP spid="70" grpId="0"/>
      <p:bldP spid="7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877828" y="129866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788762" y="3170495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剃</a:t>
            </a:r>
          </a:p>
        </p:txBody>
      </p:sp>
      <p:sp>
        <p:nvSpPr>
          <p:cNvPr id="143" name="文本框 64"/>
          <p:cNvSpPr txBox="1"/>
          <p:nvPr/>
        </p:nvSpPr>
        <p:spPr>
          <a:xfrm>
            <a:off x="1870311" y="317049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腮</a:t>
            </a:r>
          </a:p>
        </p:txBody>
      </p:sp>
      <p:sp>
        <p:nvSpPr>
          <p:cNvPr id="144" name="文本框 64"/>
          <p:cNvSpPr txBox="1"/>
          <p:nvPr/>
        </p:nvSpPr>
        <p:spPr>
          <a:xfrm>
            <a:off x="2954242" y="317049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</a:p>
        </p:txBody>
      </p:sp>
      <p:sp>
        <p:nvSpPr>
          <p:cNvPr id="145" name="文本框 64"/>
          <p:cNvSpPr txBox="1"/>
          <p:nvPr/>
        </p:nvSpPr>
        <p:spPr>
          <a:xfrm>
            <a:off x="4061035" y="3170495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</a:p>
        </p:txBody>
      </p:sp>
      <p:sp>
        <p:nvSpPr>
          <p:cNvPr id="162" name="文本框 64"/>
          <p:cNvSpPr txBox="1"/>
          <p:nvPr/>
        </p:nvSpPr>
        <p:spPr>
          <a:xfrm>
            <a:off x="5114482" y="319470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</a:p>
        </p:txBody>
      </p:sp>
      <p:sp>
        <p:nvSpPr>
          <p:cNvPr id="163" name="文本框 64"/>
          <p:cNvSpPr txBox="1"/>
          <p:nvPr/>
        </p:nvSpPr>
        <p:spPr>
          <a:xfrm>
            <a:off x="6221275" y="3194705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喉</a:t>
            </a:r>
          </a:p>
        </p:txBody>
      </p:sp>
      <p:sp>
        <p:nvSpPr>
          <p:cNvPr id="172" name="文本框 64"/>
          <p:cNvSpPr txBox="1"/>
          <p:nvPr/>
        </p:nvSpPr>
        <p:spPr>
          <a:xfrm>
            <a:off x="7301395" y="3194705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咙</a:t>
            </a:r>
          </a:p>
        </p:txBody>
      </p:sp>
      <p:sp>
        <p:nvSpPr>
          <p:cNvPr id="177" name="矩形 176"/>
          <p:cNvSpPr/>
          <p:nvPr/>
        </p:nvSpPr>
        <p:spPr>
          <a:xfrm>
            <a:off x="421578" y="771550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āo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573706" y="787584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ǒu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312775" y="804728"/>
            <a:ext cx="146713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3563888" y="820762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4837231" y="80472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q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793358" y="844341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áo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6877711" y="825888"/>
            <a:ext cx="85384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919267" y="805106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w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971600" y="2715766"/>
            <a:ext cx="77572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t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ì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2005754" y="2710114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āi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138749" y="2738390"/>
            <a:ext cx="67411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b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139952" y="2710114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256258" y="272725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í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279554" y="2738390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h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óu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7351449" y="2715766"/>
            <a:ext cx="110898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l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óng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251520" y="1342078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331640" y="1347614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428102" y="1347614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8" name="组合 7"/>
          <p:cNvGrpSpPr/>
          <p:nvPr/>
        </p:nvGrpSpPr>
        <p:grpSpPr>
          <a:xfrm>
            <a:off x="3508222" y="1353150"/>
            <a:ext cx="1029163" cy="1085656"/>
            <a:chOff x="2437" y="2032"/>
            <a:chExt cx="1244" cy="1264"/>
          </a:xfrm>
        </p:grpSpPr>
        <p:sp>
          <p:nvSpPr>
            <p:cNvPr id="2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4609393" y="1347614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5689513" y="1353150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6783197" y="1347614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323528" y="122627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跤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364826" y="1273170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搂</a:t>
            </a:r>
          </a:p>
        </p:txBody>
      </p:sp>
      <p:sp>
        <p:nvSpPr>
          <p:cNvPr id="226" name="文本框 64"/>
          <p:cNvSpPr txBox="1"/>
          <p:nvPr/>
        </p:nvSpPr>
        <p:spPr>
          <a:xfrm>
            <a:off x="2411760" y="127317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仗</a:t>
            </a:r>
          </a:p>
        </p:txBody>
      </p:sp>
      <p:sp>
        <p:nvSpPr>
          <p:cNvPr id="227" name="文本框 64"/>
          <p:cNvSpPr txBox="1"/>
          <p:nvPr/>
        </p:nvSpPr>
        <p:spPr>
          <a:xfrm>
            <a:off x="3495691" y="127317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鞭</a:t>
            </a:r>
          </a:p>
        </p:txBody>
      </p:sp>
      <p:sp>
        <p:nvSpPr>
          <p:cNvPr id="228" name="文本框 64"/>
          <p:cNvSpPr txBox="1"/>
          <p:nvPr/>
        </p:nvSpPr>
        <p:spPr>
          <a:xfrm>
            <a:off x="4602484" y="1273170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</a:p>
        </p:txBody>
      </p:sp>
      <p:sp>
        <p:nvSpPr>
          <p:cNvPr id="229" name="文本框 64"/>
          <p:cNvSpPr txBox="1"/>
          <p:nvPr/>
        </p:nvSpPr>
        <p:spPr>
          <a:xfrm>
            <a:off x="5715705" y="129738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</a:p>
        </p:txBody>
      </p:sp>
      <p:sp>
        <p:nvSpPr>
          <p:cNvPr id="230" name="文本框 64"/>
          <p:cNvSpPr txBox="1"/>
          <p:nvPr/>
        </p:nvSpPr>
        <p:spPr>
          <a:xfrm>
            <a:off x="6804875" y="1250489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</a:p>
        </p:txBody>
      </p:sp>
      <p:grpSp>
        <p:nvGrpSpPr>
          <p:cNvPr id="231" name="组合 7"/>
          <p:cNvGrpSpPr/>
          <p:nvPr/>
        </p:nvGrpSpPr>
        <p:grpSpPr>
          <a:xfrm>
            <a:off x="7893225" y="1347992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755576" y="3225358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1852038" y="3225358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2932158" y="3230894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4033329" y="3225358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5113449" y="3230894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6207133" y="3225358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308304" y="3225358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10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3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30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632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622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07" y="245554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49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611" y="432909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66" y="432909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53" y="432909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297" y="432802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144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077" y="245688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14" y="432070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244" y="432177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94" y="431898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文本框 15"/>
          <p:cNvSpPr txBox="1"/>
          <p:nvPr/>
        </p:nvSpPr>
        <p:spPr>
          <a:xfrm>
            <a:off x="738309" y="80045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6" name="图片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4" y="51470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2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076056" y="1635646"/>
            <a:ext cx="3294008" cy="3022942"/>
            <a:chOff x="189744" y="2000250"/>
            <a:chExt cx="2786363" cy="249237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790" y="2000250"/>
              <a:ext cx="2716273" cy="2492375"/>
            </a:xfrm>
            <a:prstGeom prst="rect">
              <a:avLst/>
            </a:prstGeom>
          </p:spPr>
        </p:pic>
        <p:sp>
          <p:nvSpPr>
            <p:cNvPr id="32" name="TextBox 74"/>
            <p:cNvSpPr txBox="1"/>
            <p:nvPr/>
          </p:nvSpPr>
          <p:spPr>
            <a:xfrm>
              <a:off x="189744" y="2519745"/>
              <a:ext cx="2786363" cy="37042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与人体器官或外貌有关</a:t>
              </a: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82974" y="2857502"/>
              <a:ext cx="24339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3936" y="1707654"/>
            <a:ext cx="3150987" cy="2950934"/>
            <a:chOff x="224790" y="2000250"/>
            <a:chExt cx="2716273" cy="2492375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790" y="2000250"/>
              <a:ext cx="2716273" cy="2492375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8251" y="2418920"/>
              <a:ext cx="1452878" cy="37042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与动作有关</a:t>
              </a: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750741" y="2856311"/>
              <a:ext cx="1714512" cy="11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图片 72" descr="图片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538" y="267494"/>
            <a:ext cx="2804425" cy="750099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218347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跤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894776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247634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953350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600492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剃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924063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571205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629779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喉</a:t>
            </a:r>
          </a:p>
        </p:txBody>
      </p:sp>
      <p:sp>
        <p:nvSpPr>
          <p:cNvPr id="94" name="TextBox 19"/>
          <p:cNvSpPr txBox="1"/>
          <p:nvPr/>
        </p:nvSpPr>
        <p:spPr>
          <a:xfrm>
            <a:off x="5276921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腮</a:t>
            </a:r>
          </a:p>
        </p:txBody>
      </p:sp>
      <p:sp>
        <p:nvSpPr>
          <p:cNvPr id="95" name="TextBox 29"/>
          <p:cNvSpPr txBox="1"/>
          <p:nvPr/>
        </p:nvSpPr>
        <p:spPr>
          <a:xfrm>
            <a:off x="7306205" y="108929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咙</a:t>
            </a:r>
          </a:p>
        </p:txBody>
      </p:sp>
    </p:spTree>
    <p:extLst>
      <p:ext uri="{BB962C8B-B14F-4D97-AF65-F5344CB8AC3E}">
        <p14:creationId xmlns:p14="http://schemas.microsoft.com/office/powerpoint/2010/main" val="17474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01892 0.367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02362 0.367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02847 0.3679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20295 0.5077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3263E-6 L -0.28004 0.5078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253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19549 0.3679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1342 0.367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1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3263E-6 L 0.13907 0.3680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4" y="18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10034 0.49383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2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9549 0.49383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2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1" grpId="0"/>
      <p:bldP spid="82" grpId="0"/>
      <p:bldP spid="83" grpId="0"/>
      <p:bldP spid="85" grpId="0"/>
      <p:bldP spid="89" grpId="0"/>
      <p:bldP spid="90" grpId="0"/>
      <p:bldP spid="91" grpId="0"/>
      <p:bldP spid="94" grpId="0"/>
      <p:bldP spid="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458740"/>
              </p:ext>
            </p:extLst>
          </p:nvPr>
        </p:nvGraphicFramePr>
        <p:xfrm>
          <a:off x="1259632" y="2139702"/>
          <a:ext cx="6408712" cy="259228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4" y="13665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6653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27794" y="853005"/>
            <a:ext cx="890201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课文的三个片段主要写了哪些人物？文中的主要人物分别给你留下了什么印象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139952" y="2195156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latin typeface="楷体" pitchFamily="49" charset="-122"/>
                <a:ea typeface="楷体" pitchFamily="49" charset="-122"/>
              </a:rPr>
              <a:t>小嘎子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E03CEB-302D-7F49-91E3-27EDABCA2FA5}"/>
              </a:ext>
            </a:extLst>
          </p:cNvPr>
          <p:cNvSpPr txBox="1"/>
          <p:nvPr/>
        </p:nvSpPr>
        <p:spPr>
          <a:xfrm>
            <a:off x="629499" y="10442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868144" y="2165545"/>
            <a:ext cx="1590527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机 灵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907324" y="3117595"/>
            <a:ext cx="1551347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结 实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907323" y="4012996"/>
            <a:ext cx="1551347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吝 啬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139952" y="3100729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latin typeface="楷体" pitchFamily="49" charset="-122"/>
                <a:ea typeface="楷体" pitchFamily="49" charset="-122"/>
              </a:rPr>
              <a:t>祥 子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4087522" y="4075207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latin typeface="楷体" pitchFamily="49" charset="-122"/>
                <a:ea typeface="楷体" pitchFamily="49" charset="-122"/>
              </a:rPr>
              <a:t>严监生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619672" y="2139702"/>
            <a:ext cx="1826141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389461" y="2898234"/>
            <a:ext cx="2534467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59632" y="4048726"/>
            <a:ext cx="2646878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83518"/>
            <a:ext cx="8449999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每个片段分别运用了哪种描写方法来表现主要人物？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467139"/>
              </p:ext>
            </p:extLst>
          </p:nvPr>
        </p:nvGraphicFramePr>
        <p:xfrm>
          <a:off x="1979712" y="1851670"/>
          <a:ext cx="5040560" cy="259228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339752" y="1851670"/>
            <a:ext cx="1826141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2109541" y="2610202"/>
            <a:ext cx="2534467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1979712" y="3760694"/>
            <a:ext cx="2646878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4879610" y="1923678"/>
            <a:ext cx="185263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动作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描写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4879610" y="2829251"/>
            <a:ext cx="185263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外貌描写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4879610" y="3764691"/>
            <a:ext cx="185263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动作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描写</a:t>
            </a:r>
          </a:p>
        </p:txBody>
      </p:sp>
    </p:spTree>
    <p:extLst>
      <p:ext uri="{BB962C8B-B14F-4D97-AF65-F5344CB8AC3E}">
        <p14:creationId xmlns:p14="http://schemas.microsoft.com/office/powerpoint/2010/main" val="307296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3" b="8244"/>
          <a:stretch/>
        </p:blipFill>
        <p:spPr bwMode="auto">
          <a:xfrm>
            <a:off x="0" y="-20538"/>
            <a:ext cx="9144000" cy="535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3707904" y="3795886"/>
            <a:ext cx="2448272" cy="1084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摔 跤</a:t>
            </a:r>
          </a:p>
        </p:txBody>
      </p:sp>
    </p:spTree>
    <p:extLst>
      <p:ext uri="{BB962C8B-B14F-4D97-AF65-F5344CB8AC3E}">
        <p14:creationId xmlns:p14="http://schemas.microsoft.com/office/powerpoint/2010/main" val="235483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3977" y="1563638"/>
            <a:ext cx="4248472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默读课文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说说课文围绕小嘎子，主要写了什么？</a:t>
            </a:r>
          </a:p>
        </p:txBody>
      </p:sp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2" y="306212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0" y="306212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>
            <a:extLst>
              <a:ext uri="{FF2B5EF4-FFF2-40B4-BE49-F238E27FC236}">
                <a16:creationId xmlns:a16="http://schemas.microsoft.com/office/drawing/2014/main" id="{2CE03CEB-302D-7F49-91E3-27EDABCA2FA5}"/>
              </a:ext>
            </a:extLst>
          </p:cNvPr>
          <p:cNvSpPr txBox="1"/>
          <p:nvPr/>
        </p:nvSpPr>
        <p:spPr>
          <a:xfrm>
            <a:off x="643687" y="27398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pic>
        <p:nvPicPr>
          <p:cNvPr id="10" name="Picture 3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77138" y="117811"/>
            <a:ext cx="404333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0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384492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89255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74870" y="1491630"/>
            <a:ext cx="4125122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文章从哪里开始具体写摔跤比赛的过程？</a:t>
            </a: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599502" y="339502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6" name="Picture 3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76154" y="123478"/>
            <a:ext cx="420460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任意多边形 1"/>
          <p:cNvSpPr/>
          <p:nvPr/>
        </p:nvSpPr>
        <p:spPr>
          <a:xfrm>
            <a:off x="5063706" y="1768415"/>
            <a:ext cx="3786996" cy="2838091"/>
          </a:xfrm>
          <a:custGeom>
            <a:avLst/>
            <a:gdLst>
              <a:gd name="connsiteX0" fmla="*/ 2173856 w 3786996"/>
              <a:gd name="connsiteY0" fmla="*/ 207034 h 2838091"/>
              <a:gd name="connsiteX1" fmla="*/ 2173856 w 3786996"/>
              <a:gd name="connsiteY1" fmla="*/ 0 h 2838091"/>
              <a:gd name="connsiteX2" fmla="*/ 3786996 w 3786996"/>
              <a:gd name="connsiteY2" fmla="*/ 0 h 2838091"/>
              <a:gd name="connsiteX3" fmla="*/ 3786996 w 3786996"/>
              <a:gd name="connsiteY3" fmla="*/ 2639683 h 2838091"/>
              <a:gd name="connsiteX4" fmla="*/ 3545456 w 3786996"/>
              <a:gd name="connsiteY4" fmla="*/ 2639683 h 2838091"/>
              <a:gd name="connsiteX5" fmla="*/ 3545456 w 3786996"/>
              <a:gd name="connsiteY5" fmla="*/ 2838091 h 2838091"/>
              <a:gd name="connsiteX6" fmla="*/ 1759788 w 3786996"/>
              <a:gd name="connsiteY6" fmla="*/ 2838091 h 2838091"/>
              <a:gd name="connsiteX7" fmla="*/ 1759788 w 3786996"/>
              <a:gd name="connsiteY7" fmla="*/ 888521 h 2838091"/>
              <a:gd name="connsiteX8" fmla="*/ 0 w 3786996"/>
              <a:gd name="connsiteY8" fmla="*/ 888521 h 2838091"/>
              <a:gd name="connsiteX9" fmla="*/ 0 w 3786996"/>
              <a:gd name="connsiteY9" fmla="*/ 215660 h 2838091"/>
              <a:gd name="connsiteX10" fmla="*/ 2173856 w 3786996"/>
              <a:gd name="connsiteY10" fmla="*/ 207034 h 283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86996" h="2838091">
                <a:moveTo>
                  <a:pt x="2173856" y="207034"/>
                </a:moveTo>
                <a:lnTo>
                  <a:pt x="2173856" y="0"/>
                </a:lnTo>
                <a:lnTo>
                  <a:pt x="3786996" y="0"/>
                </a:lnTo>
                <a:lnTo>
                  <a:pt x="3786996" y="2639683"/>
                </a:lnTo>
                <a:lnTo>
                  <a:pt x="3545456" y="2639683"/>
                </a:lnTo>
                <a:lnTo>
                  <a:pt x="3545456" y="2838091"/>
                </a:lnTo>
                <a:lnTo>
                  <a:pt x="1759788" y="2838091"/>
                </a:lnTo>
                <a:lnTo>
                  <a:pt x="1759788" y="888521"/>
                </a:lnTo>
                <a:lnTo>
                  <a:pt x="0" y="888521"/>
                </a:lnTo>
                <a:lnTo>
                  <a:pt x="0" y="215660"/>
                </a:lnTo>
                <a:lnTo>
                  <a:pt x="2173856" y="207034"/>
                </a:lnTo>
                <a:close/>
              </a:path>
            </a:pathLst>
          </a:cu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23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7837" y="1410101"/>
            <a:ext cx="3177215" cy="2022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默读文中描写摔跤的部分，圈画出人物的动作。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Picture 2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9" r="4793" b="6810"/>
          <a:stretch/>
        </p:blipFill>
        <p:spPr bwMode="auto">
          <a:xfrm>
            <a:off x="3329796" y="528991"/>
            <a:ext cx="5512279" cy="409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/>
          <p:cNvSpPr/>
          <p:nvPr/>
        </p:nvSpPr>
        <p:spPr>
          <a:xfrm>
            <a:off x="5775970" y="906283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25984" y="917909"/>
            <a:ext cx="720080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297792" y="1528477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539180" y="1825135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335349" y="2133404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818072" y="3968749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000106" y="4264028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586338" y="1519851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857632" y="1516114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036794" y="1835279"/>
            <a:ext cx="645374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947060" y="2123311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18072" y="2742487"/>
            <a:ext cx="742771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335349" y="3029755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630840" y="3651213"/>
            <a:ext cx="299808" cy="28803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40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626CB3-8891-9297-64CB-2C90E950AB88}"/>
              </a:ext>
            </a:extLst>
          </p:cNvPr>
          <p:cNvSpPr/>
          <p:nvPr/>
        </p:nvSpPr>
        <p:spPr>
          <a:xfrm>
            <a:off x="611560" y="1464798"/>
            <a:ext cx="7992888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请一位同学读文章内容，两位同学分别扮演文中的小嘎子和小胖墩儿。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10000"/>
              </a:lnSpc>
              <a:defRPr/>
            </a:pPr>
            <a:endParaRPr lang="en-US" altLang="zh-CN" sz="32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3200" b="1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表演的同学要注意演出人物的动作。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4">
            <a:extLst>
              <a:ext uri="{FF2B5EF4-FFF2-40B4-BE49-F238E27FC236}">
                <a16:creationId xmlns:a16="http://schemas.microsoft.com/office/drawing/2014/main" id="{DD5A9FDE-5B71-C243-7A23-45CC770ADB7C}"/>
              </a:ext>
            </a:extLst>
          </p:cNvPr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4" name="矩形 5">
              <a:extLst>
                <a:ext uri="{FF2B5EF4-FFF2-40B4-BE49-F238E27FC236}">
                  <a16:creationId xmlns:a16="http://schemas.microsoft.com/office/drawing/2014/main" id="{EB6BFD14-B163-410C-3E0E-099C4B973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672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b="1" dirty="0">
                  <a:latin typeface="幼圆" pitchFamily="49" charset="-122"/>
                  <a:ea typeface="幼圆" pitchFamily="49" charset="-122"/>
                  <a:cs typeface="楷体" pitchFamily="49" charset="-122"/>
                </a:rPr>
                <a:t>角色扮演</a:t>
              </a:r>
            </a:p>
          </p:txBody>
        </p:sp>
        <p:pic>
          <p:nvPicPr>
            <p:cNvPr id="5" name="图片 6">
              <a:extLst>
                <a:ext uri="{FF2B5EF4-FFF2-40B4-BE49-F238E27FC236}">
                  <a16:creationId xmlns:a16="http://schemas.microsoft.com/office/drawing/2014/main" id="{53DBDA1F-9CC6-61BE-2BDC-7EB7343AC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060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552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0346499-5327-42E7-89FE-9BC6287B2B08}"/>
              </a:ext>
            </a:extLst>
          </p:cNvPr>
          <p:cNvSpPr txBox="1"/>
          <p:nvPr/>
        </p:nvSpPr>
        <p:spPr>
          <a:xfrm>
            <a:off x="395499" y="1465496"/>
            <a:ext cx="84249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    你觉得他们的表演贴近文章内容吗</a:t>
            </a:r>
            <a:r>
              <a:rPr lang="zh-CN" altLang="en-US" sz="36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？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他们是怎么做到的？</a:t>
            </a:r>
          </a:p>
        </p:txBody>
      </p:sp>
    </p:spTree>
    <p:extLst>
      <p:ext uri="{BB962C8B-B14F-4D97-AF65-F5344CB8AC3E}">
        <p14:creationId xmlns:p14="http://schemas.microsoft.com/office/powerpoint/2010/main" val="208988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122802"/>
            <a:ext cx="4608512" cy="259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36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这一部分内容，通过对人物动作的描写，让我们身临其境地观看了一场摔跤比赛。可见，对人物动作的描写，可以生动地再现场景。</a:t>
            </a:r>
            <a:endParaRPr lang="zh-CN" altLang="en-US" sz="32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2122" y1="28748" x2="24361" y2="61348"/>
                        <a14:foregroundMark x1="29666" y1="25309" x2="29666" y2="25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23" b="8244"/>
          <a:stretch/>
        </p:blipFill>
        <p:spPr bwMode="auto">
          <a:xfrm>
            <a:off x="4932040" y="1131590"/>
            <a:ext cx="4758403" cy="2787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9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253383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初读文章之后，我们能感受到小嘎子是个机灵的孩子。文章是怎么表现出他的机灵的？再读读文章，找出相关内容说一说。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AD6BB26F-617B-FAB7-32A3-6F9DCEAFE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3897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3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2春\资源\图片\课本图片\第五单元_页面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23478"/>
            <a:ext cx="4536504" cy="476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328922" y="1266736"/>
            <a:ext cx="307488" cy="20838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91880" y="1274106"/>
            <a:ext cx="288032" cy="201010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73211" y="1966822"/>
            <a:ext cx="1473145" cy="177443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4561" y="2170791"/>
            <a:ext cx="917936" cy="192847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12698" y="4118563"/>
            <a:ext cx="2016224" cy="584775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动作描写</a:t>
            </a:r>
          </a:p>
        </p:txBody>
      </p:sp>
      <p:sp>
        <p:nvSpPr>
          <p:cNvPr id="10" name="矩形 9"/>
          <p:cNvSpPr/>
          <p:nvPr/>
        </p:nvSpPr>
        <p:spPr>
          <a:xfrm>
            <a:off x="4067944" y="1964892"/>
            <a:ext cx="360040" cy="177443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07BB47-D24C-379E-CF55-BCA51B88F9B9}"/>
              </a:ext>
            </a:extLst>
          </p:cNvPr>
          <p:cNvSpPr/>
          <p:nvPr/>
        </p:nvSpPr>
        <p:spPr>
          <a:xfrm>
            <a:off x="4871769" y="795469"/>
            <a:ext cx="39430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kern="0" dirty="0" smtClean="0">
                <a:latin typeface="宋体" pitchFamily="2" charset="-122"/>
                <a:ea typeface="宋体" pitchFamily="2" charset="-122"/>
              </a:rPr>
              <a:t>交流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：</a:t>
            </a:r>
            <a:endParaRPr lang="en-US" altLang="zh-CN" sz="24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kern="0" dirty="0">
                <a:latin typeface="宋体" pitchFamily="2" charset="-122"/>
                <a:ea typeface="宋体" pitchFamily="2" charset="-122"/>
              </a:rPr>
              <a:t>    1.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这场比赛是谁引发的？</a:t>
            </a:r>
            <a:endParaRPr lang="en-US" altLang="zh-CN" sz="24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400" b="1" kern="0" dirty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小嘎子选择的是哪种比赛方式？为什么？</a:t>
            </a:r>
            <a:endParaRPr lang="en-US" altLang="zh-CN" sz="2400" b="1" kern="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400" b="1" kern="0" dirty="0"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他在比赛中是怎样表现的？</a:t>
            </a:r>
            <a:endParaRPr lang="en-US" altLang="zh-CN" sz="24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E0D4222-FF9E-BF53-22A9-ACE3C32D607D}"/>
              </a:ext>
            </a:extLst>
          </p:cNvPr>
          <p:cNvSpPr/>
          <p:nvPr/>
        </p:nvSpPr>
        <p:spPr>
          <a:xfrm>
            <a:off x="924759" y="610756"/>
            <a:ext cx="864096" cy="192847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6F227C-5B27-F4F2-9B21-773682E8D676}"/>
              </a:ext>
            </a:extLst>
          </p:cNvPr>
          <p:cNvSpPr/>
          <p:nvPr/>
        </p:nvSpPr>
        <p:spPr>
          <a:xfrm>
            <a:off x="3907356" y="3723878"/>
            <a:ext cx="520628" cy="259871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5B814C6-2E54-93BB-0691-B8E222B9EDC1}"/>
              </a:ext>
            </a:extLst>
          </p:cNvPr>
          <p:cNvSpPr/>
          <p:nvPr/>
        </p:nvSpPr>
        <p:spPr>
          <a:xfrm>
            <a:off x="2390100" y="3999518"/>
            <a:ext cx="321532" cy="177443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思想气泡: 云 17">
            <a:extLst>
              <a:ext uri="{FF2B5EF4-FFF2-40B4-BE49-F238E27FC236}">
                <a16:creationId xmlns:a16="http://schemas.microsoft.com/office/drawing/2014/main" id="{BBE453D4-E961-82F0-47AC-25A223EBF59F}"/>
              </a:ext>
            </a:extLst>
          </p:cNvPr>
          <p:cNvSpPr/>
          <p:nvPr/>
        </p:nvSpPr>
        <p:spPr>
          <a:xfrm>
            <a:off x="5148064" y="4703338"/>
            <a:ext cx="1512168" cy="180443"/>
          </a:xfrm>
          <a:prstGeom prst="cloudCallo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6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1131590"/>
            <a:ext cx="7848872" cy="199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从小嘎子的一连串动作中，我们能感受到他的机灵劲儿。可见，动作描写能突出人物的特点。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92615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id="{5FB497BB-C61D-3FE7-7437-A695CC76B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id="{5A2A34FF-FAD1-E88E-F637-F3D1F98BA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extLst>
              <a:ext uri="{FF2B5EF4-FFF2-40B4-BE49-F238E27FC236}">
                <a16:creationId xmlns:a16="http://schemas.microsoft.com/office/drawing/2014/main" id="{4F4870F2-C452-6AA4-D77C-C61966A33CFC}"/>
              </a:ext>
            </a:extLst>
          </p:cNvPr>
          <p:cNvSpPr txBox="1"/>
          <p:nvPr/>
        </p:nvSpPr>
        <p:spPr>
          <a:xfrm>
            <a:off x="599502" y="366520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EFEA131-1CCF-7EB3-71D3-24FC918576EC}"/>
              </a:ext>
            </a:extLst>
          </p:cNvPr>
          <p:cNvSpPr/>
          <p:nvPr/>
        </p:nvSpPr>
        <p:spPr>
          <a:xfrm>
            <a:off x="808030" y="1491630"/>
            <a:ext cx="7848872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通过刚才对小嘎子表现的品读，你觉得这场比赛谁更有可能获胜？实际上呢？</a:t>
            </a:r>
          </a:p>
        </p:txBody>
      </p:sp>
    </p:spTree>
    <p:extLst>
      <p:ext uri="{BB962C8B-B14F-4D97-AF65-F5344CB8AC3E}">
        <p14:creationId xmlns:p14="http://schemas.microsoft.com/office/powerpoint/2010/main" val="11451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2春\资源\图片\课本图片\第五单元_页面_2.jpg">
            <a:extLst>
              <a:ext uri="{FF2B5EF4-FFF2-40B4-BE49-F238E27FC236}">
                <a16:creationId xmlns:a16="http://schemas.microsoft.com/office/drawing/2014/main" id="{7E304D77-1A41-72C5-8EBE-C89DC124C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10932"/>
            <a:ext cx="4536504" cy="476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6B1B7AA-F6F3-474E-D7BA-213D513BEEC3}"/>
              </a:ext>
            </a:extLst>
          </p:cNvPr>
          <p:cNvSpPr/>
          <p:nvPr/>
        </p:nvSpPr>
        <p:spPr>
          <a:xfrm>
            <a:off x="899592" y="2410419"/>
            <a:ext cx="2808312" cy="161331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6A1200B-9A27-AB3C-D72C-093C46F40AA9}"/>
              </a:ext>
            </a:extLst>
          </p:cNvPr>
          <p:cNvSpPr/>
          <p:nvPr/>
        </p:nvSpPr>
        <p:spPr>
          <a:xfrm>
            <a:off x="4866957" y="987574"/>
            <a:ext cx="417646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默读文章，圈出小胖墩儿的动作，想一想：小胖墩儿为什么会赢？他给你留下了怎样的印象？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CE84A6C-C3B5-042F-C0FF-B73A690E6278}"/>
              </a:ext>
            </a:extLst>
          </p:cNvPr>
          <p:cNvSpPr/>
          <p:nvPr/>
        </p:nvSpPr>
        <p:spPr>
          <a:xfrm>
            <a:off x="2403371" y="3543383"/>
            <a:ext cx="936104" cy="161331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73ACA2D-E161-3635-6922-EFA7BBC9E710}"/>
              </a:ext>
            </a:extLst>
          </p:cNvPr>
          <p:cNvSpPr/>
          <p:nvPr/>
        </p:nvSpPr>
        <p:spPr>
          <a:xfrm>
            <a:off x="2971046" y="3995132"/>
            <a:ext cx="1152128" cy="161331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DE350F-91F6-C873-FF04-B8CFD71787F1}"/>
              </a:ext>
            </a:extLst>
          </p:cNvPr>
          <p:cNvSpPr/>
          <p:nvPr/>
        </p:nvSpPr>
        <p:spPr>
          <a:xfrm>
            <a:off x="2843808" y="4221823"/>
            <a:ext cx="1152128" cy="161331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61DD2FC-22AE-64EA-E369-9C9091408C0C}"/>
              </a:ext>
            </a:extLst>
          </p:cNvPr>
          <p:cNvSpPr/>
          <p:nvPr/>
        </p:nvSpPr>
        <p:spPr>
          <a:xfrm>
            <a:off x="4860032" y="3236059"/>
            <a:ext cx="41764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kern="0" dirty="0">
                <a:latin typeface="宋体" pitchFamily="2" charset="-122"/>
                <a:ea typeface="宋体" pitchFamily="2" charset="-122"/>
              </a:rPr>
              <a:t>    小嘎子明明看上去能赢，为什么会输呢？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677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8" grpId="0" animBg="1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8107025-8DD5-095E-B1BD-691A7E696390}"/>
              </a:ext>
            </a:extLst>
          </p:cNvPr>
          <p:cNvSpPr/>
          <p:nvPr/>
        </p:nvSpPr>
        <p:spPr>
          <a:xfrm>
            <a:off x="611560" y="1411837"/>
            <a:ext cx="7992888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描写</a:t>
            </a: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人物的动作，可以生动地再现情景，更可以突出人物的特点，使小嘎子机灵、调皮的样子，小胖墩儿沉着的样子，都鲜活地展现在我们眼前。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D4E745-6BA6-2C6C-8FFB-9BCCD67CA0AE}"/>
              </a:ext>
            </a:extLst>
          </p:cNvPr>
          <p:cNvSpPr/>
          <p:nvPr/>
        </p:nvSpPr>
        <p:spPr>
          <a:xfrm>
            <a:off x="4094330" y="483518"/>
            <a:ext cx="1650826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总 结</a:t>
            </a:r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5FFF36B9-B93D-61D3-4ADA-8FEBF76D6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5829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060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4" r="398"/>
          <a:stretch/>
        </p:blipFill>
        <p:spPr bwMode="auto">
          <a:xfrm>
            <a:off x="-36512" y="0"/>
            <a:ext cx="9180512" cy="53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2771800" y="2931790"/>
            <a:ext cx="4464496" cy="1084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两茎灯草</a:t>
            </a:r>
            <a:endParaRPr lang="zh-CN" altLang="en-US" sz="66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964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686431" y="1412357"/>
            <a:ext cx="2481709" cy="992577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国子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187624" y="2169693"/>
            <a:ext cx="1224136" cy="14025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7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监</a:t>
            </a:r>
          </a:p>
        </p:txBody>
      </p:sp>
      <p:sp>
        <p:nvSpPr>
          <p:cNvPr id="51" name="矩形 50"/>
          <p:cNvSpPr/>
          <p:nvPr/>
        </p:nvSpPr>
        <p:spPr>
          <a:xfrm>
            <a:off x="2840867" y="3255101"/>
            <a:ext cx="1635666" cy="684801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视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162969" y="226626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4" tIns="25718" rIns="51434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52863" y="320925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56" name="矩形 55"/>
          <p:cNvSpPr/>
          <p:nvPr/>
        </p:nvSpPr>
        <p:spPr>
          <a:xfrm>
            <a:off x="3480958" y="1022849"/>
            <a:ext cx="165618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36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686431" y="2601741"/>
            <a:ext cx="1858051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40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jiān</a:t>
            </a:r>
            <a:endParaRPr lang="zh-CN" altLang="en-US" sz="40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603580" y="3251182"/>
            <a:ext cx="1894782" cy="684801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考</a:t>
            </a:r>
          </a:p>
        </p:txBody>
      </p:sp>
      <p:sp>
        <p:nvSpPr>
          <p:cNvPr id="57" name="矩形 56"/>
          <p:cNvSpPr/>
          <p:nvPr/>
        </p:nvSpPr>
        <p:spPr>
          <a:xfrm>
            <a:off x="5436096" y="2601741"/>
            <a:ext cx="1858051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en-US" altLang="zh-CN" sz="40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jiān</a:t>
            </a:r>
            <a:endParaRPr lang="zh-CN" altLang="en-US" sz="40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557028" y="1440981"/>
            <a:ext cx="2481709" cy="992577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</a:p>
        </p:txBody>
      </p:sp>
      <p:sp>
        <p:nvSpPr>
          <p:cNvPr id="60" name="矩形 59"/>
          <p:cNvSpPr/>
          <p:nvPr/>
        </p:nvSpPr>
        <p:spPr>
          <a:xfrm>
            <a:off x="5436096" y="1017565"/>
            <a:ext cx="165618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jiàn</a:t>
            </a:r>
            <a:endParaRPr lang="zh-CN" altLang="en-US" sz="3600" b="1" dirty="0">
              <a:solidFill>
                <a:srgbClr val="FF0000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267744" y="1904088"/>
            <a:ext cx="349620" cy="1849781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48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1" grpId="0"/>
      <p:bldP spid="56" grpId="0"/>
      <p:bldP spid="58" grpId="0"/>
      <p:bldP spid="54" grpId="0"/>
      <p:bldP spid="57" grpId="0"/>
      <p:bldP spid="59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820906"/>
            <a:ext cx="75304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两茎灯草</a:t>
            </a:r>
            <a:r>
              <a:rPr lang="en-US" altLang="zh-CN" sz="3200" b="1" kern="0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一文，也用了很多动作描写来刻画主人公。默读这个片段，画出描写严监生动作的语句，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说一说：他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是在什么情况下做出这些动作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的？</a:t>
            </a:r>
            <a:endParaRPr lang="zh-CN" altLang="en-US" sz="32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85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83568" y="-20537"/>
            <a:ext cx="5918035" cy="5164038"/>
            <a:chOff x="-3046" y="-20538"/>
            <a:chExt cx="7743398" cy="688360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0538"/>
              <a:ext cx="7740352" cy="2384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046" y="2312430"/>
              <a:ext cx="7740237" cy="4550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5" name="直接连接符 4"/>
          <p:cNvCxnSpPr/>
          <p:nvPr/>
        </p:nvCxnSpPr>
        <p:spPr>
          <a:xfrm>
            <a:off x="4865973" y="1680594"/>
            <a:ext cx="161423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97521" y="2067694"/>
            <a:ext cx="183026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2889804" y="2387752"/>
            <a:ext cx="180104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821303" y="2715766"/>
            <a:ext cx="6480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89132" y="3067417"/>
            <a:ext cx="47189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784923" y="3731502"/>
            <a:ext cx="388914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84923" y="5058474"/>
            <a:ext cx="11947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>
            <a:off x="4217901" y="4731990"/>
            <a:ext cx="225147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707904" y="1680594"/>
            <a:ext cx="982945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771800" y="2060070"/>
            <a:ext cx="1902271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865973" y="2403000"/>
            <a:ext cx="1614239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5642650" y="3059793"/>
            <a:ext cx="826725" cy="7624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84923" y="3371462"/>
            <a:ext cx="1122781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644562" y="4731990"/>
            <a:ext cx="1440160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97CA73C-256C-4138-F0B7-D7AE84221E2D}"/>
              </a:ext>
            </a:extLst>
          </p:cNvPr>
          <p:cNvCxnSpPr>
            <a:cxnSpLocks/>
          </p:cNvCxnSpPr>
          <p:nvPr/>
        </p:nvCxnSpPr>
        <p:spPr>
          <a:xfrm>
            <a:off x="6069189" y="3393792"/>
            <a:ext cx="40018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标注 11">
            <a:extLst>
              <a:ext uri="{FF2B5EF4-FFF2-40B4-BE49-F238E27FC236}">
                <a16:creationId xmlns:a16="http://schemas.microsoft.com/office/drawing/2014/main" id="{DA09AA24-5ABD-DBF0-7617-2BE6B94F7384}"/>
              </a:ext>
            </a:extLst>
          </p:cNvPr>
          <p:cNvSpPr/>
          <p:nvPr/>
        </p:nvSpPr>
        <p:spPr>
          <a:xfrm>
            <a:off x="6876256" y="1275606"/>
            <a:ext cx="2088232" cy="2304256"/>
          </a:xfrm>
          <a:prstGeom prst="wedgeRoundRectCallout">
            <a:avLst>
              <a:gd name="adj1" fmla="val -61772"/>
              <a:gd name="adj2" fmla="val -1751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句子中主要写了严监生的哪些动作？</a:t>
            </a:r>
          </a:p>
        </p:txBody>
      </p:sp>
    </p:spTree>
    <p:extLst>
      <p:ext uri="{BB962C8B-B14F-4D97-AF65-F5344CB8AC3E}">
        <p14:creationId xmlns:p14="http://schemas.microsoft.com/office/powerpoint/2010/main" val="155842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7984" y="483518"/>
            <a:ext cx="45080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    请同学们分角色朗读课文，揣摩严监生的心情。</a:t>
            </a:r>
            <a:endParaRPr lang="zh-CN" altLang="en-US" sz="24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945886"/>
            <a:ext cx="3816594" cy="2705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64088" y="1863864"/>
            <a:ext cx="2808312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6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焦急、气恼</a:t>
            </a:r>
          </a:p>
        </p:txBody>
      </p:sp>
      <p:sp>
        <p:nvSpPr>
          <p:cNvPr id="6" name="矩形 5"/>
          <p:cNvSpPr/>
          <p:nvPr/>
        </p:nvSpPr>
        <p:spPr>
          <a:xfrm>
            <a:off x="4455361" y="2499742"/>
            <a:ext cx="44806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    从严监生的动作和心情中，你感受到他的什么特点？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92080" y="3869635"/>
            <a:ext cx="1653108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 smtClean="0">
                <a:solidFill>
                  <a:srgbClr val="FF0000"/>
                </a:solidFill>
              </a:rPr>
              <a:t>吝啬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2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91630"/>
            <a:ext cx="777686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从这个片段中，我们同样能感受到动作描写对刻画人物的作用，作者用几个动作就把严监生吝啬至极的性格刻画得入木三分。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7318" y="549829"/>
            <a:ext cx="1650826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总 结</a:t>
            </a: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905" y="26749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8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1" y="44214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21" y="44373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/>
          <p:cNvSpPr txBox="1"/>
          <p:nvPr/>
        </p:nvSpPr>
        <p:spPr>
          <a:xfrm>
            <a:off x="827584" y="411510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91630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朗读课文，体会课文中人物的特点。</a:t>
            </a:r>
            <a:endParaRPr lang="en-US" altLang="zh-CN" sz="36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抄写本课的</a:t>
            </a:r>
            <a:r>
              <a:rPr lang="en-US" altLang="zh-CN" sz="3600" b="1" dirty="0">
                <a:latin typeface="宋体" pitchFamily="2" charset="-122"/>
                <a:ea typeface="宋体" pitchFamily="2" charset="-122"/>
              </a:rPr>
              <a:t>10</a:t>
            </a: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个词语。</a:t>
            </a:r>
          </a:p>
        </p:txBody>
      </p:sp>
    </p:spTree>
    <p:extLst>
      <p:ext uri="{BB962C8B-B14F-4D97-AF65-F5344CB8AC3E}">
        <p14:creationId xmlns:p14="http://schemas.microsoft.com/office/powerpoint/2010/main" val="212024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44839" y="1419622"/>
            <a:ext cx="7499569" cy="21375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上节课我们学习了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摔跤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和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两茎灯草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，知道作者运用了动作描写来刻画人物。动作描写的作用是什么？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63888" y="195486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435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73330" y="884073"/>
            <a:ext cx="6775021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想一想：外貌描写可以包含哪些内容？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547663" y="2043370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楷体" pitchFamily="49" charset="-122"/>
                <a:ea typeface="楷体" pitchFamily="49" charset="-122"/>
              </a:rPr>
              <a:t>相貌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3662984" y="2043370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楷体" pitchFamily="49" charset="-122"/>
                <a:ea typeface="楷体" pitchFamily="49" charset="-122"/>
              </a:rPr>
              <a:t>身材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778305" y="2043370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latin typeface="楷体" pitchFamily="49" charset="-122"/>
                <a:ea typeface="楷体" pitchFamily="49" charset="-122"/>
              </a:rPr>
              <a:t>穿着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547664" y="3376032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 dirty="0">
                <a:latin typeface="楷体" pitchFamily="49" charset="-122"/>
                <a:ea typeface="楷体" pitchFamily="49" charset="-122"/>
              </a:rPr>
              <a:t>仪态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662984" y="3376032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 dirty="0">
                <a:latin typeface="楷体" pitchFamily="49" charset="-122"/>
                <a:ea typeface="楷体" pitchFamily="49" charset="-122"/>
              </a:rPr>
              <a:t>神态</a:t>
            </a: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5778306" y="3376032"/>
            <a:ext cx="14579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sz="3600" dirty="0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6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046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7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8"/>
          <a:stretch/>
        </p:blipFill>
        <p:spPr bwMode="auto">
          <a:xfrm>
            <a:off x="0" y="0"/>
            <a:ext cx="9180511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2915816" y="699542"/>
            <a:ext cx="5400600" cy="807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800" b="1" dirty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rPr>
              <a:t>他像一棵挺脱的树</a:t>
            </a:r>
          </a:p>
        </p:txBody>
      </p:sp>
    </p:spTree>
    <p:extLst>
      <p:ext uri="{BB962C8B-B14F-4D97-AF65-F5344CB8AC3E}">
        <p14:creationId xmlns:p14="http://schemas.microsoft.com/office/powerpoint/2010/main" val="176592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1336" y="1415554"/>
            <a:ext cx="43826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spc="300" dirty="0" smtClean="0">
                <a:latin typeface="宋体" pitchFamily="2" charset="-122"/>
                <a:ea typeface="宋体" pitchFamily="2" charset="-122"/>
              </a:rPr>
              <a:t>默读片段</a:t>
            </a:r>
            <a:r>
              <a:rPr lang="en-US" altLang="zh-CN" sz="3200" b="1" kern="0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思考：作者侧重描写了祥子的什么方面？</a:t>
            </a:r>
            <a:endParaRPr lang="zh-CN" altLang="en-US" sz="32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411510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416273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4">
            <a:extLst>
              <a:ext uri="{FF2B5EF4-FFF2-40B4-BE49-F238E27FC236}">
                <a16:creationId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599502" y="366520"/>
            <a:ext cx="209914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4098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t="3885" b="18762"/>
          <a:stretch/>
        </p:blipFill>
        <p:spPr bwMode="auto">
          <a:xfrm>
            <a:off x="4917333" y="483518"/>
            <a:ext cx="3831131" cy="442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194833" y="989768"/>
            <a:ext cx="2034379" cy="2302062"/>
          </a:xfrm>
          <a:prstGeom prst="rect">
            <a:avLst/>
          </a:prstGeom>
          <a:grpFill/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194382" y="3321171"/>
            <a:ext cx="3240811" cy="1509622"/>
          </a:xfrm>
          <a:prstGeom prst="rect">
            <a:avLst/>
          </a:prstGeom>
          <a:grp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517705" y="1715904"/>
            <a:ext cx="1388634" cy="646331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身材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103264" y="3781175"/>
            <a:ext cx="1423045" cy="646331"/>
          </a:xfrm>
          <a:prstGeom prst="rect">
            <a:avLst/>
          </a:prstGeom>
          <a:solidFill>
            <a:srgbClr val="FFC00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相貌</a:t>
            </a:r>
            <a:endParaRPr lang="zh-CN" altLang="en-US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43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9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86" y="46136"/>
            <a:ext cx="4667370" cy="50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4" t="6318" b="46227"/>
          <a:stretch/>
        </p:blipFill>
        <p:spPr bwMode="auto">
          <a:xfrm>
            <a:off x="6620262" y="344221"/>
            <a:ext cx="254347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/>
          <p:cNvCxnSpPr/>
          <p:nvPr/>
        </p:nvCxnSpPr>
        <p:spPr>
          <a:xfrm>
            <a:off x="593089" y="810002"/>
            <a:ext cx="473880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47817" y="814946"/>
            <a:ext cx="964143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66969" y="411510"/>
            <a:ext cx="3865071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5148064" y="987574"/>
            <a:ext cx="1872208" cy="1077218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sz="32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身材：</a:t>
            </a:r>
            <a:endParaRPr lang="en-US" altLang="zh-CN" sz="3200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algn="l"/>
            <a:r>
              <a:rPr lang="zh-CN" altLang="en-US" sz="32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高大结实</a:t>
            </a:r>
            <a:endParaRPr lang="en-US" altLang="zh-CN" sz="3200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542768" y="2948568"/>
            <a:ext cx="2669192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267744" y="3396848"/>
            <a:ext cx="194421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838722" y="4229854"/>
            <a:ext cx="1631207" cy="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4427984" y="3396848"/>
            <a:ext cx="50405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593089" y="3795886"/>
            <a:ext cx="433895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cxnSpLocks/>
          </p:cNvCxnSpPr>
          <p:nvPr/>
        </p:nvCxnSpPr>
        <p:spPr>
          <a:xfrm>
            <a:off x="593089" y="4227934"/>
            <a:ext cx="95273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48064" y="3291830"/>
            <a:ext cx="1872208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车夫穿着</a:t>
            </a:r>
          </a:p>
        </p:txBody>
      </p:sp>
      <p:cxnSp>
        <p:nvCxnSpPr>
          <p:cNvPr id="14" name="直接连接符 13"/>
          <p:cNvCxnSpPr>
            <a:cxnSpLocks/>
          </p:cNvCxnSpPr>
          <p:nvPr/>
        </p:nvCxnSpPr>
        <p:spPr>
          <a:xfrm>
            <a:off x="1081875" y="3396848"/>
            <a:ext cx="9279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3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5"/>
          <a:stretch/>
        </p:blipFill>
        <p:spPr bwMode="auto">
          <a:xfrm>
            <a:off x="431615" y="3573856"/>
            <a:ext cx="8280770" cy="108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558428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文中有一些难懂的语句，有什么方法读懂它们？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109" y="1707654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看着那高等的车夫，他计划着怎样杀进他的腰去，好更显出他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铁扇面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似的胸与直硬的背。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6965516" y="2176081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0158" y="2613695"/>
            <a:ext cx="7459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1494320" y="2859782"/>
            <a:ext cx="3168352" cy="576064"/>
          </a:xfrm>
          <a:prstGeom prst="wedgeRoundRectCallout">
            <a:avLst>
              <a:gd name="adj1" fmla="val -44443"/>
              <a:gd name="adj2" fmla="val -84501"/>
              <a:gd name="adj3" fmla="val 1666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借助注释理解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855519" y="4492740"/>
            <a:ext cx="52287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">
            <a:extLst>
              <a:ext uri="{FF2B5EF4-FFF2-40B4-BE49-F238E27FC236}">
                <a16:creationId xmlns:a16="http://schemas.microsoft.com/office/drawing/2014/main" id="{488EDC78-2D27-22A0-E274-918AAD701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19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1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B5570B1-05A0-C2F9-BF26-65C4676442A5}"/>
              </a:ext>
            </a:extLst>
          </p:cNvPr>
          <p:cNvSpPr/>
          <p:nvPr/>
        </p:nvSpPr>
        <p:spPr>
          <a:xfrm>
            <a:off x="1136218" y="699542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从祥子的穿着上，你知道他是做什么的吗？</a:t>
            </a: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488EDC78-2D27-22A0-E274-918AAD701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385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EA7861E-478C-41F3-75F5-407FEAA5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91630"/>
            <a:ext cx="4104456" cy="335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94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2"/>
          <p:cNvSpPr>
            <a:spLocks noChangeArrowheads="1"/>
          </p:cNvSpPr>
          <p:nvPr/>
        </p:nvSpPr>
        <p:spPr bwMode="gray">
          <a:xfrm>
            <a:off x="4932040" y="1850787"/>
            <a:ext cx="3168352" cy="1873091"/>
          </a:xfrm>
          <a:prstGeom prst="roundRect">
            <a:avLst>
              <a:gd name="adj" fmla="val 11505"/>
            </a:avLst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外貌描写可以交代人物的身份。</a:t>
            </a:r>
            <a:endParaRPr lang="zh-CN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7" y="1677294"/>
            <a:ext cx="4176464" cy="233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382704" y="699542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你发现了吗？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545" y="331459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1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7325" y="987574"/>
            <a:ext cx="78454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>
            <a:cxnSpLocks/>
          </p:cNvCxnSpPr>
          <p:nvPr/>
        </p:nvCxnSpPr>
        <p:spPr>
          <a:xfrm>
            <a:off x="1738239" y="3147814"/>
            <a:ext cx="6362153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561981" y="1818758"/>
            <a:ext cx="158417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971600" y="2250806"/>
            <a:ext cx="38884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1048048" y="3585732"/>
            <a:ext cx="6980336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640336" y="4443958"/>
            <a:ext cx="2227808" cy="584775"/>
          </a:xfrm>
          <a:prstGeom prst="rect">
            <a:avLst/>
          </a:prstGeom>
          <a:solidFill>
            <a:srgbClr val="FF0000">
              <a:alpha val="77000"/>
            </a:srgbClr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结实硬棒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83583F-8DF2-A8E9-7DD4-38463E9EA884}"/>
              </a:ext>
            </a:extLst>
          </p:cNvPr>
          <p:cNvSpPr/>
          <p:nvPr/>
        </p:nvSpPr>
        <p:spPr>
          <a:xfrm>
            <a:off x="971600" y="51470"/>
            <a:ext cx="6768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latin typeface="宋体" pitchFamily="2" charset="-122"/>
                <a:ea typeface="宋体" pitchFamily="2" charset="-122"/>
              </a:rPr>
              <a:t>祥子给你留下了怎样的印象？说说你是从哪里看出来的？</a:t>
            </a:r>
            <a:endParaRPr lang="zh-CN" altLang="en-US" sz="28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FDF47BBA-CF28-AFCC-E150-A2A5E542F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" y="-1854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A9C488-E180-151F-7823-01D091F4A658}"/>
              </a:ext>
            </a:extLst>
          </p:cNvPr>
          <p:cNvCxnSpPr>
            <a:cxnSpLocks/>
          </p:cNvCxnSpPr>
          <p:nvPr/>
        </p:nvCxnSpPr>
        <p:spPr>
          <a:xfrm>
            <a:off x="1048048" y="3978998"/>
            <a:ext cx="518457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云形标注 6">
            <a:extLst>
              <a:ext uri="{FF2B5EF4-FFF2-40B4-BE49-F238E27FC236}">
                <a16:creationId xmlns:a16="http://schemas.microsoft.com/office/drawing/2014/main" id="{8DDD4340-B869-FB5E-03D3-D57DB62999F6}"/>
              </a:ext>
            </a:extLst>
          </p:cNvPr>
          <p:cNvSpPr/>
          <p:nvPr/>
        </p:nvSpPr>
        <p:spPr>
          <a:xfrm>
            <a:off x="5292080" y="1002303"/>
            <a:ext cx="2952328" cy="1414282"/>
          </a:xfrm>
          <a:prstGeom prst="cloudCallout">
            <a:avLst>
              <a:gd name="adj1" fmla="val -42747"/>
              <a:gd name="adj2" fmla="val 71649"/>
            </a:avLst>
          </a:prstGeom>
          <a:ln>
            <a:solidFill>
              <a:srgbClr val="00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怎么理解这句话？</a:t>
            </a:r>
          </a:p>
        </p:txBody>
      </p:sp>
    </p:spTree>
    <p:extLst>
      <p:ext uri="{BB962C8B-B14F-4D97-AF65-F5344CB8AC3E}">
        <p14:creationId xmlns:p14="http://schemas.microsoft.com/office/powerpoint/2010/main" val="281587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47664" y="501573"/>
            <a:ext cx="61206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祥子到底对自己的模样满意吗？</a:t>
            </a:r>
            <a:endParaRPr lang="zh-CN" altLang="en-US" sz="32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1203598"/>
            <a:ext cx="4176464" cy="233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F0DC8920-4359-34C9-1A4D-398567EF0037}"/>
              </a:ext>
            </a:extLst>
          </p:cNvPr>
          <p:cNvSpPr txBox="1"/>
          <p:nvPr/>
        </p:nvSpPr>
        <p:spPr>
          <a:xfrm>
            <a:off x="827584" y="3676382"/>
            <a:ext cx="7272808" cy="105560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他对自己的模样是满意的，因为他的脸和他的身体一样“结实硬棒”。</a:t>
            </a:r>
          </a:p>
        </p:txBody>
      </p:sp>
    </p:spTree>
    <p:extLst>
      <p:ext uri="{BB962C8B-B14F-4D97-AF65-F5344CB8AC3E}">
        <p14:creationId xmlns:p14="http://schemas.microsoft.com/office/powerpoint/2010/main" val="245550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1520" y="771550"/>
            <a:ext cx="8640960" cy="3954145"/>
            <a:chOff x="679438" y="987574"/>
            <a:chExt cx="7845412" cy="3600400"/>
          </a:xfrm>
        </p:grpSpPr>
        <p:pic>
          <p:nvPicPr>
            <p:cNvPr id="2" name="Picture 2" descr="E:\22春\资源\图片\课本图片\第五单元_页面_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9438" y="987574"/>
              <a:ext cx="7845412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直接连接符 2"/>
            <p:cNvCxnSpPr/>
            <p:nvPr/>
          </p:nvCxnSpPr>
          <p:spPr>
            <a:xfrm>
              <a:off x="1727684" y="3147814"/>
              <a:ext cx="6408712" cy="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07604" y="3579862"/>
              <a:ext cx="7128792" cy="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475656" y="1419622"/>
              <a:ext cx="4968552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4">
            <a:extLst>
              <a:ext uri="{FF2B5EF4-FFF2-40B4-BE49-F238E27FC236}">
                <a16:creationId xmlns:a16="http://schemas.microsoft.com/office/drawing/2014/main" id="{CFF42B2B-0746-31B6-9502-37DC1076B413}"/>
              </a:ext>
            </a:extLst>
          </p:cNvPr>
          <p:cNvSpPr txBox="1"/>
          <p:nvPr/>
        </p:nvSpPr>
        <p:spPr>
          <a:xfrm>
            <a:off x="251520" y="7629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朗读体会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F0DC8920-4359-34C9-1A4D-398567EF0037}"/>
              </a:ext>
            </a:extLst>
          </p:cNvPr>
          <p:cNvSpPr txBox="1"/>
          <p:nvPr/>
        </p:nvSpPr>
        <p:spPr>
          <a:xfrm>
            <a:off x="2555776" y="98477"/>
            <a:ext cx="4392488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身体健壮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结实，充满自信。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36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72D098A-2658-D654-C917-0F62F941EB77}"/>
              </a:ext>
            </a:extLst>
          </p:cNvPr>
          <p:cNvSpPr/>
          <p:nvPr/>
        </p:nvSpPr>
        <p:spPr>
          <a:xfrm>
            <a:off x="3903678" y="916301"/>
            <a:ext cx="1650826" cy="70788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总 结</a:t>
            </a:r>
          </a:p>
        </p:txBody>
      </p:sp>
      <p:pic>
        <p:nvPicPr>
          <p:cNvPr id="3" name="图片 6">
            <a:extLst>
              <a:ext uri="{FF2B5EF4-FFF2-40B4-BE49-F238E27FC236}">
                <a16:creationId xmlns:a16="http://schemas.microsoft.com/office/drawing/2014/main" id="{D9BF8E4E-E10C-7C37-7B57-8F9477C93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65" y="63396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B8619B6-53AD-0714-444F-55C1B90F641C}"/>
              </a:ext>
            </a:extLst>
          </p:cNvPr>
          <p:cNvSpPr/>
          <p:nvPr/>
        </p:nvSpPr>
        <p:spPr>
          <a:xfrm>
            <a:off x="755576" y="1923678"/>
            <a:ext cx="761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通过外貌描写，祥子结实健美的样子给我们留下了深刻的印象。</a:t>
            </a:r>
            <a:endParaRPr lang="zh-CN" altLang="en-US" sz="32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16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9512" y="134761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课间十分钟，观察一位同学，看看他有哪些表现。     </a:t>
            </a:r>
            <a:endParaRPr lang="en-US" altLang="zh-CN" sz="28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要求：运用所学的动作描写和外貌描写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初步说出人物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的身份和性格特点。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761318" y="436128"/>
            <a:ext cx="193847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A1A10B2-CE78-6A4D-8987-BCB3984D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2864"/>
            <a:ext cx="559476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8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7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9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2B3C5"/>
    </a:accent1>
    <a:accent2>
      <a:srgbClr val="F07474"/>
    </a:accent2>
    <a:accent3>
      <a:srgbClr val="FFBF53"/>
    </a:accent3>
    <a:accent4>
      <a:srgbClr val="673B77"/>
    </a:accent4>
    <a:accent5>
      <a:srgbClr val="00B9FA"/>
    </a:accent5>
    <a:accent6>
      <a:srgbClr val="BECE37"/>
    </a:accent6>
    <a:hlink>
      <a:srgbClr val="B381D9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1069</Words>
  <Application>Microsoft Office PowerPoint</Application>
  <PresentationFormat>全屏显示(16:9)</PresentationFormat>
  <Paragraphs>204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55" baseType="lpstr">
      <vt:lpstr>汉语拼音</vt:lpstr>
      <vt:lpstr>微软雅黑</vt:lpstr>
      <vt:lpstr>楷体</vt:lpstr>
      <vt:lpstr>Arial</vt:lpstr>
      <vt:lpstr>宋体</vt:lpstr>
      <vt:lpstr>黑体</vt:lpstr>
      <vt:lpstr>Calibri</vt:lpstr>
      <vt:lpstr>幼圆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2024-10-28T08:24:19Z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