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0" r:id="rId8"/>
    <p:sldId id="2071" r:id="rId9"/>
    <p:sldId id="2073" r:id="rId10"/>
    <p:sldId id="2077" r:id="rId11"/>
    <p:sldId id="2061" r:id="rId12"/>
  </p:sldIdLst>
  <p:sldSz cx="9144000" cy="5143500" type="screen16x9"/>
  <p:notesSz cx="6858000" cy="9144000"/>
  <p:embeddedFontLst>
    <p:embeddedFont>
      <p:font typeface="黑体" pitchFamily="49" charset="-122"/>
      <p:regular r:id="rId15"/>
    </p:embeddedFont>
    <p:embeddedFont>
      <p:font typeface="楷体" pitchFamily="49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58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893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9712" y="1274536"/>
            <a:ext cx="4752528" cy="1076573"/>
            <a:chOff x="2339752" y="1347614"/>
            <a:chExt cx="4752528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3778324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刷子李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41288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14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" name="yt_shape_10499"/>
          <p:cNvSpPr txBox="1"/>
          <p:nvPr/>
        </p:nvSpPr>
        <p:spPr>
          <a:xfrm>
            <a:off x="1296000" y="654981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500" name="yt_image_10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923678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2" name="yt_shape_10502"/>
          <p:cNvSpPr txBox="1"/>
          <p:nvPr/>
        </p:nvSpPr>
        <p:spPr>
          <a:xfrm>
            <a:off x="7020272" y="3002958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14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503" name="yt_shape_10503"/>
          <p:cNvSpPr txBox="1"/>
          <p:nvPr/>
        </p:nvSpPr>
        <p:spPr>
          <a:xfrm>
            <a:off x="1296000" y="1865825"/>
            <a:ext cx="4048544" cy="31541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40093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粉刷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师傅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半信半疑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40093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包袱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鼓点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衔接屏障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40093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芝麻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神圣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露馅儿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4009390" algn="l"/>
                <a:tab pos="5108575" algn="l"/>
                <a:tab pos="620839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轰然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难堪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4009390" algn="l"/>
                <a:tab pos="5108575" algn="l"/>
                <a:tab pos="6208395" algn="l"/>
              </a:tabLst>
            </a:pPr>
            <a:endParaRPr lang="zh-CN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" name="yt_shape_10505"/>
          <p:cNvSpPr txBox="1"/>
          <p:nvPr/>
        </p:nvSpPr>
        <p:spPr>
          <a:xfrm>
            <a:off x="1296000" y="935999"/>
            <a:ext cx="640079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  <a:r>
              <a:rPr lang="zh-CN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连线</a:t>
            </a:r>
          </a:p>
        </p:txBody>
      </p:sp>
      <p:sp>
        <p:nvSpPr>
          <p:cNvPr id="10506" name="yt_shape_10506"/>
          <p:cNvSpPr txBox="1"/>
          <p:nvPr/>
        </p:nvSpPr>
        <p:spPr>
          <a:xfrm>
            <a:off x="1296000" y="1551301"/>
            <a:ext cx="7111242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  <a:tabLst>
                <a:tab pos="0" algn="l"/>
                <a:tab pos="960755" algn="l"/>
                <a:tab pos="2080260" algn="l"/>
                <a:tab pos="2626360" algn="l"/>
                <a:tab pos="3627120" algn="l"/>
                <a:tab pos="4509770" algn="l"/>
                <a:tab pos="5055870" algn="l"/>
                <a:tab pos="5819775" algn="l"/>
                <a:tab pos="6504305" algn="l"/>
              </a:tabLst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zhènɡ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fú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jiān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xiàn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fù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niē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	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kān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507" name="yt_shape_10507"/>
          <p:cNvSpPr txBox="1"/>
          <p:nvPr/>
        </p:nvSpPr>
        <p:spPr>
          <a:xfrm>
            <a:off x="1296000" y="2728726"/>
            <a:ext cx="683680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960755" algn="l"/>
                <a:tab pos="2080260" algn="l"/>
                <a:tab pos="2626360" algn="l"/>
                <a:tab pos="3627120" algn="l"/>
                <a:tab pos="4509770" algn="l"/>
                <a:tab pos="5055870" algn="l"/>
                <a:tab pos="5819775" algn="l"/>
                <a:tab pos="65043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浆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袱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蘸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怔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馅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堪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捏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诈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傅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19672" y="2100729"/>
            <a:ext cx="1296144" cy="8310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735432" y="2100728"/>
            <a:ext cx="1008112" cy="8310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267744" y="2049941"/>
            <a:ext cx="1224136" cy="80984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1565484" y="2062982"/>
            <a:ext cx="2718484" cy="796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4788024" y="2100727"/>
            <a:ext cx="504056" cy="8098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12160" y="2049941"/>
            <a:ext cx="1835840" cy="8818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88224" y="2049941"/>
            <a:ext cx="432048" cy="8606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6336560" y="2062982"/>
            <a:ext cx="971744" cy="847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508104" y="2062982"/>
            <a:ext cx="2592539" cy="847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" name="yt_shape_10508"/>
          <p:cNvSpPr txBox="1"/>
          <p:nvPr/>
        </p:nvSpPr>
        <p:spPr>
          <a:xfrm>
            <a:off x="1296000" y="1131590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509" name="yt_shape_10509"/>
          <p:cNvSpPr txBox="1"/>
          <p:nvPr/>
        </p:nvSpPr>
        <p:spPr>
          <a:xfrm>
            <a:off x="1296001" y="1746892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裂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缝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fénɡ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fènɡ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缝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补（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fénɡ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fènɡ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</a:p>
        </p:txBody>
      </p:sp>
      <p:pic>
        <p:nvPicPr>
          <p:cNvPr id="10510" name="yt_image_10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889682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196651" y="1789950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43808" y="2400495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" name="yt_shape_10512"/>
          <p:cNvSpPr txBox="1"/>
          <p:nvPr/>
        </p:nvSpPr>
        <p:spPr>
          <a:xfrm>
            <a:off x="1259632" y="1183716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sp>
        <p:nvSpPr>
          <p:cNvPr id="10513" name="yt_shape_10513"/>
          <p:cNvSpPr txBox="1"/>
          <p:nvPr/>
        </p:nvSpPr>
        <p:spPr>
          <a:xfrm>
            <a:off x="1259632" y="1799018"/>
            <a:ext cx="6492162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半信半疑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有些相信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又有些怀疑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514" name="yt_shape_10514"/>
          <p:cNvSpPr txBox="1"/>
          <p:nvPr/>
        </p:nvSpPr>
        <p:spPr>
          <a:xfrm>
            <a:off x="1259632" y="2414320"/>
            <a:ext cx="7812504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天衣无缝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15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形容事物严密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没有</a:t>
            </a:r>
            <a:r>
              <a:rPr lang="zh-CN" altLang="zh-CN" sz="2800" b="1" i="0" u="sng" spc="150" dirty="0" smtClean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一点儿</a:t>
            </a:r>
            <a:r>
              <a:rPr lang="zh-CN" altLang="zh-CN" sz="2800" b="1" i="0" u="sng" spc="150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spc="150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12746" y="1726812"/>
            <a:ext cx="410914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有些相信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又有些怀疑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5472" y="2342114"/>
            <a:ext cx="5071173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形容事物严密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没有一点儿</a:t>
            </a:r>
            <a:r>
              <a:rPr kumimoji="0" lang="zh-CN" altLang="zh-CN" sz="2800" b="1" i="0" strike="noStrike" kern="1200" cap="none" spc="15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破</a:t>
            </a:r>
            <a:r>
              <a:rPr kumimoji="0" lang="zh-CN" altLang="en-US" sz="2800" b="1" i="0" strike="noStrike" kern="1200" cap="none" spc="15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绽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" name="yt_shape_10518"/>
          <p:cNvSpPr txBox="1"/>
          <p:nvPr/>
        </p:nvSpPr>
        <p:spPr>
          <a:xfrm>
            <a:off x="1259632" y="55552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”画出描写刷子李粉刷技艺高超、动作娴熟的句子。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519" name="yt_shape_10519"/>
          <p:cNvSpPr txBox="1"/>
          <p:nvPr/>
        </p:nvSpPr>
        <p:spPr>
          <a:xfrm>
            <a:off x="1259632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只见师傅的手臂悠然摆来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悠然摆去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如同伴着鼓点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和着琴音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每一摆刷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那长长的带浆的毛刷便在墙面啪地清脆一响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极是好听。</a:t>
            </a:r>
            <a:r>
              <a:rPr lang="zh-CN" altLang="zh-CN" sz="2800" b="1" i="0" u="sng" spc="15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519"/>
          <p:cNvSpPr txBox="1"/>
          <p:nvPr/>
        </p:nvSpPr>
        <p:spPr>
          <a:xfrm>
            <a:off x="1259632" y="1817158"/>
            <a:ext cx="7307999" cy="2484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15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只见师傅的手臂悠然摆来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悠然摆去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如同伴着鼓点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和着琴音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每一摆刷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那长长的带浆的毛刷便在墙面啪地清脆一响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极是好听。</a:t>
            </a:r>
            <a:r>
              <a:rPr lang="zh-CN" altLang="zh-CN" sz="2800" b="1" i="0" spc="15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15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" name="yt_shape_10520"/>
          <p:cNvSpPr txBox="1"/>
          <p:nvPr/>
        </p:nvSpPr>
        <p:spPr>
          <a:xfrm>
            <a:off x="1259632" y="555526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课文中哪些描写是从侧面表现刷子李的技艺高超的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？（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</a:p>
        </p:txBody>
      </p:sp>
      <p:graphicFrame>
        <p:nvGraphicFramePr>
          <p:cNvPr id="10521" name="yt_table_10521" title="H_176.08"/>
          <p:cNvGraphicFramePr>
            <a:graphicFrameLocks noGrp="1"/>
          </p:cNvGraphicFramePr>
          <p:nvPr/>
        </p:nvGraphicFramePr>
        <p:xfrm>
          <a:off x="1259632" y="1758484"/>
          <a:ext cx="5435600" cy="2560320"/>
        </p:xfrm>
        <a:graphic>
          <a:graphicData uri="http://schemas.openxmlformats.org/drawingml/2006/table">
            <a:tbl>
              <a:tblPr/>
              <a:tblGrid>
                <a:gridCol w="5435600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重点写曹小三发现“小白点”。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花很多笔墨写刷子李的黑衣服。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描写曹小三的心理变化。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写刷子李的语言。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311159" y="1148800"/>
            <a:ext cx="930974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" name="yt_shape_10526"/>
          <p:cNvSpPr txBox="1"/>
          <p:nvPr/>
        </p:nvSpPr>
        <p:spPr>
          <a:xfrm>
            <a:off x="1115616" y="555526"/>
            <a:ext cx="7307999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《俗世奇人》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冯骥才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创作的短篇小说集。全书由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个短篇文章连缀构成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各篇文字极精短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半文半白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带有“三言两拍”之意。书中所讲之事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多以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清末天津市井生活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为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背景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每篇专讲一个传奇人物生平事迹。《刷子李》就是其中之一。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74265" y="483320"/>
            <a:ext cx="165608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冯骥才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28039" y="1123400"/>
            <a:ext cx="907987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92080" y="2403560"/>
            <a:ext cx="284270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清末天津市井</a:t>
            </a:r>
            <a:r>
              <a:rPr kumimoji="0" lang="zh-CN" altLang="zh-CN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生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活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393ae3bc-9b78-4e4d-b6db-6cfb418e8a17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全屏显示(16:9)</PresentationFormat>
  <Paragraphs>38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黑体</vt:lpstr>
      <vt:lpstr>Times New Roman</vt:lpstr>
      <vt:lpstr>BZ</vt:lpstr>
      <vt:lpstr>楷体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391AAE8557B04C629228A92F5FFAF339</vt:lpwstr>
  </property>
</Properties>
</file>