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1"/>
  </p:notesMasterIdLst>
  <p:handoutMasterIdLst>
    <p:handoutMasterId r:id="rId42"/>
  </p:handoutMasterIdLst>
  <p:sldIdLst>
    <p:sldId id="1113" r:id="rId2"/>
    <p:sldId id="523" r:id="rId3"/>
    <p:sldId id="1051" r:id="rId4"/>
    <p:sldId id="978" r:id="rId5"/>
    <p:sldId id="1052" r:id="rId6"/>
    <p:sldId id="1080" r:id="rId7"/>
    <p:sldId id="1094" r:id="rId8"/>
    <p:sldId id="1096" r:id="rId9"/>
    <p:sldId id="1095" r:id="rId10"/>
    <p:sldId id="1097" r:id="rId11"/>
    <p:sldId id="1103" r:id="rId12"/>
    <p:sldId id="1099" r:id="rId13"/>
    <p:sldId id="1093" r:id="rId14"/>
    <p:sldId id="1108" r:id="rId15"/>
    <p:sldId id="1082" r:id="rId16"/>
    <p:sldId id="1083" r:id="rId17"/>
    <p:sldId id="1104" r:id="rId18"/>
    <p:sldId id="1114" r:id="rId19"/>
    <p:sldId id="1101" r:id="rId20"/>
    <p:sldId id="1110" r:id="rId21"/>
    <p:sldId id="1111" r:id="rId22"/>
    <p:sldId id="1087" r:id="rId23"/>
    <p:sldId id="1077" r:id="rId24"/>
    <p:sldId id="1078" r:id="rId25"/>
    <p:sldId id="941" r:id="rId26"/>
    <p:sldId id="1105" r:id="rId27"/>
    <p:sldId id="1106" r:id="rId28"/>
    <p:sldId id="1061" r:id="rId29"/>
    <p:sldId id="1090" r:id="rId30"/>
    <p:sldId id="1102" r:id="rId31"/>
    <p:sldId id="1091" r:id="rId32"/>
    <p:sldId id="1027" r:id="rId33"/>
    <p:sldId id="1109" r:id="rId34"/>
    <p:sldId id="936" r:id="rId35"/>
    <p:sldId id="937" r:id="rId36"/>
    <p:sldId id="1074" r:id="rId37"/>
    <p:sldId id="1075" r:id="rId38"/>
    <p:sldId id="1112" r:id="rId39"/>
    <p:sldId id="1007" r:id="rId40"/>
  </p:sldIdLst>
  <p:sldSz cx="9144000" cy="5143500" type="screen16x9"/>
  <p:notesSz cx="6858000" cy="9144000"/>
  <p:embeddedFontLst>
    <p:embeddedFont>
      <p:font typeface="幼圆" panose="02010509060101010101" pitchFamily="49" charset="-122"/>
      <p:regular r:id="rId43"/>
    </p:embeddedFont>
    <p:embeddedFont>
      <p:font typeface="楷体" panose="02010609060101010101" pitchFamily="49" charset="-122"/>
      <p:regular r:id="rId44"/>
    </p:embeddedFont>
    <p:embeddedFont>
      <p:font typeface="微软雅黑" panose="020B0503020204020204" pitchFamily="34" charset="-122"/>
      <p:regular r:id="rId45"/>
      <p:bold r:id="rId46"/>
    </p:embeddedFont>
    <p:embeddedFont>
      <p:font typeface="汉语拼音" panose="000B0604020202020204" pitchFamily="34" charset="0"/>
      <p:regular r:id="rId47"/>
    </p:embeddedFont>
    <p:embeddedFont>
      <p:font typeface="华文楷体" panose="02010600040101010101" pitchFamily="2" charset="-122"/>
      <p:regular r:id="rId48"/>
    </p:embeddedFont>
    <p:embeddedFont>
      <p:font typeface="黑体" panose="02010609060101010101" pitchFamily="49" charset="-122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0066FF"/>
    <a:srgbClr val="FF0000"/>
    <a:srgbClr val="CCECFF"/>
    <a:srgbClr val="CCFFCC"/>
    <a:srgbClr val="0000FF"/>
    <a:srgbClr val="FF00FF"/>
    <a:srgbClr val="0066CC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>
        <p:scale>
          <a:sx n="90" d="100"/>
          <a:sy n="90" d="100"/>
        </p:scale>
        <p:origin x="-636" y="-329"/>
      </p:cViewPr>
      <p:guideLst>
        <p:guide orient="horz" pos="1439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6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6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66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20" y="51470"/>
            <a:ext cx="915984" cy="360040"/>
          </a:xfrm>
          <a:prstGeom prst="rect">
            <a:avLst/>
          </a:prstGeom>
        </p:spPr>
      </p:pic>
      <p:pic>
        <p:nvPicPr>
          <p:cNvPr id="1026" name="Picture 2" descr="https://gimg2.baidu.com/image_search/src=http%3A%2F%2Fbpic.588ku.com%2Felement_pic%2F18%2F12%2F18%2Fa305b809fd68badb3dac403ad4cd44d8.jpg&amp;refer=http%3A%2F%2Fbpic.588ku.com&amp;app=2002&amp;size=f9999,10000&amp;q=a80&amp;n=0&amp;g=0n&amp;fmt=jpeg?sec=1639279986&amp;t=350ed89ea8aab7b0e57698d05a88061a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" b="99286" l="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8843">
            <a:off x="8182163" y="4182341"/>
            <a:ext cx="608425" cy="9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692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hyperlink" Target="&#36164;&#26009;&#38142;&#25509;/&#35270;&#39057;/&#19971;&#24425;&#20116;&#19979;&#35838;&#25991;&#26391;&#35835;14&#21047;&#23376;&#2644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437;.mp4" TargetMode="External"/><Relationship Id="rId13" Type="http://schemas.openxmlformats.org/officeDocument/2006/relationships/hyperlink" Target="&#36164;&#26009;&#38142;&#25509;/&#35270;&#39057;/&#22570;.mp4" TargetMode="External"/><Relationship Id="rId18" Type="http://schemas.openxmlformats.org/officeDocument/2006/relationships/image" Target="../media/image18.png"/><Relationship Id="rId3" Type="http://schemas.openxmlformats.org/officeDocument/2006/relationships/hyperlink" Target="&#36164;&#26009;&#38142;&#25509;/&#35270;&#39057;/&#27974;.mp4" TargetMode="External"/><Relationship Id="rId7" Type="http://schemas.openxmlformats.org/officeDocument/2006/relationships/hyperlink" Target="&#36164;&#26009;&#38142;&#25509;/&#35270;&#39057;/&#38556;.mp4" TargetMode="External"/><Relationship Id="rId12" Type="http://schemas.openxmlformats.org/officeDocument/2006/relationships/hyperlink" Target="&#36164;&#26009;&#38142;&#25509;/&#35270;&#39057;/&#36720;.mp4" TargetMode="External"/><Relationship Id="rId17" Type="http://schemas.openxmlformats.org/officeDocument/2006/relationships/hyperlink" Target="&#36164;&#26009;&#38142;&#25509;/&#35270;&#39057;/&#24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25423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34993;.mp4" TargetMode="External"/><Relationship Id="rId11" Type="http://schemas.openxmlformats.org/officeDocument/2006/relationships/hyperlink" Target="&#36164;&#26009;&#38142;&#25509;/&#35270;&#39057;/&#39301;.mp4" TargetMode="External"/><Relationship Id="rId5" Type="http://schemas.openxmlformats.org/officeDocument/2006/relationships/hyperlink" Target="&#36164;&#26009;&#38142;&#25509;/&#35270;&#39057;/&#20613;.mp4" TargetMode="External"/><Relationship Id="rId15" Type="http://schemas.openxmlformats.org/officeDocument/2006/relationships/hyperlink" Target="&#36164;&#26009;&#38142;&#25509;/&#35270;&#39057;/&#20667;.mp4" TargetMode="External"/><Relationship Id="rId10" Type="http://schemas.openxmlformats.org/officeDocument/2006/relationships/hyperlink" Target="&#36164;&#26009;&#38142;&#25509;/&#35270;&#39057;/&#29359;.mp4" TargetMode="External"/><Relationship Id="rId4" Type="http://schemas.openxmlformats.org/officeDocument/2006/relationships/image" Target="../media/image17.png"/><Relationship Id="rId9" Type="http://schemas.openxmlformats.org/officeDocument/2006/relationships/hyperlink" Target="&#36164;&#26009;&#38142;&#25509;/&#35270;&#39057;/&#22307;.mp4" TargetMode="External"/><Relationship Id="rId14" Type="http://schemas.openxmlformats.org/officeDocument/2006/relationships/hyperlink" Target="&#36164;&#26009;&#38142;&#25509;/&#35270;&#39057;/&#35784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906" y="843558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5春\图\新建文件夹\刷子李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86" y="207942"/>
            <a:ext cx="2378614" cy="473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2915816" y="1449812"/>
            <a:ext cx="5400600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 子 李  </a:t>
            </a:r>
            <a:endParaRPr lang="zh-CN" altLang="en-US" sz="66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3" name="组合 2"/>
          <p:cNvGrpSpPr>
            <a:grpSpLocks/>
          </p:cNvGrpSpPr>
          <p:nvPr/>
        </p:nvGrpSpPr>
        <p:grpSpPr bwMode="auto">
          <a:xfrm>
            <a:off x="3060984" y="1452347"/>
            <a:ext cx="1163699" cy="1175771"/>
            <a:chOff x="1683887" y="861647"/>
            <a:chExt cx="1406934" cy="1421942"/>
          </a:xfrm>
        </p:grpSpPr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06934" cy="140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33063" y="861647"/>
              <a:ext cx="1068258" cy="122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66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39834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3021904" y="2364725"/>
            <a:ext cx="2376264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拿手的行当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5580112" y="2379469"/>
            <a:ext cx="100811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姓氏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5254152" y="2364725"/>
            <a:ext cx="504056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+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539552" y="2350353"/>
            <a:ext cx="2376264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天津</a:t>
            </a:r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人说法：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TextBox 48"/>
          <p:cNvSpPr txBox="1"/>
          <p:nvPr/>
        </p:nvSpPr>
        <p:spPr>
          <a:xfrm>
            <a:off x="539552" y="3300829"/>
            <a:ext cx="7200800" cy="143116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泥人捏得很好的姓张的人叫（      ）</a:t>
            </a:r>
            <a:endParaRPr lang="en-US" altLang="zh-CN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风筝扎得很好的姓刘的人叫（      ）       </a:t>
            </a:r>
            <a:endParaRPr lang="zh-CN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5868144" y="3444845"/>
            <a:ext cx="136815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>
              <a:schemeClr val="bg1">
                <a:alpha val="40000"/>
              </a:schemeClr>
            </a:glow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glow>
                    <a:schemeClr val="bg1">
                      <a:alpha val="4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泥人张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glow>
                  <a:schemeClr val="bg1">
                    <a:alpha val="4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5868144" y="4164925"/>
            <a:ext cx="136815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>
              <a:schemeClr val="bg1">
                <a:alpha val="40000"/>
              </a:schemeClr>
            </a:glow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effectLst>
                  <a:glow>
                    <a:schemeClr val="bg1">
                      <a:alpha val="4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风筝刘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4932040" y="1023431"/>
            <a:ext cx="3888432" cy="807913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刷子李粉刷技艺高超</a:t>
            </a:r>
            <a:endParaRPr lang="zh-CN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TextBox 48"/>
          <p:cNvSpPr txBox="1"/>
          <p:nvPr/>
        </p:nvSpPr>
        <p:spPr>
          <a:xfrm>
            <a:off x="179512" y="1075115"/>
            <a:ext cx="4392488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刷 子 李</a:t>
            </a:r>
            <a:endParaRPr lang="zh-CN" altLang="en-US" sz="6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88974"/>
            <a:ext cx="2816225" cy="715963"/>
            <a:chOff x="3151336" y="180632"/>
            <a:chExt cx="2816225" cy="715963"/>
          </a:xfrm>
        </p:grpSpPr>
        <p:sp>
          <p:nvSpPr>
            <p:cNvPr id="19" name="文本框 15"/>
            <p:cNvSpPr>
              <a:spLocks noChangeArrowheads="1"/>
            </p:cNvSpPr>
            <p:nvPr/>
          </p:nvSpPr>
          <p:spPr bwMode="auto">
            <a:xfrm>
              <a:off x="3151336" y="180632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>
              <a:off x="568498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 rot="10800000">
              <a:off x="315133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72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39552" y="1347614"/>
            <a:ext cx="788290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冯骥才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浙江宁波人，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年生于天津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。中国当代作家、社会活动家。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雕花烟斗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264567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555526"/>
            <a:ext cx="5976664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本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课选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自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冯骥才创作的短篇小说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集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俗世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奇人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书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中所讲之事，多以清末民国初天津卫的市井生活为背景，每篇专讲一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个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传奇人物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生平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事迹，素材均收集于长期流传在津门的民间传说、奇人异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事。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8" y="1059582"/>
            <a:ext cx="2893315" cy="355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53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47006" y="336551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8200" y="1266827"/>
            <a:ext cx="8014516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默读课文，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准字音，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通课文。</a:t>
            </a:r>
            <a:endParaRPr lang="zh-CN" altLang="en-US" sz="32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142121" y="944564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2001">
            <a:off x="2052933" y="414338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755577" y="2029864"/>
            <a:ext cx="7050563" cy="3054272"/>
            <a:chOff x="755577" y="2055264"/>
            <a:chExt cx="7050563" cy="3054272"/>
          </a:xfrm>
        </p:grpSpPr>
        <p:pic>
          <p:nvPicPr>
            <p:cNvPr id="1026" name="Picture 2" descr="E:\23春\教材变化\义务教育教科书语文五年级下册2022.12.25\10_义务教育教科书语文五年级下册_租型_pdf_p0081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6" t="4983" r="189" b="32309"/>
            <a:stretch/>
          </p:blipFill>
          <p:spPr bwMode="auto">
            <a:xfrm>
              <a:off x="5423158" y="2055264"/>
              <a:ext cx="2382982" cy="2117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3春\教材变化\义务教育教科书语文五年级下册2022.12.25\10_义务教育教科书语文五年级下册_租型_pdf_p0079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" t="5595" b="3954"/>
            <a:stretch/>
          </p:blipFill>
          <p:spPr bwMode="auto">
            <a:xfrm>
              <a:off x="755577" y="2055345"/>
              <a:ext cx="2407474" cy="3054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6" b="3275"/>
            <a:stretch/>
          </p:blipFill>
          <p:spPr bwMode="auto">
            <a:xfrm>
              <a:off x="3129681" y="2055345"/>
              <a:ext cx="2282168" cy="3054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900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690214" y="1707654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fù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7643" y="1707654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ú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06869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98126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95709" y="1707654"/>
            <a:ext cx="9935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35261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57430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51919" y="3380281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9632" y="3698050"/>
            <a:ext cx="20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752912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405822" y="3380281"/>
            <a:ext cx="982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zhà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39821" y="3684969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06976" y="3684969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3357919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020255" y="3380281"/>
            <a:ext cx="1528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49115" y="1707653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</a:t>
            </a:r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</a:p>
        </p:txBody>
      </p:sp>
      <p:sp>
        <p:nvSpPr>
          <p:cNvPr id="31" name="矩形 30"/>
          <p:cNvSpPr/>
          <p:nvPr/>
        </p:nvSpPr>
        <p:spPr>
          <a:xfrm>
            <a:off x="3490414" y="1707654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5695" y="2025421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46798" y="1707652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shè</a:t>
            </a:r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2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39" grpId="0"/>
      <p:bldP spid="46" grpId="0"/>
      <p:bldP spid="49" grpId="0"/>
      <p:bldP spid="52" grpId="0"/>
      <p:bldP spid="43" grpId="0"/>
      <p:bldP spid="69" grpId="0"/>
      <p:bldP spid="30" grpId="0"/>
      <p:bldP spid="31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876409" y="315063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386964" y="386952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1" name="TextBox 37"/>
          <p:cNvSpPr txBox="1"/>
          <p:nvPr/>
        </p:nvSpPr>
        <p:spPr>
          <a:xfrm>
            <a:off x="2987824" y="2787774"/>
            <a:ext cx="801364" cy="11210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smtClean="0">
                <a:latin typeface="楷体" pitchFamily="49" charset="-122"/>
                <a:ea typeface="楷体" pitchFamily="49" charset="-122"/>
              </a:rPr>
              <a:t>傅</a:t>
            </a:r>
            <a:endParaRPr lang="zh-CN" altLang="en-US" sz="5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933750" y="1011788"/>
            <a:ext cx="2412268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  蘸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墨汁  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流程图: 可选过程 39"/>
          <p:cNvSpPr/>
          <p:nvPr/>
        </p:nvSpPr>
        <p:spPr>
          <a:xfrm>
            <a:off x="719189" y="1131590"/>
            <a:ext cx="1980602" cy="64807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联系生活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流程图: 可选过程 41"/>
          <p:cNvSpPr/>
          <p:nvPr/>
        </p:nvSpPr>
        <p:spPr>
          <a:xfrm>
            <a:off x="719188" y="3147814"/>
            <a:ext cx="1980603" cy="64807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字歌巧记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49981" y="3010135"/>
            <a:ext cx="44824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“甫”比“寸”高，</a:t>
            </a:r>
            <a:endParaRPr lang="en-US" altLang="zh-CN" sz="3600" b="1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为人（亻）师表。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01120" y="113874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00" y="1168429"/>
            <a:ext cx="2491069" cy="16465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00" y="1131590"/>
            <a:ext cx="2520280" cy="1676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352649" y="1976885"/>
            <a:ext cx="15744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蘸酱油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42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/>
      <p:bldP spid="42" grpId="0" animBg="1"/>
      <p:bldP spid="2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158547" y="151431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572738" y="344191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1654287" y="34419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2738218" y="34419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3845011" y="344191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4898458" y="346612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6005251" y="34661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/>
          <p:cNvSpPr txBox="1"/>
          <p:nvPr/>
        </p:nvSpPr>
        <p:spPr>
          <a:xfrm>
            <a:off x="7085371" y="34661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538950" y="1104731"/>
            <a:ext cx="11189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01907" y="11047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ù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888097" y="1104731"/>
            <a:ext cx="5704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ú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3746123" y="1104731"/>
            <a:ext cx="12810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01270" y="11047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5941607" y="1104731"/>
            <a:ext cx="129468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shèng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200232" y="1135782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597196" y="2987190"/>
            <a:ext cx="10664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xiàn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1685710" y="2987190"/>
            <a:ext cx="12301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hōng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2843808" y="2987190"/>
            <a:ext cx="8810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kān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3923928" y="298719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062759" y="298719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sh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ǎ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131125" y="2987190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ē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6991409" y="2987190"/>
            <a:ext cx="13970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505763" y="1630110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585883" y="1635646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682345" y="1635646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3817305" y="1635646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4897425" y="1641182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5991109" y="1635646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577827" y="158002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619069" y="1561202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2666003" y="1561202"/>
            <a:ext cx="944527" cy="108491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3810396" y="156120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4863843" y="158541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6012787" y="1538521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1" name="组合 7"/>
          <p:cNvGrpSpPr/>
          <p:nvPr/>
        </p:nvGrpSpPr>
        <p:grpSpPr>
          <a:xfrm>
            <a:off x="7128224" y="1624598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539552" y="3496782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1636014" y="3496782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2716134" y="3502318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3817305" y="3496782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4897425" y="3502318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5991109" y="3496782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092280" y="3496782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04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25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46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165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486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808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744" y="2704948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93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114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35" y="4587974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756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949" y="4587974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69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56547" y="314156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2" y="285581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621931" y="1658360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697347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731641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862555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4925052" y="1711693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6082622" y="1693615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15159" y="167570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612888" y="355475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1686426" y="3529414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2766000" y="355475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3885531" y="3590907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4982532" y="357282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6056070" y="3547492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7135644" y="357282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74547" y="575283"/>
            <a:ext cx="172282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上下结构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847566" y="570198"/>
            <a:ext cx="172282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左右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2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3" grpId="0" animBg="1"/>
      <p:bldP spid="1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598850"/>
              </p:ext>
            </p:extLst>
          </p:nvPr>
        </p:nvGraphicFramePr>
        <p:xfrm>
          <a:off x="1562254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600089" y="197453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802330" y="1127387"/>
            <a:ext cx="129614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5000" dirty="0">
              <a:solidFill>
                <a:prstClr val="black"/>
              </a:solidFill>
              <a:latin typeface="汉语拼音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1E85033-E8C0-9343-9B46-5C9FD264E333}"/>
              </a:ext>
            </a:extLst>
          </p:cNvPr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xmlns="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xmlns="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xmlns="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xmlns="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xmlns="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xmlns="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xmlns="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xmlns="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xmlns="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xmlns="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xmlns="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xmlns="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:a16="http://schemas.microsoft.com/office/drawing/2014/main" xmlns="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:a16="http://schemas.microsoft.com/office/drawing/2014/main" xmlns="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xmlns="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:a16="http://schemas.microsoft.com/office/drawing/2014/main" xmlns="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xmlns="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xmlns="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:a16="http://schemas.microsoft.com/office/drawing/2014/main" xmlns="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xmlns="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:a16="http://schemas.microsoft.com/office/drawing/2014/main" xmlns="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xmlns="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xmlns="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3892520" y="2130266"/>
            <a:ext cx="2695704" cy="678647"/>
          </a:xfrm>
          <a:prstGeom prst="borderCallout2">
            <a:avLst>
              <a:gd name="adj1" fmla="val 64948"/>
              <a:gd name="adj2" fmla="val -181"/>
              <a:gd name="adj3" fmla="val 105734"/>
              <a:gd name="adj4" fmla="val -23273"/>
              <a:gd name="adj5" fmla="val 114947"/>
              <a:gd name="adj6" fmla="val -4014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紧凑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774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97182"/>
              </p:ext>
            </p:extLst>
          </p:nvPr>
        </p:nvGraphicFramePr>
        <p:xfrm>
          <a:off x="1562254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3"/>
          <p:cNvSpPr txBox="1"/>
          <p:nvPr/>
        </p:nvSpPr>
        <p:spPr>
          <a:xfrm>
            <a:off x="1600089" y="197453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3688" y="1275606"/>
            <a:ext cx="1744576" cy="8386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5000" dirty="0" err="1" smtClean="0"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5000" dirty="0"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" name="Freeform 81"/>
          <p:cNvSpPr>
            <a:spLocks/>
          </p:cNvSpPr>
          <p:nvPr/>
        </p:nvSpPr>
        <p:spPr bwMode="auto">
          <a:xfrm>
            <a:off x="2171131" y="2718562"/>
            <a:ext cx="155610" cy="101592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线形标注 2 5"/>
          <p:cNvSpPr/>
          <p:nvPr/>
        </p:nvSpPr>
        <p:spPr>
          <a:xfrm>
            <a:off x="3635896" y="1973425"/>
            <a:ext cx="2736304" cy="678647"/>
          </a:xfrm>
          <a:prstGeom prst="borderCallout2">
            <a:avLst>
              <a:gd name="adj1" fmla="val 64948"/>
              <a:gd name="adj2" fmla="val -181"/>
              <a:gd name="adj3" fmla="val 105734"/>
              <a:gd name="adj4" fmla="val -23273"/>
              <a:gd name="adj5" fmla="val 114149"/>
              <a:gd name="adj6" fmla="val -3822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不要少写一点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141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32743"/>
              </p:ext>
            </p:extLst>
          </p:nvPr>
        </p:nvGraphicFramePr>
        <p:xfrm>
          <a:off x="4061707" y="258978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4125764" y="244873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4283968" y="1708062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kān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1921720" y="483518"/>
            <a:ext cx="5026544" cy="972467"/>
          </a:xfrm>
          <a:prstGeom prst="borderCallout2">
            <a:avLst>
              <a:gd name="adj1" fmla="val 321067"/>
              <a:gd name="adj2" fmla="val 46476"/>
              <a:gd name="adj3" fmla="val 273392"/>
              <a:gd name="adj4" fmla="val 25225"/>
              <a:gd name="adj5" fmla="val 102873"/>
              <a:gd name="adj6" fmla="val 29882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“土”略偏上，第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三笔提穿插到右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Freeform 114"/>
          <p:cNvSpPr>
            <a:spLocks/>
          </p:cNvSpPr>
          <p:nvPr/>
        </p:nvSpPr>
        <p:spPr bwMode="auto">
          <a:xfrm rot="-300000">
            <a:off x="4290792" y="3420503"/>
            <a:ext cx="397060" cy="251839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4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36" y="3057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4" y="30570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1331640" y="1851670"/>
            <a:ext cx="676875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190" smtClean="0">
                <a:latin typeface="黑体" panose="02010609060101010101" charset="-122"/>
                <a:ea typeface="黑体" panose="02010609060101010101" charset="-122"/>
              </a:rPr>
              <a:t>    默读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课</a:t>
            </a:r>
            <a:r>
              <a:rPr kumimoji="1" lang="zh-CN" altLang="en-US" sz="3200" spc="190" smtClean="0">
                <a:latin typeface="黑体" panose="02010609060101010101" charset="-122"/>
                <a:ea typeface="黑体" panose="02010609060101010101" charset="-122"/>
              </a:rPr>
              <a:t>文，说说课文可以分为几部分，分别讲了什么。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700820" y="28176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  <p:extLst>
      <p:ext uri="{BB962C8B-B14F-4D97-AF65-F5344CB8AC3E}">
        <p14:creationId xmlns:p14="http://schemas.microsoft.com/office/powerpoint/2010/main" val="37333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76330" y="733888"/>
            <a:ext cx="8985567" cy="4392006"/>
            <a:chOff x="923895" y="1943951"/>
            <a:chExt cx="7100910" cy="3470813"/>
          </a:xfrm>
        </p:grpSpPr>
        <p:pic>
          <p:nvPicPr>
            <p:cNvPr id="25" name="Picture 2" descr="E:\23春\教材变化\义务教育教科书语文五年级下册2022.12.25\10_义务教育教科书语文五年级下册_租型_pdf_p0081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9" t="4983" r="10351" b="32309"/>
            <a:stretch/>
          </p:blipFill>
          <p:spPr bwMode="auto">
            <a:xfrm>
              <a:off x="5878349" y="1943952"/>
              <a:ext cx="2146456" cy="2304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E:\23春\教材变化\义务教育教科书语文五年级下册2022.12.25\10_义务教育教科书语文五年级下册_租型_pdf_p0079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96" t="5595" b="3954"/>
            <a:stretch/>
          </p:blipFill>
          <p:spPr bwMode="auto">
            <a:xfrm>
              <a:off x="923895" y="1943952"/>
              <a:ext cx="2528558" cy="3470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9" b="3834"/>
            <a:stretch/>
          </p:blipFill>
          <p:spPr bwMode="auto">
            <a:xfrm>
              <a:off x="3379503" y="1943951"/>
              <a:ext cx="2676831" cy="3470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123433" y="281283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07" y="376005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2559" y="187833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807" y="141033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07" y="20466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433" y="239662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4948" y="95869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3771" y="1408503"/>
            <a:ext cx="361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0192" y="1981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79493" y="344917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17444" y="216422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570" y="1475993"/>
            <a:ext cx="2760541" cy="966159"/>
          </a:xfrm>
          <a:prstGeom prst="rect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34698" y="836124"/>
            <a:ext cx="2673835" cy="1714392"/>
          </a:xfrm>
          <a:prstGeom prst="rect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90570" y="2463905"/>
            <a:ext cx="2760541" cy="2005454"/>
          </a:xfrm>
          <a:custGeom>
            <a:avLst/>
            <a:gdLst>
              <a:gd name="connsiteX0" fmla="*/ 0 w 2812212"/>
              <a:gd name="connsiteY0" fmla="*/ 0 h 2070340"/>
              <a:gd name="connsiteX1" fmla="*/ 0 w 2812212"/>
              <a:gd name="connsiteY1" fmla="*/ 2070340 h 2070340"/>
              <a:gd name="connsiteX2" fmla="*/ 1759789 w 2812212"/>
              <a:gd name="connsiteY2" fmla="*/ 2070340 h 2070340"/>
              <a:gd name="connsiteX3" fmla="*/ 1759789 w 2812212"/>
              <a:gd name="connsiteY3" fmla="*/ 1155940 h 2070340"/>
              <a:gd name="connsiteX4" fmla="*/ 2812212 w 2812212"/>
              <a:gd name="connsiteY4" fmla="*/ 1155940 h 2070340"/>
              <a:gd name="connsiteX5" fmla="*/ 2812212 w 2812212"/>
              <a:gd name="connsiteY5" fmla="*/ 0 h 2070340"/>
              <a:gd name="connsiteX6" fmla="*/ 0 w 2812212"/>
              <a:gd name="connsiteY6" fmla="*/ 0 h 207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2212" h="2070340">
                <a:moveTo>
                  <a:pt x="0" y="0"/>
                </a:moveTo>
                <a:lnTo>
                  <a:pt x="0" y="2070340"/>
                </a:lnTo>
                <a:lnTo>
                  <a:pt x="1759789" y="2070340"/>
                </a:lnTo>
                <a:lnTo>
                  <a:pt x="1759789" y="1155940"/>
                </a:lnTo>
                <a:lnTo>
                  <a:pt x="2812212" y="1155940"/>
                </a:lnTo>
                <a:lnTo>
                  <a:pt x="2812212" y="0"/>
                </a:lnTo>
                <a:lnTo>
                  <a:pt x="0" y="0"/>
                </a:lnTo>
                <a:close/>
              </a:path>
            </a:pathLst>
          </a:cu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3589867" y="836284"/>
            <a:ext cx="2715245" cy="3795623"/>
          </a:xfrm>
          <a:custGeom>
            <a:avLst/>
            <a:gdLst>
              <a:gd name="connsiteX0" fmla="*/ 0 w 2717321"/>
              <a:gd name="connsiteY0" fmla="*/ 0 h 3795623"/>
              <a:gd name="connsiteX1" fmla="*/ 2717321 w 2717321"/>
              <a:gd name="connsiteY1" fmla="*/ 0 h 3795623"/>
              <a:gd name="connsiteX2" fmla="*/ 2717321 w 2717321"/>
              <a:gd name="connsiteY2" fmla="*/ 3795623 h 3795623"/>
              <a:gd name="connsiteX3" fmla="*/ 1362974 w 2717321"/>
              <a:gd name="connsiteY3" fmla="*/ 3795623 h 3795623"/>
              <a:gd name="connsiteX4" fmla="*/ 1362974 w 2717321"/>
              <a:gd name="connsiteY4" fmla="*/ 1138687 h 3795623"/>
              <a:gd name="connsiteX5" fmla="*/ 8627 w 2717321"/>
              <a:gd name="connsiteY5" fmla="*/ 1138687 h 3795623"/>
              <a:gd name="connsiteX6" fmla="*/ 0 w 2717321"/>
              <a:gd name="connsiteY6" fmla="*/ 0 h 3795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7321" h="3795623">
                <a:moveTo>
                  <a:pt x="0" y="0"/>
                </a:moveTo>
                <a:lnTo>
                  <a:pt x="2717321" y="0"/>
                </a:lnTo>
                <a:lnTo>
                  <a:pt x="2717321" y="3795623"/>
                </a:lnTo>
                <a:lnTo>
                  <a:pt x="1362974" y="3795623"/>
                </a:lnTo>
                <a:lnTo>
                  <a:pt x="1362974" y="1138687"/>
                </a:lnTo>
                <a:lnTo>
                  <a:pt x="8627" y="1138687"/>
                </a:lnTo>
                <a:cubicBezTo>
                  <a:pt x="5751" y="759125"/>
                  <a:pt x="2876" y="379562"/>
                  <a:pt x="0" y="0"/>
                </a:cubicBezTo>
                <a:close/>
              </a:path>
            </a:pathLst>
          </a:cu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64121" y="260772"/>
            <a:ext cx="2976986" cy="1021556"/>
          </a:xfrm>
          <a:prstGeom prst="wedgeRoundRectCallout">
            <a:avLst>
              <a:gd name="adj1" fmla="val -27243"/>
              <a:gd name="adj2" fmla="val 56273"/>
              <a:gd name="adj3" fmla="val 16667"/>
            </a:avLst>
          </a:prstGeom>
          <a:solidFill>
            <a:schemeClr val="bg1"/>
          </a:solidFill>
          <a:ln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简单叙述了有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关刷子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李刷墙绝活的传说，交代了刷子李给自己定的规矩。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0112" y="2951706"/>
            <a:ext cx="2780619" cy="1021556"/>
          </a:xfrm>
          <a:prstGeom prst="wedgeRoundRectCallout">
            <a:avLst>
              <a:gd name="adj1" fmla="val -52574"/>
              <a:gd name="adj2" fmla="val -72933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具体叙述了曹小三头一次跟师傅外出干活的所见所闻。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0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1" y="2536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3" y="2583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99"/>
          <p:cNvSpPr txBox="1"/>
          <p:nvPr/>
        </p:nvSpPr>
        <p:spPr>
          <a:xfrm>
            <a:off x="516042" y="1131590"/>
            <a:ext cx="8227113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前一课学习了三个描写人物的片段，三个片段分别用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了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哪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些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描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写方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法来表现人物的特点呢？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4">
            <a:extLst>
              <a:ext uri="{FF2B5EF4-FFF2-40B4-BE49-F238E27FC236}">
                <a16:creationId xmlns:a16="http://schemas.microsoft.com/office/drawing/2014/main" xmlns="" id="{5484379D-3776-7748-BF08-F82CF795CA5C}"/>
              </a:ext>
            </a:extLst>
          </p:cNvPr>
          <p:cNvSpPr txBox="1"/>
          <p:nvPr/>
        </p:nvSpPr>
        <p:spPr>
          <a:xfrm>
            <a:off x="854508" y="232990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43935" y="2643758"/>
            <a:ext cx="183255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摔跤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644077" y="4126679"/>
            <a:ext cx="2656496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smtClean="0"/>
              <a:t>《</a:t>
            </a:r>
            <a:r>
              <a:rPr lang="zh-CN" altLang="en-US" sz="2800" smtClean="0"/>
              <a:t>两茎灯草</a:t>
            </a:r>
            <a:r>
              <a:rPr lang="en-US" altLang="zh-CN" sz="2800" smtClean="0"/>
              <a:t>》</a:t>
            </a:r>
            <a:endParaRPr lang="zh-CN" altLang="en-US" sz="2800" dirty="0"/>
          </a:p>
        </p:txBody>
      </p:sp>
      <p:sp>
        <p:nvSpPr>
          <p:cNvPr id="18" name="圆角矩形 17"/>
          <p:cNvSpPr/>
          <p:nvPr/>
        </p:nvSpPr>
        <p:spPr>
          <a:xfrm>
            <a:off x="5300867" y="2705022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00867" y="4157310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00867" y="3466478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外貌描写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007831" y="3435846"/>
            <a:ext cx="430438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他像一棵挺脱的树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0733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9" grpId="0" animBg="1"/>
      <p:bldP spid="20" grpId="0" animBg="1"/>
      <p:bldP spid="21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491630"/>
            <a:ext cx="77048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，用“    ”画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出描写刷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子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李语言、动作、外貌等语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句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思考：这些语句是怎么表现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刷子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李的特点的？</a:t>
            </a:r>
            <a:endParaRPr lang="en-US" altLang="zh-CN" sz="3200" kern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99992" y="2139702"/>
            <a:ext cx="8640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08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31" y="186454"/>
            <a:ext cx="5978098" cy="49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1896836" y="4052019"/>
            <a:ext cx="38272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2806" y="307584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255" y="232721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6911" y="1507431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7544" y="2159447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77562" y="4371950"/>
            <a:ext cx="534656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11242" y="4678988"/>
            <a:ext cx="2639603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250670" y="3839424"/>
            <a:ext cx="2376264" cy="461665"/>
          </a:xfrm>
          <a:prstGeom prst="rect">
            <a:avLst/>
          </a:prstGeom>
          <a:solidFill>
            <a:srgbClr val="FFC00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作、外貌描</a:t>
            </a:r>
            <a:r>
              <a:rPr lang="zh-CN" altLang="en-US" sz="24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539552" y="1235497"/>
            <a:ext cx="518457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337035" y="915566"/>
            <a:ext cx="387093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67544" y="1538487"/>
            <a:ext cx="3960440" cy="2210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6156176" y="1587445"/>
            <a:ext cx="2827519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相照应，表明关于刷子李的传说似乎一点儿都不假。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7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462126"/>
            <a:ext cx="4142901" cy="136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22春\教材变化资料\智慧教室用图\已经替换的\1.7要换的\P75 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5" y="1825285"/>
            <a:ext cx="6569235" cy="247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/>
        </p:nvCxnSpPr>
        <p:spPr>
          <a:xfrm>
            <a:off x="2299644" y="2840523"/>
            <a:ext cx="39285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34162" y="3202986"/>
            <a:ext cx="589402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23529" y="3550386"/>
            <a:ext cx="2176746" cy="1063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94470" y="3901702"/>
            <a:ext cx="4781586" cy="1693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577042" y="3561019"/>
            <a:ext cx="350712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4162" y="431335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5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948264" y="2677450"/>
            <a:ext cx="1482452" cy="461665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作描</a:t>
            </a:r>
            <a:r>
              <a:rPr lang="zh-CN" altLang="en-US" sz="24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5580112" y="790963"/>
            <a:ext cx="3475774" cy="919401"/>
          </a:xfrm>
          <a:prstGeom prst="wedgeRoundRectCallout">
            <a:avLst>
              <a:gd name="adj1" fmla="val -758"/>
              <a:gd name="adj2" fmla="val 139938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表现了刷子李刷墙时的轻巧和节奏感。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6" name="圆角矩形标注 45"/>
          <p:cNvSpPr/>
          <p:nvPr/>
        </p:nvSpPr>
        <p:spPr>
          <a:xfrm>
            <a:off x="2840360" y="4166948"/>
            <a:ext cx="4104456" cy="919401"/>
          </a:xfrm>
          <a:prstGeom prst="wedgeRoundRectCallout">
            <a:avLst>
              <a:gd name="adj1" fmla="val 2358"/>
              <a:gd name="adj2" fmla="val -70996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刷子李高超的技艺跃然纸上。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第五单元_页面_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382" y="373375"/>
            <a:ext cx="6161558" cy="343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683941" y="678276"/>
            <a:ext cx="5213679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49697" y="1006417"/>
            <a:ext cx="5690455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9697" y="1339006"/>
            <a:ext cx="146926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62675" y="3025064"/>
            <a:ext cx="5133461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4425" y="32575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0659" y="1361514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8988" y="2683867"/>
            <a:ext cx="524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0647" y="3035551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6221147" y="2313804"/>
            <a:ext cx="2880320" cy="1152128"/>
          </a:xfrm>
          <a:prstGeom prst="wedgeRoundRectCallout">
            <a:avLst>
              <a:gd name="adj1" fmla="val -15206"/>
              <a:gd name="adj2" fmla="val -63287"/>
              <a:gd name="adj3" fmla="val 16667"/>
            </a:avLst>
          </a:prstGeom>
          <a:grpFill/>
          <a:ln>
            <a:solidFill>
              <a:srgbClr val="9966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16216" y="1507575"/>
            <a:ext cx="1763527" cy="523220"/>
          </a:xfrm>
          <a:prstGeom prst="rect">
            <a:avLst/>
          </a:prstGeom>
          <a:solidFill>
            <a:srgbClr val="9966FF"/>
          </a:solidFill>
          <a:ln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366433" y="3867894"/>
            <a:ext cx="7488832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通过描写刷子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的外貌、动作、语言及墙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面的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效果，表现了刷子李技艺高超的特点。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39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516018"/>
            <a:ext cx="7272808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1"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前</a:t>
            </a:r>
            <a:r>
              <a:rPr kumimoji="1"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一课我们学习了三个描写人物的片段，这一课也是描写人物的，这两课在具体表现人物特点时用了哪些类似的方法？</a:t>
            </a:r>
            <a:endParaRPr kumimoji="1" lang="zh-CN" altLang="en-US" sz="28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94" y="12033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8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27584" y="699542"/>
            <a:ext cx="7344816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前一课分别通过描写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子的动作来表现他的机灵；通过描写严监生的动作来表现他的吝啬；通过描写祥子的外貌来表现他的健壮。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07604" y="329183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本课除了描写了刷子李的动作、外貌，还描写了他的语言。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027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55576" y="1275606"/>
            <a:ext cx="7715593" cy="282692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本课不但描写了刷子李，还花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了大量笔墨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写了徒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弟曹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三，描写曹小三和讲刷子李技艺高超有什么关系呢？下节课我们继续学习课文。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555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" y="28913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" y="30660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624359" y="267494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6" name="矩形 5"/>
          <p:cNvSpPr/>
          <p:nvPr/>
        </p:nvSpPr>
        <p:spPr>
          <a:xfrm>
            <a:off x="530636" y="2198783"/>
            <a:ext cx="8001804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圣（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shèng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师傅（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fu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侵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犯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刷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浆  捏着  露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馅儿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有诈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包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袱（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发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怔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轰然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D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蘸桨（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屏障  芝麻  发傻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2107" y="1491630"/>
            <a:ext cx="8263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一、下列词语的字形或注音有误的一项是（   ）。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9992" y="257001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7644" y="369500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1920" y="3147814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52320" y="149163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4299942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07904" y="367517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3648" y="2549233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9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9542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二、根据课文内容填空。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546" y="1472096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曹小三跟着师傅去刷墙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，不相信师傅的黑衣服上一个</a:t>
            </a:r>
            <a:r>
              <a:rPr lang="zh-CN" altLang="en-US" sz="2800" b="1" u="sng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en-US" altLang="zh-CN" sz="2800" b="1" u="sng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；师傅刷完墙后，他在师傅的裤子上发现了一个白点，最后师傅告诉他那是裤子上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。曹小三对师傅的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技艺崇敬至极。</a:t>
            </a:r>
            <a:endParaRPr lang="zh-CN" altLang="en-US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7784" y="1974934"/>
            <a:ext cx="421722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芝麻大小的粉点都没有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2508" y="2986546"/>
            <a:ext cx="140239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一个洞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91680" y="3488320"/>
            <a:ext cx="100811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103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899592" y="2139702"/>
            <a:ext cx="71287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0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课文第</a:t>
            </a:r>
            <a:r>
              <a:rPr lang="en-US" altLang="zh-CN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3-11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段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，用“    ”画出描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写曹小三情感变化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语句，说说你体会到了什么。</a:t>
            </a:r>
            <a:r>
              <a:rPr lang="zh-CN" altLang="en-US" sz="2000" kern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000" kern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0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9" y="979013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61" y="98377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4">
            <a:extLst>
              <a:ext uri="{FF2B5EF4-FFF2-40B4-BE49-F238E27FC236}">
                <a16:creationId xmlns:a16="http://schemas.microsoft.com/office/drawing/2014/main" xmlns="" id="{5484379D-3776-7748-BF08-F82CF795CA5C}"/>
              </a:ext>
            </a:extLst>
          </p:cNvPr>
          <p:cNvSpPr txBox="1"/>
          <p:nvPr/>
        </p:nvSpPr>
        <p:spPr>
          <a:xfrm>
            <a:off x="806676" y="958385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4268" y="257175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300" smtClean="0">
                <a:latin typeface="黑体" panose="02010609060101010101" pitchFamily="49" charset="-122"/>
                <a:ea typeface="黑体" panose="02010609060101010101" pitchFamily="49" charset="-122"/>
              </a:rPr>
              <a:t>~~~~~~</a:t>
            </a:r>
            <a:endParaRPr lang="zh-CN" altLang="en-US" sz="2400" spc="-3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66455" y="1451447"/>
            <a:ext cx="2684837" cy="3011761"/>
            <a:chOff x="6444207" y="1432197"/>
            <a:chExt cx="2684837" cy="3011761"/>
          </a:xfrm>
        </p:grpSpPr>
        <p:pic>
          <p:nvPicPr>
            <p:cNvPr id="3075" name="Picture 3" descr="E:\22春\教材变化资料\智慧教室用图\已经替换的\1.7要换的\P75 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22"/>
            <a:stretch/>
          </p:blipFill>
          <p:spPr bwMode="auto">
            <a:xfrm>
              <a:off x="6444207" y="1451498"/>
              <a:ext cx="2684837" cy="2992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6556765" y="1432197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smtClean="0">
                  <a:solidFill>
                    <a:srgbClr val="FF0000"/>
                  </a:solidFill>
                </a:rPr>
                <a:t>6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</p:grpSp>
      <p:pic>
        <p:nvPicPr>
          <p:cNvPr id="3074" name="Picture 2" descr="E:\22春\资源\图片\课本图片\P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3478"/>
            <a:ext cx="6811274" cy="126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283968" y="818549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17" name="矩形 16"/>
          <p:cNvSpPr/>
          <p:nvPr/>
        </p:nvSpPr>
        <p:spPr>
          <a:xfrm>
            <a:off x="4479312" y="2666890"/>
            <a:ext cx="1872208" cy="584775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19" name="矩形 18"/>
          <p:cNvSpPr/>
          <p:nvPr/>
        </p:nvSpPr>
        <p:spPr>
          <a:xfrm>
            <a:off x="4518967" y="4491830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9670" y="18062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323528" y="2790066"/>
            <a:ext cx="3706856" cy="919401"/>
          </a:xfrm>
          <a:prstGeom prst="wedgeRoundRectCallout">
            <a:avLst>
              <a:gd name="adj1" fmla="val 59979"/>
              <a:gd name="adj2" fmla="val -20014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刷子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李凭着高超的技艺在徒弟心中树立了权威。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667" y="1142836"/>
            <a:ext cx="3605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179512" y="1572602"/>
            <a:ext cx="3370149" cy="919401"/>
          </a:xfrm>
          <a:prstGeom prst="wedgeRoundRectCallout">
            <a:avLst>
              <a:gd name="adj1" fmla="val -16738"/>
              <a:gd name="adj2" fmla="val -60413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对师傅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高超技艺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半信半疑。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8652" y="3385370"/>
            <a:ext cx="182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97468" y="3671120"/>
            <a:ext cx="248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7088" y="3955117"/>
            <a:ext cx="2689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66456" y="4249466"/>
            <a:ext cx="1839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9" grpId="0" animBg="1"/>
      <p:bldP spid="20" grpId="0" animBg="1"/>
      <p:bldP spid="4" grpId="0"/>
      <p:bldP spid="7" grpId="0" animBg="1"/>
      <p:bldP spid="8" grpId="0"/>
      <p:bldP spid="25" grpId="0"/>
      <p:bldP spid="27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22春\教材变化资料\智慧教室用图\已经替换的\1.7要换的\P75 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306" y="339502"/>
            <a:ext cx="3093550" cy="227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22春\资源\图片\课本图片\第五单元_页面_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5261" y="1462013"/>
            <a:ext cx="5794291" cy="361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738002" y="2754916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37" name="圆角矩形标注 36"/>
          <p:cNvSpPr/>
          <p:nvPr/>
        </p:nvSpPr>
        <p:spPr>
          <a:xfrm>
            <a:off x="107504" y="3552668"/>
            <a:ext cx="3096344" cy="1328023"/>
          </a:xfrm>
          <a:prstGeom prst="wedgeRoundRectCallout">
            <a:avLst>
              <a:gd name="adj1" fmla="val 55333"/>
              <a:gd name="adj2" fmla="val -13050"/>
              <a:gd name="adj3" fmla="val 16667"/>
            </a:avLst>
          </a:prstGeom>
          <a:solidFill>
            <a:schemeClr val="bg1"/>
          </a:solidFill>
          <a:ln w="28575"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发现师傅“露馅儿”的真相，心服口服。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441133" y="1514807"/>
            <a:ext cx="1872208" cy="584775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39" name="矩形 38"/>
          <p:cNvSpPr/>
          <p:nvPr/>
        </p:nvSpPr>
        <p:spPr>
          <a:xfrm>
            <a:off x="6482527" y="3787175"/>
            <a:ext cx="1872208" cy="584775"/>
          </a:xfrm>
          <a:prstGeom prst="rect">
            <a:avLst/>
          </a:prstGeom>
          <a:solidFill>
            <a:srgbClr val="9966FF">
              <a:alpha val="90000"/>
            </a:srgbClr>
          </a:solidFill>
          <a:ln>
            <a:solidFill>
              <a:srgbClr val="9966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53159" y="271681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62066" y="3971840"/>
            <a:ext cx="677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3486520" y="4268627"/>
            <a:ext cx="64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4354" y="313576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37269" y="306689"/>
            <a:ext cx="1090715" cy="1077218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00662" y="1807195"/>
            <a:ext cx="1262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9800" y="2110085"/>
            <a:ext cx="275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5535" y="2398117"/>
            <a:ext cx="279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40347" y="1678037"/>
            <a:ext cx="76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88224" y="1707513"/>
            <a:ext cx="214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10547" y="416021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99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</a:t>
            </a:r>
            <a:endParaRPr lang="zh-CN" altLang="en-US" sz="2400" b="1" spc="-300">
              <a:solidFill>
                <a:srgbClr val="9966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44783" y="3219681"/>
            <a:ext cx="29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0388" y="3552668"/>
            <a:ext cx="13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34434" y="840040"/>
            <a:ext cx="1928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5536" y="1173981"/>
            <a:ext cx="306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6231" y="1483279"/>
            <a:ext cx="2102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圆角矩形标注 28"/>
          <p:cNvSpPr/>
          <p:nvPr/>
        </p:nvSpPr>
        <p:spPr>
          <a:xfrm>
            <a:off x="4572000" y="396911"/>
            <a:ext cx="3482683" cy="919401"/>
          </a:xfrm>
          <a:prstGeom prst="wedgeRoundRectCallout">
            <a:avLst>
              <a:gd name="adj1" fmla="val 21394"/>
              <a:gd name="adj2" fmla="val 62969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发现师傅“露馅儿”，心情复杂。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4363" y="179033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 animBg="1"/>
      <p:bldP spid="38" grpId="0" animBg="1"/>
      <p:bldP spid="38" grpId="1" animBg="1"/>
      <p:bldP spid="39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39552" y="555526"/>
            <a:ext cx="8064896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   曹小三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第一天当学徒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，他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心情经历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了怎样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的变化呢？你来用词语概括一下吧！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7584" y="279128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dirty="0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半信半疑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99792" y="1995685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6016" y="2872124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再次质疑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8224" y="1995685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71600" y="2037498"/>
            <a:ext cx="7521637" cy="1542364"/>
            <a:chOff x="971600" y="1749467"/>
            <a:chExt cx="7521637" cy="1542364"/>
          </a:xfrm>
        </p:grpSpPr>
        <p:cxnSp>
          <p:nvCxnSpPr>
            <p:cNvPr id="9" name="肘形连接符 8"/>
            <p:cNvCxnSpPr/>
            <p:nvPr/>
          </p:nvCxnSpPr>
          <p:spPr>
            <a:xfrm flipV="1">
              <a:off x="971600" y="1749467"/>
              <a:ext cx="3456384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肘形连接符 36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连接符 3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2195736" y="4155926"/>
            <a:ext cx="3996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一波三折、跌宕起伏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3" y="26749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86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640900"/>
            <a:ext cx="6840760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从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曹小三的两次质疑和两次崇敬中，你感受到了什么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40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67744" y="937440"/>
            <a:ext cx="6336704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传说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中的高超技艺不是常人所能达到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570" y="1168272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kern="0">
                <a:latin typeface="黑体" pitchFamily="49" charset="-122"/>
                <a:ea typeface="黑体" pitchFamily="49" charset="-122"/>
              </a:rPr>
              <a:t>两次质疑</a:t>
            </a:r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70" y="3228971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kern="0">
                <a:latin typeface="黑体" pitchFamily="49" charset="-122"/>
                <a:ea typeface="黑体" pitchFamily="49" charset="-122"/>
              </a:rPr>
              <a:t>两次崇敬</a:t>
            </a:r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7744" y="2643758"/>
            <a:ext cx="6336704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曹小三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印证了传说是真的，可见刷子李确实有着常人难以企及的高超技艺。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888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339502"/>
            <a:ext cx="7992888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曹小三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是如何印</a:t>
            </a: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</a:rPr>
              <a:t>证</a:t>
            </a: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的？结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果</a:t>
            </a: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</a:rPr>
              <a:t>如何</a:t>
            </a: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？请你用上关联词，把曹小三印证的过程和结果说清楚吧！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0229" y="1720094"/>
            <a:ext cx="78488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虽然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曹小三在刷子李每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一面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墙刷完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u="sng" kern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但是他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居然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连</a:t>
            </a:r>
            <a:endParaRPr lang="en-US" altLang="zh-CN" sz="2800" b="1" kern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u="sng" ker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即使后来发现的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不是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而是烟烫出来的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因此，曹小三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对刷子李高超的刷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2212247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遍师傅的全身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5119" y="2243023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一个芝麻大小</a:t>
            </a:r>
            <a:r>
              <a:rPr lang="zh-CN" altLang="en-US" sz="2800" b="1" kern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66622" y="275989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白点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32457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白浆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12160" y="32621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小洞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96136" y="377018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崇敬至极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96336" y="172353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68560" y="2744387"/>
            <a:ext cx="277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粉点都没发现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672639" y="2212247"/>
            <a:ext cx="787793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940152" y="2726841"/>
            <a:ext cx="244827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4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483234"/>
            <a:ext cx="741682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从描写曹小三的语句中也可以感受到刷子李技艺高超的特点吗？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86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7584" y="1995686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311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962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933646" y="1892740"/>
            <a:ext cx="720080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课不仅直接描写了刷子里的语言、动作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外貌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，还通过描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写曹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小三的举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止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理活动，从侧面表现了刷子李的特点。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24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186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7710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60585" y="2242188"/>
            <a:ext cx="57809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刷子李</a:t>
            </a:r>
            <a:endParaRPr lang="zh-CN" altLang="en-US" sz="28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736649" y="1898991"/>
            <a:ext cx="128149" cy="2238382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:a16="http://schemas.microsoft.com/office/drawing/2014/main" xmlns="" id="{E83FD7BB-D7E3-EF4B-BEBB-9F1DFCF1B616}"/>
              </a:ext>
            </a:extLst>
          </p:cNvPr>
          <p:cNvSpPr txBox="1"/>
          <p:nvPr/>
        </p:nvSpPr>
        <p:spPr>
          <a:xfrm>
            <a:off x="55242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矩形 2"/>
          <p:cNvSpPr/>
          <p:nvPr/>
        </p:nvSpPr>
        <p:spPr>
          <a:xfrm>
            <a:off x="864798" y="1718968"/>
            <a:ext cx="7398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传说：刷浆穿一身黑衣，刷完，身上绝无白点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8595" y="317597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印证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57044" y="2848657"/>
            <a:ext cx="5032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刷墙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无白点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有白点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抽烟烧的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57044" y="3675732"/>
            <a:ext cx="6468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曹小三：半信半疑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佩服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失望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发怔发傻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1712670" y="2902659"/>
            <a:ext cx="176107" cy="1234713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3"/>
          <p:cNvSpPr txBox="1">
            <a:spLocks noChangeArrowheads="1"/>
          </p:cNvSpPr>
          <p:nvPr/>
        </p:nvSpPr>
        <p:spPr bwMode="auto">
          <a:xfrm>
            <a:off x="8367467" y="2187023"/>
            <a:ext cx="57809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latin typeface="楷体" panose="02010609060101010101" pitchFamily="49" charset="-122"/>
                <a:ea typeface="楷体" panose="02010609060101010101" pitchFamily="49" charset="-122"/>
              </a:rPr>
              <a:t>技艺高超</a:t>
            </a:r>
            <a:endParaRPr lang="zh-CN" altLang="en-US" sz="28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 flipH="1">
            <a:off x="8262975" y="1898990"/>
            <a:ext cx="104491" cy="2103915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44" y="24158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7" y="27968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:a16="http://schemas.microsoft.com/office/drawing/2014/main" xmlns="" id="{4A3C3B97-39E1-8A49-BBB7-0945BB059AA6}"/>
              </a:ext>
            </a:extLst>
          </p:cNvPr>
          <p:cNvSpPr txBox="1"/>
          <p:nvPr/>
        </p:nvSpPr>
        <p:spPr>
          <a:xfrm>
            <a:off x="777332" y="241585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7" name="矩形 6"/>
          <p:cNvSpPr/>
          <p:nvPr/>
        </p:nvSpPr>
        <p:spPr>
          <a:xfrm>
            <a:off x="971600" y="1059582"/>
            <a:ext cx="7168582" cy="37625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这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篇课文写了刷子李新收的徒弟曹小三对有关刷子李</a:t>
            </a:r>
            <a:r>
              <a:rPr lang="zh-CN" altLang="en-US" sz="3200" b="1" u="sng" smtClean="0"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的传说一直</a:t>
            </a:r>
            <a:r>
              <a:rPr lang="en-US" altLang="zh-CN" sz="3200" b="1" u="sng" smtClean="0"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。学徒第一天，他跟随师傅去给新房刷浆，亲眼看到师傅的绝活后，不由得对师傅</a:t>
            </a:r>
            <a:r>
              <a:rPr lang="zh-CN" altLang="en-US" sz="3200" b="1" u="sng" smtClean="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1866042"/>
            <a:ext cx="18722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44423" y="2657699"/>
            <a:ext cx="183143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半信半疑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7984" y="4112796"/>
            <a:ext cx="208823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佩服至极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2405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256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25718" y="923517"/>
            <a:ext cx="833368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一、</a:t>
            </a:r>
            <a:r>
              <a:rPr lang="zh-CN" altLang="zh-CN" sz="2800" dirty="0" smtClean="0">
                <a:latin typeface="黑体" pitchFamily="49" charset="-122"/>
                <a:ea typeface="黑体" pitchFamily="49" charset="-122"/>
              </a:rPr>
              <a:t>对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师傅的技艺，曹小三的态度是怎样变化</a:t>
            </a:r>
            <a:r>
              <a:rPr lang="zh-CN" altLang="zh-CN" sz="280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zh-CN" sz="2800" smtClean="0">
                <a:latin typeface="黑体" pitchFamily="49" charset="-122"/>
                <a:ea typeface="黑体" pitchFamily="49" charset="-122"/>
              </a:rPr>
              <a:t>？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试</a:t>
            </a: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着填一填吧！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　</a:t>
            </a:r>
          </a:p>
        </p:txBody>
      </p:sp>
      <p:sp>
        <p:nvSpPr>
          <p:cNvPr id="4" name="文本框 14"/>
          <p:cNvSpPr txBox="1"/>
          <p:nvPr/>
        </p:nvSpPr>
        <p:spPr>
          <a:xfrm>
            <a:off x="525718" y="258502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1962001"/>
            <a:ext cx="820891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起初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曹小三对师傅的绝活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一直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），但大半天下来，居然连一个芝麻大的粉点也没发现，他真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觉得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师傅刷完后，他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却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突然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发现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师傅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裤子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上有一个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白点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，（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），最后知道那是师傅抽烟不小心烧出来的小洞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时，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对师傅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　</a:t>
            </a:r>
            <a:r>
              <a:rPr lang="en-US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　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9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88224" y="1931253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半信半疑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6975" y="2834854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五体投地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49719" y="3256558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大失所望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57231" y="4193380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40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03598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课文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用大量的笔墨描写曹小三，是为了衬托刷子李的绝活名副其实。（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文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中四次写“黑衣服”，是为了突出刷子李的独特。（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曹小三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明白了要扎扎实实练习手艺，还要精益求精。（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179512" y="48351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二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回顾课文内容，判断下面的说法是否正确。</a:t>
            </a:r>
          </a:p>
        </p:txBody>
      </p:sp>
      <p:sp>
        <p:nvSpPr>
          <p:cNvPr id="5" name="矩形 4"/>
          <p:cNvSpPr/>
          <p:nvPr/>
        </p:nvSpPr>
        <p:spPr>
          <a:xfrm>
            <a:off x="4644008" y="1851670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√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442620" y="3050257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×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442620" y="4227934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10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707654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自主阅读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俗世奇人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，感受作者刻画人物的方法。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2" y="36138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2251</Words>
  <Application>Microsoft Office PowerPoint</Application>
  <PresentationFormat>全屏显示(16:9)</PresentationFormat>
  <Paragraphs>259</Paragraphs>
  <Slides>39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Arial</vt:lpstr>
      <vt:lpstr>宋体</vt:lpstr>
      <vt:lpstr>Xingkai SC</vt:lpstr>
      <vt:lpstr>幼圆</vt:lpstr>
      <vt:lpstr>楷体</vt:lpstr>
      <vt:lpstr>Kaiti SC</vt:lpstr>
      <vt:lpstr>微软雅黑</vt:lpstr>
      <vt:lpstr>汉语拼音</vt:lpstr>
      <vt:lpstr>华文楷体</vt:lpstr>
      <vt:lpstr>Times New Roman</vt:lpstr>
      <vt:lpstr>黑体</vt:lpstr>
      <vt:lpstr>Calibri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2024-12-13T08:49:32Z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