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66" r:id="rId5"/>
    <p:sldId id="2068" r:id="rId6"/>
    <p:sldId id="2074" r:id="rId7"/>
    <p:sldId id="2070" r:id="rId8"/>
    <p:sldId id="2075" r:id="rId9"/>
    <p:sldId id="2073" r:id="rId10"/>
    <p:sldId id="2078" r:id="rId11"/>
    <p:sldId id="2061" r:id="rId12"/>
  </p:sldIdLst>
  <p:sldSz cx="9144000" cy="5143500" type="screen16x9"/>
  <p:notesSz cx="6858000" cy="9144000"/>
  <p:embeddedFontLst>
    <p:embeddedFont>
      <p:font typeface="楷体" pitchFamily="49" charset="-122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黑体" pitchFamily="49" charset="-122"/>
      <p:regular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228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4992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07704" y="1279153"/>
            <a:ext cx="5184576" cy="1076573"/>
            <a:chOff x="2339752" y="1347614"/>
            <a:chExt cx="5184576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4210372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自相矛盾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83092"/>
              <a:ext cx="830188" cy="836478"/>
              <a:chOff x="3021732" y="2239328"/>
              <a:chExt cx="830188" cy="836478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041963" y="2240065"/>
                <a:ext cx="74676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15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" name="yt_shape_10530"/>
          <p:cNvSpPr txBox="1"/>
          <p:nvPr/>
        </p:nvSpPr>
        <p:spPr>
          <a:xfrm>
            <a:off x="1296000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第二遍标出下列字词。</a:t>
            </a:r>
          </a:p>
        </p:txBody>
      </p:sp>
      <p:pic>
        <p:nvPicPr>
          <p:cNvPr id="10531" name="yt_image_105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851670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33" name="yt_shape_10533"/>
          <p:cNvSpPr txBox="1"/>
          <p:nvPr/>
        </p:nvSpPr>
        <p:spPr>
          <a:xfrm>
            <a:off x="7062561" y="2930950"/>
            <a:ext cx="108042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15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534" name="yt_shape_10534"/>
          <p:cNvSpPr txBox="1"/>
          <p:nvPr/>
        </p:nvSpPr>
        <p:spPr>
          <a:xfrm>
            <a:off x="1403648" y="2299088"/>
            <a:ext cx="3606757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矛盾　鬻　誉　吾　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" name="yt_shape_10535"/>
          <p:cNvSpPr txBox="1"/>
          <p:nvPr/>
        </p:nvSpPr>
        <p:spPr>
          <a:xfrm>
            <a:off x="1187624" y="550800"/>
            <a:ext cx="551593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”画出加点字正确的读音。</a:t>
            </a:r>
          </a:p>
        </p:txBody>
      </p:sp>
      <p:sp>
        <p:nvSpPr>
          <p:cNvPr id="10536" name="yt_shape_10536"/>
          <p:cNvSpPr txBox="1"/>
          <p:nvPr/>
        </p:nvSpPr>
        <p:spPr>
          <a:xfrm>
            <a:off x="1187625" y="1166102"/>
            <a:ext cx="7307999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矛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盾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dùn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tùn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荣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誉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ténɡ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yù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吾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辈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wú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hú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537" name="yt_shape_10537"/>
          <p:cNvSpPr txBox="1"/>
          <p:nvPr/>
        </p:nvSpPr>
        <p:spPr>
          <a:xfrm>
            <a:off x="1187624" y="2427734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538" name="yt_shape_10538"/>
          <p:cNvSpPr txBox="1"/>
          <p:nvPr/>
        </p:nvSpPr>
        <p:spPr>
          <a:xfrm>
            <a:off x="1187624" y="3043036"/>
            <a:ext cx="7307999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夫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妻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fū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fú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夫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战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勇气也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fū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fú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17566" y="1119296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40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20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64288" y="1119296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40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2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77866" y="1759376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40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20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39752" y="2996230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40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20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37793" y="3651870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40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2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" name="yt_shape_10539"/>
          <p:cNvSpPr txBox="1"/>
          <p:nvPr/>
        </p:nvSpPr>
        <p:spPr>
          <a:xfrm>
            <a:off x="1296000" y="935999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理解字词。</a:t>
            </a:r>
          </a:p>
        </p:txBody>
      </p:sp>
      <p:sp>
        <p:nvSpPr>
          <p:cNvPr id="10542" name="yt_shape_10542"/>
          <p:cNvSpPr txBox="1"/>
          <p:nvPr/>
        </p:nvSpPr>
        <p:spPr>
          <a:xfrm>
            <a:off x="1259632" y="1500513"/>
            <a:ext cx="6221255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卖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　　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或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有的人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543" name="yt_shape_10543"/>
          <p:cNvSpPr txBox="1"/>
          <p:nvPr/>
        </p:nvSpPr>
        <p:spPr>
          <a:xfrm>
            <a:off x="1259632" y="2115815"/>
            <a:ext cx="658193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陷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刺破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　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吾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我的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544" name="yt_shape_10544"/>
          <p:cNvSpPr txBox="1"/>
          <p:nvPr/>
        </p:nvSpPr>
        <p:spPr>
          <a:xfrm>
            <a:off x="1259632" y="2731117"/>
            <a:ext cx="549990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称赞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　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不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241184" y="1428307"/>
            <a:ext cx="8944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卖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44771" y="1428307"/>
            <a:ext cx="1608837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有的人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41184" y="2043609"/>
            <a:ext cx="12516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刺破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44771" y="2043609"/>
            <a:ext cx="196602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我的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41184" y="2658911"/>
            <a:ext cx="12516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称赞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44771" y="2658911"/>
            <a:ext cx="8944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不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" name="yt_shape_10545"/>
          <p:cNvSpPr txBox="1"/>
          <p:nvPr/>
        </p:nvSpPr>
        <p:spPr>
          <a:xfrm>
            <a:off x="1259632" y="1203598"/>
            <a:ext cx="721351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自相矛盾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比喻自己说话做事前后抵触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546" name="yt_shape_10546"/>
          <p:cNvSpPr txBox="1"/>
          <p:nvPr/>
        </p:nvSpPr>
        <p:spPr>
          <a:xfrm>
            <a:off x="1259632" y="1818900"/>
            <a:ext cx="6492162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同世而立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同时存在于这个世界上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312746" y="1131392"/>
            <a:ext cx="4823523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比喻自己说话做事前后抵触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12746" y="1746694"/>
            <a:ext cx="4109148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同时存在于这个世界上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4" name="yt_image_105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571750"/>
            <a:ext cx="348696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" name="yt_shape_10550"/>
          <p:cNvSpPr txBox="1"/>
          <p:nvPr/>
        </p:nvSpPr>
        <p:spPr>
          <a:xfrm>
            <a:off x="1296001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”画出描写楚国人夸耀自己的矛和盾的句子。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551" name="yt_shape_10551"/>
          <p:cNvSpPr txBox="1"/>
          <p:nvPr/>
        </p:nvSpPr>
        <p:spPr>
          <a:xfrm>
            <a:off x="1296001" y="2197631"/>
            <a:ext cx="7307999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 dirty="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吾矛之利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于物无不陷也。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en-US" altLang="zh-CN" sz="2800" b="1" i="0" u="none" dirty="0" smtClean="0">
              <a:solidFill>
                <a:srgbClr val="000000">
                  <a:alpha val="0"/>
                </a:srgbClr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 dirty="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吾盾之坚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物莫能陷也。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551"/>
          <p:cNvSpPr txBox="1"/>
          <p:nvPr/>
        </p:nvSpPr>
        <p:spPr>
          <a:xfrm>
            <a:off x="1296001" y="2197631"/>
            <a:ext cx="7307999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吾矛之利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于物无不陷也。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en-US" altLang="zh-CN" sz="2800" b="1" i="0" dirty="0" smtClean="0">
              <a:solidFill>
                <a:srgbClr val="FF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hangingPunct="0">
              <a:lnSpc>
                <a:spcPct val="150000"/>
              </a:lnSpc>
            </a:pP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吾盾之坚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物莫能陷也。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cs typeface="宋体" panose="02010600030101010101" pitchFamily="2" charset="-122"/>
              </a:rPr>
              <a:t>　</a:t>
            </a:r>
            <a:r>
              <a:rPr lang="zh-CN" altLang="zh-CN" sz="28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cs typeface="宋体" panose="02010600030101010101" pitchFamily="2" charset="-122"/>
              </a:rPr>
              <a:t>　</a:t>
            </a:r>
            <a:r>
              <a:rPr lang="en-US" altLang="zh-CN" sz="2800" b="1" i="0" dirty="0" smtClean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100" b="1" i="0" spc="-100" dirty="0" smtClean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endParaRPr lang="zh-CN" altLang="zh-CN" sz="100" b="1" i="0" spc="-100" dirty="0">
              <a:solidFill>
                <a:srgbClr val="FF0000"/>
              </a:solidFill>
              <a:effectLst/>
              <a:latin typeface="BZ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53" name="yt_table_10553" title="H_226.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970495"/>
              </p:ext>
            </p:extLst>
          </p:nvPr>
        </p:nvGraphicFramePr>
        <p:xfrm>
          <a:off x="1259632" y="1684016"/>
          <a:ext cx="7221539" cy="2859024"/>
        </p:xfrm>
        <a:graphic>
          <a:graphicData uri="http://schemas.openxmlformats.org/drawingml/2006/table">
            <a:tbl>
              <a:tblPr/>
              <a:tblGrid>
                <a:gridCol w="7221539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1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说话做事要实事求是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讲究分寸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不要前后抵触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自作聪明做多余的事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反而会弄巧成拙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卖东西的时候千万不要把矛和盾放在一起卖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在说服别人之前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先要说服自己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yt_shape_10552"/>
          <p:cNvSpPr txBox="1"/>
          <p:nvPr/>
        </p:nvSpPr>
        <p:spPr>
          <a:xfrm>
            <a:off x="1173172" y="699542"/>
            <a:ext cx="7307999" cy="9092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en-US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《自相矛盾》这则寓言告诉我们的道理是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spc="150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spc="150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zh-CN" sz="2800" b="0" i="0" u="none" spc="150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835696" y="1106189"/>
            <a:ext cx="4563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" name="yt_shape_10558"/>
          <p:cNvSpPr txBox="1"/>
          <p:nvPr/>
        </p:nvSpPr>
        <p:spPr>
          <a:xfrm>
            <a:off x="1259632" y="851684"/>
            <a:ext cx="7307999" cy="301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hangingPunct="0"/>
            <a:r>
              <a:rPr lang="en-US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寓言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文学体裁的一种。以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散文或韵文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的形式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讲述带有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劝谕或讽刺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意味的故事。结构大多短小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主人公多为动物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也可以是人或非生物。主题用意在惩恶扬善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多充满智慧哲理。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著名的寓言故事有《</a:t>
            </a:r>
            <a:r>
              <a:rPr lang="zh-CN" altLang="zh-CN" sz="100" b="1" spc="15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揠苗助长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15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》</a:t>
            </a:r>
            <a:r>
              <a:rPr lang="zh-CN" altLang="zh-CN" sz="2800" b="1" spc="150" dirty="0" smtClean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</a:t>
            </a:r>
            <a:r>
              <a:rPr lang="zh-CN" altLang="zh-CN" sz="100" b="1" spc="150" dirty="0" smtClean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spc="15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spc="150" dirty="0" smtClean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郑人买履</a:t>
            </a:r>
            <a:r>
              <a:rPr lang="zh-CN" altLang="zh-CN" sz="100" b="1" spc="150" dirty="0" smtClean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spc="150" dirty="0" smtClean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》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</a:t>
            </a:r>
            <a:r>
              <a:rPr lang="zh-CN" altLang="zh-CN" sz="100" b="1" spc="15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spc="150" dirty="0" smtClean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守株待兔</a:t>
            </a:r>
            <a:r>
              <a:rPr lang="zh-CN" altLang="zh-CN" sz="2800" b="1" u="sng" spc="150" dirty="0" smtClean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150" dirty="0" smtClean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spc="150" dirty="0" smtClean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》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等。</a:t>
            </a:r>
            <a:endParaRPr lang="zh-CN" altLang="en-US" sz="2800" dirty="0"/>
          </a:p>
        </p:txBody>
      </p:sp>
      <p:sp>
        <p:nvSpPr>
          <p:cNvPr id="2" name="文本框 1"/>
          <p:cNvSpPr txBox="1"/>
          <p:nvPr/>
        </p:nvSpPr>
        <p:spPr>
          <a:xfrm>
            <a:off x="6444208" y="757938"/>
            <a:ext cx="2481200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散文或韵文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44008" y="1218530"/>
            <a:ext cx="246570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劝谕或讽刺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96336" y="2499742"/>
            <a:ext cx="208426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揠苗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31640" y="2937940"/>
            <a:ext cx="10081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助长</a:t>
            </a:r>
            <a:endParaRPr lang="zh-CN" altLang="en-US" sz="2800" dirty="0"/>
          </a:p>
        </p:txBody>
      </p:sp>
      <p:sp>
        <p:nvSpPr>
          <p:cNvPr id="9" name="文本框 8"/>
          <p:cNvSpPr txBox="1"/>
          <p:nvPr/>
        </p:nvSpPr>
        <p:spPr>
          <a:xfrm>
            <a:off x="3491880" y="2937940"/>
            <a:ext cx="1685036" cy="650825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spcBef>
                <a:spcPts val="0"/>
              </a:spcBef>
            </a:pPr>
            <a:r>
              <a:rPr lang="zh-CN" altLang="zh-CN" sz="2800" b="1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郑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人买履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44208" y="2937939"/>
            <a:ext cx="2061274" cy="650825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守株待兔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8" grpId="0"/>
      <p:bldP spid="9" grpId="0" build="allAtOnce"/>
      <p:bldP spid="10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9699e913-9d1f-41a3-9e15-73392cf78f96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</Words>
  <Application>Microsoft Office PowerPoint</Application>
  <PresentationFormat>全屏显示(16:9)</PresentationFormat>
  <Paragraphs>51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Times New Roman</vt:lpstr>
      <vt:lpstr>BZ</vt:lpstr>
      <vt:lpstr>楷体</vt:lpstr>
      <vt:lpstr>Calibri</vt:lpstr>
      <vt:lpstr>黑体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2023-12-19T10:11:13Z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BBBCCE6E6356442DA31D48FFD7FBF96A</vt:lpwstr>
  </property>
</Properties>
</file>