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</p:sldMasterIdLst>
  <p:notesMasterIdLst>
    <p:notesMasterId r:id="rId39"/>
  </p:notesMasterIdLst>
  <p:handoutMasterIdLst>
    <p:handoutMasterId r:id="rId40"/>
  </p:handoutMasterIdLst>
  <p:sldIdLst>
    <p:sldId id="1546" r:id="rId3"/>
    <p:sldId id="523" r:id="rId4"/>
    <p:sldId id="1368" r:id="rId5"/>
    <p:sldId id="1367" r:id="rId6"/>
    <p:sldId id="1471" r:id="rId7"/>
    <p:sldId id="1472" r:id="rId8"/>
    <p:sldId id="1514" r:id="rId9"/>
    <p:sldId id="1515" r:id="rId10"/>
    <p:sldId id="1516" r:id="rId11"/>
    <p:sldId id="1543" r:id="rId12"/>
    <p:sldId id="1544" r:id="rId13"/>
    <p:sldId id="1526" r:id="rId14"/>
    <p:sldId id="1527" r:id="rId15"/>
    <p:sldId id="1528" r:id="rId16"/>
    <p:sldId id="1530" r:id="rId17"/>
    <p:sldId id="1531" r:id="rId18"/>
    <p:sldId id="1545" r:id="rId19"/>
    <p:sldId id="1459" r:id="rId20"/>
    <p:sldId id="1532" r:id="rId21"/>
    <p:sldId id="923" r:id="rId22"/>
    <p:sldId id="1536" r:id="rId23"/>
    <p:sldId id="941" r:id="rId24"/>
    <p:sldId id="1537" r:id="rId25"/>
    <p:sldId id="1538" r:id="rId26"/>
    <p:sldId id="1519" r:id="rId27"/>
    <p:sldId id="1506" r:id="rId28"/>
    <p:sldId id="1507" r:id="rId29"/>
    <p:sldId id="1493" r:id="rId30"/>
    <p:sldId id="1468" r:id="rId31"/>
    <p:sldId id="1539" r:id="rId32"/>
    <p:sldId id="1216" r:id="rId33"/>
    <p:sldId id="1004" r:id="rId34"/>
    <p:sldId id="1498" r:id="rId35"/>
    <p:sldId id="1213" r:id="rId36"/>
    <p:sldId id="1214" r:id="rId37"/>
    <p:sldId id="1547" r:id="rId38"/>
  </p:sldIdLst>
  <p:sldSz cx="9144000" cy="5143500" type="screen16x9"/>
  <p:notesSz cx="6858000" cy="9144000"/>
  <p:embeddedFontLst>
    <p:embeddedFont>
      <p:font typeface="微软雅黑" pitchFamily="34" charset="-122"/>
      <p:regular r:id="rId41"/>
      <p:bold r:id="rId42"/>
    </p:embeddedFont>
    <p:embeddedFont>
      <p:font typeface="汉语拼音" charset="0"/>
      <p:regular r:id="rId43"/>
    </p:embeddedFont>
    <p:embeddedFont>
      <p:font typeface="华文行楷" pitchFamily="2" charset="-122"/>
      <p:regular r:id="rId44"/>
    </p:embeddedFon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黑体" pitchFamily="49" charset="-122"/>
      <p:regular r:id="rId49"/>
    </p:embeddedFont>
    <p:embeddedFont>
      <p:font typeface="楷体" pitchFamily="49" charset="-122"/>
      <p:regular r:id="rId50"/>
    </p:embeddedFont>
    <p:embeddedFont>
      <p:font typeface="幼圆" pitchFamily="49" charset="-122"/>
      <p:regular r:id="rId51"/>
    </p:embeddedFont>
  </p:embeddedFontLst>
  <p:custDataLst>
    <p:tags r:id="rId5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24" userDrawn="1">
          <p15:clr>
            <a:srgbClr val="A4A3A4"/>
          </p15:clr>
        </p15:guide>
        <p15:guide id="2" pos="1719" userDrawn="1">
          <p15:clr>
            <a:srgbClr val="A4A3A4"/>
          </p15:clr>
        </p15:guide>
        <p15:guide id="3" orient="horz" pos="78" userDrawn="1">
          <p15:clr>
            <a:srgbClr val="A4A3A4"/>
          </p15:clr>
        </p15:guide>
        <p15:guide id="4" pos="5738" userDrawn="1">
          <p15:clr>
            <a:srgbClr val="A4A3A4"/>
          </p15:clr>
        </p15:guide>
        <p15:guide id="5" pos="1383" userDrawn="1">
          <p15:clr>
            <a:srgbClr val="A4A3A4"/>
          </p15:clr>
        </p15:guide>
        <p15:guide id="6" pos="9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4325D9"/>
    <a:srgbClr val="9B6B4D"/>
    <a:srgbClr val="E7F3F5"/>
    <a:srgbClr val="0066CC"/>
    <a:srgbClr val="FF6600"/>
    <a:srgbClr val="F5EDEB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8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222" y="-102"/>
      </p:cViewPr>
      <p:guideLst>
        <p:guide orient="horz" pos="2624"/>
        <p:guide orient="horz" pos="78"/>
        <p:guide pos="1719"/>
        <p:guide pos="5738"/>
        <p:guide pos="1383"/>
        <p:guide pos="9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8"/>
        <p:guide pos="22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887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7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>
            <a:fillRect/>
          </a:stretch>
        </p:blipFill>
        <p:spPr bwMode="auto">
          <a:xfrm>
            <a:off x="-93273" y="-232469"/>
            <a:ext cx="9324527" cy="539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5749;.mp4" TargetMode="External"/><Relationship Id="rId13" Type="http://schemas.openxmlformats.org/officeDocument/2006/relationships/hyperlink" Target="&#36164;&#26009;&#38142;&#25509;/&#35270;&#39057;/&#33329;.mp4" TargetMode="External"/><Relationship Id="rId3" Type="http://schemas.openxmlformats.org/officeDocument/2006/relationships/hyperlink" Target="&#36164;&#26009;&#38142;&#25509;/&#35270;&#39057;/&#33368;.mp4" TargetMode="External"/><Relationship Id="rId7" Type="http://schemas.openxmlformats.org/officeDocument/2006/relationships/hyperlink" Target="&#36164;&#26009;&#38142;&#25509;/&#35270;&#39057;/&#26693;.mp4" TargetMode="External"/><Relationship Id="rId12" Type="http://schemas.openxmlformats.org/officeDocument/2006/relationships/hyperlink" Target="&#36164;&#26009;&#38142;&#25509;/&#35270;&#39057;/&#21671;.mp4" TargetMode="External"/><Relationship Id="rId17" Type="http://schemas.openxmlformats.org/officeDocument/2006/relationships/hyperlink" Target="&#36164;&#26009;&#38142;&#25509;/&#35270;&#39057;/&#40839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2902;.mp4" TargetMode="External"/><Relationship Id="rId11" Type="http://schemas.openxmlformats.org/officeDocument/2006/relationships/hyperlink" Target="&#36164;&#26009;&#38142;&#25509;/&#35270;&#39057;/&#38057;.mp4" TargetMode="External"/><Relationship Id="rId5" Type="http://schemas.openxmlformats.org/officeDocument/2006/relationships/hyperlink" Target="&#36164;&#26009;&#38142;&#25509;/&#35270;&#39057;/&#33322;.mp4" TargetMode="External"/><Relationship Id="rId15" Type="http://schemas.openxmlformats.org/officeDocument/2006/relationships/hyperlink" Target="&#36164;&#26009;&#38142;&#25509;/&#35270;&#39057;/&#30596;.mp4" TargetMode="External"/><Relationship Id="rId10" Type="http://schemas.openxmlformats.org/officeDocument/2006/relationships/hyperlink" Target="&#36164;&#26009;&#38142;&#25509;/&#35270;&#39057;/&#21804;.mp4" TargetMode="External"/><Relationship Id="rId4" Type="http://schemas.openxmlformats.org/officeDocument/2006/relationships/image" Target="../media/image11.png"/><Relationship Id="rId9" Type="http://schemas.openxmlformats.org/officeDocument/2006/relationships/hyperlink" Target="&#36164;&#26009;&#38142;&#25509;/&#35270;&#39057;/&#36887;.mp4" TargetMode="External"/><Relationship Id="rId14" Type="http://schemas.openxmlformats.org/officeDocument/2006/relationships/hyperlink" Target="&#36164;&#26009;&#38142;&#25509;/&#35270;&#39057;/&#40485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1289" r="25697" b="13235"/>
          <a:stretch>
            <a:fillRect/>
          </a:stretch>
        </p:blipFill>
        <p:spPr bwMode="auto">
          <a:xfrm>
            <a:off x="133350" y="0"/>
            <a:ext cx="90106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48"/>
          <p:cNvSpPr txBox="1"/>
          <p:nvPr/>
        </p:nvSpPr>
        <p:spPr>
          <a:xfrm>
            <a:off x="611560" y="1415410"/>
            <a:ext cx="4536504" cy="1300356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跳 水</a:t>
            </a:r>
          </a:p>
        </p:txBody>
      </p:sp>
      <p:sp>
        <p:nvSpPr>
          <p:cNvPr id="29" name="文本框 1"/>
          <p:cNvSpPr txBox="1"/>
          <p:nvPr/>
        </p:nvSpPr>
        <p:spPr>
          <a:xfrm>
            <a:off x="2195736" y="5147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2"/>
          <p:cNvGrpSpPr/>
          <p:nvPr/>
        </p:nvGrpSpPr>
        <p:grpSpPr bwMode="auto">
          <a:xfrm>
            <a:off x="647564" y="1491630"/>
            <a:ext cx="1224136" cy="1223780"/>
            <a:chOff x="1683887" y="876657"/>
            <a:chExt cx="1480003" cy="1480004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4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46489" y="902610"/>
              <a:ext cx="1161285" cy="133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7069" y="3939977"/>
            <a:ext cx="2816225" cy="715962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7544" y="3147814"/>
            <a:ext cx="2816225" cy="715963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3001194" y="329227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467544" y="329227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3001194" y="4125714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477069" y="4125714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6908" y="1059582"/>
            <a:ext cx="47525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跳水是中国体育运动项目的强项之一，但是在俄国作家列夫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托尔斯泰的笔下，跳水却有着完全不同的意义，让我们走进小说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跳水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timgsa.baidu.com/timg?image&amp;quality=80&amp;size=b9999_10000&amp;sec=1574504150342&amp;di=bbba2064673c6499a34ad5ef29ea4108&amp;imgtype=0&amp;src=http%3A%2F%2Fpic.51yuansu.com%2Fpic3%2Fcover%2F02%2F54%2F89%2F59faf2e34456e_6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6718"/>
            <a:ext cx="3198242" cy="24851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052763" y="123478"/>
            <a:ext cx="2832993" cy="715963"/>
            <a:chOff x="3052763" y="142109"/>
            <a:chExt cx="2832993" cy="715963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3069531" y="142109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58641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 rot="10800000">
              <a:off x="305276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256" y="1059582"/>
            <a:ext cx="6190882" cy="351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sz="3200" b="1" dirty="0" err="1" smtClean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列夫</a:t>
            </a:r>
            <a:r>
              <a:rPr lang="en-US" altLang="zh-CN" sz="3200" b="1" dirty="0" err="1" smtClean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sz="3200" b="1" dirty="0" err="1" smtClean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托尔斯泰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1828-1910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800" b="1" dirty="0" err="1" smtClean="0">
                <a:ea typeface="楷体" panose="02010609060101010101" pitchFamily="49" charset="-122"/>
              </a:rPr>
              <a:t>俄国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作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家</a:t>
            </a:r>
            <a:r>
              <a:rPr sz="2800" b="1" dirty="0" smtClean="0"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出身贵族。</a:t>
            </a:r>
            <a:endParaRPr lang="en-US" altLang="zh-CN" sz="2800" b="1" dirty="0" smtClean="0"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sz="2800" b="1" dirty="0" smtClean="0">
                <a:ea typeface="楷体" panose="02010609060101010101" pitchFamily="49" charset="-122"/>
              </a:rPr>
              <a:t>        </a:t>
            </a:r>
            <a:r>
              <a:rPr sz="2800" b="1" dirty="0" err="1" smtClean="0">
                <a:ea typeface="楷体" panose="02010609060101010101" pitchFamily="49" charset="-122"/>
              </a:rPr>
              <a:t>代表作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品：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长篇小说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安娜·卡列尼娜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战争与和平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复活</a:t>
            </a:r>
            <a:r>
              <a:rPr sz="2800" b="1" u="sng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》以及自传体小说三部曲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童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年》《</a:t>
            </a:r>
            <a:r>
              <a:rPr sz="2800" b="1" u="sng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少年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青年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等。</a:t>
            </a:r>
            <a:endParaRPr sz="2800" b="1" dirty="0">
              <a:ea typeface="楷体" panose="02010609060101010101" pitchFamily="49" charset="-122"/>
            </a:endParaRP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269875" y="195486"/>
            <a:ext cx="2568575" cy="869950"/>
            <a:chOff x="6084413" y="595492"/>
            <a:chExt cx="2567826" cy="869801"/>
          </a:xfrm>
        </p:grpSpPr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b="1" dirty="0"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131590"/>
            <a:ext cx="2474436" cy="3099886"/>
          </a:xfrm>
          <a:prstGeom prst="ellips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694203" y="1203598"/>
            <a:ext cx="63112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sì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21978" y="1203598"/>
            <a:ext cx="71543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wéi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73416" y="2605840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hǔ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85918" y="2605840"/>
            <a:ext cx="6074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zī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28828" y="2605840"/>
            <a:ext cx="8673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liě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55776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39871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36914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815209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70824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86746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29834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55453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12204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98514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6274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74773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准</a:t>
            </a:r>
          </a:p>
        </p:txBody>
      </p:sp>
      <p:sp>
        <p:nvSpPr>
          <p:cNvPr id="32" name="矩形 31"/>
          <p:cNvSpPr/>
          <p:nvPr/>
        </p:nvSpPr>
        <p:spPr>
          <a:xfrm>
            <a:off x="6205650" y="1203598"/>
            <a:ext cx="54810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ī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33452" y="2605840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miáo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23689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55637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放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8402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801936" y="339502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978966" y="3217017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5" name="组合 7"/>
          <p:cNvGrpSpPr/>
          <p:nvPr/>
        </p:nvGrpSpPr>
        <p:grpSpPr>
          <a:xfrm>
            <a:off x="2221237" y="3233336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9" name="组合 7"/>
          <p:cNvGrpSpPr/>
          <p:nvPr/>
        </p:nvGrpSpPr>
        <p:grpSpPr>
          <a:xfrm>
            <a:off x="3415792" y="3225088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3" name="组合 7"/>
          <p:cNvGrpSpPr/>
          <p:nvPr/>
        </p:nvGrpSpPr>
        <p:grpSpPr>
          <a:xfrm>
            <a:off x="4637917" y="3200326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5271029" y="1263930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4046893" y="1263930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2750749" y="1263930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1515239" y="1263930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2294" name="文本框 64"/>
          <p:cNvSpPr txBox="1"/>
          <p:nvPr/>
        </p:nvSpPr>
        <p:spPr>
          <a:xfrm>
            <a:off x="2750749" y="1263930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4067704" y="1253135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12304" name="文本框 64"/>
          <p:cNvSpPr txBox="1"/>
          <p:nvPr/>
        </p:nvSpPr>
        <p:spPr>
          <a:xfrm>
            <a:off x="990419" y="3201070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</a:p>
        </p:txBody>
      </p:sp>
      <p:sp>
        <p:nvSpPr>
          <p:cNvPr id="12306" name="文本框 64"/>
          <p:cNvSpPr txBox="1"/>
          <p:nvPr/>
        </p:nvSpPr>
        <p:spPr>
          <a:xfrm>
            <a:off x="2271331" y="3187017"/>
            <a:ext cx="566811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龇</a:t>
            </a:r>
          </a:p>
        </p:txBody>
      </p:sp>
      <p:sp>
        <p:nvSpPr>
          <p:cNvPr id="12308" name="文本框 64"/>
          <p:cNvSpPr txBox="1"/>
          <p:nvPr/>
        </p:nvSpPr>
        <p:spPr>
          <a:xfrm>
            <a:off x="3433606" y="3186050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12310" name="文本框 64"/>
          <p:cNvSpPr txBox="1"/>
          <p:nvPr/>
        </p:nvSpPr>
        <p:spPr>
          <a:xfrm>
            <a:off x="4684696" y="318130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</a:p>
        </p:txBody>
      </p:sp>
      <p:grpSp>
        <p:nvGrpSpPr>
          <p:cNvPr id="91" name="组合 7"/>
          <p:cNvGrpSpPr/>
          <p:nvPr/>
        </p:nvGrpSpPr>
        <p:grpSpPr>
          <a:xfrm>
            <a:off x="6495165" y="1263930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444113" y="760512"/>
            <a:ext cx="834355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hánɡ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sì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wéi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sī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dòu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hǔ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90583" y="2655841"/>
            <a:ext cx="738822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ɡōu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ī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liě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miáo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515239" y="1263930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航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858676" y="3192166"/>
            <a:ext cx="1029163" cy="1085656"/>
            <a:chOff x="2437" y="2032"/>
            <a:chExt cx="1244" cy="1264"/>
          </a:xfrm>
        </p:grpSpPr>
        <p:sp>
          <p:nvSpPr>
            <p:cNvPr id="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8" name="组合 7"/>
          <p:cNvGrpSpPr/>
          <p:nvPr/>
        </p:nvGrpSpPr>
        <p:grpSpPr>
          <a:xfrm>
            <a:off x="7757679" y="1263930"/>
            <a:ext cx="1029163" cy="1085656"/>
            <a:chOff x="2437" y="2032"/>
            <a:chExt cx="1244" cy="1264"/>
          </a:xfrm>
        </p:grpSpPr>
        <p:sp>
          <p:nvSpPr>
            <p:cNvPr id="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6" name="组合 7"/>
          <p:cNvGrpSpPr/>
          <p:nvPr/>
        </p:nvGrpSpPr>
        <p:grpSpPr>
          <a:xfrm>
            <a:off x="7175681" y="3184280"/>
            <a:ext cx="1029163" cy="1085656"/>
            <a:chOff x="2437" y="2032"/>
            <a:chExt cx="1244" cy="1264"/>
          </a:xfrm>
        </p:grpSpPr>
        <p:sp>
          <p:nvSpPr>
            <p:cNvPr id="8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0" name="文本框 64"/>
          <p:cNvSpPr txBox="1"/>
          <p:nvPr/>
        </p:nvSpPr>
        <p:spPr>
          <a:xfrm>
            <a:off x="6516254" y="128425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逗</a:t>
            </a:r>
          </a:p>
        </p:txBody>
      </p:sp>
      <p:sp>
        <p:nvSpPr>
          <p:cNvPr id="111" name="文本框 64"/>
          <p:cNvSpPr txBox="1"/>
          <p:nvPr/>
        </p:nvSpPr>
        <p:spPr>
          <a:xfrm>
            <a:off x="7757766" y="127563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112" name="文本框 64"/>
          <p:cNvSpPr txBox="1"/>
          <p:nvPr/>
        </p:nvSpPr>
        <p:spPr>
          <a:xfrm>
            <a:off x="7213324" y="316833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grpSp>
        <p:nvGrpSpPr>
          <p:cNvPr id="90" name="组合 7"/>
          <p:cNvGrpSpPr/>
          <p:nvPr/>
        </p:nvGrpSpPr>
        <p:grpSpPr>
          <a:xfrm>
            <a:off x="281065" y="1266847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3" name="文本框 64"/>
          <p:cNvSpPr txBox="1"/>
          <p:nvPr/>
        </p:nvSpPr>
        <p:spPr>
          <a:xfrm>
            <a:off x="327908" y="1252967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12300" name="文本框 64"/>
          <p:cNvSpPr txBox="1"/>
          <p:nvPr/>
        </p:nvSpPr>
        <p:spPr>
          <a:xfrm>
            <a:off x="5347085" y="1248055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7" name="文本框 64"/>
          <p:cNvSpPr txBox="1"/>
          <p:nvPr/>
        </p:nvSpPr>
        <p:spPr>
          <a:xfrm>
            <a:off x="5858676" y="317314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鸥</a:t>
            </a:r>
          </a:p>
        </p:txBody>
      </p:sp>
      <p:pic>
        <p:nvPicPr>
          <p:cNvPr id="124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05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02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24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997" y="236934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331" y="236934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413" y="236934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479" y="236891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605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36" y="4345264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940" y="4317012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51" y="4338886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835" y="430517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文本框 15"/>
          <p:cNvSpPr txBox="1"/>
          <p:nvPr/>
        </p:nvSpPr>
        <p:spPr>
          <a:xfrm>
            <a:off x="703294" y="152053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139" name="图片 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" y="123478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36" y="4347908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8" grpId="0"/>
      <p:bldP spid="4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928266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默读课文，思考：文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中写到了哪些人物？模仿所给的例子，用一句话说清楚这些人物之间发生的事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燕尾形箭头 5"/>
          <p:cNvSpPr/>
          <p:nvPr/>
        </p:nvSpPr>
        <p:spPr>
          <a:xfrm>
            <a:off x="970309" y="3244390"/>
            <a:ext cx="7202091" cy="336507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任意多边形 6"/>
          <p:cNvSpPr/>
          <p:nvPr/>
        </p:nvSpPr>
        <p:spPr>
          <a:xfrm>
            <a:off x="538261" y="2499742"/>
            <a:ext cx="3124534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75854" y="3370581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2842517" y="3568779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猴子逗孩子生气，孩子追猴子遇险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169186" y="3370581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任意多边形 10"/>
          <p:cNvSpPr/>
          <p:nvPr/>
        </p:nvSpPr>
        <p:spPr>
          <a:xfrm>
            <a:off x="5218781" y="2652102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船长逼孩子跳水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62518" y="3370581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" y="21652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8" y="21652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768444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5579" y="1779662"/>
            <a:ext cx="7907808" cy="1992692"/>
            <a:chOff x="495579" y="2183677"/>
            <a:chExt cx="7907808" cy="1992692"/>
          </a:xfrm>
        </p:grpSpPr>
        <p:sp>
          <p:nvSpPr>
            <p:cNvPr id="6" name="燕尾形箭头 5"/>
            <p:cNvSpPr/>
            <p:nvPr/>
          </p:nvSpPr>
          <p:spPr>
            <a:xfrm>
              <a:off x="996110" y="2919480"/>
              <a:ext cx="7202091" cy="336507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" name="组合 2"/>
            <p:cNvGrpSpPr/>
            <p:nvPr/>
          </p:nvGrpSpPr>
          <p:grpSpPr>
            <a:xfrm>
              <a:off x="495579" y="2183677"/>
              <a:ext cx="7907808" cy="1992692"/>
              <a:chOff x="495579" y="2183677"/>
              <a:chExt cx="7907808" cy="1992692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495579" y="2183677"/>
                <a:ext cx="2924293" cy="935397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b="1" kern="12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水手拿猴子取乐</a:t>
                </a:r>
                <a:endParaRPr lang="zh-CN" altLang="en-US" sz="2800" b="1" kern="12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2003751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任意多边形 8"/>
              <p:cNvSpPr/>
              <p:nvPr/>
            </p:nvSpPr>
            <p:spPr>
              <a:xfrm>
                <a:off x="2843808" y="3191789"/>
                <a:ext cx="3024336" cy="9845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猴子逗孩子生气，孩子追猴子遇险</a:t>
                </a: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251498" y="3063998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任意多边形 10"/>
              <p:cNvSpPr/>
              <p:nvPr/>
            </p:nvSpPr>
            <p:spPr>
              <a:xfrm>
                <a:off x="5436096" y="2220301"/>
                <a:ext cx="2967291" cy="8994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b="1" kern="12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船长逼孩子跳水</a:t>
                </a:r>
                <a:endParaRPr lang="zh-CN" altLang="en-US" sz="2800" b="1" kern="12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499245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sp>
        <p:nvSpPr>
          <p:cNvPr id="2" name="矩形 1"/>
          <p:cNvSpPr/>
          <p:nvPr/>
        </p:nvSpPr>
        <p:spPr>
          <a:xfrm>
            <a:off x="323528" y="43691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依据内容要点，找到课文中相应的自然段，并思考：课文是按怎样的顺序写的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28253" y="3422389"/>
            <a:ext cx="1108043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结果</a:t>
            </a:r>
            <a:endParaRPr lang="zh-CN" altLang="en-US" sz="2400" b="1" kern="1200" dirty="0"/>
          </a:p>
        </p:txBody>
      </p:sp>
      <p:sp>
        <p:nvSpPr>
          <p:cNvPr id="14" name="圆角矩形 13"/>
          <p:cNvSpPr/>
          <p:nvPr/>
        </p:nvSpPr>
        <p:spPr>
          <a:xfrm>
            <a:off x="3700579" y="1563638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130241"/>
              <a:satOff val="9740"/>
              <a:lumOff val="-1763"/>
              <a:alphaOff val="0"/>
            </a:schemeClr>
          </a:fillRef>
          <a:effectRef idx="0">
            <a:schemeClr val="accent2">
              <a:hueOff val="1130241"/>
              <a:satOff val="9740"/>
              <a:lumOff val="-176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9" bIns="654842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经过</a:t>
            </a:r>
            <a:endParaRPr lang="zh-CN" altLang="en-US" sz="2400" b="1" kern="1200" dirty="0"/>
          </a:p>
        </p:txBody>
      </p:sp>
      <p:sp>
        <p:nvSpPr>
          <p:cNvPr id="15" name="圆角矩形 14"/>
          <p:cNvSpPr/>
          <p:nvPr/>
        </p:nvSpPr>
        <p:spPr>
          <a:xfrm>
            <a:off x="1465184" y="3409689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28"/>
              <a:alphaOff val="0"/>
            </a:schemeClr>
          </a:fillRef>
          <a:effectRef idx="0">
            <a:schemeClr val="accent2">
              <a:hueOff val="2260482"/>
              <a:satOff val="19480"/>
              <a:lumOff val="-35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654841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起因</a:t>
            </a:r>
            <a:endParaRPr lang="zh-CN" altLang="en-US" sz="2400" b="1" kern="1200" dirty="0"/>
          </a:p>
        </p:txBody>
      </p:sp>
      <p:sp>
        <p:nvSpPr>
          <p:cNvPr id="21" name="矩形 20"/>
          <p:cNvSpPr/>
          <p:nvPr/>
        </p:nvSpPr>
        <p:spPr>
          <a:xfrm>
            <a:off x="1115616" y="2883168"/>
            <a:ext cx="1608250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70739" y="2095727"/>
            <a:ext cx="1978386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2-4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796136" y="2866607"/>
            <a:ext cx="2088232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91680" y="3939902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课文是</a:t>
            </a:r>
            <a:r>
              <a:rPr lang="zh-CN" altLang="en-US" sz="3200" b="1" kern="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按故事的发展顺</a:t>
            </a:r>
            <a:r>
              <a:rPr lang="zh-CN" altLang="en-US" sz="32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序写的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1491630"/>
            <a:ext cx="7128792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画出体现孩子心情变化的语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句。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2" y="-1513"/>
            <a:ext cx="4685211" cy="514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45" y="555526"/>
            <a:ext cx="4591980" cy="293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2045096" y="1352723"/>
            <a:ext cx="1158752" cy="26456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40864" y="1877858"/>
            <a:ext cx="1610235" cy="2767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91930" y="2390567"/>
            <a:ext cx="2049644" cy="26745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745172" y="2658021"/>
            <a:ext cx="1439626" cy="29952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482789" y="4243104"/>
            <a:ext cx="865075" cy="25381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388470" y="855001"/>
            <a:ext cx="3268935" cy="23757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12241" y="3458017"/>
            <a:ext cx="1478583" cy="25692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64778" y="3651870"/>
            <a:ext cx="42717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别用一个词概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括孩子当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时的心情，在文中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作批注。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107" y="51470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83" y="134761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9784" y="264976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259" y="342621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02295" y="1102096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1579" y="265802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剪去单角的矩形 4"/>
          <p:cNvSpPr/>
          <p:nvPr/>
        </p:nvSpPr>
        <p:spPr>
          <a:xfrm>
            <a:off x="4764778" y="3557244"/>
            <a:ext cx="4271718" cy="1371719"/>
          </a:xfrm>
          <a:prstGeom prst="snip1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批注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直接引用文中的词语，也可以调用已有的积累词语概括。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2" y="-1513"/>
            <a:ext cx="4685211" cy="514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45" y="555526"/>
            <a:ext cx="4591980" cy="293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2045096" y="1352723"/>
            <a:ext cx="1158752" cy="26456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40864" y="1877858"/>
            <a:ext cx="1610235" cy="2767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91930" y="2390567"/>
            <a:ext cx="2049644" cy="26745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745172" y="2658021"/>
            <a:ext cx="1439626" cy="29952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482789" y="4243104"/>
            <a:ext cx="865075" cy="25381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388470" y="855001"/>
            <a:ext cx="3268935" cy="23757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12241" y="3458017"/>
            <a:ext cx="1478583" cy="25692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64778" y="3651870"/>
            <a:ext cx="42717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别用一个词概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括孩子当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时的心情，在文中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作批注。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107" y="51470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83" y="134761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9784" y="264976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259" y="342621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02295" y="1102096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1579" y="265802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9792" y="836836"/>
            <a:ext cx="864096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-17462" y="1347614"/>
            <a:ext cx="1519170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51099" y="2135178"/>
            <a:ext cx="936104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3146261"/>
            <a:ext cx="864096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cxnSp>
        <p:nvCxnSpPr>
          <p:cNvPr id="24" name="直接连接符 23"/>
          <p:cNvCxnSpPr>
            <a:endCxn id="23" idx="1"/>
          </p:cNvCxnSpPr>
          <p:nvPr/>
        </p:nvCxnSpPr>
        <p:spPr>
          <a:xfrm>
            <a:off x="2699792" y="2959727"/>
            <a:ext cx="360040" cy="44192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1" idx="3"/>
            <a:endCxn id="23" idx="1"/>
          </p:cNvCxnSpPr>
          <p:nvPr/>
        </p:nvCxnSpPr>
        <p:spPr>
          <a:xfrm flipV="1">
            <a:off x="2790824" y="3401650"/>
            <a:ext cx="269008" cy="1848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76439" y="4127351"/>
            <a:ext cx="943994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04348" y="1124868"/>
            <a:ext cx="900100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害怕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915566"/>
            <a:ext cx="71287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孩子心情变化的原因是什么？在文中画出相关语句，并作批注。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剪去单角的矩形 2"/>
          <p:cNvSpPr/>
          <p:nvPr/>
        </p:nvSpPr>
        <p:spPr>
          <a:xfrm>
            <a:off x="1479744" y="3003798"/>
            <a:ext cx="6332616" cy="576892"/>
          </a:xfrm>
          <a:prstGeom prst="snip1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从猴子和水手两方面思考。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477"/>
            <a:ext cx="8496944" cy="4839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8235" y="123477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1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42256" y="1995686"/>
            <a:ext cx="3165648" cy="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9552" y="1520205"/>
            <a:ext cx="4824536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线形标注 1 28"/>
          <p:cNvSpPr/>
          <p:nvPr/>
        </p:nvSpPr>
        <p:spPr>
          <a:xfrm>
            <a:off x="5508104" y="1275606"/>
            <a:ext cx="3168352" cy="584775"/>
          </a:xfrm>
          <a:prstGeom prst="borderCallout1">
            <a:avLst>
              <a:gd name="adj1" fmla="val 40568"/>
              <a:gd name="adj2" fmla="val -4249"/>
              <a:gd name="adj3" fmla="val 48388"/>
              <a:gd name="adj4" fmla="val 994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b="1" ker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家拿猴子取乐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8348" y="2543394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2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080396" y="2546827"/>
            <a:ext cx="2147788" cy="45823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32040" y="199568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心情：愉悦、轻松、快乐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8214"/>
            <a:ext cx="9144000" cy="266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7897" y="985530"/>
            <a:ext cx="46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33680" y="1938536"/>
            <a:ext cx="1230225" cy="746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66378" y="2466198"/>
            <a:ext cx="1281286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66378" y="1967111"/>
            <a:ext cx="4521673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32030" y="1419622"/>
            <a:ext cx="246045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4967590" y="2466198"/>
            <a:ext cx="3896315" cy="1205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91120" y="3003798"/>
            <a:ext cx="6250478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899342" y="3517249"/>
            <a:ext cx="3777114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线形标注 3 28"/>
          <p:cNvSpPr/>
          <p:nvPr/>
        </p:nvSpPr>
        <p:spPr>
          <a:xfrm>
            <a:off x="467543" y="51470"/>
            <a:ext cx="3096345" cy="954107"/>
          </a:xfrm>
          <a:prstGeom prst="borderCallout3">
            <a:avLst>
              <a:gd name="adj1" fmla="val 17222"/>
              <a:gd name="adj2" fmla="val -2280"/>
              <a:gd name="adj3" fmla="val 17222"/>
              <a:gd name="adj4" fmla="val -11079"/>
              <a:gd name="adj5" fmla="val 199856"/>
              <a:gd name="adj6" fmla="val -11388"/>
              <a:gd name="adj7" fmla="val 234585"/>
              <a:gd name="adj8" fmla="val -6662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水手们的大笑刺激了孩子的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情绪</a:t>
            </a:r>
          </a:p>
        </p:txBody>
      </p:sp>
      <p:sp>
        <p:nvSpPr>
          <p:cNvPr id="34" name="文本框 4"/>
          <p:cNvSpPr txBox="1"/>
          <p:nvPr/>
        </p:nvSpPr>
        <p:spPr>
          <a:xfrm>
            <a:off x="5436096" y="3795886"/>
            <a:ext cx="2826067" cy="954107"/>
          </a:xfrm>
          <a:prstGeom prst="borderCallout1">
            <a:avLst>
              <a:gd name="adj1" fmla="val 1285"/>
              <a:gd name="adj2" fmla="val 39794"/>
              <a:gd name="adj3" fmla="val -28354"/>
              <a:gd name="adj4" fmla="val 41182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表示递进，突出猴子越来越放肆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1691679" y="2072598"/>
            <a:ext cx="3096371" cy="39360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818059" y="3070037"/>
            <a:ext cx="3905696" cy="4815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2048" y="3723878"/>
            <a:ext cx="457200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心情：难为情、尴尬、窘迫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142501" y="836057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1.</a:t>
            </a: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714230" y="1888983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2.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572000" y="3284329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bldLvl="0" animBg="1"/>
      <p:bldP spid="3" grpId="0"/>
      <p:bldP spid="3" grpId="1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43558"/>
            <a:ext cx="9144000" cy="164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2048" y="915566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3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796133" y="1339921"/>
            <a:ext cx="2436290" cy="873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线形标注 2(带边框和强调线) 27"/>
          <p:cNvSpPr/>
          <p:nvPr/>
        </p:nvSpPr>
        <p:spPr>
          <a:xfrm>
            <a:off x="1996995" y="2787774"/>
            <a:ext cx="5654066" cy="1384995"/>
          </a:xfrm>
          <a:prstGeom prst="accentBorderCallout2">
            <a:avLst>
              <a:gd name="adj1" fmla="val -507"/>
              <a:gd name="adj2" fmla="val 342"/>
              <a:gd name="adj3" fmla="val 181"/>
              <a:gd name="adj4" fmla="val 5064"/>
              <a:gd name="adj5" fmla="val -104650"/>
              <a:gd name="adj6" fmla="val 7019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水手们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的笑声加上猴子的戏弄，使得孩子更加生气，致使孩子做出冲动的举动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爬上桅杆去追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419872" y="915566"/>
            <a:ext cx="2808312" cy="424355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347864" y="267494"/>
            <a:ext cx="331236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心情：生气、愤怒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"/>
            <a:ext cx="9144000" cy="31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87581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606243" y="1120671"/>
            <a:ext cx="3286237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232470" y="1635646"/>
            <a:ext cx="866001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206202" y="2154065"/>
            <a:ext cx="8686278" cy="2126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1415" y="2687191"/>
            <a:ext cx="956209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"/>
          <p:cNvSpPr txBox="1"/>
          <p:nvPr/>
        </p:nvSpPr>
        <p:spPr>
          <a:xfrm>
            <a:off x="1702300" y="3906874"/>
            <a:ext cx="3445764" cy="523220"/>
          </a:xfrm>
          <a:prstGeom prst="borderCallout1">
            <a:avLst>
              <a:gd name="adj1" fmla="val 18750"/>
              <a:gd name="adj2" fmla="val -210"/>
              <a:gd name="adj3" fmla="val -233691"/>
              <a:gd name="adj4" fmla="val -14928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猴子继续逗孩子生气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925932" y="2245527"/>
            <a:ext cx="1580759" cy="44166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292080" y="3920738"/>
            <a:ext cx="3167747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心情：恼怒、暴怒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220072" y="411510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4.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"/>
            <a:ext cx="9144000" cy="31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87581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2" name="文本框 4"/>
          <p:cNvSpPr txBox="1"/>
          <p:nvPr/>
        </p:nvSpPr>
        <p:spPr>
          <a:xfrm>
            <a:off x="4283968" y="3849891"/>
            <a:ext cx="4499991" cy="954107"/>
          </a:xfrm>
          <a:prstGeom prst="borderCallout2">
            <a:avLst>
              <a:gd name="adj1" fmla="val -2383"/>
              <a:gd name="adj2" fmla="val 32432"/>
              <a:gd name="adj3" fmla="val -1022"/>
              <a:gd name="adj4" fmla="val 31552"/>
              <a:gd name="adj5" fmla="val -65082"/>
              <a:gd name="adj6" fmla="val 33879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孩子已经失去了理智，不知不觉走上桅杆顶端的横木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765060" y="2643758"/>
            <a:ext cx="21274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03895" y="3219822"/>
            <a:ext cx="69847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82470" y="3723878"/>
            <a:ext cx="204937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线形标注 1 15"/>
          <p:cNvSpPr/>
          <p:nvPr/>
        </p:nvSpPr>
        <p:spPr>
          <a:xfrm>
            <a:off x="683568" y="3867894"/>
            <a:ext cx="3181698" cy="954107"/>
          </a:xfrm>
          <a:prstGeom prst="borderCallout1">
            <a:avLst>
              <a:gd name="adj1" fmla="val -2932"/>
              <a:gd name="adj2" fmla="val 59473"/>
              <a:gd name="adj3" fmla="val -14027"/>
              <a:gd name="adj4" fmla="val 62950"/>
            </a:avLst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水手们的表现说明了孩子处境的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危险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6247" y="915566"/>
            <a:ext cx="7488832" cy="2455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课文多次描写水手们的“笑”，说说这几次“笑”与故事情节发展的联系。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5004048" y="956296"/>
            <a:ext cx="399593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90600">
              <a:lnSpc>
                <a:spcPct val="12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水手们的“笑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推动事情发展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中起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的作用。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05542" y="2211710"/>
            <a:ext cx="2242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推波助澜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t="19555" b="16023"/>
          <a:stretch>
            <a:fillRect/>
          </a:stretch>
        </p:blipFill>
        <p:spPr>
          <a:xfrm>
            <a:off x="0" y="0"/>
            <a:ext cx="5076056" cy="50920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64362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293" y="1360507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384" y="2681034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362" y="3464420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24293" y="1097261"/>
            <a:ext cx="1838144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28876" y="826558"/>
            <a:ext cx="262347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031990" y="1893861"/>
            <a:ext cx="67239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28876" y="2140746"/>
            <a:ext cx="61911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36138" y="2948771"/>
            <a:ext cx="116353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36130" y="1893748"/>
            <a:ext cx="365261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457704" y="1622835"/>
            <a:ext cx="118514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652547" y="2140746"/>
            <a:ext cx="990304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20170" y="2399817"/>
            <a:ext cx="432268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664245" y="2690922"/>
            <a:ext cx="182501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38430" y="3466658"/>
            <a:ext cx="269814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019115" y="3733300"/>
            <a:ext cx="168527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75266" y="3999918"/>
            <a:ext cx="426758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375266" y="4270621"/>
            <a:ext cx="432912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75266" y="4529577"/>
            <a:ext cx="559891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96258" y="2690924"/>
            <a:ext cx="32467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2278264" y="1407540"/>
            <a:ext cx="1058314" cy="23373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104506" y="1923814"/>
            <a:ext cx="1464080" cy="23438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55717" y="2452892"/>
            <a:ext cx="1866280" cy="24571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944549" y="2728577"/>
            <a:ext cx="1382169" cy="22849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704038" y="4324798"/>
            <a:ext cx="766682" cy="19477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523741" y="3514324"/>
            <a:ext cx="1481088" cy="23349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24551" y="1592666"/>
            <a:ext cx="8281407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yì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sōu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háng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chuán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miáo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zhǔn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hǎi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ōu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）    （       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gèng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jiā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fàng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sì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sī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yǎo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dòu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lè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）</a:t>
            </a:r>
            <a:endParaRPr lang="en-US" altLang="zh-CN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344488" y="1010968"/>
            <a:ext cx="42275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一、读拼音，写词语。</a:t>
            </a:r>
          </a:p>
        </p:txBody>
      </p:sp>
      <p:sp>
        <p:nvSpPr>
          <p:cNvPr id="2" name="矩形 1"/>
          <p:cNvSpPr/>
          <p:nvPr/>
        </p:nvSpPr>
        <p:spPr>
          <a:xfrm>
            <a:off x="5624435" y="3782377"/>
            <a:ext cx="2187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撕</a:t>
            </a:r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咬逗乐</a:t>
            </a:r>
          </a:p>
        </p:txBody>
      </p:sp>
      <p:sp>
        <p:nvSpPr>
          <p:cNvPr id="3" name="矩形 2"/>
          <p:cNvSpPr/>
          <p:nvPr/>
        </p:nvSpPr>
        <p:spPr>
          <a:xfrm>
            <a:off x="1475656" y="2484208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一艘航船 </a:t>
            </a:r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5508104" y="2498722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瞄准海鸥 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1481854" y="3916903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更加放肆 </a:t>
            </a:r>
            <a:endParaRPr lang="zh-CN" altLang="en-US" sz="1600" dirty="0"/>
          </a:p>
        </p:txBody>
      </p:sp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57" y="22341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0" y="240879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35118" y="194841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344682" y="987574"/>
          <a:ext cx="8331774" cy="38158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9753"/>
                <a:gridCol w="2376264"/>
                <a:gridCol w="2075757"/>
              </a:tblGrid>
              <a:tr h="560504">
                <a:tc>
                  <a:txBody>
                    <a:bodyPr/>
                    <a:lstStyle/>
                    <a:p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47375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0936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17996" y="101371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水手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8921" y="101371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猴子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16899" y="1003084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孩子的心</a:t>
            </a: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情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9817" y="1517773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7978" y="3245965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6042" y="4077196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2992" y="2093837"/>
            <a:ext cx="1877097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4642" y="2619159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508" y="1592243"/>
            <a:ext cx="2739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在人群中钻来钻去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3500" y="2115103"/>
            <a:ext cx="3765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摘下孩子的帽子戴在头上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3500" y="2641326"/>
            <a:ext cx="3304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爬上桅杆，摘下帽子撕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272" y="3101949"/>
            <a:ext cx="3974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理孩子，撕帽子更凶，爬到更高的桅杆上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3894037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爬到最高的横木上，把帽子挂在一头，做怪样子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49524" y="2144579"/>
            <a:ext cx="20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又大笑起来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21532" y="1563712"/>
            <a:ext cx="20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哈哈大笑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1787" y="3245965"/>
            <a:ext cx="20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笑得更欢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251520" y="250296"/>
            <a:ext cx="6930551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据课文内容填写表格。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9601" y="2619159"/>
            <a:ext cx="110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——</a:t>
            </a:r>
            <a:endParaRPr lang="zh-CN" altLang="en-US" sz="2400"/>
          </a:p>
        </p:txBody>
      </p:sp>
      <p:sp>
        <p:nvSpPr>
          <p:cNvPr id="25" name="TextBox 24"/>
          <p:cNvSpPr txBox="1"/>
          <p:nvPr/>
        </p:nvSpPr>
        <p:spPr>
          <a:xfrm>
            <a:off x="4919819" y="4098478"/>
            <a:ext cx="110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——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53359" y="1203598"/>
            <a:ext cx="7535065" cy="265457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上节课，我们了解了故事的起因和经过，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孩子追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猴子而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遇险了，结果怎样呢？这节课让我们继续走进文本，感知猴子、孩子、船长之间的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精彩片段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image3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888" y="3909201"/>
            <a:ext cx="1008112" cy="1239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163888" y="195486"/>
            <a:ext cx="2816225" cy="715962"/>
            <a:chOff x="3163888" y="195486"/>
            <a:chExt cx="2816225" cy="715962"/>
          </a:xfrm>
        </p:grpSpPr>
        <p:sp>
          <p:nvSpPr>
            <p:cNvPr id="9" name="文本框 15"/>
            <p:cNvSpPr>
              <a:spLocks noChangeArrowheads="1"/>
            </p:cNvSpPr>
            <p:nvPr/>
          </p:nvSpPr>
          <p:spPr bwMode="auto">
            <a:xfrm>
              <a:off x="3163888" y="195486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5576888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209305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1415554"/>
            <a:ext cx="6768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读课文第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自然段，说一说：船长出舱时的情况是怎样的？他是怎样做的？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61"/>
          <a:stretch>
            <a:fillRect/>
          </a:stretch>
        </p:blipFill>
        <p:spPr bwMode="auto">
          <a:xfrm>
            <a:off x="-9786" y="576677"/>
            <a:ext cx="9118290" cy="314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693752"/>
            <a:ext cx="584579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5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214786" y="1569343"/>
            <a:ext cx="6624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9987" y="2109986"/>
            <a:ext cx="54821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24128" y="2606030"/>
            <a:ext cx="30243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69987" y="3182094"/>
            <a:ext cx="37539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43608" y="3651870"/>
            <a:ext cx="7363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船长出舱时看到孩子站在横木上，他用枪逼孩子跳水。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259632" y="1635646"/>
          <a:ext cx="6552728" cy="266429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750406"/>
                <a:gridCol w="3802322"/>
              </a:tblGrid>
              <a:tr h="68280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孩子的状况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客观条件</a:t>
                      </a:r>
                      <a:endParaRPr lang="zh-CN" altLang="en-US" sz="32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1981495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3568" y="411510"/>
            <a:ext cx="77048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船长观察到了哪些情况才决定用枪逼孩子跳水的？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5656" y="2482900"/>
            <a:ext cx="25037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站在最高横木的顶端心惊胆战，摇摇晃晃</a:t>
            </a:r>
          </a:p>
        </p:txBody>
      </p:sp>
      <p:sp>
        <p:nvSpPr>
          <p:cNvPr id="5" name="矩形 4"/>
          <p:cNvSpPr/>
          <p:nvPr/>
        </p:nvSpPr>
        <p:spPr>
          <a:xfrm>
            <a:off x="4139952" y="2370243"/>
            <a:ext cx="36724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横木下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甲板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大海风平浪静</a:t>
            </a:r>
          </a:p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水手们都在甲板上</a:t>
            </a:r>
          </a:p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自己手里有枪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483518"/>
            <a:ext cx="8136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6280"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在那个危急时刻，船长是怎么想的？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-1236" r="1083" b="-4206"/>
          <a:stretch>
            <a:fillRect/>
          </a:stretch>
        </p:blipFill>
        <p:spPr bwMode="auto">
          <a:xfrm>
            <a:off x="1763688" y="1419622"/>
            <a:ext cx="5367488" cy="3251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3" y="555526"/>
            <a:ext cx="8127795" cy="2332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723900">
              <a:lnSpc>
                <a:spcPct val="130000"/>
              </a:lnSpc>
            </a:pPr>
            <a:r>
              <a:rPr lang="zh-CN" altLang="en-US" sz="2800" b="1" spc="-70" smtClean="0">
                <a:latin typeface="楷体" panose="02010609060101010101" pitchFamily="49" charset="-122"/>
                <a:ea typeface="楷体" panose="02010609060101010101" pitchFamily="49" charset="-122"/>
              </a:rPr>
              <a:t>孩子站得那么高，如果摔到甲板上，必死无疑；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在大海风平浪静，水手们又都在甲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板上，只有让孩子跳进水里，才会有一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生机，还是用枪逼他跳水吧。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95936" y="2211710"/>
            <a:ext cx="3667384" cy="1977962"/>
            <a:chOff x="-708715" y="3158428"/>
            <a:chExt cx="7306089" cy="11173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云形标注 8"/>
            <p:cNvSpPr/>
            <p:nvPr/>
          </p:nvSpPr>
          <p:spPr>
            <a:xfrm>
              <a:off x="-708715" y="3158428"/>
              <a:ext cx="7306089" cy="1117302"/>
            </a:xfrm>
            <a:prstGeom prst="cloudCallout">
              <a:avLst>
                <a:gd name="adj1" fmla="val -72888"/>
                <a:gd name="adj2" fmla="val -429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-61647" y="3321130"/>
              <a:ext cx="6168475" cy="782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作者</a:t>
              </a:r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为什么没有把船长的这些想法写出来？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51520" y="3363838"/>
            <a:ext cx="8703882" cy="1032349"/>
            <a:chOff x="3895598" y="2569592"/>
            <a:chExt cx="4531757" cy="128775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598" y="2569592"/>
              <a:ext cx="4531757" cy="8896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010693" y="2667191"/>
              <a:ext cx="4272756" cy="1190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体现了情况的危急，以及船长的沉着、</a:t>
              </a: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机</a:t>
              </a:r>
              <a:r>
                <a:rPr lang="zh-CN" altLang="en-US" sz="2800" b="1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智、果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断。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1545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66961" y="925091"/>
            <a:ext cx="701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6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444208" y="1312301"/>
            <a:ext cx="244827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95900" y="1870720"/>
            <a:ext cx="233130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979712" y="2388688"/>
            <a:ext cx="547260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标注 5"/>
          <p:cNvSpPr/>
          <p:nvPr/>
        </p:nvSpPr>
        <p:spPr>
          <a:xfrm>
            <a:off x="1490216" y="2787774"/>
            <a:ext cx="6034112" cy="1191816"/>
          </a:xfrm>
          <a:prstGeom prst="wedgeRoundRectCallout">
            <a:avLst>
              <a:gd name="adj1" fmla="val -20293"/>
              <a:gd name="adj2" fmla="val -80169"/>
              <a:gd name="adj3" fmla="val 16667"/>
            </a:avLst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indent="81280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这两句对水手的描写表明了事情的结局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孩子得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救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528" y="483518"/>
            <a:ext cx="849694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</a:t>
            </a:r>
            <a:r>
              <a:rPr sz="32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再读课文</a:t>
            </a:r>
            <a:r>
              <a:rPr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思考：</a:t>
            </a:r>
            <a:r>
              <a:rPr sz="32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文中的水手、猴子、孩子、船长是怎样联系在一起的</a:t>
            </a:r>
            <a:r>
              <a:rPr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9592" y="2621511"/>
            <a:ext cx="93610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     </a:t>
            </a:r>
          </a:p>
        </p:txBody>
      </p:sp>
      <p:sp>
        <p:nvSpPr>
          <p:cNvPr id="27655" name="右箭头 27654"/>
          <p:cNvSpPr/>
          <p:nvPr/>
        </p:nvSpPr>
        <p:spPr>
          <a:xfrm>
            <a:off x="1714215" y="2836776"/>
            <a:ext cx="913569" cy="9144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80017" y="235957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取乐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07117" y="262151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猴子</a:t>
            </a:r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>
            <a:off x="3466561" y="2836776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5014" y="2355726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逗</a:t>
            </a:r>
            <a:endParaRPr lang="zh-CN" sz="2800" b="1" dirty="0" smtClean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42597" y="257674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孩子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448107" y="2359220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命令跳水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9592" y="262151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</a:t>
            </a:r>
          </a:p>
        </p:txBody>
      </p:sp>
      <p:sp>
        <p:nvSpPr>
          <p:cNvPr id="27660" name="左箭头 27659"/>
          <p:cNvSpPr/>
          <p:nvPr/>
        </p:nvSpPr>
        <p:spPr>
          <a:xfrm>
            <a:off x="5448107" y="2838700"/>
            <a:ext cx="1600200" cy="99973"/>
          </a:xfrm>
          <a:prstGeom prst="leftArrow">
            <a:avLst>
              <a:gd name="adj1" fmla="val 50000"/>
              <a:gd name="adj2" fmla="val 26250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7664" name="组合 27663"/>
          <p:cNvGrpSpPr/>
          <p:nvPr/>
        </p:nvGrpSpPr>
        <p:grpSpPr>
          <a:xfrm>
            <a:off x="1498219" y="3135721"/>
            <a:ext cx="3657600" cy="504050"/>
            <a:chOff x="1200" y="2751"/>
            <a:chExt cx="2304" cy="657"/>
          </a:xfrm>
          <a:solidFill>
            <a:schemeClr val="accent2">
              <a:lumMod val="75000"/>
            </a:schemeClr>
          </a:solidFill>
        </p:grpSpPr>
        <p:grpSp>
          <p:nvGrpSpPr>
            <p:cNvPr id="36880" name="组合 27664"/>
            <p:cNvGrpSpPr/>
            <p:nvPr/>
          </p:nvGrpSpPr>
          <p:grpSpPr>
            <a:xfrm>
              <a:off x="1200" y="2784"/>
              <a:ext cx="2304" cy="624"/>
              <a:chOff x="1200" y="2832"/>
              <a:chExt cx="2304" cy="576"/>
            </a:xfrm>
            <a:grpFill/>
          </p:grpSpPr>
          <p:sp>
            <p:nvSpPr>
              <p:cNvPr id="36881" name="直接连接符 27665"/>
              <p:cNvSpPr/>
              <p:nvPr/>
            </p:nvSpPr>
            <p:spPr>
              <a:xfrm>
                <a:off x="1200" y="2832"/>
                <a:ext cx="0" cy="576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82" name="直接连接符 27666"/>
              <p:cNvSpPr/>
              <p:nvPr/>
            </p:nvSpPr>
            <p:spPr>
              <a:xfrm flipH="1">
                <a:off x="1200" y="3408"/>
                <a:ext cx="2304" cy="0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6883" name="上箭头 27667"/>
            <p:cNvSpPr/>
            <p:nvPr/>
          </p:nvSpPr>
          <p:spPr>
            <a:xfrm flipH="1">
              <a:off x="3456" y="2751"/>
              <a:ext cx="48" cy="648"/>
            </a:xfrm>
            <a:prstGeom prst="upArrow">
              <a:avLst>
                <a:gd name="adj1" fmla="val 50000"/>
                <a:gd name="adj2" fmla="val 122633"/>
              </a:avLst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033581" y="3692491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10605" y="294746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07474">
                    <a:lumMod val="7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</a:t>
            </a:r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 rot="10800000">
            <a:off x="3449183" y="2924297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655" grpId="0" animBg="1"/>
      <p:bldP spid="2" grpId="0"/>
      <p:bldP spid="8" grpId="0"/>
      <p:bldP spid="9" grpId="0" animBg="1"/>
      <p:bldP spid="10" grpId="0"/>
      <p:bldP spid="11" grpId="0"/>
      <p:bldP spid="12" grpId="0"/>
      <p:bldP spid="13" grpId="0"/>
      <p:bldP spid="27660" grpId="0" animBg="1"/>
      <p:bldP spid="15" grpId="0"/>
      <p:bldP spid="5" grpId="0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575304" y="483518"/>
            <a:ext cx="810115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回想故事的起因、经过和结果，小组内讲讲这个故事。</a:t>
            </a:r>
            <a:r>
              <a:rPr lang="en-US" altLang="zh-CN" sz="32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b="1" dirty="0" smtClean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7186" y="1707654"/>
            <a:ext cx="676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能按照事情发展的顺序将故事讲完整；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7186" y="2295348"/>
            <a:ext cx="7483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合猴子和水手的“笑”把孩子的心情变化及其原因说清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楚；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7186" y="3292150"/>
            <a:ext cx="74832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住船长的言行表达出他处事的沉着、机智和果断。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477090" y="1131590"/>
            <a:ext cx="5314458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水手拿猴取乐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戏弄孩子，孩子走上横木            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船长命令孩子跳入水中，水手们救起孩子 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948264" y="1977683"/>
            <a:ext cx="17099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急中生智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沉着冷静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605589" y="1796794"/>
            <a:ext cx="677108" cy="12241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宋体" panose="02010600030101010101" pitchFamily="2" charset="-122"/>
                <a:ea typeface="宋体" panose="02010600030101010101" pitchFamily="2" charset="-122"/>
              </a:rPr>
              <a:t>跳 水</a:t>
            </a:r>
            <a:endParaRPr lang="zh-CN" altLang="en-US" sz="3200" b="1" noProof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282697" y="1419622"/>
            <a:ext cx="194393" cy="2129417"/>
          </a:xfrm>
          <a:prstGeom prst="lef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rot="10800000">
            <a:off x="6732240" y="1347613"/>
            <a:ext cx="209851" cy="2232248"/>
          </a:xfrm>
          <a:prstGeom prst="lef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9552" y="3776722"/>
            <a:ext cx="83529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algn="ctr">
              <a:defRPr sz="4400" b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F500CA"/>
                </a:solidFill>
                <a:effectLst>
                  <a:outerShdw blurRad="12700" dist="38100" dir="2700000" algn="tl" rotWithShape="0">
                    <a:srgbClr val="F500CA">
                      <a:lumMod val="60000"/>
                      <a:lumOff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accent2">
                    <a:lumMod val="50000"/>
                  </a:schemeClr>
                </a:solidFill>
                <a:effectLst>
                  <a:outerShdw dist="25400" dir="2400000" algn="tl" rotWithShape="0">
                    <a:srgbClr val="FF6600"/>
                  </a:outerShdw>
                </a:effectLst>
              </a:rPr>
              <a:t>遇到问题，要根据具体情况，确定解决问题的方法。</a:t>
            </a:r>
          </a:p>
        </p:txBody>
      </p:sp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73" y="30089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1" y="29613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4"/>
          <p:cNvSpPr txBox="1"/>
          <p:nvPr/>
        </p:nvSpPr>
        <p:spPr>
          <a:xfrm>
            <a:off x="7004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/>
      <p:bldP spid="2" grpId="0" animBg="1"/>
      <p:bldP spid="15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8030" y="843558"/>
            <a:ext cx="8198426" cy="3970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23900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要写了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艘环游世界的帆船航行在风平浪静的大海上，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们在甲板上拿猴子取乐，猴子又去              ，孩子为了        </a:t>
            </a:r>
            <a:endParaRPr lang="en-US" altLang="zh-CN" sz="30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，不知不觉爬上桅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杆顶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端的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横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木，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情况十分危险。在紧急关头，</a:t>
            </a:r>
            <a:r>
              <a:rPr lang="zh-CN" altLang="en-US" sz="3000" b="1" spc="9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船长急中生智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3000" b="1" spc="9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。这一沉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、机智、果断的处事方式，使孩子脱离了险境。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0" y="198341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3" y="236441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683568" y="19548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108064" y="2427734"/>
            <a:ext cx="26642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038549" y="1949366"/>
            <a:ext cx="3279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戏弄船长的儿子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1560" y="3003798"/>
            <a:ext cx="23762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588224" y="1976636"/>
            <a:ext cx="1986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追回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1560" y="4083918"/>
            <a:ext cx="1991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11560" y="3604245"/>
            <a:ext cx="21162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逼儿子跳水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2484075"/>
            <a:ext cx="28427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子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抢走的帽子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622281" y="2457822"/>
            <a:ext cx="1694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8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230" y="1203598"/>
            <a:ext cx="8340060" cy="314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855" indent="-363855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愉悦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存在于生活之中，而生活存在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于劳动之中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。</a:t>
            </a:r>
          </a:p>
          <a:p>
            <a:pPr marL="363855" indent="-363855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身边永远要带着铅笔和笔记本，读书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和谈话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时碰到的一切美妙的地方都把它记下来。</a:t>
            </a:r>
          </a:p>
          <a:p>
            <a:pPr marL="363855" indent="-363855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天才的十分之一是灵感，十分之九是血汗。</a:t>
            </a:r>
          </a:p>
          <a:p>
            <a:pPr marL="363855" indent="-363855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不要把学问看作是用来装饰的王冠，也不要把学问看作是用来挤奶的奶牛。</a:t>
            </a:r>
          </a:p>
        </p:txBody>
      </p:sp>
      <p:sp>
        <p:nvSpPr>
          <p:cNvPr id="7" name="矩形 6"/>
          <p:cNvSpPr/>
          <p:nvPr/>
        </p:nvSpPr>
        <p:spPr>
          <a:xfrm>
            <a:off x="2716982" y="483518"/>
            <a:ext cx="4519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列夫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托尔斯泰的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名言  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013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0" y="37172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62373" y="339502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332358" y="987574"/>
            <a:ext cx="7984058" cy="80791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一、按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事情发展的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顺序整理下面的几句话。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</a:rPr>
              <a:t> 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92" y="1766302"/>
            <a:ext cx="730250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）孩子跳水得救。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）人们拿猴子取乐，猴子更加放肆。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）孩子走上最高的横木，非常危险。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）猴子逗孩子，孩子追猴子。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48742" y="2368642"/>
            <a:ext cx="377190" cy="6612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8742" y="3693179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8742" y="3029867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8742" y="1749960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4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9" y="35604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74" y="36557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65770" y="330174"/>
            <a:ext cx="229406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"/>
          <p:cNvSpPr txBox="1"/>
          <p:nvPr/>
        </p:nvSpPr>
        <p:spPr>
          <a:xfrm>
            <a:off x="332358" y="339502"/>
            <a:ext cx="7234252" cy="80791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二、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选择恰当的关联词填空。</a:t>
            </a:r>
          </a:p>
        </p:txBody>
      </p:sp>
      <p:sp>
        <p:nvSpPr>
          <p:cNvPr id="14" name="文本框 9"/>
          <p:cNvSpPr txBox="1"/>
          <p:nvPr/>
        </p:nvSpPr>
        <p:spPr>
          <a:xfrm>
            <a:off x="382800" y="1119391"/>
            <a:ext cx="8509680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不但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还     只要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就    </a:t>
            </a:r>
          </a:p>
          <a:p>
            <a:pPr algn="ctr"/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即使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也     因而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1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它显然知道大家拿它取乐，（       ）更加放肆起来。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2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猴子（       ）不理，（       ）撕得更凶了。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3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孩子（       ）一失足，直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摔到甲板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上（       ）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没命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了。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4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（       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）他走到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横木那头拿到了帽子，（       ）难以回转身来。</a:t>
            </a:r>
          </a:p>
        </p:txBody>
      </p:sp>
      <p:sp>
        <p:nvSpPr>
          <p:cNvPr id="5" name="矩形 4"/>
          <p:cNvSpPr/>
          <p:nvPr/>
        </p:nvSpPr>
        <p:spPr>
          <a:xfrm>
            <a:off x="5261928" y="196432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因而</a:t>
            </a:r>
          </a:p>
        </p:txBody>
      </p:sp>
      <p:sp>
        <p:nvSpPr>
          <p:cNvPr id="15" name="矩形 14"/>
          <p:cNvSpPr/>
          <p:nvPr/>
        </p:nvSpPr>
        <p:spPr>
          <a:xfrm>
            <a:off x="1664273" y="23818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不但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249138" y="241668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还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704706" y="28198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只要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775220" y="283105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就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973635" y="327781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即使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123002" y="327781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也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cc1c74f-4996-4afe-bac2-45c72fb6e54b"/>
  <p:tag name="COMMONDATA" val="eyJoZGlkIjoiNjZhZGE2NTk5MjRlY2U1MGQ3YzZkM2YyOTgwMzhmN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>
          <a:lnSpc>
            <a:spcPct val="150000"/>
          </a:lnSpc>
          <a:defRPr sz="3200" kern="0" smtClean="0"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1344</Words>
  <Application>Microsoft Office PowerPoint</Application>
  <PresentationFormat>全屏显示(16:9)</PresentationFormat>
  <Paragraphs>233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Arial</vt:lpstr>
      <vt:lpstr>宋体</vt:lpstr>
      <vt:lpstr>Times New Roman</vt:lpstr>
      <vt:lpstr>Wingdings</vt:lpstr>
      <vt:lpstr>微软雅黑</vt:lpstr>
      <vt:lpstr>汉语拼音</vt:lpstr>
      <vt:lpstr>华文行楷</vt:lpstr>
      <vt:lpstr>Calibri</vt:lpstr>
      <vt:lpstr>黑体</vt:lpstr>
      <vt:lpstr>楷体</vt:lpstr>
      <vt:lpstr>幼圆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255</cp:revision>
  <dcterms:created xsi:type="dcterms:W3CDTF">2017-03-17T02:28:00Z</dcterms:created>
  <dcterms:modified xsi:type="dcterms:W3CDTF">2024-12-13T03:57:15Z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C2115351D2C9448AB6BC31A492F4CAFE_13</vt:lpwstr>
  </property>
</Properties>
</file>