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5" r:id="rId2"/>
  </p:sldMasterIdLst>
  <p:notesMasterIdLst>
    <p:notesMasterId r:id="rId61"/>
  </p:notesMasterIdLst>
  <p:handoutMasterIdLst>
    <p:handoutMasterId r:id="rId62"/>
  </p:handoutMasterIdLst>
  <p:sldIdLst>
    <p:sldId id="1527" r:id="rId3"/>
    <p:sldId id="1333" r:id="rId4"/>
    <p:sldId id="1475" r:id="rId5"/>
    <p:sldId id="1317" r:id="rId6"/>
    <p:sldId id="1326" r:id="rId7"/>
    <p:sldId id="1329" r:id="rId8"/>
    <p:sldId id="1411" r:id="rId9"/>
    <p:sldId id="1410" r:id="rId10"/>
    <p:sldId id="1285" r:id="rId11"/>
    <p:sldId id="1356" r:id="rId12"/>
    <p:sldId id="1458" r:id="rId13"/>
    <p:sldId id="1457" r:id="rId14"/>
    <p:sldId id="1526" r:id="rId15"/>
    <p:sldId id="1354" r:id="rId16"/>
    <p:sldId id="1361" r:id="rId17"/>
    <p:sldId id="1470" r:id="rId18"/>
    <p:sldId id="1362" r:id="rId19"/>
    <p:sldId id="1471" r:id="rId20"/>
    <p:sldId id="1465" r:id="rId21"/>
    <p:sldId id="1466" r:id="rId22"/>
    <p:sldId id="1291" r:id="rId23"/>
    <p:sldId id="1459" r:id="rId24"/>
    <p:sldId id="1464" r:id="rId25"/>
    <p:sldId id="1463" r:id="rId26"/>
    <p:sldId id="1337" r:id="rId27"/>
    <p:sldId id="1379" r:id="rId28"/>
    <p:sldId id="1454" r:id="rId29"/>
    <p:sldId id="1339" r:id="rId30"/>
    <p:sldId id="1341" r:id="rId31"/>
    <p:sldId id="1381" r:id="rId32"/>
    <p:sldId id="1383" r:id="rId33"/>
    <p:sldId id="1386" r:id="rId34"/>
    <p:sldId id="1387" r:id="rId35"/>
    <p:sldId id="1325" r:id="rId36"/>
    <p:sldId id="1300" r:id="rId37"/>
    <p:sldId id="1389" r:id="rId38"/>
    <p:sldId id="1390" r:id="rId39"/>
    <p:sldId id="1433" r:id="rId40"/>
    <p:sldId id="1347" r:id="rId41"/>
    <p:sldId id="1348" r:id="rId42"/>
    <p:sldId id="1472" r:id="rId43"/>
    <p:sldId id="1473" r:id="rId44"/>
    <p:sldId id="1474" r:id="rId45"/>
    <p:sldId id="1497" r:id="rId46"/>
    <p:sldId id="1498" r:id="rId47"/>
    <p:sldId id="1499" r:id="rId48"/>
    <p:sldId id="1357" r:id="rId49"/>
    <p:sldId id="1467" r:id="rId50"/>
    <p:sldId id="1468" r:id="rId51"/>
    <p:sldId id="1469" r:id="rId52"/>
    <p:sldId id="1315" r:id="rId53"/>
    <p:sldId id="1500" r:id="rId54"/>
    <p:sldId id="1501" r:id="rId55"/>
    <p:sldId id="1502" r:id="rId56"/>
    <p:sldId id="1503" r:id="rId57"/>
    <p:sldId id="1504" r:id="rId58"/>
    <p:sldId id="1525" r:id="rId59"/>
    <p:sldId id="1094" r:id="rId60"/>
  </p:sldIdLst>
  <p:sldSz cx="9144000" cy="5143500" type="screen16x9"/>
  <p:notesSz cx="6858000" cy="9144000"/>
  <p:embeddedFontLst>
    <p:embeddedFont>
      <p:font typeface="黑体" pitchFamily="49" charset="-122"/>
      <p:regular r:id="rId63"/>
    </p:embeddedFont>
    <p:embeddedFont>
      <p:font typeface="楷体_GB2312" pitchFamily="49" charset="-122"/>
      <p:regular r:id="rId64"/>
    </p:embeddedFont>
    <p:embeddedFont>
      <p:font typeface="楷体" pitchFamily="49" charset="-122"/>
      <p:regular r:id="rId65"/>
    </p:embeddedFont>
    <p:embeddedFont>
      <p:font typeface="幼圆" pitchFamily="49" charset="-122"/>
      <p:regular r:id="rId66"/>
    </p:embeddedFont>
    <p:embeddedFont>
      <p:font typeface="仿宋" pitchFamily="49" charset="-122"/>
      <p:regular r:id="rId67"/>
    </p:embeddedFont>
    <p:embeddedFont>
      <p:font typeface="Calibri" pitchFamily="34" charset="0"/>
      <p:regular r:id="rId68"/>
      <p:bold r:id="rId69"/>
      <p:italic r:id="rId70"/>
      <p:boldItalic r:id="rId71"/>
    </p:embeddedFont>
    <p:embeddedFont>
      <p:font typeface="微软雅黑" pitchFamily="34" charset="-122"/>
      <p:regular r:id="rId72"/>
      <p:bold r:id="rId73"/>
    </p:embeddedFont>
    <p:embeddedFont>
      <p:font typeface="等线" charset="-122"/>
      <p:regular r:id="rId74"/>
      <p:bold r:id="rId75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62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12">
          <p15:clr>
            <a:srgbClr val="A4A3A4"/>
          </p15:clr>
        </p15:guide>
        <p15:guide id="2" pos="2266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00FF"/>
    <a:srgbClr val="FFCCFF"/>
    <a:srgbClr val="FF99CC"/>
    <a:srgbClr val="FF0000"/>
    <a:srgbClr val="CC99FF"/>
    <a:srgbClr val="99CCFF"/>
    <a:srgbClr val="CCFF99"/>
    <a:srgbClr val="FF00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38" autoAdjust="0"/>
    <p:restoredTop sz="94705" autoAdjust="0"/>
  </p:normalViewPr>
  <p:slideViewPr>
    <p:cSldViewPr>
      <p:cViewPr>
        <p:scale>
          <a:sx n="100" d="100"/>
          <a:sy n="100" d="100"/>
        </p:scale>
        <p:origin x="-1116" y="-216"/>
      </p:cViewPr>
      <p:guideLst>
        <p:guide orient="horz" pos="3162"/>
        <p:guide pos="5760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8" d="100"/>
          <a:sy n="68" d="100"/>
        </p:scale>
        <p:origin x="-2856" y="-90"/>
      </p:cViewPr>
      <p:guideLst>
        <p:guide orient="horz" pos="2912"/>
        <p:guide pos="226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font" Target="fonts/font1.fntdata"/><Relationship Id="rId68" Type="http://schemas.openxmlformats.org/officeDocument/2006/relationships/font" Target="fonts/font6.fntdata"/><Relationship Id="rId76" Type="http://schemas.openxmlformats.org/officeDocument/2006/relationships/commentAuthors" Target="commentAuthors.xml"/><Relationship Id="rId7" Type="http://schemas.openxmlformats.org/officeDocument/2006/relationships/slide" Target="slides/slide5.xml"/><Relationship Id="rId71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font" Target="fonts/font4.fntdata"/><Relationship Id="rId74" Type="http://schemas.openxmlformats.org/officeDocument/2006/relationships/font" Target="fonts/font12.fntdata"/><Relationship Id="rId79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font" Target="fonts/font3.fntdata"/><Relationship Id="rId73" Type="http://schemas.openxmlformats.org/officeDocument/2006/relationships/font" Target="fonts/font11.fntdata"/><Relationship Id="rId78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font" Target="fonts/font2.fntdata"/><Relationship Id="rId69" Type="http://schemas.openxmlformats.org/officeDocument/2006/relationships/font" Target="fonts/font7.fntdata"/><Relationship Id="rId77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10.fntdata"/><Relationship Id="rId80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font" Target="fonts/font5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handoutMaster" Target="handoutMasters/handoutMaster1.xml"/><Relationship Id="rId70" Type="http://schemas.openxmlformats.org/officeDocument/2006/relationships/font" Target="fonts/font8.fntdata"/><Relationship Id="rId75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svg"/><Relationship Id="rId1" Type="http://schemas.openxmlformats.org/officeDocument/2006/relationships/image" Target="../media/image44.png"/><Relationship Id="rId6" Type="http://schemas.openxmlformats.org/officeDocument/2006/relationships/image" Target="../media/image48.svg"/><Relationship Id="rId5" Type="http://schemas.openxmlformats.org/officeDocument/2006/relationships/image" Target="../media/image46.png"/><Relationship Id="rId4" Type="http://schemas.openxmlformats.org/officeDocument/2006/relationships/image" Target="../media/image4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DBEC0D-3228-4D94-B6A9-7DC29421F586}" type="doc">
      <dgm:prSet loTypeId="urn:microsoft.com/office/officeart/2005/8/layout/hProcess3" loCatId="process" qsTypeId="urn:microsoft.com/office/officeart/2005/8/quickstyle/simple2#1" qsCatId="simple" csTypeId="urn:microsoft.com/office/officeart/2005/8/colors/accent1_2#1" csCatId="accent1" phldr="0"/>
      <dgm:spPr/>
    </dgm:pt>
    <dgm:pt modelId="{5E14B514-13A8-41E1-AABB-D87B52F0F7A7}">
      <dgm:prSet phldrT="[文本]" phldr="0" custT="1"/>
      <dgm:spPr/>
      <dgm:t>
        <a:bodyPr vert="horz" wrap="square"/>
        <a:lstStyle/>
        <a:p>
          <a:pPr algn="ctr" eaLnBrk="1" fontAlgn="auto" latinLnBrk="0" hangingPunct="1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r>
            <a:rPr lang="zh-CN" altLang="zh-CN" sz="4400" b="1" dirty="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rPr>
            <a:t>中国的世界文化遗产</a:t>
          </a:r>
        </a:p>
      </dgm:t>
    </dgm:pt>
    <dgm:pt modelId="{D5D91FC0-0661-4826-8DB4-BD3CA46365AD}" type="parTrans" cxnId="{65800DAA-5148-40E4-A23F-E9523A3D645F}">
      <dgm:prSet/>
      <dgm:spPr/>
    </dgm:pt>
    <dgm:pt modelId="{352F5739-0E5F-4077-AB9E-377BD3FB7247}" type="sibTrans" cxnId="{65800DAA-5148-40E4-A23F-E9523A3D645F}">
      <dgm:prSet/>
      <dgm:spPr/>
    </dgm:pt>
    <dgm:pt modelId="{9A3FCB0A-4CCC-43D3-94CF-93AE13B1B8CC}" type="pres">
      <dgm:prSet presAssocID="{D9DBEC0D-3228-4D94-B6A9-7DC29421F586}" presName="Name0" presStyleCnt="0">
        <dgm:presLayoutVars>
          <dgm:dir/>
          <dgm:animLvl val="lvl"/>
          <dgm:resizeHandles val="exact"/>
        </dgm:presLayoutVars>
      </dgm:prSet>
      <dgm:spPr/>
    </dgm:pt>
    <dgm:pt modelId="{70D47F91-7FB2-4CD8-9A24-A43456964789}" type="pres">
      <dgm:prSet presAssocID="{D9DBEC0D-3228-4D94-B6A9-7DC29421F586}" presName="dummy" presStyleCnt="0"/>
      <dgm:spPr/>
    </dgm:pt>
    <dgm:pt modelId="{AEB5B7CB-ACC5-4FD0-A6CB-9E4450DCC121}" type="pres">
      <dgm:prSet presAssocID="{D9DBEC0D-3228-4D94-B6A9-7DC29421F586}" presName="linH" presStyleCnt="0"/>
      <dgm:spPr/>
    </dgm:pt>
    <dgm:pt modelId="{6079EE43-7223-4044-88AF-4F6AC0469A7D}" type="pres">
      <dgm:prSet presAssocID="{D9DBEC0D-3228-4D94-B6A9-7DC29421F586}" presName="padding1" presStyleCnt="0"/>
      <dgm:spPr/>
    </dgm:pt>
    <dgm:pt modelId="{B84BDF4C-85B7-468C-A98E-AC98CA661420}" type="pres">
      <dgm:prSet presAssocID="{5E14B514-13A8-41E1-AABB-D87B52F0F7A7}" presName="linV" presStyleCnt="0"/>
      <dgm:spPr/>
    </dgm:pt>
    <dgm:pt modelId="{98D3B755-23E2-43D3-802D-80CC92377972}" type="pres">
      <dgm:prSet presAssocID="{5E14B514-13A8-41E1-AABB-D87B52F0F7A7}" presName="spVertical1" presStyleCnt="0"/>
      <dgm:spPr/>
    </dgm:pt>
    <dgm:pt modelId="{FE8AC867-2966-4F3E-8B7C-683A8FC5320B}" type="pres">
      <dgm:prSet presAssocID="{5E14B514-13A8-41E1-AABB-D87B52F0F7A7}" presName="parTx" presStyleLbl="revTx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728B0B2-5243-4115-901E-68C845CD4A6B}" type="pres">
      <dgm:prSet presAssocID="{5E14B514-13A8-41E1-AABB-D87B52F0F7A7}" presName="spVertical2" presStyleCnt="0"/>
      <dgm:spPr/>
    </dgm:pt>
    <dgm:pt modelId="{28A411E3-BCF9-44E5-98F4-EE3D69B645B8}" type="pres">
      <dgm:prSet presAssocID="{5E14B514-13A8-41E1-AABB-D87B52F0F7A7}" presName="spVertical3" presStyleCnt="0"/>
      <dgm:spPr/>
    </dgm:pt>
    <dgm:pt modelId="{C6E6D5DA-2142-4311-B4A3-8853B3D395CE}" type="pres">
      <dgm:prSet presAssocID="{D9DBEC0D-3228-4D94-B6A9-7DC29421F586}" presName="padding2" presStyleCnt="0"/>
      <dgm:spPr/>
    </dgm:pt>
    <dgm:pt modelId="{A0B6043F-1DE0-4553-9FFF-75829C586A51}" type="pres">
      <dgm:prSet presAssocID="{D9DBEC0D-3228-4D94-B6A9-7DC29421F586}" presName="negArrow" presStyleCnt="0"/>
      <dgm:spPr/>
    </dgm:pt>
    <dgm:pt modelId="{BE4AC2E3-1CE5-4186-AE56-712663C7BBBF}" type="pres">
      <dgm:prSet presAssocID="{D9DBEC0D-3228-4D94-B6A9-7DC29421F586}" presName="backgroundArrow" presStyleLbl="node1" presStyleIdx="0" presStyleCnt="1"/>
      <dgm:spPr/>
    </dgm:pt>
  </dgm:ptLst>
  <dgm:cxnLst>
    <dgm:cxn modelId="{015E3759-4E73-42DB-A3BE-F250916412E2}" type="presOf" srcId="{D9DBEC0D-3228-4D94-B6A9-7DC29421F586}" destId="{9A3FCB0A-4CCC-43D3-94CF-93AE13B1B8CC}" srcOrd="0" destOrd="0" presId="urn:microsoft.com/office/officeart/2005/8/layout/hProcess3"/>
    <dgm:cxn modelId="{65800DAA-5148-40E4-A23F-E9523A3D645F}" srcId="{D9DBEC0D-3228-4D94-B6A9-7DC29421F586}" destId="{5E14B514-13A8-41E1-AABB-D87B52F0F7A7}" srcOrd="0" destOrd="0" parTransId="{D5D91FC0-0661-4826-8DB4-BD3CA46365AD}" sibTransId="{352F5739-0E5F-4077-AB9E-377BD3FB7247}"/>
    <dgm:cxn modelId="{D78E76B9-B810-41C1-A192-FD19ECFBCAC4}" type="presOf" srcId="{5E14B514-13A8-41E1-AABB-D87B52F0F7A7}" destId="{FE8AC867-2966-4F3E-8B7C-683A8FC5320B}" srcOrd="0" destOrd="0" presId="urn:microsoft.com/office/officeart/2005/8/layout/hProcess3"/>
    <dgm:cxn modelId="{A82BFDF4-2A33-48CB-AA9B-46E146406B40}" type="presParOf" srcId="{9A3FCB0A-4CCC-43D3-94CF-93AE13B1B8CC}" destId="{70D47F91-7FB2-4CD8-9A24-A43456964789}" srcOrd="0" destOrd="0" presId="urn:microsoft.com/office/officeart/2005/8/layout/hProcess3"/>
    <dgm:cxn modelId="{F9A043EF-184C-41C2-BA53-8809542050ED}" type="presParOf" srcId="{9A3FCB0A-4CCC-43D3-94CF-93AE13B1B8CC}" destId="{AEB5B7CB-ACC5-4FD0-A6CB-9E4450DCC121}" srcOrd="1" destOrd="0" presId="urn:microsoft.com/office/officeart/2005/8/layout/hProcess3"/>
    <dgm:cxn modelId="{305FD1CB-F3A0-40B2-AFC5-E0B5E8136D94}" type="presParOf" srcId="{AEB5B7CB-ACC5-4FD0-A6CB-9E4450DCC121}" destId="{6079EE43-7223-4044-88AF-4F6AC0469A7D}" srcOrd="0" destOrd="0" presId="urn:microsoft.com/office/officeart/2005/8/layout/hProcess3"/>
    <dgm:cxn modelId="{8956934A-FEC3-4745-9962-93AA5584F401}" type="presParOf" srcId="{AEB5B7CB-ACC5-4FD0-A6CB-9E4450DCC121}" destId="{B84BDF4C-85B7-468C-A98E-AC98CA661420}" srcOrd="1" destOrd="0" presId="urn:microsoft.com/office/officeart/2005/8/layout/hProcess3"/>
    <dgm:cxn modelId="{F4A446FC-98C2-4BB1-992A-ADC289BD7F90}" type="presParOf" srcId="{B84BDF4C-85B7-468C-A98E-AC98CA661420}" destId="{98D3B755-23E2-43D3-802D-80CC92377972}" srcOrd="0" destOrd="0" presId="urn:microsoft.com/office/officeart/2005/8/layout/hProcess3"/>
    <dgm:cxn modelId="{6B4E3591-82A1-4147-A289-FE3C026DE84B}" type="presParOf" srcId="{B84BDF4C-85B7-468C-A98E-AC98CA661420}" destId="{FE8AC867-2966-4F3E-8B7C-683A8FC5320B}" srcOrd="1" destOrd="0" presId="urn:microsoft.com/office/officeart/2005/8/layout/hProcess3"/>
    <dgm:cxn modelId="{7EB4855A-22FD-44CA-B9DD-9AB5D9467037}" type="presParOf" srcId="{B84BDF4C-85B7-468C-A98E-AC98CA661420}" destId="{3728B0B2-5243-4115-901E-68C845CD4A6B}" srcOrd="2" destOrd="0" presId="urn:microsoft.com/office/officeart/2005/8/layout/hProcess3"/>
    <dgm:cxn modelId="{5D83AA85-C9F3-4578-A47F-3F4453CA8C18}" type="presParOf" srcId="{B84BDF4C-85B7-468C-A98E-AC98CA661420}" destId="{28A411E3-BCF9-44E5-98F4-EE3D69B645B8}" srcOrd="3" destOrd="0" presId="urn:microsoft.com/office/officeart/2005/8/layout/hProcess3"/>
    <dgm:cxn modelId="{E23A1395-1085-4C97-86C6-7EF61DFDBBB0}" type="presParOf" srcId="{AEB5B7CB-ACC5-4FD0-A6CB-9E4450DCC121}" destId="{C6E6D5DA-2142-4311-B4A3-8853B3D395CE}" srcOrd="2" destOrd="0" presId="urn:microsoft.com/office/officeart/2005/8/layout/hProcess3"/>
    <dgm:cxn modelId="{8D89C78A-9B6B-4E7B-8182-E40547AE5DD3}" type="presParOf" srcId="{AEB5B7CB-ACC5-4FD0-A6CB-9E4450DCC121}" destId="{A0B6043F-1DE0-4553-9FFF-75829C586A51}" srcOrd="3" destOrd="0" presId="urn:microsoft.com/office/officeart/2005/8/layout/hProcess3"/>
    <dgm:cxn modelId="{B2EDB597-FE4A-4CB0-813E-B7F9B42382BE}" type="presParOf" srcId="{AEB5B7CB-ACC5-4FD0-A6CB-9E4450DCC121}" destId="{BE4AC2E3-1CE5-4186-AE56-712663C7BBBF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FFE6D6E-ADF5-450C-9BCC-D2576740C9A4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1560B475-A0C2-406B-8717-4124CF567C75}">
      <dgm:prSet/>
      <dgm:spPr/>
      <dgm:t>
        <a:bodyPr/>
        <a:lstStyle/>
        <a:p>
          <a:r>
            <a:rPr lang="en-US" b="1" dirty="0"/>
            <a:t>1.</a:t>
          </a:r>
          <a:r>
            <a:rPr lang="zh-CN" b="1" dirty="0"/>
            <a:t>特点鲜明</a:t>
          </a:r>
          <a:endParaRPr lang="zh-CN" dirty="0"/>
        </a:p>
      </dgm:t>
    </dgm:pt>
    <dgm:pt modelId="{6AA79B07-8DCF-4666-B7AA-9607D9D11EB3}" type="parTrans" cxnId="{1C6FB4D7-5161-4007-B6F5-3E7D85E4841D}">
      <dgm:prSet/>
      <dgm:spPr/>
      <dgm:t>
        <a:bodyPr/>
        <a:lstStyle/>
        <a:p>
          <a:endParaRPr lang="zh-CN" altLang="en-US"/>
        </a:p>
      </dgm:t>
    </dgm:pt>
    <dgm:pt modelId="{36DD91FA-BCF8-44FF-99CA-7CD17EBE2EE6}" type="sibTrans" cxnId="{1C6FB4D7-5161-4007-B6F5-3E7D85E4841D}">
      <dgm:prSet/>
      <dgm:spPr/>
      <dgm:t>
        <a:bodyPr/>
        <a:lstStyle/>
        <a:p>
          <a:endParaRPr lang="zh-CN" altLang="en-US"/>
        </a:p>
      </dgm:t>
    </dgm:pt>
    <dgm:pt modelId="{9C233FAD-076B-4BAC-A383-9B9176905253}">
      <dgm:prSet/>
      <dgm:spPr/>
      <dgm:t>
        <a:bodyPr/>
        <a:lstStyle/>
        <a:p>
          <a:r>
            <a:rPr lang="zh-CN" dirty="0"/>
            <a:t>和美、佛香阁的神秘、昆明湖的大和美、十七孔桥的精湛技艺，这些都体现了颐和园的特点，鲜明突出地呈现在读者面前。</a:t>
          </a:r>
        </a:p>
      </dgm:t>
    </dgm:pt>
    <dgm:pt modelId="{4C0FA46B-1E05-4484-8BCB-372BE7AA836D}" type="parTrans" cxnId="{087A8BC7-DDAE-4A6A-890B-8FA1C900F94F}">
      <dgm:prSet/>
      <dgm:spPr/>
      <dgm:t>
        <a:bodyPr/>
        <a:lstStyle/>
        <a:p>
          <a:endParaRPr lang="zh-CN" altLang="en-US"/>
        </a:p>
      </dgm:t>
    </dgm:pt>
    <dgm:pt modelId="{3BC728F3-395B-4C43-9E87-52812D1D6015}" type="sibTrans" cxnId="{087A8BC7-DDAE-4A6A-890B-8FA1C900F94F}">
      <dgm:prSet/>
      <dgm:spPr/>
      <dgm:t>
        <a:bodyPr/>
        <a:lstStyle/>
        <a:p>
          <a:endParaRPr lang="zh-CN" altLang="en-US"/>
        </a:p>
      </dgm:t>
    </dgm:pt>
    <dgm:pt modelId="{D11035C4-D766-4981-8DC9-525B8C329EEB}">
      <dgm:prSet/>
      <dgm:spPr/>
      <dgm:t>
        <a:bodyPr/>
        <a:lstStyle/>
        <a:p>
          <a:r>
            <a:rPr lang="en-US" b="1" dirty="0"/>
            <a:t>2. </a:t>
          </a:r>
          <a:r>
            <a:rPr lang="zh-CN" altLang="en-US" b="1" dirty="0"/>
            <a:t>生动有趣</a:t>
          </a:r>
          <a:endParaRPr lang="zh-CN" dirty="0"/>
        </a:p>
      </dgm:t>
    </dgm:pt>
    <dgm:pt modelId="{0AEE3A71-DFD5-4174-8A5E-763CE3959276}" type="parTrans" cxnId="{4E351FF5-5036-4F02-8A4C-2EC8CD56DE2E}">
      <dgm:prSet/>
      <dgm:spPr/>
      <dgm:t>
        <a:bodyPr/>
        <a:lstStyle/>
        <a:p>
          <a:endParaRPr lang="zh-CN" altLang="en-US"/>
        </a:p>
      </dgm:t>
    </dgm:pt>
    <dgm:pt modelId="{B1A6FDA0-46F5-4A09-B26C-F6A7744CBA5A}" type="sibTrans" cxnId="{4E351FF5-5036-4F02-8A4C-2EC8CD56DE2E}">
      <dgm:prSet/>
      <dgm:spPr/>
      <dgm:t>
        <a:bodyPr/>
        <a:lstStyle/>
        <a:p>
          <a:endParaRPr lang="zh-CN" altLang="en-US"/>
        </a:p>
      </dgm:t>
    </dgm:pt>
    <dgm:pt modelId="{D3F23B3E-58D8-4900-917E-3E861012725D}">
      <dgm:prSet/>
      <dgm:spPr/>
      <dgm:t>
        <a:bodyPr/>
        <a:lstStyle/>
        <a:p>
          <a:r>
            <a:rPr lang="zh-CN" dirty="0"/>
            <a:t>作者用数字把佛香阁结构介绍得很具体，用比喻</a:t>
          </a:r>
          <a:r>
            <a:rPr lang="zh-CN" u="sng" dirty="0"/>
            <a:t>把</a:t>
          </a:r>
          <a:r>
            <a:rPr lang="zh-CN" dirty="0"/>
            <a:t>昆明湖的美写得很形象，用佛香阁的传说，把文章写得很有趣味性。</a:t>
          </a:r>
        </a:p>
      </dgm:t>
    </dgm:pt>
    <dgm:pt modelId="{7D5AD6D1-CC13-40F4-A12F-E3E9A2ACA22A}" type="parTrans" cxnId="{3ECFD4BD-0D93-4BAF-80ED-7F976AED67B8}">
      <dgm:prSet/>
      <dgm:spPr/>
      <dgm:t>
        <a:bodyPr/>
        <a:lstStyle/>
        <a:p>
          <a:endParaRPr lang="zh-CN" altLang="en-US"/>
        </a:p>
      </dgm:t>
    </dgm:pt>
    <dgm:pt modelId="{266BB35F-4276-4469-A7A2-0AB3140E52BA}" type="sibTrans" cxnId="{3ECFD4BD-0D93-4BAF-80ED-7F976AED67B8}">
      <dgm:prSet/>
      <dgm:spPr/>
      <dgm:t>
        <a:bodyPr/>
        <a:lstStyle/>
        <a:p>
          <a:endParaRPr lang="zh-CN" altLang="en-US"/>
        </a:p>
      </dgm:t>
    </dgm:pt>
    <dgm:pt modelId="{654A359A-ABE7-480A-8405-CEF50AF12D7F}">
      <dgm:prSet/>
      <dgm:spPr/>
      <dgm:t>
        <a:bodyPr/>
        <a:lstStyle/>
        <a:p>
          <a:r>
            <a:rPr lang="en-US" altLang="zh-CN" b="1" dirty="0"/>
            <a:t>3.</a:t>
          </a:r>
          <a:r>
            <a:rPr lang="zh-CN" b="1" dirty="0"/>
            <a:t>条理清晰</a:t>
          </a:r>
          <a:endParaRPr lang="zh-CN" dirty="0"/>
        </a:p>
      </dgm:t>
    </dgm:pt>
    <dgm:pt modelId="{CD1680B1-B15D-4EEC-BFD5-330871771A40}" type="parTrans" cxnId="{DEAFFD2E-5AC6-4D06-961E-CF6F7EAEF1A1}">
      <dgm:prSet/>
      <dgm:spPr/>
      <dgm:t>
        <a:bodyPr/>
        <a:lstStyle/>
        <a:p>
          <a:endParaRPr lang="zh-CN" altLang="en-US"/>
        </a:p>
      </dgm:t>
    </dgm:pt>
    <dgm:pt modelId="{12684EAF-7DCA-4E96-BCBC-BF4A3F1113EC}" type="sibTrans" cxnId="{DEAFFD2E-5AC6-4D06-961E-CF6F7EAEF1A1}">
      <dgm:prSet/>
      <dgm:spPr/>
      <dgm:t>
        <a:bodyPr/>
        <a:lstStyle/>
        <a:p>
          <a:endParaRPr lang="zh-CN" altLang="en-US"/>
        </a:p>
      </dgm:t>
    </dgm:pt>
    <dgm:pt modelId="{F1BD1735-E7D8-4BA9-B88D-3CE99986C56E}">
      <dgm:prSet/>
      <dgm:spPr/>
      <dgm:t>
        <a:bodyPr/>
        <a:lstStyle/>
        <a:p>
          <a:r>
            <a:rPr lang="zh-CN" dirty="0"/>
            <a:t>文章依次介绍了颐和园的位置、地位、长廊、佛香阁、昆明湖、十七孔桥等，条理清晰，重点突出。</a:t>
          </a:r>
        </a:p>
      </dgm:t>
    </dgm:pt>
    <dgm:pt modelId="{0359B205-1EE2-4D05-9169-50D5006AFB1F}" type="parTrans" cxnId="{AA54A4AA-C456-455B-BE65-4B42503FEC34}">
      <dgm:prSet/>
      <dgm:spPr/>
      <dgm:t>
        <a:bodyPr/>
        <a:lstStyle/>
        <a:p>
          <a:endParaRPr lang="zh-CN" altLang="en-US"/>
        </a:p>
      </dgm:t>
    </dgm:pt>
    <dgm:pt modelId="{88DB79A2-DF7D-48FD-9D3B-F5837F07850E}" type="sibTrans" cxnId="{AA54A4AA-C456-455B-BE65-4B42503FEC34}">
      <dgm:prSet/>
      <dgm:spPr/>
      <dgm:t>
        <a:bodyPr/>
        <a:lstStyle/>
        <a:p>
          <a:endParaRPr lang="zh-CN" altLang="en-US"/>
        </a:p>
      </dgm:t>
    </dgm:pt>
    <dgm:pt modelId="{FADB183D-A3F4-4CB9-A133-A49FF8045717}" type="pres">
      <dgm:prSet presAssocID="{AFFE6D6E-ADF5-450C-9BCC-D2576740C9A4}" presName="diagram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35638AC9-6869-4180-8F60-D96C8CE533F6}" type="pres">
      <dgm:prSet presAssocID="{1560B475-A0C2-406B-8717-4124CF567C75}" presName="compNode" presStyleCnt="0"/>
      <dgm:spPr/>
    </dgm:pt>
    <dgm:pt modelId="{39500EAF-69D8-4D72-B2AA-67133E3A04ED}" type="pres">
      <dgm:prSet presAssocID="{1560B475-A0C2-406B-8717-4124CF567C75}" presName="childRect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586A600-8DDB-4B46-A376-5C5045D0AA7A}" type="pres">
      <dgm:prSet presAssocID="{1560B475-A0C2-406B-8717-4124CF567C75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F1B8A9D-7321-4239-AD51-FEB84BC76224}" type="pres">
      <dgm:prSet presAssocID="{1560B475-A0C2-406B-8717-4124CF567C75}" presName="parentRect" presStyleLbl="alignNode1" presStyleIdx="0" presStyleCnt="3"/>
      <dgm:spPr/>
      <dgm:t>
        <a:bodyPr/>
        <a:lstStyle/>
        <a:p>
          <a:endParaRPr lang="zh-CN" altLang="en-US"/>
        </a:p>
      </dgm:t>
    </dgm:pt>
    <dgm:pt modelId="{03F38066-A1ED-4D59-8465-830F02F69D80}" type="pres">
      <dgm:prSet presAssocID="{1560B475-A0C2-406B-8717-4124CF567C75}" presName="adorn" presStyleLbl="fgAccFollowNod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  <dgm:extLst>
        <a:ext uri="{E40237B7-FDA0-4F09-8148-C483321AD2D9}">
          <dgm14:cNvPr xmlns:dgm14="http://schemas.microsoft.com/office/drawing/2010/diagram" id="0" name="" descr="聊天"/>
        </a:ext>
      </dgm:extLst>
    </dgm:pt>
    <dgm:pt modelId="{0F8F3A15-1EC2-4C49-BE49-D5B03F7FCE5F}" type="pres">
      <dgm:prSet presAssocID="{36DD91FA-BCF8-44FF-99CA-7CD17EBE2EE6}" presName="sibTrans" presStyleLbl="sibTrans2D1" presStyleIdx="0" presStyleCnt="0"/>
      <dgm:spPr/>
      <dgm:t>
        <a:bodyPr/>
        <a:lstStyle/>
        <a:p>
          <a:endParaRPr lang="zh-CN" altLang="en-US"/>
        </a:p>
      </dgm:t>
    </dgm:pt>
    <dgm:pt modelId="{3DF8D8B5-E62F-4C06-AD97-FCBE45801E6C}" type="pres">
      <dgm:prSet presAssocID="{D11035C4-D766-4981-8DC9-525B8C329EEB}" presName="compNode" presStyleCnt="0"/>
      <dgm:spPr/>
    </dgm:pt>
    <dgm:pt modelId="{11DFC98E-E12C-447B-948B-25DB3CD24C49}" type="pres">
      <dgm:prSet presAssocID="{D11035C4-D766-4981-8DC9-525B8C329EEB}" presName="childRect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23690B9-877B-4CD3-B8BC-066CB4773D8A}" type="pres">
      <dgm:prSet presAssocID="{D11035C4-D766-4981-8DC9-525B8C329EEB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FFBD13C-C1B2-439F-995D-463FBDC68A3B}" type="pres">
      <dgm:prSet presAssocID="{D11035C4-D766-4981-8DC9-525B8C329EEB}" presName="parentRect" presStyleLbl="alignNode1" presStyleIdx="1" presStyleCnt="3"/>
      <dgm:spPr/>
      <dgm:t>
        <a:bodyPr/>
        <a:lstStyle/>
        <a:p>
          <a:endParaRPr lang="zh-CN" altLang="en-US"/>
        </a:p>
      </dgm:t>
    </dgm:pt>
    <dgm:pt modelId="{81B136B9-D847-4D29-B6D4-5A0179C465FE}" type="pres">
      <dgm:prSet presAssocID="{D11035C4-D766-4981-8DC9-525B8C329EEB}" presName="adorn" presStyleLbl="fgAccFollowNode1" presStyleIdx="1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  <dgm:extLst>
        <a:ext uri="{E40237B7-FDA0-4F09-8148-C483321AD2D9}">
          <dgm14:cNvPr xmlns:dgm14="http://schemas.microsoft.com/office/drawing/2010/diagram" id="0" name="" descr="丘陵场景"/>
        </a:ext>
      </dgm:extLst>
    </dgm:pt>
    <dgm:pt modelId="{2C992BED-A3F7-473A-9B4E-ED31C6BFC31A}" type="pres">
      <dgm:prSet presAssocID="{B1A6FDA0-46F5-4A09-B26C-F6A7744CBA5A}" presName="sibTrans" presStyleLbl="sibTrans2D1" presStyleIdx="0" presStyleCnt="0"/>
      <dgm:spPr/>
      <dgm:t>
        <a:bodyPr/>
        <a:lstStyle/>
        <a:p>
          <a:endParaRPr lang="zh-CN" altLang="en-US"/>
        </a:p>
      </dgm:t>
    </dgm:pt>
    <dgm:pt modelId="{86ACBA5E-F861-463A-8488-8EA88F80234C}" type="pres">
      <dgm:prSet presAssocID="{654A359A-ABE7-480A-8405-CEF50AF12D7F}" presName="compNode" presStyleCnt="0"/>
      <dgm:spPr/>
    </dgm:pt>
    <dgm:pt modelId="{81CA3962-1DFE-422C-9862-437F9B0002F7}" type="pres">
      <dgm:prSet presAssocID="{654A359A-ABE7-480A-8405-CEF50AF12D7F}" presName="childRect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47792FF-6DB6-4DAF-9816-54ECF397FE43}" type="pres">
      <dgm:prSet presAssocID="{654A359A-ABE7-480A-8405-CEF50AF12D7F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89E8C87-DCA9-4A89-84FE-DEC559AA794B}" type="pres">
      <dgm:prSet presAssocID="{654A359A-ABE7-480A-8405-CEF50AF12D7F}" presName="parentRect" presStyleLbl="alignNode1" presStyleIdx="2" presStyleCnt="3"/>
      <dgm:spPr/>
      <dgm:t>
        <a:bodyPr/>
        <a:lstStyle/>
        <a:p>
          <a:endParaRPr lang="zh-CN" altLang="en-US"/>
        </a:p>
      </dgm:t>
    </dgm:pt>
    <dgm:pt modelId="{C87FC5FB-CF3E-4344-8C19-E15AD9D6DBBC}" type="pres">
      <dgm:prSet presAssocID="{654A359A-ABE7-480A-8405-CEF50AF12D7F}" presName="adorn" presStyleLbl="fgAccFollowNode1" presStyleIdx="2" presStyleCnt="3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  <dgm:extLst>
        <a:ext uri="{E40237B7-FDA0-4F09-8148-C483321AD2D9}">
          <dgm14:cNvPr xmlns:dgm14="http://schemas.microsoft.com/office/drawing/2010/diagram" id="0" name="" descr="靶心"/>
        </a:ext>
      </dgm:extLst>
    </dgm:pt>
  </dgm:ptLst>
  <dgm:cxnLst>
    <dgm:cxn modelId="{1C6FB4D7-5161-4007-B6F5-3E7D85E4841D}" srcId="{AFFE6D6E-ADF5-450C-9BCC-D2576740C9A4}" destId="{1560B475-A0C2-406B-8717-4124CF567C75}" srcOrd="0" destOrd="0" parTransId="{6AA79B07-8DCF-4666-B7AA-9607D9D11EB3}" sibTransId="{36DD91FA-BCF8-44FF-99CA-7CD17EBE2EE6}"/>
    <dgm:cxn modelId="{3ECFD4BD-0D93-4BAF-80ED-7F976AED67B8}" srcId="{D11035C4-D766-4981-8DC9-525B8C329EEB}" destId="{D3F23B3E-58D8-4900-917E-3E861012725D}" srcOrd="0" destOrd="0" parTransId="{7D5AD6D1-CC13-40F4-A12F-E3E9A2ACA22A}" sibTransId="{266BB35F-4276-4469-A7A2-0AB3140E52BA}"/>
    <dgm:cxn modelId="{20AADB58-9D39-440F-A8FA-AAD0FDCC0777}" type="presOf" srcId="{36DD91FA-BCF8-44FF-99CA-7CD17EBE2EE6}" destId="{0F8F3A15-1EC2-4C49-BE49-D5B03F7FCE5F}" srcOrd="0" destOrd="0" presId="urn:microsoft.com/office/officeart/2005/8/layout/bList2"/>
    <dgm:cxn modelId="{720BF256-4849-4D11-8E83-5E202A539C6A}" type="presOf" srcId="{D11035C4-D766-4981-8DC9-525B8C329EEB}" destId="{B23690B9-877B-4CD3-B8BC-066CB4773D8A}" srcOrd="0" destOrd="0" presId="urn:microsoft.com/office/officeart/2005/8/layout/bList2"/>
    <dgm:cxn modelId="{F07F07F3-749B-435B-8EBB-35BD7D09F99D}" type="presOf" srcId="{B1A6FDA0-46F5-4A09-B26C-F6A7744CBA5A}" destId="{2C992BED-A3F7-473A-9B4E-ED31C6BFC31A}" srcOrd="0" destOrd="0" presId="urn:microsoft.com/office/officeart/2005/8/layout/bList2"/>
    <dgm:cxn modelId="{AC0AA3F5-DA59-4708-8CE3-21944CD0C193}" type="presOf" srcId="{D3F23B3E-58D8-4900-917E-3E861012725D}" destId="{11DFC98E-E12C-447B-948B-25DB3CD24C49}" srcOrd="0" destOrd="0" presId="urn:microsoft.com/office/officeart/2005/8/layout/bList2"/>
    <dgm:cxn modelId="{AA54A4AA-C456-455B-BE65-4B42503FEC34}" srcId="{654A359A-ABE7-480A-8405-CEF50AF12D7F}" destId="{F1BD1735-E7D8-4BA9-B88D-3CE99986C56E}" srcOrd="0" destOrd="0" parTransId="{0359B205-1EE2-4D05-9169-50D5006AFB1F}" sibTransId="{88DB79A2-DF7D-48FD-9D3B-F5837F07850E}"/>
    <dgm:cxn modelId="{8C381A9B-2F62-4B16-BADB-92EE960DB132}" type="presOf" srcId="{1560B475-A0C2-406B-8717-4124CF567C75}" destId="{3586A600-8DDB-4B46-A376-5C5045D0AA7A}" srcOrd="0" destOrd="0" presId="urn:microsoft.com/office/officeart/2005/8/layout/bList2"/>
    <dgm:cxn modelId="{AF9DD20D-A3FE-4938-A142-D82533633060}" type="presOf" srcId="{1560B475-A0C2-406B-8717-4124CF567C75}" destId="{1F1B8A9D-7321-4239-AD51-FEB84BC76224}" srcOrd="1" destOrd="0" presId="urn:microsoft.com/office/officeart/2005/8/layout/bList2"/>
    <dgm:cxn modelId="{96BD0702-3F4D-4BE9-9C48-54BDB3D3585F}" type="presOf" srcId="{F1BD1735-E7D8-4BA9-B88D-3CE99986C56E}" destId="{81CA3962-1DFE-422C-9862-437F9B0002F7}" srcOrd="0" destOrd="0" presId="urn:microsoft.com/office/officeart/2005/8/layout/bList2"/>
    <dgm:cxn modelId="{4E351FF5-5036-4F02-8A4C-2EC8CD56DE2E}" srcId="{AFFE6D6E-ADF5-450C-9BCC-D2576740C9A4}" destId="{D11035C4-D766-4981-8DC9-525B8C329EEB}" srcOrd="1" destOrd="0" parTransId="{0AEE3A71-DFD5-4174-8A5E-763CE3959276}" sibTransId="{B1A6FDA0-46F5-4A09-B26C-F6A7744CBA5A}"/>
    <dgm:cxn modelId="{087A8BC7-DDAE-4A6A-890B-8FA1C900F94F}" srcId="{1560B475-A0C2-406B-8717-4124CF567C75}" destId="{9C233FAD-076B-4BAC-A383-9B9176905253}" srcOrd="0" destOrd="0" parTransId="{4C0FA46B-1E05-4484-8BCB-372BE7AA836D}" sibTransId="{3BC728F3-395B-4C43-9E87-52812D1D6015}"/>
    <dgm:cxn modelId="{8DDE1758-813E-49B3-B85A-7ADD44391458}" type="presOf" srcId="{9C233FAD-076B-4BAC-A383-9B9176905253}" destId="{39500EAF-69D8-4D72-B2AA-67133E3A04ED}" srcOrd="0" destOrd="0" presId="urn:microsoft.com/office/officeart/2005/8/layout/bList2"/>
    <dgm:cxn modelId="{69E9A59B-A9B9-4DDB-A3DD-F6A15A90F4C7}" type="presOf" srcId="{AFFE6D6E-ADF5-450C-9BCC-D2576740C9A4}" destId="{FADB183D-A3F4-4CB9-A133-A49FF8045717}" srcOrd="0" destOrd="0" presId="urn:microsoft.com/office/officeart/2005/8/layout/bList2"/>
    <dgm:cxn modelId="{696922B0-5819-4D25-A740-E84A0F694CBC}" type="presOf" srcId="{D11035C4-D766-4981-8DC9-525B8C329EEB}" destId="{2FFBD13C-C1B2-439F-995D-463FBDC68A3B}" srcOrd="1" destOrd="0" presId="urn:microsoft.com/office/officeart/2005/8/layout/bList2"/>
    <dgm:cxn modelId="{DEAFFD2E-5AC6-4D06-961E-CF6F7EAEF1A1}" srcId="{AFFE6D6E-ADF5-450C-9BCC-D2576740C9A4}" destId="{654A359A-ABE7-480A-8405-CEF50AF12D7F}" srcOrd="2" destOrd="0" parTransId="{CD1680B1-B15D-4EEC-BFD5-330871771A40}" sibTransId="{12684EAF-7DCA-4E96-BCBC-BF4A3F1113EC}"/>
    <dgm:cxn modelId="{354B6655-2BAD-48B5-B43B-F80AF95F209F}" type="presOf" srcId="{654A359A-ABE7-480A-8405-CEF50AF12D7F}" destId="{747792FF-6DB6-4DAF-9816-54ECF397FE43}" srcOrd="0" destOrd="0" presId="urn:microsoft.com/office/officeart/2005/8/layout/bList2"/>
    <dgm:cxn modelId="{4B2F415C-A499-461C-82CE-3F4611D830A7}" type="presOf" srcId="{654A359A-ABE7-480A-8405-CEF50AF12D7F}" destId="{289E8C87-DCA9-4A89-84FE-DEC559AA794B}" srcOrd="1" destOrd="0" presId="urn:microsoft.com/office/officeart/2005/8/layout/bList2"/>
    <dgm:cxn modelId="{74B75B87-6FC9-47AC-9A17-69ADCBFAC92D}" type="presParOf" srcId="{FADB183D-A3F4-4CB9-A133-A49FF8045717}" destId="{35638AC9-6869-4180-8F60-D96C8CE533F6}" srcOrd="0" destOrd="0" presId="urn:microsoft.com/office/officeart/2005/8/layout/bList2"/>
    <dgm:cxn modelId="{DBF604CA-B5EB-4880-A349-EBE3AF78077E}" type="presParOf" srcId="{35638AC9-6869-4180-8F60-D96C8CE533F6}" destId="{39500EAF-69D8-4D72-B2AA-67133E3A04ED}" srcOrd="0" destOrd="0" presId="urn:microsoft.com/office/officeart/2005/8/layout/bList2"/>
    <dgm:cxn modelId="{E275EE69-DAF0-416F-BECF-E9901D702408}" type="presParOf" srcId="{35638AC9-6869-4180-8F60-D96C8CE533F6}" destId="{3586A600-8DDB-4B46-A376-5C5045D0AA7A}" srcOrd="1" destOrd="0" presId="urn:microsoft.com/office/officeart/2005/8/layout/bList2"/>
    <dgm:cxn modelId="{3C64E5C9-84D0-43FC-9C8B-DA8DDB9551F5}" type="presParOf" srcId="{35638AC9-6869-4180-8F60-D96C8CE533F6}" destId="{1F1B8A9D-7321-4239-AD51-FEB84BC76224}" srcOrd="2" destOrd="0" presId="urn:microsoft.com/office/officeart/2005/8/layout/bList2"/>
    <dgm:cxn modelId="{AC52346F-32AE-42A9-9255-C23A94C26711}" type="presParOf" srcId="{35638AC9-6869-4180-8F60-D96C8CE533F6}" destId="{03F38066-A1ED-4D59-8465-830F02F69D80}" srcOrd="3" destOrd="0" presId="urn:microsoft.com/office/officeart/2005/8/layout/bList2"/>
    <dgm:cxn modelId="{97313438-3C34-47CD-88DB-87DAFCD1297C}" type="presParOf" srcId="{FADB183D-A3F4-4CB9-A133-A49FF8045717}" destId="{0F8F3A15-1EC2-4C49-BE49-D5B03F7FCE5F}" srcOrd="1" destOrd="0" presId="urn:microsoft.com/office/officeart/2005/8/layout/bList2"/>
    <dgm:cxn modelId="{7AC3C26B-7FD3-4B43-BE51-298547B9EF7A}" type="presParOf" srcId="{FADB183D-A3F4-4CB9-A133-A49FF8045717}" destId="{3DF8D8B5-E62F-4C06-AD97-FCBE45801E6C}" srcOrd="2" destOrd="0" presId="urn:microsoft.com/office/officeart/2005/8/layout/bList2"/>
    <dgm:cxn modelId="{F02198C2-6767-4C86-9E6C-B2F1DC5DB92E}" type="presParOf" srcId="{3DF8D8B5-E62F-4C06-AD97-FCBE45801E6C}" destId="{11DFC98E-E12C-447B-948B-25DB3CD24C49}" srcOrd="0" destOrd="0" presId="urn:microsoft.com/office/officeart/2005/8/layout/bList2"/>
    <dgm:cxn modelId="{3EBA7A66-B5C4-4D05-86B9-06BB79B14E8A}" type="presParOf" srcId="{3DF8D8B5-E62F-4C06-AD97-FCBE45801E6C}" destId="{B23690B9-877B-4CD3-B8BC-066CB4773D8A}" srcOrd="1" destOrd="0" presId="urn:microsoft.com/office/officeart/2005/8/layout/bList2"/>
    <dgm:cxn modelId="{872DC231-89B7-4551-8C0B-B290F50A62C2}" type="presParOf" srcId="{3DF8D8B5-E62F-4C06-AD97-FCBE45801E6C}" destId="{2FFBD13C-C1B2-439F-995D-463FBDC68A3B}" srcOrd="2" destOrd="0" presId="urn:microsoft.com/office/officeart/2005/8/layout/bList2"/>
    <dgm:cxn modelId="{448EDEFA-2B3A-4D06-A36F-C0A321F0C885}" type="presParOf" srcId="{3DF8D8B5-E62F-4C06-AD97-FCBE45801E6C}" destId="{81B136B9-D847-4D29-B6D4-5A0179C465FE}" srcOrd="3" destOrd="0" presId="urn:microsoft.com/office/officeart/2005/8/layout/bList2"/>
    <dgm:cxn modelId="{B7CAA93C-4326-4FFF-BA9C-8B9F325C8E54}" type="presParOf" srcId="{FADB183D-A3F4-4CB9-A133-A49FF8045717}" destId="{2C992BED-A3F7-473A-9B4E-ED31C6BFC31A}" srcOrd="3" destOrd="0" presId="urn:microsoft.com/office/officeart/2005/8/layout/bList2"/>
    <dgm:cxn modelId="{AB162205-CB7F-4331-A256-C45157FB0059}" type="presParOf" srcId="{FADB183D-A3F4-4CB9-A133-A49FF8045717}" destId="{86ACBA5E-F861-463A-8488-8EA88F80234C}" srcOrd="4" destOrd="0" presId="urn:microsoft.com/office/officeart/2005/8/layout/bList2"/>
    <dgm:cxn modelId="{507664BC-68B8-4A66-8505-260507689FDB}" type="presParOf" srcId="{86ACBA5E-F861-463A-8488-8EA88F80234C}" destId="{81CA3962-1DFE-422C-9862-437F9B0002F7}" srcOrd="0" destOrd="0" presId="urn:microsoft.com/office/officeart/2005/8/layout/bList2"/>
    <dgm:cxn modelId="{9009BA03-7FFC-4371-8B3F-FCAD9DABEC1C}" type="presParOf" srcId="{86ACBA5E-F861-463A-8488-8EA88F80234C}" destId="{747792FF-6DB6-4DAF-9816-54ECF397FE43}" srcOrd="1" destOrd="0" presId="urn:microsoft.com/office/officeart/2005/8/layout/bList2"/>
    <dgm:cxn modelId="{67BACEF1-017D-4010-B5E7-236715F32276}" type="presParOf" srcId="{86ACBA5E-F861-463A-8488-8EA88F80234C}" destId="{289E8C87-DCA9-4A89-84FE-DEC559AA794B}" srcOrd="2" destOrd="0" presId="urn:microsoft.com/office/officeart/2005/8/layout/bList2"/>
    <dgm:cxn modelId="{FB6A234A-16B2-4F7A-8192-D4BDD64D30B5}" type="presParOf" srcId="{86ACBA5E-F861-463A-8488-8EA88F80234C}" destId="{C87FC5FB-CF3E-4344-8C19-E15AD9D6DBB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4AC2E3-1CE5-4186-AE56-712663C7BBBF}">
      <dsp:nvSpPr>
        <dsp:cNvPr id="0" name=""/>
        <dsp:cNvSpPr/>
      </dsp:nvSpPr>
      <dsp:spPr>
        <a:xfrm>
          <a:off x="3299" y="80411"/>
          <a:ext cx="6750436" cy="2043897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E8AC867-2966-4F3E-8B7C-683A8FC5320B}">
      <dsp:nvSpPr>
        <dsp:cNvPr id="0" name=""/>
        <dsp:cNvSpPr/>
      </dsp:nvSpPr>
      <dsp:spPr>
        <a:xfrm>
          <a:off x="546966" y="591385"/>
          <a:ext cx="5656127" cy="10219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47040" rIns="0" bIns="447040" numCol="1" spcCol="1270" anchor="ctr" anchorCtr="0">
          <a:noAutofit/>
        </a:bodyPr>
        <a:lstStyle/>
        <a:p>
          <a:pPr lvl="0" algn="ctr" defTabSz="1955800" eaLnBrk="1" fontAlgn="auto" latinLnBrk="0" hangingPunct="1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r>
            <a:rPr lang="zh-CN" altLang="zh-CN" sz="4400" b="1" kern="1200" dirty="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rPr>
            <a:t>中国的世界文化遗产</a:t>
          </a:r>
        </a:p>
      </dsp:txBody>
      <dsp:txXfrm>
        <a:off x="546966" y="591385"/>
        <a:ext cx="5656127" cy="10219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2023/11/2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5566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2023/11/2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7929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0231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7819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jpeg"/><Relationship Id="rId5" Type="http://schemas.openxmlformats.org/officeDocument/2006/relationships/slideLayout" Target="../slideLayouts/slideLayout5.xml"/><Relationship Id="rId10" Type="http://schemas.microsoft.com/office/2007/relationships/hdphoto" Target="../media/hdphoto1.wdp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 flipH="1">
            <a:off x="35496" y="980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10"/>
          <p:cNvSpPr txBox="1"/>
          <p:nvPr userDrawn="1"/>
        </p:nvSpPr>
        <p:spPr>
          <a:xfrm>
            <a:off x="-64" y="11406"/>
            <a:ext cx="20116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kumimoji="1" lang="zh-CN" altLang="en-US" sz="1200" dirty="0">
                <a:latin typeface="黑体" panose="02010600030101010101" pitchFamily="49" charset="-122"/>
                <a:ea typeface="黑体" panose="02010600030101010101" pitchFamily="49" charset="-122"/>
              </a:rPr>
              <a:t>习作：中国的世界文化遗产</a:t>
            </a:r>
            <a:endParaRPr kumimoji="1" lang="en-US" altLang="zh-CN" sz="1200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1026" name="Picture 2" descr="http://pic.51yuansu.com/pic3/cover/01/22/02/5905c35a87ea8_610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656" b="89952" l="2787" r="90000">
                        <a14:foregroundMark x1="23443" y1="45694" x2="24098" y2="76794"/>
                        <a14:foregroundMark x1="19508" y1="51435" x2="21803" y2="53110"/>
                        <a14:foregroundMark x1="24262" y1="53589" x2="27213" y2="51675"/>
                        <a14:foregroundMark x1="29016" y1="51196" x2="27541" y2="52871"/>
                        <a14:foregroundMark x1="34754" y1="77273" x2="58689" y2="772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3831741"/>
            <a:ext cx="1886953" cy="1531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pic.51yuansu.com/pic3/cover/00/81/85/58c855f8d3cc9_610.jpg"/>
          <p:cNvPicPr>
            <a:picLocks noChangeAspect="1" noChangeArrowheads="1"/>
          </p:cNvPicPr>
          <p:nvPr userDrawn="1"/>
        </p:nvPicPr>
        <p:blipFill rotWithShape="1">
          <a:blip r:embed="rId11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49" b="37899"/>
          <a:stretch/>
        </p:blipFill>
        <p:spPr bwMode="auto">
          <a:xfrm>
            <a:off x="-86122" y="4903796"/>
            <a:ext cx="1129730" cy="23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pic.51yuansu.com/pic3/cover/00/81/85/58c855f8d3cc9_610.jpg"/>
          <p:cNvPicPr>
            <a:picLocks noChangeAspect="1" noChangeArrowheads="1"/>
          </p:cNvPicPr>
          <p:nvPr userDrawn="1"/>
        </p:nvPicPr>
        <p:blipFill rotWithShape="1">
          <a:blip r:embed="rId11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49" b="37899"/>
          <a:stretch/>
        </p:blipFill>
        <p:spPr bwMode="auto">
          <a:xfrm>
            <a:off x="849982" y="4907887"/>
            <a:ext cx="1129730" cy="23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pic.51yuansu.com/pic3/cover/00/81/85/58c855f8d3cc9_610.jpg"/>
          <p:cNvPicPr>
            <a:picLocks noChangeAspect="1" noChangeArrowheads="1"/>
          </p:cNvPicPr>
          <p:nvPr userDrawn="1"/>
        </p:nvPicPr>
        <p:blipFill rotWithShape="1">
          <a:blip r:embed="rId11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49" b="37899"/>
          <a:stretch/>
        </p:blipFill>
        <p:spPr bwMode="auto">
          <a:xfrm>
            <a:off x="1786086" y="4907887"/>
            <a:ext cx="1129730" cy="23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pic.51yuansu.com/pic3/cover/00/81/85/58c855f8d3cc9_610.jpg"/>
          <p:cNvPicPr>
            <a:picLocks noChangeAspect="1" noChangeArrowheads="1"/>
          </p:cNvPicPr>
          <p:nvPr userDrawn="1"/>
        </p:nvPicPr>
        <p:blipFill rotWithShape="1">
          <a:blip r:embed="rId11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49" b="37899"/>
          <a:stretch/>
        </p:blipFill>
        <p:spPr bwMode="auto">
          <a:xfrm>
            <a:off x="2722190" y="4907887"/>
            <a:ext cx="1129730" cy="23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pic.51yuansu.com/pic3/cover/00/81/85/58c855f8d3cc9_610.jpg"/>
          <p:cNvPicPr>
            <a:picLocks noChangeAspect="1" noChangeArrowheads="1"/>
          </p:cNvPicPr>
          <p:nvPr userDrawn="1"/>
        </p:nvPicPr>
        <p:blipFill rotWithShape="1">
          <a:blip r:embed="rId11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49" b="37899"/>
          <a:stretch/>
        </p:blipFill>
        <p:spPr bwMode="auto">
          <a:xfrm>
            <a:off x="3658294" y="4908006"/>
            <a:ext cx="1129730" cy="23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pic.51yuansu.com/pic3/cover/00/81/85/58c855f8d3cc9_610.jpg"/>
          <p:cNvPicPr>
            <a:picLocks noChangeAspect="1" noChangeArrowheads="1"/>
          </p:cNvPicPr>
          <p:nvPr userDrawn="1"/>
        </p:nvPicPr>
        <p:blipFill rotWithShape="1">
          <a:blip r:embed="rId11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49" b="37899"/>
          <a:stretch/>
        </p:blipFill>
        <p:spPr bwMode="auto">
          <a:xfrm>
            <a:off x="4594398" y="4907887"/>
            <a:ext cx="1129730" cy="23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pic.51yuansu.com/pic3/cover/00/81/85/58c855f8d3cc9_610.jpg"/>
          <p:cNvPicPr>
            <a:picLocks noChangeAspect="1" noChangeArrowheads="1"/>
          </p:cNvPicPr>
          <p:nvPr userDrawn="1"/>
        </p:nvPicPr>
        <p:blipFill rotWithShape="1">
          <a:blip r:embed="rId11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49" b="37899"/>
          <a:stretch/>
        </p:blipFill>
        <p:spPr bwMode="auto">
          <a:xfrm>
            <a:off x="5535104" y="4908662"/>
            <a:ext cx="1129730" cy="23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http://pic.51yuansu.com/pic3/cover/00/81/85/58c855f8d3cc9_610.jpg"/>
          <p:cNvPicPr>
            <a:picLocks noChangeAspect="1" noChangeArrowheads="1"/>
          </p:cNvPicPr>
          <p:nvPr userDrawn="1"/>
        </p:nvPicPr>
        <p:blipFill rotWithShape="1">
          <a:blip r:embed="rId11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49" b="37899"/>
          <a:stretch/>
        </p:blipFill>
        <p:spPr bwMode="auto">
          <a:xfrm>
            <a:off x="6466606" y="4908662"/>
            <a:ext cx="1129730" cy="23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136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slide" Target="slide46.xml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&#20363;&#25991;&#19968;.doc" TargetMode="External"/><Relationship Id="rId2" Type="http://schemas.openxmlformats.org/officeDocument/2006/relationships/hyperlink" Target="&#33539;&#25991;1&#65306;&#25958;&#29004;&#33707;&#39640;&#31391;.pptx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&#20363;&#25991;&#20108;.doc" TargetMode="External"/><Relationship Id="rId5" Type="http://schemas.openxmlformats.org/officeDocument/2006/relationships/hyperlink" Target="&#33539;&#25991;2&#65306;&#20853;&#39532;&#20433;.pptx" TargetMode="External"/><Relationship Id="rId4" Type="http://schemas.openxmlformats.org/officeDocument/2006/relationships/image" Target="../media/image4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5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0DFA878-EFAE-38CF-5095-5B2E8E867476}"/>
              </a:ext>
            </a:extLst>
          </p:cNvPr>
          <p:cNvSpPr txBox="1"/>
          <p:nvPr/>
        </p:nvSpPr>
        <p:spPr>
          <a:xfrm>
            <a:off x="5724128" y="885949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</a:rPr>
              <a:t>QQ</a:t>
            </a:r>
            <a:r>
              <a:rPr lang="zh-CN" altLang="en-US" sz="2400" b="1" dirty="0">
                <a:solidFill>
                  <a:srgbClr val="FF0000"/>
                </a:solidFill>
              </a:rPr>
              <a:t>：</a:t>
            </a:r>
            <a:r>
              <a:rPr lang="en-US" altLang="zh-CN" sz="2400" b="1" dirty="0">
                <a:solidFill>
                  <a:srgbClr val="FF0000"/>
                </a:solidFill>
              </a:rPr>
              <a:t>263900239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5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01f75755326fda0000003cce2caefa.jpg@2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文本框 2"/>
          <p:cNvSpPr txBox="1"/>
          <p:nvPr/>
        </p:nvSpPr>
        <p:spPr>
          <a:xfrm>
            <a:off x="890067" y="4130908"/>
            <a:ext cx="7560840" cy="738664"/>
          </a:xfrm>
          <a:prstGeom prst="rect">
            <a:avLst/>
          </a:prstGeom>
          <a:ln>
            <a:solidFill>
              <a:srgbClr val="FFC000"/>
            </a:solidFill>
          </a:ln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跟我走吧</a:t>
            </a:r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开始我们的中国“世界遗产之旅”。</a:t>
            </a:r>
            <a:endParaRPr lang="en-US" altLang="zh-CN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3250" name="AutoShape 2" descr="http://img5.imgtn.bdimg.com/it/u=3409201297,1275643352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252" name="AutoShape 4" descr="http://img5.imgtn.bdimg.com/it/u=3409201297,1275643352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0" y="477416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B050"/>
                </a:solidFill>
                <a:latin typeface="仿宋" pitchFamily="49" charset="-122"/>
                <a:ea typeface="仿宋" pitchFamily="49" charset="-122"/>
              </a:rPr>
              <a:t>点击播放歌曲</a:t>
            </a:r>
            <a:endParaRPr lang="zh-CN" altLang="en-US" b="1" dirty="0">
              <a:solidFill>
                <a:srgbClr val="00B050"/>
              </a:solidFill>
              <a:latin typeface="仿宋" pitchFamily="49" charset="-122"/>
              <a:ea typeface="仿宋" pitchFamily="49" charset="-122"/>
            </a:endParaRPr>
          </a:p>
        </p:txBody>
      </p:sp>
      <p:pic>
        <p:nvPicPr>
          <p:cNvPr id="3" name="快乐出发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9632" y="3939902"/>
            <a:ext cx="1183495" cy="8342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51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323706F4-474B-4BBE-87DC-A5EF2B09A422}"/>
              </a:ext>
            </a:extLst>
          </p:cNvPr>
          <p:cNvGrpSpPr/>
          <p:nvPr/>
        </p:nvGrpSpPr>
        <p:grpSpPr>
          <a:xfrm>
            <a:off x="1543283" y="1779662"/>
            <a:ext cx="6387279" cy="923330"/>
            <a:chOff x="1547664" y="2109940"/>
            <a:chExt cx="6387279" cy="923330"/>
          </a:xfrm>
        </p:grpSpPr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173038B9-8BF7-441F-B3A1-768E7B501E30}"/>
                </a:ext>
              </a:extLst>
            </p:cNvPr>
            <p:cNvSpPr txBox="1"/>
            <p:nvPr/>
          </p:nvSpPr>
          <p:spPr>
            <a:xfrm>
              <a:off x="1547664" y="2109940"/>
              <a:ext cx="6387279" cy="92333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5400" b="1" dirty="0">
                  <a:ln w="152400">
                    <a:solidFill>
                      <a:srgbClr val="800000"/>
                    </a:solidFill>
                  </a:ln>
                  <a:solidFill>
                    <a:srgbClr val="FF0000"/>
                  </a:solidFill>
                  <a:latin typeface="黑体" pitchFamily="49" charset="-122"/>
                  <a:ea typeface="黑体" pitchFamily="49" charset="-122"/>
                </a:rPr>
                <a:t>中国的世界文化遗产</a:t>
              </a:r>
              <a:endParaRPr lang="zh-CN" altLang="en-US" sz="4800" b="1" dirty="0">
                <a:ln w="152400">
                  <a:solidFill>
                    <a:srgbClr val="800000"/>
                  </a:solidFill>
                </a:ln>
                <a:solidFill>
                  <a:srgbClr val="FF0000"/>
                </a:solidFill>
                <a:latin typeface="黑体" pitchFamily="49" charset="-122"/>
                <a:ea typeface="黑体" pitchFamily="49" charset="-122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AA47B2B0-564D-4D49-A02D-215DF49E127F}"/>
                </a:ext>
              </a:extLst>
            </p:cNvPr>
            <p:cNvSpPr txBox="1"/>
            <p:nvPr/>
          </p:nvSpPr>
          <p:spPr>
            <a:xfrm>
              <a:off x="1547664" y="2109940"/>
              <a:ext cx="6387279" cy="92333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5400" b="1" dirty="0">
                  <a:ln w="101600">
                    <a:solidFill>
                      <a:srgbClr val="FFFFFF"/>
                    </a:solidFill>
                  </a:ln>
                  <a:solidFill>
                    <a:srgbClr val="FF0000"/>
                  </a:solidFill>
                  <a:latin typeface="黑体" pitchFamily="49" charset="-122"/>
                  <a:ea typeface="黑体" pitchFamily="49" charset="-122"/>
                </a:rPr>
                <a:t>中国的世界文化遗产</a:t>
              </a:r>
              <a:endParaRPr lang="zh-CN" altLang="en-US" sz="4800" b="1" dirty="0">
                <a:ln w="101600">
                  <a:solidFill>
                    <a:srgbClr val="FFFFFF"/>
                  </a:solidFill>
                </a:ln>
                <a:solidFill>
                  <a:srgbClr val="FF0000"/>
                </a:solidFill>
                <a:latin typeface="黑体" pitchFamily="49" charset="-122"/>
                <a:ea typeface="黑体" pitchFamily="49" charset="-122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72E5EA2F-E2A9-4B19-A7A5-7E6B95A7A4AA}"/>
                </a:ext>
              </a:extLst>
            </p:cNvPr>
            <p:cNvSpPr txBox="1"/>
            <p:nvPr/>
          </p:nvSpPr>
          <p:spPr>
            <a:xfrm>
              <a:off x="1547664" y="2109940"/>
              <a:ext cx="6387279" cy="92333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5400" b="1" dirty="0">
                  <a:ln w="19050">
                    <a:solidFill>
                      <a:srgbClr val="800000"/>
                    </a:solidFill>
                  </a:ln>
                  <a:solidFill>
                    <a:srgbClr val="FF0000"/>
                  </a:solidFill>
                  <a:latin typeface="黑体" pitchFamily="49" charset="-122"/>
                  <a:ea typeface="黑体" pitchFamily="49" charset="-122"/>
                </a:rPr>
                <a:t>中国的世界文化遗产</a:t>
              </a:r>
              <a:endParaRPr lang="zh-CN" altLang="en-US" sz="4800" b="1" dirty="0">
                <a:ln w="19050">
                  <a:solidFill>
                    <a:srgbClr val="800000"/>
                  </a:solidFill>
                </a:ln>
                <a:solidFill>
                  <a:srgbClr val="FF0000"/>
                </a:solidFill>
                <a:latin typeface="黑体" pitchFamily="49" charset="-122"/>
                <a:ea typeface="黑体" pitchFamily="49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380312" y="4227934"/>
            <a:ext cx="1440160" cy="349587"/>
            <a:chOff x="7308304" y="3806519"/>
            <a:chExt cx="1440160" cy="349587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0094" y="3821940"/>
              <a:ext cx="1438370" cy="33416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7" name="文本框 15">
              <a:hlinkClick r:id="rId4" action="ppaction://hlinksldjump"/>
            </p:cNvPr>
            <p:cNvSpPr txBox="1"/>
            <p:nvPr/>
          </p:nvSpPr>
          <p:spPr>
            <a:xfrm>
              <a:off x="7308304" y="3806519"/>
              <a:ext cx="1086986" cy="3462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kumimoji="1" lang="zh-CN" altLang="en-US" sz="1800" b="1" dirty="0">
                  <a:solidFill>
                    <a:schemeClr val="bg1"/>
                  </a:solidFill>
                </a:rPr>
                <a:t>第一课时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382102" y="4588568"/>
            <a:ext cx="1438370" cy="346249"/>
            <a:chOff x="7310094" y="4155926"/>
            <a:chExt cx="1438370" cy="346249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0094" y="4163978"/>
              <a:ext cx="1438370" cy="33416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0" name="文本框 14">
              <a:hlinkClick r:id="rId5" action="ppaction://hlinksldjump"/>
            </p:cNvPr>
            <p:cNvSpPr txBox="1"/>
            <p:nvPr/>
          </p:nvSpPr>
          <p:spPr>
            <a:xfrm>
              <a:off x="7319179" y="4155926"/>
              <a:ext cx="1086986" cy="3462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kumimoji="1" lang="zh-CN" altLang="en-US" sz="1800" b="1" dirty="0">
                  <a:solidFill>
                    <a:schemeClr val="bg1"/>
                  </a:solidFill>
                </a:rPr>
                <a:t>第二课时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39127" y="195486"/>
            <a:ext cx="28083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语</a:t>
            </a:r>
            <a:r>
              <a:rPr lang="zh-CN" altLang="en-US" sz="22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文 五年级 下</a:t>
            </a:r>
            <a:r>
              <a:rPr lang="zh-CN" altLang="en-US" sz="22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册 </a:t>
            </a:r>
            <a:endParaRPr lang="zh-CN" altLang="en-US" sz="22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20486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43808" y="267494"/>
            <a:ext cx="3600399" cy="613410"/>
          </a:xfrm>
          <a:prstGeom prst="rect">
            <a:avLst/>
          </a:prstGeom>
          <a:solidFill>
            <a:schemeClr val="bg1"/>
          </a:solidFill>
          <a:ln w="12700" cmpd="sng">
            <a:solidFill>
              <a:srgbClr val="0000FF"/>
            </a:solidFill>
            <a:prstDash val="dash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5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中国</a:t>
            </a:r>
            <a:r>
              <a:rPr lang="zh-CN" altLang="zh-CN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世界文化遗产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209512" y="1063261"/>
            <a:ext cx="2160240" cy="583565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万里长城</a:t>
            </a:r>
          </a:p>
        </p:txBody>
      </p:sp>
      <p:pic>
        <p:nvPicPr>
          <p:cNvPr id="5" name="图片 4" descr="福建土楼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21885" y="1725930"/>
            <a:ext cx="3600450" cy="2572385"/>
          </a:xfrm>
          <a:prstGeom prst="rect">
            <a:avLst/>
          </a:prstGeom>
          <a:effectLst>
            <a:softEdge rad="177800"/>
          </a:effectLst>
        </p:spPr>
      </p:pic>
      <p:pic>
        <p:nvPicPr>
          <p:cNvPr id="6" name="图片 5" descr="长城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6420" y="1725930"/>
            <a:ext cx="3446780" cy="2572385"/>
          </a:xfrm>
          <a:prstGeom prst="rect">
            <a:avLst/>
          </a:prstGeom>
          <a:effectLst>
            <a:softEdge rad="165100"/>
          </a:effectLst>
        </p:spPr>
      </p:pic>
      <p:sp>
        <p:nvSpPr>
          <p:cNvPr id="4" name="文本框 3"/>
          <p:cNvSpPr txBox="1"/>
          <p:nvPr/>
        </p:nvSpPr>
        <p:spPr>
          <a:xfrm>
            <a:off x="5532592" y="1063261"/>
            <a:ext cx="2160240" cy="583565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福建土楼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107504" y="333003"/>
            <a:ext cx="1440160" cy="349587"/>
            <a:chOff x="7308304" y="3806519"/>
            <a:chExt cx="1440160" cy="349587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0094" y="3821940"/>
              <a:ext cx="1438370" cy="33416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9" name="文本框 15"/>
            <p:cNvSpPr txBox="1"/>
            <p:nvPr/>
          </p:nvSpPr>
          <p:spPr>
            <a:xfrm>
              <a:off x="7308304" y="3806519"/>
              <a:ext cx="1086986" cy="3462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kumimoji="1" lang="zh-CN" altLang="en-US" sz="1800" dirty="0">
                  <a:solidFill>
                    <a:schemeClr val="bg1"/>
                  </a:solidFill>
                </a:rPr>
                <a:t>第一课时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90598" y="567462"/>
            <a:ext cx="2592288" cy="646331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杭州西湖</a:t>
            </a:r>
          </a:p>
        </p:txBody>
      </p:sp>
      <p:pic>
        <p:nvPicPr>
          <p:cNvPr id="4" name="图片 3" descr="mp40669953_1447087541005_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28540" y="1417955"/>
            <a:ext cx="3776980" cy="286829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文本框 2"/>
          <p:cNvSpPr txBox="1"/>
          <p:nvPr/>
        </p:nvSpPr>
        <p:spPr>
          <a:xfrm>
            <a:off x="5364088" y="567715"/>
            <a:ext cx="2592288" cy="646331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龙门石窟</a:t>
            </a:r>
          </a:p>
        </p:txBody>
      </p:sp>
      <p:pic>
        <p:nvPicPr>
          <p:cNvPr id="8" name="图片 7" descr="57691B915063C7FE5CAA1E7D98203714AB0BEBAB_size70_w600_h400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1587641"/>
            <a:ext cx="3793604" cy="25290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27584" y="699542"/>
            <a:ext cx="2806700" cy="645160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北京天坛</a:t>
            </a:r>
            <a:endParaRPr lang="zh-CN" altLang="en-US" sz="3600" b="1" dirty="0">
              <a:solidFill>
                <a:schemeClr val="tx1"/>
              </a:solidFill>
              <a:uFillTx/>
              <a:latin typeface="楷体" panose="02010609060101010101" charset="0"/>
              <a:ea typeface="楷体" panose="02010609060101010101" pitchFamily="49" charset="-122"/>
            </a:endParaRPr>
          </a:p>
        </p:txBody>
      </p:sp>
      <p:pic>
        <p:nvPicPr>
          <p:cNvPr id="4" name="图片 3" descr="故宫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0870" y="1563638"/>
            <a:ext cx="3439795" cy="26870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图片 4" descr="布达拉宫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780" y="1563639"/>
            <a:ext cx="3886835" cy="26870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文本框 2"/>
          <p:cNvSpPr txBox="1"/>
          <p:nvPr/>
        </p:nvSpPr>
        <p:spPr>
          <a:xfrm>
            <a:off x="5220072" y="699542"/>
            <a:ext cx="2599556" cy="646331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布达拉宫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hangche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" y="-2540"/>
            <a:ext cx="9123680" cy="5148580"/>
          </a:xfrm>
          <a:prstGeom prst="rect">
            <a:avLst/>
          </a:prstGeom>
        </p:spPr>
      </p:pic>
      <p:graphicFrame>
        <p:nvGraphicFramePr>
          <p:cNvPr id="2" name="图示 1"/>
          <p:cNvGraphicFramePr/>
          <p:nvPr/>
        </p:nvGraphicFramePr>
        <p:xfrm>
          <a:off x="982345" y="1253490"/>
          <a:ext cx="6757035" cy="2204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="" xmlns:a16="http://schemas.microsoft.com/office/drawing/2014/main" id="{CD294244-C9A6-41CD-9D8A-66E7986893EA}"/>
              </a:ext>
            </a:extLst>
          </p:cNvPr>
          <p:cNvSpPr txBox="1"/>
          <p:nvPr/>
        </p:nvSpPr>
        <p:spPr>
          <a:xfrm>
            <a:off x="3594897" y="1891948"/>
            <a:ext cx="2953387" cy="90024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54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审题指导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D98EB97-B3F9-4D72-B987-54578ED324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7600" y1="26000" x2="29800" y2="29000"/>
                        <a14:foregroundMark x1="15200" y1="49200" x2="21000" y2="49600"/>
                        <a14:foregroundMark x1="25000" y1="75400" x2="30800" y2="70200"/>
                        <a14:foregroundMark x1="72000" y1="70600" x2="74600" y2="73800"/>
                        <a14:foregroundMark x1="83000" y1="48800" x2="87600" y2="48800"/>
                        <a14:foregroundMark x1="74000" y1="26400" x2="77600" y2="23600"/>
                        <a14:foregroundMark x1="51400" y1="16200" x2="51800" y2="10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749" y="1464439"/>
            <a:ext cx="1996516" cy="199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836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55" y="411404"/>
            <a:ext cx="366860" cy="456339"/>
          </a:xfrm>
          <a:prstGeom prst="rect">
            <a:avLst/>
          </a:prstGeom>
        </p:spPr>
      </p:pic>
      <p:sp>
        <p:nvSpPr>
          <p:cNvPr id="9" name="文本框 14"/>
          <p:cNvSpPr txBox="1"/>
          <p:nvPr/>
        </p:nvSpPr>
        <p:spPr>
          <a:xfrm>
            <a:off x="660303" y="339502"/>
            <a:ext cx="200335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审题指导</a:t>
            </a:r>
          </a:p>
        </p:txBody>
      </p:sp>
      <p:sp>
        <p:nvSpPr>
          <p:cNvPr id="2" name="矩形 1"/>
          <p:cNvSpPr/>
          <p:nvPr/>
        </p:nvSpPr>
        <p:spPr>
          <a:xfrm>
            <a:off x="755576" y="1131590"/>
            <a:ext cx="7776864" cy="270047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/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你游览过宏伟的北京故宫吗？你知道美丽的敦煌莫高窟吗？你对秦始皇陵兵马俑感兴趣吗？这些令中国人骄傲的世界文化遗产，凝结着我们祖先的汗水和智慧。</a:t>
            </a:r>
            <a:endParaRPr lang="en-US" altLang="zh-CN" sz="28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pPr indent="457200"/>
            <a:r>
              <a:rPr lang="en-US" altLang="zh-CN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  </a:t>
            </a:r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这次习作，从中国的世界文化遗产中，选择一处你感兴趣的介绍给别人。</a:t>
            </a:r>
            <a:endParaRPr lang="en-US" altLang="zh-CN" sz="28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66847" y="1524729"/>
            <a:ext cx="8084801" cy="1569660"/>
          </a:xfrm>
          <a:prstGeom prst="rect">
            <a:avLst/>
          </a:prstGeom>
          <a:solidFill>
            <a:srgbClr val="FFFF99"/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本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次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习作要求写一写自己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感兴趣的世界文化遗产。</a:t>
            </a:r>
            <a:endParaRPr lang="zh-CN" altLang="en-US" dirty="0"/>
          </a:p>
        </p:txBody>
      </p:sp>
      <p:grpSp>
        <p:nvGrpSpPr>
          <p:cNvPr id="6" name="组合 5"/>
          <p:cNvGrpSpPr/>
          <p:nvPr/>
        </p:nvGrpSpPr>
        <p:grpSpPr>
          <a:xfrm>
            <a:off x="4449293" y="3435846"/>
            <a:ext cx="2088230" cy="730908"/>
            <a:chOff x="2098769" y="2336363"/>
            <a:chExt cx="1418841" cy="730908"/>
          </a:xfrm>
        </p:grpSpPr>
        <p:sp>
          <p:nvSpPr>
            <p:cNvPr id="7" name="云形 6"/>
            <p:cNvSpPr/>
            <p:nvPr/>
          </p:nvSpPr>
          <p:spPr>
            <a:xfrm>
              <a:off x="2098769" y="2336363"/>
              <a:ext cx="1418841" cy="730908"/>
            </a:xfrm>
            <a:prstGeom prst="cloud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318823" y="2386538"/>
              <a:ext cx="1035422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黑体" panose="02010600030101010101" pitchFamily="49" charset="-122"/>
                  <a:ea typeface="黑体" panose="02010600030101010101" pitchFamily="49" charset="-122"/>
                </a:rPr>
                <a:t>说明文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-180528" y="305529"/>
            <a:ext cx="2973841" cy="1219200"/>
            <a:chOff x="-180528" y="92972"/>
            <a:chExt cx="2973841" cy="1219200"/>
          </a:xfrm>
        </p:grpSpPr>
        <p:sp>
          <p:nvSpPr>
            <p:cNvPr id="10" name="矩形 9"/>
            <p:cNvSpPr/>
            <p:nvPr/>
          </p:nvSpPr>
          <p:spPr>
            <a:xfrm>
              <a:off x="755576" y="379406"/>
              <a:ext cx="203773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b="1" dirty="0">
                  <a:solidFill>
                    <a:srgbClr val="0000FF"/>
                  </a:solidFill>
                  <a:latin typeface="幼圆" pitchFamily="49" charset="-122"/>
                  <a:ea typeface="幼圆" pitchFamily="49" charset="-122"/>
                  <a:sym typeface="+mn-ea"/>
                </a:rPr>
                <a:t>习作内容</a:t>
              </a:r>
              <a:endParaRPr lang="zh-CN" altLang="en-US" b="1" dirty="0">
                <a:solidFill>
                  <a:srgbClr val="0000FF"/>
                </a:solidFill>
                <a:latin typeface="幼圆" pitchFamily="49" charset="-122"/>
                <a:ea typeface="幼圆" pitchFamily="49" charset="-122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37525" y1="42500" x2="59082" y2="47250"/>
                          <a14:foregroundMark x1="53293" y1="36750" x2="44910" y2="545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80528" y="92972"/>
              <a:ext cx="1527048" cy="12192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539717"/>
            <a:ext cx="8352928" cy="3976249"/>
          </a:xfrm>
          <a:prstGeom prst="rect">
            <a:avLst/>
          </a:prstGeom>
          <a:ln w="28575"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indent="457200"/>
            <a:r>
              <a:rPr lang="zh-CN" altLang="en-US" sz="22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搜集资料</a:t>
            </a:r>
          </a:p>
          <a:p>
            <a:pPr indent="457200"/>
            <a:r>
              <a:rPr lang="zh-CN" altLang="en-US" sz="2200" b="1" dirty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有目的地搜集相关资料，如历史背景、基本现状。</a:t>
            </a:r>
          </a:p>
          <a:p>
            <a:pPr indent="457200"/>
            <a:r>
              <a:rPr lang="zh-CN" altLang="en-US" sz="2200" b="1" dirty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把资料来源记录下来。</a:t>
            </a:r>
          </a:p>
          <a:p>
            <a:pPr indent="457200"/>
            <a:r>
              <a:rPr lang="zh-CN" altLang="en-US" sz="22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整理资料</a:t>
            </a:r>
          </a:p>
          <a:p>
            <a:pPr indent="457200"/>
            <a:r>
              <a:rPr lang="zh-CN" altLang="en-US" sz="2200" b="1" dirty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根据要介绍的内容分类整理资料，如描绘外观和结构的，记录历史变化的，讲述相关故事的。</a:t>
            </a:r>
            <a:endParaRPr lang="en-US" altLang="zh-CN" sz="22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  <a:p>
            <a:pPr indent="457200"/>
            <a:r>
              <a:rPr lang="zh-CN" altLang="en-US" sz="2200" b="1" dirty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筛选资料，剔除无关信息。如果资料不够完善，可以继续搜集、补充。</a:t>
            </a:r>
          </a:p>
          <a:p>
            <a:pPr indent="457200"/>
            <a:r>
              <a:rPr lang="zh-CN" altLang="en-US" sz="22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撰写</a:t>
            </a:r>
          </a:p>
          <a:p>
            <a:pPr indent="457200"/>
            <a:r>
              <a:rPr lang="zh-CN" altLang="en-US" sz="2200" b="1" dirty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将整理后的资料用自己的话写下来，也可以引用别人的话，但要注明资料来源。</a:t>
            </a:r>
          </a:p>
          <a:p>
            <a:pPr indent="457200"/>
            <a:r>
              <a:rPr lang="zh-CN" altLang="en-US" sz="2200" b="1" dirty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可以使用图片、表格等辅助形式</a:t>
            </a:r>
            <a:r>
              <a:rPr lang="zh-CN" altLang="en-US" sz="2200" b="1" dirty="0" smtClean="0">
                <a:solidFill>
                  <a:schemeClr val="tx1"/>
                </a:solidFill>
                <a:latin typeface="仿宋" pitchFamily="49" charset="-122"/>
                <a:ea typeface="仿宋" pitchFamily="49" charset="-122"/>
              </a:rPr>
              <a:t>。</a:t>
            </a:r>
            <a:endParaRPr lang="zh-CN" altLang="en-US" sz="2200" b="1" dirty="0">
              <a:solidFill>
                <a:schemeClr val="tx1"/>
              </a:solidFill>
              <a:latin typeface="仿宋" pitchFamily="49" charset="-122"/>
              <a:ea typeface="仿宋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9879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411510"/>
            <a:ext cx="20377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拟题思路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83568" y="1563638"/>
            <a:ext cx="7893584" cy="233294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indent="457200">
              <a:lnSpc>
                <a:spcPct val="130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本次习作让写自己感兴趣的世界文化遗产，可以直接用世界文化遗产的名字拟题，如</a:t>
            </a:r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《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敦煌莫高窟</a:t>
            </a:r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》《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苏州古典园林</a:t>
            </a:r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》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等。还可以用人们常用的称谓拟题，如</a:t>
            </a:r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《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长城</a:t>
            </a:r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》《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故宫</a:t>
            </a:r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》《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孔府</a:t>
            </a:r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》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等。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603387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36923" y="1715199"/>
            <a:ext cx="7776864" cy="2800767"/>
          </a:xfrm>
          <a:prstGeom prst="rect">
            <a:avLst/>
          </a:prstGeom>
          <a:solidFill>
            <a:srgbClr val="FFFF99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要注意：  </a:t>
            </a:r>
            <a:endParaRPr lang="en-US" altLang="zh-CN" sz="3200" b="1" dirty="0" smtClean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2400" b="1" dirty="0" smtClean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要</a:t>
            </a:r>
            <a:r>
              <a:rPr lang="zh-CN" altLang="en-US" sz="24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有目的地搜集相关资料并记录下来，根据要介绍的内容分类整理资料，并用自己的话写下来，可以使用图片、表格等辅助形式</a:t>
            </a:r>
            <a:r>
              <a:rPr lang="zh-CN" altLang="en-US" sz="2400" b="1" dirty="0" smtClean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。</a:t>
            </a:r>
            <a:endParaRPr lang="en-US" altLang="zh-CN" sz="2400" b="1" dirty="0">
              <a:solidFill>
                <a:srgbClr val="0000FF"/>
              </a:solidFill>
              <a:latin typeface="宋体" pitchFamily="2" charset="-122"/>
              <a:ea typeface="宋体" pitchFamily="2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2400" b="1" dirty="0" smtClean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要</a:t>
            </a:r>
            <a:r>
              <a:rPr lang="zh-CN" altLang="en-US" sz="24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写得思路清晰，生动有趣。</a:t>
            </a:r>
            <a:endParaRPr lang="en-US" altLang="zh-CN" sz="2400" b="1" dirty="0">
              <a:solidFill>
                <a:srgbClr val="0000FF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7544" y="627534"/>
            <a:ext cx="80462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 </a:t>
            </a:r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   写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完后，和同学们交流，互相评一评介绍得是否清楚，再根据同学的意见修改习作。</a:t>
            </a:r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  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90322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1" y="411510"/>
            <a:ext cx="7128793" cy="746358"/>
          </a:xfrm>
          <a:prstGeom prst="rect">
            <a:avLst/>
          </a:prstGeom>
          <a:ln>
            <a:prstDash val="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中国世界文化遗产知多少？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3491880" y="2571750"/>
            <a:ext cx="1680869" cy="730908"/>
            <a:chOff x="2008968" y="2336363"/>
            <a:chExt cx="1142061" cy="730908"/>
          </a:xfrm>
        </p:grpSpPr>
        <p:sp>
          <p:nvSpPr>
            <p:cNvPr id="6" name="云形 5"/>
            <p:cNvSpPr/>
            <p:nvPr/>
          </p:nvSpPr>
          <p:spPr>
            <a:xfrm>
              <a:off x="2008968" y="2336363"/>
              <a:ext cx="1142061" cy="730908"/>
            </a:xfrm>
            <a:prstGeom prst="cloud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098768" y="2367488"/>
              <a:ext cx="10522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九寨沟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67544" y="2355726"/>
            <a:ext cx="1728192" cy="730908"/>
            <a:chOff x="2098769" y="2336363"/>
            <a:chExt cx="1329209" cy="730908"/>
          </a:xfrm>
        </p:grpSpPr>
        <p:sp>
          <p:nvSpPr>
            <p:cNvPr id="9" name="云形 8"/>
            <p:cNvSpPr/>
            <p:nvPr/>
          </p:nvSpPr>
          <p:spPr>
            <a:xfrm>
              <a:off x="2098769" y="2336363"/>
              <a:ext cx="1329209" cy="730908"/>
            </a:xfrm>
            <a:prstGeom prst="cloud">
              <a:avLst/>
            </a:prstGeom>
            <a:solidFill>
              <a:srgbClr val="FFFF99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335411" y="2357963"/>
              <a:ext cx="102098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长城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71600" y="3435846"/>
            <a:ext cx="1998716" cy="730908"/>
            <a:chOff x="2098769" y="2336363"/>
            <a:chExt cx="1358021" cy="730908"/>
          </a:xfrm>
        </p:grpSpPr>
        <p:sp>
          <p:nvSpPr>
            <p:cNvPr id="12" name="云形 11"/>
            <p:cNvSpPr/>
            <p:nvPr/>
          </p:nvSpPr>
          <p:spPr>
            <a:xfrm>
              <a:off x="2098769" y="2336363"/>
              <a:ext cx="1358021" cy="730908"/>
            </a:xfrm>
            <a:prstGeom prst="cloud">
              <a:avLst/>
            </a:prstGeom>
            <a:solidFill>
              <a:srgbClr val="CCFF99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335412" y="2357963"/>
              <a:ext cx="96812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黄山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979712" y="1563638"/>
            <a:ext cx="3168352" cy="1098818"/>
            <a:chOff x="2098769" y="2336363"/>
            <a:chExt cx="1358021" cy="1098818"/>
          </a:xfrm>
        </p:grpSpPr>
        <p:sp>
          <p:nvSpPr>
            <p:cNvPr id="15" name="云形 14"/>
            <p:cNvSpPr/>
            <p:nvPr/>
          </p:nvSpPr>
          <p:spPr>
            <a:xfrm>
              <a:off x="2098769" y="2336363"/>
              <a:ext cx="1358021" cy="730908"/>
            </a:xfrm>
            <a:prstGeom prst="cloud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335412" y="2357963"/>
              <a:ext cx="96812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敦煌莫高窟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228184" y="2643758"/>
            <a:ext cx="2160240" cy="1098818"/>
            <a:chOff x="2098769" y="2336363"/>
            <a:chExt cx="1100002" cy="1098818"/>
          </a:xfrm>
        </p:grpSpPr>
        <p:sp>
          <p:nvSpPr>
            <p:cNvPr id="18" name="云形 17"/>
            <p:cNvSpPr/>
            <p:nvPr/>
          </p:nvSpPr>
          <p:spPr>
            <a:xfrm>
              <a:off x="2098769" y="2336363"/>
              <a:ext cx="1100002" cy="730908"/>
            </a:xfrm>
            <a:prstGeom prst="cloud">
              <a:avLst/>
            </a:prstGeom>
            <a:solidFill>
              <a:srgbClr val="FFFF99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335411" y="2357963"/>
              <a:ext cx="76381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峨眉山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012160" y="1491630"/>
            <a:ext cx="2376264" cy="1108343"/>
            <a:chOff x="2098768" y="2336363"/>
            <a:chExt cx="968128" cy="1108343"/>
          </a:xfrm>
        </p:grpSpPr>
        <p:sp>
          <p:nvSpPr>
            <p:cNvPr id="21" name="云形 20"/>
            <p:cNvSpPr/>
            <p:nvPr/>
          </p:nvSpPr>
          <p:spPr>
            <a:xfrm>
              <a:off x="2098768" y="2336363"/>
              <a:ext cx="968128" cy="730908"/>
            </a:xfrm>
            <a:prstGeom prst="cloud">
              <a:avLst/>
            </a:prstGeom>
            <a:solidFill>
              <a:srgbClr val="CC99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137689" y="2367488"/>
              <a:ext cx="92920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福建土楼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419872" y="3579862"/>
            <a:ext cx="2664296" cy="1098818"/>
            <a:chOff x="2098769" y="2336363"/>
            <a:chExt cx="1329209" cy="1098818"/>
          </a:xfrm>
        </p:grpSpPr>
        <p:sp>
          <p:nvSpPr>
            <p:cNvPr id="24" name="云形 23"/>
            <p:cNvSpPr/>
            <p:nvPr/>
          </p:nvSpPr>
          <p:spPr>
            <a:xfrm>
              <a:off x="2098769" y="2336363"/>
              <a:ext cx="1329209" cy="730908"/>
            </a:xfrm>
            <a:prstGeom prst="cloud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335411" y="2357963"/>
              <a:ext cx="102098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云冈石窟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516216" y="3579862"/>
            <a:ext cx="2376264" cy="1108343"/>
            <a:chOff x="2098769" y="2336363"/>
            <a:chExt cx="836644" cy="1108343"/>
          </a:xfrm>
        </p:grpSpPr>
        <p:sp>
          <p:nvSpPr>
            <p:cNvPr id="27" name="云形 26"/>
            <p:cNvSpPr/>
            <p:nvPr/>
          </p:nvSpPr>
          <p:spPr>
            <a:xfrm>
              <a:off x="2098769" y="2336363"/>
              <a:ext cx="836644" cy="730908"/>
            </a:xfrm>
            <a:prstGeom prst="cloud">
              <a:avLst/>
            </a:prstGeom>
            <a:solidFill>
              <a:srgbClr val="FFCC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137689" y="2367488"/>
              <a:ext cx="79772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布达拉宫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4148" y="1635646"/>
            <a:ext cx="6264696" cy="1731243"/>
          </a:xfrm>
          <a:prstGeom prst="rect">
            <a:avLst/>
          </a:prstGeom>
          <a:noFill/>
          <a:ln>
            <a:noFill/>
            <a:prstDash val="lgDash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 想一想：我们可以从哪几个方面来介绍？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338117"/>
            <a:ext cx="1296144" cy="18884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923928" y="4083918"/>
            <a:ext cx="1266693" cy="523220"/>
          </a:xfrm>
          <a:prstGeom prst="rect">
            <a:avLst/>
          </a:prstGeom>
          <a:ln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颐和园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2500081" y="745490"/>
            <a:ext cx="1711874" cy="552315"/>
            <a:chOff x="1880593" y="627534"/>
            <a:chExt cx="1971327" cy="648071"/>
          </a:xfrm>
        </p:grpSpPr>
        <p:sp>
          <p:nvSpPr>
            <p:cNvPr id="4" name="矩形标注 3"/>
            <p:cNvSpPr/>
            <p:nvPr/>
          </p:nvSpPr>
          <p:spPr>
            <a:xfrm>
              <a:off x="1977018" y="627534"/>
              <a:ext cx="1874902" cy="648071"/>
            </a:xfrm>
            <a:prstGeom prst="wedgeRectCallout">
              <a:avLst>
                <a:gd name="adj1" fmla="val 50679"/>
                <a:gd name="adj2" fmla="val 102183"/>
              </a:avLst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880593" y="689959"/>
              <a:ext cx="1971327" cy="540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主要景点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423025" y="714638"/>
            <a:ext cx="1353969" cy="564515"/>
            <a:chOff x="1115616" y="627534"/>
            <a:chExt cx="3302843" cy="648071"/>
          </a:xfrm>
        </p:grpSpPr>
        <p:sp>
          <p:nvSpPr>
            <p:cNvPr id="8" name="矩形标注 7"/>
            <p:cNvSpPr/>
            <p:nvPr/>
          </p:nvSpPr>
          <p:spPr>
            <a:xfrm>
              <a:off x="1115616" y="627534"/>
              <a:ext cx="3168352" cy="648071"/>
            </a:xfrm>
            <a:prstGeom prst="wedgeRectCallout">
              <a:avLst>
                <a:gd name="adj1" fmla="val -23814"/>
                <a:gd name="adj2" fmla="val 112471"/>
              </a:avLst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250107" y="689959"/>
              <a:ext cx="3168352" cy="528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传说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187624" y="1858010"/>
            <a:ext cx="1059180" cy="617220"/>
            <a:chOff x="1115616" y="627534"/>
            <a:chExt cx="2736304" cy="585645"/>
          </a:xfrm>
        </p:grpSpPr>
        <p:sp>
          <p:nvSpPr>
            <p:cNvPr id="11" name="矩形标注 10"/>
            <p:cNvSpPr/>
            <p:nvPr/>
          </p:nvSpPr>
          <p:spPr>
            <a:xfrm>
              <a:off x="1115616" y="627534"/>
              <a:ext cx="2736304" cy="585645"/>
            </a:xfrm>
            <a:prstGeom prst="wedgeRectCallout">
              <a:avLst>
                <a:gd name="adj1" fmla="val 69128"/>
                <a:gd name="adj2" fmla="val -4613"/>
              </a:avLst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115616" y="689959"/>
              <a:ext cx="2736304" cy="436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特点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12115" y="3366770"/>
            <a:ext cx="2171700" cy="561975"/>
            <a:chOff x="1115616" y="627534"/>
            <a:chExt cx="2439463" cy="1016533"/>
          </a:xfrm>
        </p:grpSpPr>
        <p:sp>
          <p:nvSpPr>
            <p:cNvPr id="14" name="矩形标注 13"/>
            <p:cNvSpPr/>
            <p:nvPr/>
          </p:nvSpPr>
          <p:spPr>
            <a:xfrm>
              <a:off x="1115616" y="627534"/>
              <a:ext cx="2345405" cy="1016533"/>
            </a:xfrm>
            <a:prstGeom prst="wedgeRectCallout">
              <a:avLst>
                <a:gd name="adj1" fmla="val 56976"/>
                <a:gd name="adj2" fmla="val -95995"/>
              </a:avLst>
            </a:pr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209676" y="723635"/>
              <a:ext cx="2345403" cy="835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地理位置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020272" y="2002117"/>
            <a:ext cx="1666471" cy="523220"/>
            <a:chOff x="1115616" y="627534"/>
            <a:chExt cx="2345404" cy="585645"/>
          </a:xfrm>
        </p:grpSpPr>
        <p:sp>
          <p:nvSpPr>
            <p:cNvPr id="17" name="矩形标注 16"/>
            <p:cNvSpPr/>
            <p:nvPr/>
          </p:nvSpPr>
          <p:spPr>
            <a:xfrm>
              <a:off x="1115616" y="627534"/>
              <a:ext cx="2345404" cy="585645"/>
            </a:xfrm>
            <a:prstGeom prst="wedgeRectCallout">
              <a:avLst>
                <a:gd name="adj1" fmla="val -82594"/>
                <a:gd name="adj2" fmla="val 43252"/>
              </a:avLst>
            </a:prstGeom>
            <a:ln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115616" y="689959"/>
              <a:ext cx="23454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prstClr val="black"/>
                  </a:solidFill>
                </a:rPr>
                <a:t>……</a:t>
              </a:r>
              <a:endParaRPr lang="zh-CN" altLang="en-US" sz="2800" dirty="0">
                <a:solidFill>
                  <a:prstClr val="black"/>
                </a:solidFill>
              </a:endParaRPr>
            </a:p>
          </p:txBody>
        </p:sp>
      </p:grpSp>
      <p:pic>
        <p:nvPicPr>
          <p:cNvPr id="2050" name="Picture 2" descr="C:\Users\ADMINI~1\AppData\Local\Temp\ksohtml12376\wps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870958"/>
            <a:ext cx="3672865" cy="1879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14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923928" y="4083918"/>
            <a:ext cx="1988045" cy="523220"/>
          </a:xfrm>
          <a:prstGeom prst="rect">
            <a:avLst/>
          </a:prstGeom>
          <a:ln w="12700" cmpd="sng">
            <a:solidFill>
              <a:srgbClr val="0000FF"/>
            </a:solidFill>
            <a:prstDash val="dashDot"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敦煌莫高窟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2411759" y="745490"/>
            <a:ext cx="1800196" cy="552315"/>
            <a:chOff x="1115616" y="627534"/>
            <a:chExt cx="2736304" cy="648071"/>
          </a:xfrm>
        </p:grpSpPr>
        <p:sp>
          <p:nvSpPr>
            <p:cNvPr id="4" name="矩形标注 3"/>
            <p:cNvSpPr/>
            <p:nvPr/>
          </p:nvSpPr>
          <p:spPr>
            <a:xfrm>
              <a:off x="1115616" y="627534"/>
              <a:ext cx="2736304" cy="648071"/>
            </a:xfrm>
            <a:prstGeom prst="wedgeRectCallout">
              <a:avLst>
                <a:gd name="adj1" fmla="val 50679"/>
                <a:gd name="adj2" fmla="val 102183"/>
              </a:avLst>
            </a:pr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334524" y="689959"/>
              <a:ext cx="2517396" cy="540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壁画艺术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220072" y="546735"/>
            <a:ext cx="1923450" cy="564515"/>
            <a:chOff x="992390" y="627534"/>
            <a:chExt cx="3291578" cy="648071"/>
          </a:xfrm>
        </p:grpSpPr>
        <p:sp>
          <p:nvSpPr>
            <p:cNvPr id="8" name="矩形标注 7"/>
            <p:cNvSpPr/>
            <p:nvPr/>
          </p:nvSpPr>
          <p:spPr>
            <a:xfrm>
              <a:off x="1115616" y="627534"/>
              <a:ext cx="3168352" cy="648071"/>
            </a:xfrm>
            <a:prstGeom prst="wedgeRectCallout">
              <a:avLst>
                <a:gd name="adj1" fmla="val -23814"/>
                <a:gd name="adj2" fmla="val 112471"/>
              </a:avLst>
            </a:prstGeom>
            <a:ln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92390" y="691150"/>
              <a:ext cx="3168353" cy="528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千佛洞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695579" y="1955117"/>
            <a:ext cx="912669" cy="617220"/>
            <a:chOff x="1115616" y="627534"/>
            <a:chExt cx="2736304" cy="585645"/>
          </a:xfrm>
        </p:grpSpPr>
        <p:sp>
          <p:nvSpPr>
            <p:cNvPr id="11" name="矩形标注 10"/>
            <p:cNvSpPr/>
            <p:nvPr/>
          </p:nvSpPr>
          <p:spPr>
            <a:xfrm>
              <a:off x="1115616" y="627534"/>
              <a:ext cx="2736304" cy="585645"/>
            </a:xfrm>
            <a:prstGeom prst="wedgeRectCallout">
              <a:avLst>
                <a:gd name="adj1" fmla="val 69128"/>
                <a:gd name="adj2" fmla="val -4613"/>
              </a:avLst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115616" y="689959"/>
              <a:ext cx="2736304" cy="436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影响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12115" y="3366770"/>
            <a:ext cx="2171700" cy="561975"/>
            <a:chOff x="1115616" y="627534"/>
            <a:chExt cx="2439463" cy="1016533"/>
          </a:xfrm>
        </p:grpSpPr>
        <p:sp>
          <p:nvSpPr>
            <p:cNvPr id="14" name="矩形标注 13"/>
            <p:cNvSpPr/>
            <p:nvPr/>
          </p:nvSpPr>
          <p:spPr>
            <a:xfrm>
              <a:off x="1115616" y="627534"/>
              <a:ext cx="2345405" cy="1016533"/>
            </a:xfrm>
            <a:prstGeom prst="wedgeRectCallout">
              <a:avLst>
                <a:gd name="adj1" fmla="val 56976"/>
                <a:gd name="adj2" fmla="val -95995"/>
              </a:avLst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209676" y="723635"/>
              <a:ext cx="2345403" cy="8327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地理位置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020272" y="2002117"/>
            <a:ext cx="1666471" cy="523220"/>
            <a:chOff x="1115616" y="627534"/>
            <a:chExt cx="2345404" cy="585645"/>
          </a:xfrm>
        </p:grpSpPr>
        <p:sp>
          <p:nvSpPr>
            <p:cNvPr id="17" name="矩形标注 16"/>
            <p:cNvSpPr/>
            <p:nvPr/>
          </p:nvSpPr>
          <p:spPr>
            <a:xfrm>
              <a:off x="1115616" y="627534"/>
              <a:ext cx="2345404" cy="585645"/>
            </a:xfrm>
            <a:prstGeom prst="wedgeRectCallout">
              <a:avLst>
                <a:gd name="adj1" fmla="val -82594"/>
                <a:gd name="adj2" fmla="val 43252"/>
              </a:avLst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115616" y="689959"/>
              <a:ext cx="23454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prstClr val="black"/>
                  </a:solidFill>
                </a:rPr>
                <a:t>……</a:t>
              </a:r>
              <a:endParaRPr lang="zh-CN" altLang="en-US" sz="2800" dirty="0">
                <a:solidFill>
                  <a:prstClr val="black"/>
                </a:solidFill>
              </a:endParaRPr>
            </a:p>
          </p:txBody>
        </p:sp>
      </p:grpSp>
      <p:pic>
        <p:nvPicPr>
          <p:cNvPr id="1026" name="Picture 2" descr="C:\Users\ADMINI~1\AppData\Local\Temp\ksohtml12376\wps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807" y="1955117"/>
            <a:ext cx="3237503" cy="1868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851920" y="4331166"/>
            <a:ext cx="1612900" cy="521970"/>
          </a:xfrm>
          <a:prstGeom prst="rect">
            <a:avLst/>
          </a:prstGeom>
          <a:ln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秦兵马俑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1835785" y="745490"/>
            <a:ext cx="2376170" cy="552315"/>
            <a:chOff x="1115616" y="627534"/>
            <a:chExt cx="2736304" cy="648071"/>
          </a:xfrm>
        </p:grpSpPr>
        <p:sp>
          <p:nvSpPr>
            <p:cNvPr id="4" name="矩形标注 3"/>
            <p:cNvSpPr/>
            <p:nvPr/>
          </p:nvSpPr>
          <p:spPr>
            <a:xfrm>
              <a:off x="1115616" y="627534"/>
              <a:ext cx="2736304" cy="648071"/>
            </a:xfrm>
            <a:prstGeom prst="wedgeRectCallout">
              <a:avLst>
                <a:gd name="adj1" fmla="val 50679"/>
                <a:gd name="adj2" fmla="val 102183"/>
              </a:avLst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115616" y="689959"/>
              <a:ext cx="2736304" cy="540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兵马俑的样子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989830" y="546735"/>
            <a:ext cx="2520315" cy="564515"/>
            <a:chOff x="1115616" y="627534"/>
            <a:chExt cx="3302843" cy="648071"/>
          </a:xfrm>
        </p:grpSpPr>
        <p:sp>
          <p:nvSpPr>
            <p:cNvPr id="8" name="矩形标注 7"/>
            <p:cNvSpPr/>
            <p:nvPr/>
          </p:nvSpPr>
          <p:spPr>
            <a:xfrm>
              <a:off x="1115616" y="627534"/>
              <a:ext cx="3168352" cy="648071"/>
            </a:xfrm>
            <a:prstGeom prst="wedgeRectCallout">
              <a:avLst>
                <a:gd name="adj1" fmla="val -23814"/>
                <a:gd name="adj2" fmla="val 112471"/>
              </a:avLst>
            </a:prstGeom>
            <a:ln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250107" y="689959"/>
              <a:ext cx="3168352" cy="528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兵马俑的数量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74955" y="1805305"/>
            <a:ext cx="2118360" cy="617220"/>
            <a:chOff x="1115616" y="627534"/>
            <a:chExt cx="2736304" cy="585645"/>
          </a:xfrm>
        </p:grpSpPr>
        <p:sp>
          <p:nvSpPr>
            <p:cNvPr id="11" name="矩形标注 10"/>
            <p:cNvSpPr/>
            <p:nvPr/>
          </p:nvSpPr>
          <p:spPr>
            <a:xfrm>
              <a:off x="1115616" y="627534"/>
              <a:ext cx="2736304" cy="585645"/>
            </a:xfrm>
            <a:prstGeom prst="wedgeRectCallout">
              <a:avLst>
                <a:gd name="adj1" fmla="val 69128"/>
                <a:gd name="adj2" fmla="val -4613"/>
              </a:avLst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115616" y="689959"/>
              <a:ext cx="2736304" cy="436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兵马俑的种类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60187" y="3366770"/>
            <a:ext cx="1135549" cy="561975"/>
            <a:chOff x="1115616" y="627534"/>
            <a:chExt cx="2345405" cy="1016533"/>
          </a:xfrm>
        </p:grpSpPr>
        <p:sp>
          <p:nvSpPr>
            <p:cNvPr id="14" name="矩形标注 13"/>
            <p:cNvSpPr/>
            <p:nvPr/>
          </p:nvSpPr>
          <p:spPr>
            <a:xfrm>
              <a:off x="1115616" y="627534"/>
              <a:ext cx="2345405" cy="1016533"/>
            </a:xfrm>
            <a:prstGeom prst="wedgeRectCallout">
              <a:avLst>
                <a:gd name="adj1" fmla="val 56976"/>
                <a:gd name="adj2" fmla="val -95995"/>
              </a:avLst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209674" y="723635"/>
              <a:ext cx="2251345" cy="8327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位置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020272" y="2002117"/>
            <a:ext cx="1666471" cy="523220"/>
            <a:chOff x="1115616" y="627534"/>
            <a:chExt cx="2345404" cy="585645"/>
          </a:xfrm>
        </p:grpSpPr>
        <p:sp>
          <p:nvSpPr>
            <p:cNvPr id="17" name="矩形标注 16"/>
            <p:cNvSpPr/>
            <p:nvPr/>
          </p:nvSpPr>
          <p:spPr>
            <a:xfrm>
              <a:off x="1115616" y="627534"/>
              <a:ext cx="2345404" cy="585645"/>
            </a:xfrm>
            <a:prstGeom prst="wedgeRectCallout">
              <a:avLst>
                <a:gd name="adj1" fmla="val -82594"/>
                <a:gd name="adj2" fmla="val 43252"/>
              </a:avLst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115616" y="689959"/>
              <a:ext cx="23454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prstClr val="black"/>
                  </a:solidFill>
                </a:rPr>
                <a:t>……</a:t>
              </a:r>
              <a:endParaRPr lang="zh-CN" altLang="en-US" sz="2800" dirty="0">
                <a:solidFill>
                  <a:prstClr val="black"/>
                </a:solidFill>
              </a:endParaRPr>
            </a:p>
          </p:txBody>
        </p:sp>
      </p:grpSp>
      <p:pic>
        <p:nvPicPr>
          <p:cNvPr id="38914" name="Picture 2" descr="https://ss0.bdstatic.com/70cFuHSh_Q1YnxGkpoWK1HF6hhy/it/u=521430221,1869277115&amp;fm=26&amp;gp=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635646"/>
            <a:ext cx="3960440" cy="2574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8114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1470010"/>
            <a:ext cx="5439881" cy="2169825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accent1">
                <a:shade val="50000"/>
              </a:schemeClr>
            </a:solidFill>
            <a:prstDash val="lgDashDotDot"/>
          </a:ln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要介绍的世界文化遗产有这么多方面，怎样才能把它们介绍清楚呢？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601787"/>
            <a:ext cx="1435735" cy="190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6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611560" y="771550"/>
            <a:ext cx="7776864" cy="3384581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    写世界文化遗产，基本的思路就是按一定的顺序，如时间顺序、空间顺序、逻辑（事物之间的关系）顺序等，写世界文化遗产的地位、历史、现状等。</a:t>
            </a:r>
            <a:endParaRPr lang="en-US" altLang="zh-CN" sz="2800" b="1" dirty="0">
              <a:solidFill>
                <a:srgbClr val="0000FF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4510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5649" y="1700025"/>
            <a:ext cx="6048672" cy="1431161"/>
          </a:xfrm>
          <a:prstGeom prst="rect">
            <a:avLst/>
          </a:prstGeom>
          <a:noFill/>
          <a:ln w="12700" cmpd="sng">
            <a:noFill/>
            <a:prstDash val="lgDashDotDot"/>
          </a:ln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  小组讨论：介绍世界文化遗产时，要重点介绍它的什么？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520180"/>
            <a:ext cx="1435735" cy="19062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左大括号 2"/>
          <p:cNvSpPr/>
          <p:nvPr/>
        </p:nvSpPr>
        <p:spPr>
          <a:xfrm>
            <a:off x="1831871" y="1212446"/>
            <a:ext cx="252625" cy="2436316"/>
          </a:xfrm>
          <a:prstGeom prst="leftBrac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black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93107" y="1112602"/>
            <a:ext cx="49053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总写：</a:t>
            </a:r>
            <a:r>
              <a:rPr lang="zh-CN" altLang="en-US" sz="2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水之国，花之国，牧场之国</a:t>
            </a:r>
            <a:endParaRPr lang="zh-CN" altLang="en-US" sz="1200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266053" y="2483962"/>
            <a:ext cx="7008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分述</a:t>
            </a:r>
          </a:p>
        </p:txBody>
      </p:sp>
      <p:sp>
        <p:nvSpPr>
          <p:cNvPr id="7" name="左大括号 6"/>
          <p:cNvSpPr/>
          <p:nvPr/>
        </p:nvSpPr>
        <p:spPr>
          <a:xfrm>
            <a:off x="2966886" y="1833426"/>
            <a:ext cx="261620" cy="1739265"/>
          </a:xfrm>
          <a:prstGeom prst="leftBrac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black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73803" y="1648917"/>
            <a:ext cx="25074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绿色低地：黑白花牛</a:t>
            </a:r>
          </a:p>
        </p:txBody>
      </p:sp>
      <p:sp>
        <p:nvSpPr>
          <p:cNvPr id="9" name="矩形 8"/>
          <p:cNvSpPr/>
          <p:nvPr/>
        </p:nvSpPr>
        <p:spPr>
          <a:xfrm>
            <a:off x="3273803" y="2232827"/>
            <a:ext cx="25074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碧绿低地：骏马成群</a:t>
            </a:r>
          </a:p>
        </p:txBody>
      </p:sp>
      <p:sp>
        <p:nvSpPr>
          <p:cNvPr id="10" name="矩形 9"/>
          <p:cNvSpPr/>
          <p:nvPr/>
        </p:nvSpPr>
        <p:spPr>
          <a:xfrm>
            <a:off x="3273228" y="2815777"/>
            <a:ext cx="25074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绿色草原：家畜王国</a:t>
            </a:r>
          </a:p>
        </p:txBody>
      </p:sp>
      <p:sp>
        <p:nvSpPr>
          <p:cNvPr id="11" name="矩形 10"/>
          <p:cNvSpPr/>
          <p:nvPr/>
        </p:nvSpPr>
        <p:spPr>
          <a:xfrm>
            <a:off x="3273227" y="3359010"/>
            <a:ext cx="25074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牧场傍晚：安静祥和</a:t>
            </a:r>
          </a:p>
        </p:txBody>
      </p:sp>
      <p:sp>
        <p:nvSpPr>
          <p:cNvPr id="13" name="圆角矩形 12"/>
          <p:cNvSpPr/>
          <p:nvPr/>
        </p:nvSpPr>
        <p:spPr>
          <a:xfrm>
            <a:off x="827584" y="1212446"/>
            <a:ext cx="935990" cy="241363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牧场之国</a:t>
            </a:r>
          </a:p>
        </p:txBody>
      </p:sp>
      <p:sp>
        <p:nvSpPr>
          <p:cNvPr id="2" name="云形 1"/>
          <p:cNvSpPr/>
          <p:nvPr/>
        </p:nvSpPr>
        <p:spPr>
          <a:xfrm>
            <a:off x="6390134" y="2100870"/>
            <a:ext cx="2736304" cy="1064134"/>
          </a:xfrm>
          <a:prstGeom prst="cloud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特点鲜明</a:t>
            </a:r>
          </a:p>
        </p:txBody>
      </p:sp>
      <p:sp>
        <p:nvSpPr>
          <p:cNvPr id="17" name="矩形 16"/>
          <p:cNvSpPr/>
          <p:nvPr/>
        </p:nvSpPr>
        <p:spPr>
          <a:xfrm>
            <a:off x="757362" y="3860341"/>
            <a:ext cx="7776864" cy="101566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    特点就是事物与众不同的地方。特点鲜明就是要把事物与众不同的地方突出出来。每一处世界文化遗产都有自己与众不同的特点，写作时要重点表现出来。 </a:t>
            </a:r>
            <a:endParaRPr lang="en-US" altLang="zh-CN" sz="20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78316" y="403586"/>
            <a:ext cx="2448272" cy="606612"/>
            <a:chOff x="3131840" y="269701"/>
            <a:chExt cx="2448272" cy="606612"/>
          </a:xfrm>
        </p:grpSpPr>
        <p:sp>
          <p:nvSpPr>
            <p:cNvPr id="15" name="矩形 14"/>
            <p:cNvSpPr/>
            <p:nvPr/>
          </p:nvSpPr>
          <p:spPr>
            <a:xfrm>
              <a:off x="3563888" y="269701"/>
              <a:ext cx="2016224" cy="584775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r"/>
              <a:r>
                <a:rPr lang="zh-CN" altLang="en-US" sz="32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回顾课文</a:t>
              </a:r>
            </a:p>
          </p:txBody>
        </p:sp>
        <p:pic>
          <p:nvPicPr>
            <p:cNvPr id="14" name="图片 13" descr="C:/Users/Administrator/AppData/Local/Temp/kaimatting/20201009113533/output_aiMatting_20201009113547.pngoutput_aiMatting_20201009113547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6F6F6">
                    <a:alpha val="100000"/>
                  </a:srgbClr>
                </a:clrFrom>
                <a:clrTo>
                  <a:srgbClr val="F6F6F6">
                    <a:alpha val="100000"/>
                    <a:alpha val="0"/>
                  </a:srgbClr>
                </a:clrTo>
              </a:clrChange>
            </a:blip>
            <a:srcRect r="65655"/>
            <a:stretch/>
          </p:blipFill>
          <p:spPr>
            <a:xfrm>
              <a:off x="3131840" y="269701"/>
              <a:ext cx="709108" cy="6066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85499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changche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923045"/>
            <a:ext cx="4134872" cy="2314240"/>
          </a:xfrm>
          <a:prstGeom prst="rect">
            <a:avLst/>
          </a:prstGeom>
        </p:spPr>
      </p:pic>
      <p:sp>
        <p:nvSpPr>
          <p:cNvPr id="16" name="文本框 2"/>
          <p:cNvSpPr txBox="1"/>
          <p:nvPr/>
        </p:nvSpPr>
        <p:spPr>
          <a:xfrm>
            <a:off x="641301" y="1063738"/>
            <a:ext cx="3888432" cy="707886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万里长城：历史悠久、长度惊人、</a:t>
            </a:r>
            <a:endParaRPr lang="en-US" altLang="zh-CN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</a:t>
            </a: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工程浩大、建筑高超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1930659"/>
            <a:ext cx="3459129" cy="2306625"/>
          </a:xfrm>
          <a:prstGeom prst="rect">
            <a:avLst/>
          </a:prstGeom>
        </p:spPr>
      </p:pic>
      <p:sp>
        <p:nvSpPr>
          <p:cNvPr id="19" name="文本框 2"/>
          <p:cNvSpPr txBox="1"/>
          <p:nvPr/>
        </p:nvSpPr>
        <p:spPr>
          <a:xfrm>
            <a:off x="5478363" y="1376450"/>
            <a:ext cx="3342109" cy="400110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西湖：湖光山色、文物古迹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999979" y="168169"/>
            <a:ext cx="3255292" cy="844980"/>
            <a:chOff x="2999979" y="168169"/>
            <a:chExt cx="3255292" cy="844980"/>
          </a:xfrm>
        </p:grpSpPr>
        <p:sp>
          <p:nvSpPr>
            <p:cNvPr id="17" name="矩形 16"/>
            <p:cNvSpPr/>
            <p:nvPr/>
          </p:nvSpPr>
          <p:spPr>
            <a:xfrm>
              <a:off x="3302943" y="267494"/>
              <a:ext cx="2952328" cy="64633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r"/>
              <a:r>
                <a:rPr lang="zh-CN" altLang="en-US" sz="3600" b="1" dirty="0">
                  <a:solidFill>
                    <a:srgbClr val="0000FF"/>
                  </a:solidFill>
                  <a:latin typeface="宋体" pitchFamily="2" charset="-122"/>
                  <a:ea typeface="宋体" pitchFamily="2" charset="-122"/>
                </a:rPr>
                <a:t>一起说特点</a:t>
              </a:r>
              <a:endParaRPr lang="en-US" altLang="zh-CN" sz="36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pic>
          <p:nvPicPr>
            <p:cNvPr id="7" name="Picture 6" descr="http://pic.51yuansu.com/pic3/cover/03/57/17/5bcabbfc3fa7d_610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9979" y="168169"/>
              <a:ext cx="844980" cy="8449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46214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6415" y="1729184"/>
            <a:ext cx="6624320" cy="1431161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lgDashDotDot"/>
          </a:ln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说一说：我们怎样才能把世界文化遗产介绍得具体、有趣呢？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91630"/>
            <a:ext cx="1435735" cy="190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34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6"/>
          <p:cNvSpPr txBox="1"/>
          <p:nvPr/>
        </p:nvSpPr>
        <p:spPr>
          <a:xfrm>
            <a:off x="2158059" y="1287622"/>
            <a:ext cx="3240359" cy="931024"/>
          </a:xfrm>
          <a:prstGeom prst="rect">
            <a:avLst/>
          </a:prstGeom>
          <a:solidFill>
            <a:schemeClr val="bg1"/>
          </a:solidFill>
          <a:ln w="12700" cmpd="sng">
            <a:solidFill>
              <a:srgbClr val="0000FF"/>
            </a:solidFill>
            <a:prstDash val="lgDash"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noProof="1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小艇在水面上灵活穿梭的样子</a:t>
            </a:r>
          </a:p>
        </p:txBody>
      </p:sp>
      <p:sp>
        <p:nvSpPr>
          <p:cNvPr id="7" name="左大括号 6"/>
          <p:cNvSpPr/>
          <p:nvPr/>
        </p:nvSpPr>
        <p:spPr>
          <a:xfrm>
            <a:off x="1706306" y="1505387"/>
            <a:ext cx="267927" cy="2164440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6"/>
          <p:cNvSpPr txBox="1"/>
          <p:nvPr/>
        </p:nvSpPr>
        <p:spPr>
          <a:xfrm>
            <a:off x="1005930" y="1417488"/>
            <a:ext cx="535855" cy="253047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noProof="1">
                <a:latin typeface="宋体" panose="02010600030101010101" pitchFamily="2" charset="-122"/>
                <a:ea typeface="宋体" panose="02010600030101010101" pitchFamily="2" charset="-122"/>
              </a:rPr>
              <a:t>威尼斯小艇</a:t>
            </a:r>
          </a:p>
        </p:txBody>
      </p:sp>
      <p:sp>
        <p:nvSpPr>
          <p:cNvPr id="15" name="文本框 19"/>
          <p:cNvSpPr txBox="1">
            <a:spLocks noChangeArrowheads="1"/>
          </p:cNvSpPr>
          <p:nvPr/>
        </p:nvSpPr>
        <p:spPr bwMode="auto">
          <a:xfrm>
            <a:off x="2150841" y="2974596"/>
            <a:ext cx="3215952" cy="931024"/>
          </a:xfrm>
          <a:prstGeom prst="rect">
            <a:avLst/>
          </a:prstGeom>
          <a:solidFill>
            <a:schemeClr val="bg1"/>
          </a:solidFill>
          <a:ln w="12700" cmpd="sng">
            <a:solidFill>
              <a:srgbClr val="0000FF"/>
            </a:solidFill>
            <a:prstDash val="lgDashDotDot"/>
          </a:ln>
          <a:extLst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夜晚戏院散场后的静寂</a:t>
            </a:r>
          </a:p>
        </p:txBody>
      </p:sp>
      <p:sp>
        <p:nvSpPr>
          <p:cNvPr id="14" name="云形 13"/>
          <p:cNvSpPr/>
          <p:nvPr/>
        </p:nvSpPr>
        <p:spPr>
          <a:xfrm>
            <a:off x="5830466" y="824394"/>
            <a:ext cx="2736304" cy="1064134"/>
          </a:xfrm>
          <a:prstGeom prst="cloud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威尼斯的动态美</a:t>
            </a:r>
          </a:p>
        </p:txBody>
      </p:sp>
      <p:sp>
        <p:nvSpPr>
          <p:cNvPr id="16" name="云形 15"/>
          <p:cNvSpPr/>
          <p:nvPr/>
        </p:nvSpPr>
        <p:spPr>
          <a:xfrm>
            <a:off x="5940152" y="2974596"/>
            <a:ext cx="2736304" cy="1064134"/>
          </a:xfrm>
          <a:prstGeom prst="cloud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威尼斯的静态美</a:t>
            </a:r>
          </a:p>
        </p:txBody>
      </p:sp>
      <p:sp>
        <p:nvSpPr>
          <p:cNvPr id="19" name="矩形 18"/>
          <p:cNvSpPr/>
          <p:nvPr/>
        </p:nvSpPr>
        <p:spPr>
          <a:xfrm>
            <a:off x="827584" y="4208770"/>
            <a:ext cx="7670526" cy="52322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我们可以描写世界文化遗产的动态美和静态美。</a:t>
            </a:r>
            <a:endParaRPr lang="en-US" altLang="zh-CN" sz="28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78316" y="403586"/>
            <a:ext cx="2448272" cy="606612"/>
            <a:chOff x="3131840" y="269701"/>
            <a:chExt cx="2448272" cy="606612"/>
          </a:xfrm>
        </p:grpSpPr>
        <p:sp>
          <p:nvSpPr>
            <p:cNvPr id="12" name="矩形 11"/>
            <p:cNvSpPr/>
            <p:nvPr/>
          </p:nvSpPr>
          <p:spPr>
            <a:xfrm>
              <a:off x="3563888" y="269701"/>
              <a:ext cx="2016224" cy="584775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r"/>
              <a:r>
                <a:rPr lang="zh-CN" altLang="en-US" sz="32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回顾课文</a:t>
              </a:r>
            </a:p>
          </p:txBody>
        </p:sp>
        <p:pic>
          <p:nvPicPr>
            <p:cNvPr id="13" name="图片 12" descr="C:/Users/Administrator/AppData/Local/Temp/kaimatting/20201009113533/output_aiMatting_20201009113547.pngoutput_aiMatting_20201009113547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6F6F6">
                    <a:alpha val="100000"/>
                  </a:srgbClr>
                </a:clrFrom>
                <a:clrTo>
                  <a:srgbClr val="F6F6F6">
                    <a:alpha val="100000"/>
                    <a:alpha val="0"/>
                  </a:srgbClr>
                </a:clrTo>
              </a:clrChange>
            </a:blip>
            <a:srcRect r="65655"/>
            <a:stretch/>
          </p:blipFill>
          <p:spPr>
            <a:xfrm>
              <a:off x="3131840" y="269701"/>
              <a:ext cx="709108" cy="60661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99"/>
          <p:cNvSpPr txBox="1"/>
          <p:nvPr/>
        </p:nvSpPr>
        <p:spPr>
          <a:xfrm>
            <a:off x="850265" y="1491630"/>
            <a:ext cx="780669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306070"/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2400" b="1" dirty="0" err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威尼斯的小艇有二三十英尺长，又窄又深，</a:t>
            </a:r>
            <a:r>
              <a:rPr sz="2400" b="1" dirty="0" err="1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有点像独木舟</a:t>
            </a:r>
            <a:r>
              <a:rPr lang="zh-CN" altLang="en-US" sz="24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  <a:r>
              <a:rPr sz="2400" b="1" dirty="0" err="1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船头和船艄向上翘起</a:t>
            </a:r>
            <a:r>
              <a:rPr sz="2400" b="1" dirty="0" err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2400" b="1" dirty="0" err="1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像挂在天边的新月</a:t>
            </a:r>
            <a:r>
              <a:rPr lang="zh-CN" altLang="en-US" sz="24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  <a:r>
              <a:rPr sz="2400" b="1" dirty="0" err="1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行动轻快灵活</a:t>
            </a:r>
            <a:r>
              <a:rPr sz="2400" b="1" dirty="0" err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，仿佛田沟里的水蛇</a:t>
            </a:r>
            <a:r>
              <a:rPr sz="24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r>
              <a:rPr lang="zh-CN" altLang="en-US" sz="24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endParaRPr 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85775" y="411510"/>
            <a:ext cx="8027670" cy="1014730"/>
          </a:xfrm>
          <a:prstGeom prst="rect">
            <a:avLst/>
          </a:prstGeom>
          <a:noFill/>
          <a:ln>
            <a:noFill/>
            <a:prstDash val="dash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tx1"/>
                </a:solidFill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   </a:t>
            </a:r>
            <a:r>
              <a:rPr lang="zh-CN" altLang="en-US" sz="2800" b="1" dirty="0">
                <a:solidFill>
                  <a:schemeClr val="tx1"/>
                </a:solidFill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我们一起来看看《威尼斯小艇》是怎样具体描写小艇样子的。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95809" y="3003798"/>
            <a:ext cx="7807325" cy="1569660"/>
          </a:xfrm>
          <a:prstGeom prst="rect">
            <a:avLst/>
          </a:prstGeom>
          <a:solidFill>
            <a:schemeClr val="bg1"/>
          </a:solidFill>
          <a:ln w="12700" cmpd="sng">
            <a:solidFill>
              <a:srgbClr val="0000FF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三个比喻句写出了小艇三个特点：长、窄、深；是两头翘；轻巧灵活。</a:t>
            </a:r>
          </a:p>
          <a:p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习作时运用比喻、拟人等修辞手法，能把世界文化遗产介绍得更加生动、有趣。</a:t>
            </a:r>
          </a:p>
        </p:txBody>
      </p:sp>
      <p:sp>
        <p:nvSpPr>
          <p:cNvPr id="17" name="椭圆 16"/>
          <p:cNvSpPr/>
          <p:nvPr/>
        </p:nvSpPr>
        <p:spPr>
          <a:xfrm>
            <a:off x="973455" y="1853580"/>
            <a:ext cx="899795" cy="455295"/>
          </a:xfrm>
          <a:prstGeom prst="ellipse">
            <a:avLst/>
          </a:prstGeom>
          <a:grpFill/>
          <a:ln w="25400" cap="flat" cmpd="sng" algn="ctr">
            <a:solidFill>
              <a:srgbClr val="FF0000"/>
            </a:solidFill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400" kern="0">
              <a:solidFill>
                <a:prstClr val="white"/>
              </a:solidFill>
              <a:latin typeface="Times New Roman" panose="02020603050405020304"/>
              <a:ea typeface="微软雅黑" panose="020B050302020402020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7059295" y="1854215"/>
            <a:ext cx="786130" cy="454660"/>
          </a:xfrm>
          <a:prstGeom prst="ellipse">
            <a:avLst/>
          </a:prstGeom>
          <a:grpFill/>
          <a:ln w="25400" cap="flat" cmpd="sng" algn="ctr">
            <a:solidFill>
              <a:srgbClr val="FF0000"/>
            </a:solidFill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400" kern="0">
              <a:solidFill>
                <a:prstClr val="white"/>
              </a:solidFill>
              <a:latin typeface="Times New Roman" panose="02020603050405020304"/>
              <a:ea typeface="微软雅黑" panose="020B050302020402020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644008" y="2265075"/>
            <a:ext cx="823595" cy="378460"/>
          </a:xfrm>
          <a:prstGeom prst="ellipse">
            <a:avLst/>
          </a:prstGeom>
          <a:grpFill/>
          <a:ln w="25400" cap="flat" cmpd="sng" algn="ctr">
            <a:solidFill>
              <a:srgbClr val="FF0000"/>
            </a:solidFill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400" kern="0">
              <a:solidFill>
                <a:prstClr val="white"/>
              </a:solidFill>
              <a:latin typeface="Times New Roman" panose="02020603050405020304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 bldLvl="0" animBg="1"/>
      <p:bldP spid="6" grpId="0" bldLvl="0" animBg="1"/>
      <p:bldP spid="7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66554" y="1336268"/>
            <a:ext cx="5196840" cy="3107690"/>
          </a:xfrm>
          <a:prstGeom prst="rect">
            <a:avLst/>
          </a:prstGeom>
          <a:solidFill>
            <a:schemeClr val="bg1"/>
          </a:solidFill>
          <a:ln w="12700" cmpd="sng">
            <a:solidFill>
              <a:srgbClr val="0000FF"/>
            </a:solidFill>
            <a:prstDash val="lgDashDotDot"/>
          </a:ln>
        </p:spPr>
        <p:txBody>
          <a:bodyPr wrap="square" rtlCol="0" anchor="t">
            <a:spAutoFit/>
          </a:bodyPr>
          <a:lstStyle/>
          <a:p>
            <a:pPr indent="457200" fontAlgn="auto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瞧那西湖，</a:t>
            </a:r>
            <a:r>
              <a:rPr lang="zh-CN" altLang="en-US"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宛如一面翡翠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镶嵌着的宝镜，映着天、映着云、映着鸟、映着桥、映着山……湖水是恬静的，恬静得没有一丝涟漪，就</a:t>
            </a:r>
            <a:r>
              <a:rPr lang="zh-CN" altLang="en-US"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像是一个准备出嫁的姑娘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，蒙着一层薄薄的面纱，那么羞涩，那么温柔。</a:t>
            </a:r>
          </a:p>
        </p:txBody>
      </p:sp>
      <p:sp>
        <p:nvSpPr>
          <p:cNvPr id="5" name="矩形 4"/>
          <p:cNvSpPr/>
          <p:nvPr/>
        </p:nvSpPr>
        <p:spPr>
          <a:xfrm>
            <a:off x="251520" y="546815"/>
            <a:ext cx="86749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/>
            <a:r>
              <a:rPr lang="zh-CN" altLang="en-US" sz="3200" b="1" dirty="0" smtClean="0">
                <a:latin typeface="黑体" pitchFamily="49" charset="-122"/>
                <a:ea typeface="黑体" pitchFamily="49" charset="-122"/>
                <a:cs typeface="楷体" pitchFamily="49" charset="-122"/>
              </a:rPr>
              <a:t>   请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  <a:cs typeface="楷体" pitchFamily="49" charset="-122"/>
              </a:rPr>
              <a:t>你用上一两种修辞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  <a:cs typeface="楷体" pitchFamily="49" charset="-122"/>
              </a:rPr>
              <a:t>手法，写一写西湖美景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01" y="585202"/>
            <a:ext cx="520700" cy="50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9560" y="1799590"/>
            <a:ext cx="2807970" cy="2106295"/>
          </a:xfrm>
          <a:prstGeom prst="rect">
            <a:avLst/>
          </a:prstGeom>
          <a:effectLst>
            <a:softEdge rad="889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411510"/>
            <a:ext cx="7488832" cy="1077218"/>
          </a:xfrm>
          <a:prstGeom prst="rect">
            <a:avLst/>
          </a:prstGeom>
          <a:ln>
            <a:noFill/>
            <a:prstDash val="lgDashDot"/>
          </a:ln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    《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威尼斯小艇</a:t>
            </a:r>
            <a:r>
              <a:rPr lang="en-US" altLang="zh-CN" sz="3200" b="1" dirty="0"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》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一文中还重点写了船夫的驾驶技术高超，它是怎样写的？</a:t>
            </a:r>
          </a:p>
        </p:txBody>
      </p:sp>
      <p:sp>
        <p:nvSpPr>
          <p:cNvPr id="3" name="文本框 99"/>
          <p:cNvSpPr txBox="1"/>
          <p:nvPr/>
        </p:nvSpPr>
        <p:spPr>
          <a:xfrm>
            <a:off x="683568" y="1707654"/>
            <a:ext cx="7704856" cy="193899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306070"/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船夫的驾驶技术特别好。行船的速度极快，来往船只很多，他操纵自如，毫不手忙脚乱。不管怎么拥挤，他总能左拐右拐地挤过去。遇到极窄的地方，他总能平稳地穿过，而且速度非常快，还能急转弯。两边的建筑飞一般地倒退，我们的眼睛忙极了，不知看哪一处好。</a:t>
            </a:r>
            <a:endParaRPr 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331640" y="2105732"/>
            <a:ext cx="280831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5580112" y="1745692"/>
            <a:ext cx="1224136" cy="455295"/>
          </a:xfrm>
          <a:prstGeom prst="ellipse">
            <a:avLst/>
          </a:prstGeom>
          <a:grpFill/>
          <a:ln w="25400" cap="flat" cmpd="sng" algn="ctr">
            <a:solidFill>
              <a:srgbClr val="FF0000"/>
            </a:solidFill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400" kern="0">
              <a:solidFill>
                <a:prstClr val="white"/>
              </a:solidFill>
              <a:latin typeface="Times New Roman" panose="02020603050405020304"/>
              <a:ea typeface="微软雅黑" panose="020B050302020402020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876256" y="2105732"/>
            <a:ext cx="864096" cy="455295"/>
          </a:xfrm>
          <a:prstGeom prst="ellipse">
            <a:avLst/>
          </a:prstGeom>
          <a:grpFill/>
          <a:ln w="25400" cap="flat" cmpd="sng" algn="ctr">
            <a:solidFill>
              <a:srgbClr val="FF0000"/>
            </a:solidFill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400" kern="0">
              <a:solidFill>
                <a:prstClr val="white"/>
              </a:solidFill>
              <a:latin typeface="Times New Roman" panose="02020603050405020304"/>
              <a:ea typeface="微软雅黑" panose="020B050302020402020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644008" y="2465772"/>
            <a:ext cx="1008112" cy="455295"/>
          </a:xfrm>
          <a:prstGeom prst="ellipse">
            <a:avLst/>
          </a:prstGeom>
          <a:grpFill/>
          <a:ln w="25400" cap="flat" cmpd="sng" algn="ctr">
            <a:solidFill>
              <a:srgbClr val="FF0000"/>
            </a:solidFill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400" kern="0">
              <a:solidFill>
                <a:prstClr val="white"/>
              </a:solidFill>
              <a:latin typeface="Times New Roman" panose="02020603050405020304"/>
              <a:ea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99792" y="3867894"/>
            <a:ext cx="1296144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</a:rPr>
              <a:t>总写</a:t>
            </a:r>
          </a:p>
        </p:txBody>
      </p:sp>
      <p:sp>
        <p:nvSpPr>
          <p:cNvPr id="11" name="右箭头 10"/>
          <p:cNvSpPr/>
          <p:nvPr/>
        </p:nvSpPr>
        <p:spPr>
          <a:xfrm>
            <a:off x="4139952" y="4011910"/>
            <a:ext cx="648072" cy="360040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5004048" y="3867894"/>
            <a:ext cx="1296144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</a:rPr>
              <a:t>分写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9" grpId="0" bldLvl="0" animBg="1"/>
      <p:bldP spid="10" grpId="0" animBg="1"/>
      <p:bldP spid="11" grpId="0" animBg="1"/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27584" y="1419622"/>
            <a:ext cx="7813873" cy="1930337"/>
          </a:xfrm>
          <a:prstGeom prst="rect">
            <a:avLst/>
          </a:prstGeom>
          <a:ln>
            <a:solidFill>
              <a:srgbClr val="0000FF"/>
            </a:solidFill>
            <a:prstDash val="lg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prstClr val="black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   这段话围绕“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船夫的驾驶技术特别好</a:t>
            </a:r>
            <a:r>
              <a:rPr lang="zh-CN" altLang="en-US" sz="2800" dirty="0">
                <a:solidFill>
                  <a:prstClr val="black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”展开叙述，通过写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疾驶时</a:t>
            </a:r>
            <a:r>
              <a:rPr lang="zh-CN" altLang="en-US" sz="2800" dirty="0">
                <a:solidFill>
                  <a:prstClr val="black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、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极窄时</a:t>
            </a:r>
            <a:r>
              <a:rPr lang="zh-CN" altLang="en-US" sz="2800" dirty="0">
                <a:solidFill>
                  <a:prstClr val="black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、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拥挤时</a:t>
            </a:r>
            <a:r>
              <a:rPr lang="zh-CN" altLang="en-US" sz="2800" dirty="0">
                <a:solidFill>
                  <a:prstClr val="black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船夫的活动，表现了船夫驾驶技术高超。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39552" y="411510"/>
            <a:ext cx="7920880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     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仿照课文，请你按照总分的构段方式写一写黄山的松树。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11510"/>
            <a:ext cx="520700" cy="508000"/>
          </a:xfrm>
          <a:prstGeom prst="rect">
            <a:avLst/>
          </a:prstGeom>
        </p:spPr>
      </p:pic>
      <p:pic>
        <p:nvPicPr>
          <p:cNvPr id="7" name="图片 6" descr="u=2360645427,1354354733&amp;fm=26&amp;gp=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635646"/>
            <a:ext cx="1728192" cy="1206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图片 7" descr="u=4230451281,3544590515&amp;fm=26&amp;gp=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04248" y="1275606"/>
            <a:ext cx="1944216" cy="13501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22" name="Picture 2" descr="https://ss1.baidu.com/6ONXsjip0QIZ8tyhnq/it/u=1239909919,4249696513&amp;fm=173&amp;app=25&amp;f=JPEG?w=640&amp;h=444&amp;s=0AAA6C81F2CB17EFD02159340300506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3147814"/>
            <a:ext cx="1728192" cy="11989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24" name="Picture 4" descr="https://ss0.baidu.com/6ONWsjip0QIZ8tyhnq/it/u=3034155558,3670290892&amp;fm=173&amp;app=25&amp;f=JPEG?w=640&amp;h=435&amp;s=51185F99704062E6070DE00C030070E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248" y="2859782"/>
            <a:ext cx="2016224" cy="13704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2339752" y="1419622"/>
            <a:ext cx="4320480" cy="3416320"/>
          </a:xfrm>
          <a:prstGeom prst="rect">
            <a:avLst/>
          </a:prstGeom>
          <a:ln>
            <a:solidFill>
              <a:srgbClr val="0000FF"/>
            </a:solidFill>
            <a:prstDash val="lgDash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黄山松千姿百态。有的像擎天巨人耸立挺拔，有的如同流水行云翠枝舒展，有的彷佛苍龙凌波虬根盘结，有的状如猛虎归山矫健威武如。它们独具美丽、优雅的风格，令人喜爱。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672" y="1419622"/>
            <a:ext cx="7056784" cy="1731243"/>
          </a:xfrm>
          <a:prstGeom prst="rect">
            <a:avLst/>
          </a:prstGeom>
          <a:noFill/>
          <a:ln>
            <a:noFill/>
            <a:prstDash val="lgDashDot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关于中国的世界文化遗产，你了解到它的哪些资料？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91630"/>
            <a:ext cx="1422904" cy="18884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100h050000000fxsqA7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24528" cy="51435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403648" y="267494"/>
            <a:ext cx="6660740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关于黄山，有一个美丽的传说。</a:t>
            </a:r>
          </a:p>
        </p:txBody>
      </p:sp>
      <p:sp>
        <p:nvSpPr>
          <p:cNvPr id="5" name="矩形 4"/>
          <p:cNvSpPr/>
          <p:nvPr/>
        </p:nvSpPr>
        <p:spPr>
          <a:xfrm>
            <a:off x="467544" y="1131590"/>
            <a:ext cx="8352928" cy="3329758"/>
          </a:xfrm>
          <a:prstGeom prst="rect">
            <a:avLst/>
          </a:prstGeom>
          <a:solidFill>
            <a:schemeClr val="lt1">
              <a:alpha val="86000"/>
            </a:schemeClr>
          </a:solidFill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黄山，古代称为“天子都”，因为它雄伟秀丽，又神秘莫测，是天帝和神仙的居所。到秦代，人们根据它的颜色又称为“黟山”。那么，后来为什么又改叫“黄山”了呢？据说是因为黄帝和浮丘公、容成子三人曾在此炼丹而得名。因为黟山是黄帝炼丹的地方，人们就叫它“黄山”了。黄山七十二峰中就有以三位仙人命名的轩辕峰、浮丘峰、容成峰。</a:t>
            </a:r>
          </a:p>
        </p:txBody>
      </p:sp>
      <p:sp>
        <p:nvSpPr>
          <p:cNvPr id="22530" name="AutoShape 2" descr="http://img2.imgtn.bdimg.com/it/u=1702903198,3346983926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532" name="AutoShape 4" descr="http://img2.imgtn.bdimg.com/it/u=1702903198,3346983926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ic.51yuansu.com/backgd/cover/00/01/99/5b5290e773825.jpg!/fw/780/quality/90/unsharp/true/compress/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683568" y="999857"/>
            <a:ext cx="7992888" cy="3549883"/>
          </a:xfrm>
          <a:prstGeom prst="rect">
            <a:avLst/>
          </a:prstGeom>
          <a:solidFill>
            <a:schemeClr val="lt1">
              <a:alpha val="63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　　当初，修建嘉峪关城时，需要成千上万块长</a:t>
            </a:r>
            <a:r>
              <a:rPr lang="en-US" altLang="zh-CN" sz="20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0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米、宽</a:t>
            </a:r>
            <a:r>
              <a:rPr lang="en-US" altLang="zh-CN" sz="20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05</a:t>
            </a:r>
            <a:r>
              <a:rPr lang="zh-CN" altLang="en-US" sz="20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米、厚</a:t>
            </a:r>
            <a:r>
              <a:rPr lang="en-US" altLang="zh-CN" sz="20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03</a:t>
            </a:r>
            <a:r>
              <a:rPr lang="zh-CN" altLang="en-US" sz="20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米的石条，工匠们在黑山将石条凿好后，却人抬不起，车拉不动，且山高路远，无法运输。大伙儿边凿石条边发愁，眼看隆冬季节就要到了，石条还没有从山里运出一块，若要耽误工期，没有工钱是小，这脑袋可就难保了。大家正在长嘘短叹，这时，忽然山顶一声闷雷，从白云中飘下一幅锦绸，众工匠赶紧接住，只见上面若隐若现有几行字，大家看后恍然大悟，按其行事。等到冬季到来后，众人从山上往关城修一条路，在路面上泼水，让其结成一条冰道，然后把石条放在冰道上滑行运输，结果十分顺利的把石条运到了嘉峪关城下，不但没有延误工期，反而节省了不少工期。众工匠为了感谢上苍的护佑，在关城附近修建庙宇，供奉神位，并成为工匠出师后务必参拜的地方。</a:t>
            </a:r>
          </a:p>
        </p:txBody>
      </p:sp>
      <p:sp>
        <p:nvSpPr>
          <p:cNvPr id="5" name="矩形 4"/>
          <p:cNvSpPr/>
          <p:nvPr/>
        </p:nvSpPr>
        <p:spPr>
          <a:xfrm>
            <a:off x="1907704" y="356905"/>
            <a:ext cx="5616624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长城的传说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——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冰道运石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1632992"/>
            <a:ext cx="5616626" cy="1731243"/>
          </a:xfrm>
          <a:prstGeom prst="rect">
            <a:avLst/>
          </a:prstGeom>
          <a:noFill/>
          <a:ln>
            <a:noFill/>
            <a:prstDash val="lgDash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 怎样把这些传说写进我们的习作里呢？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602" y="1275606"/>
            <a:ext cx="1694180" cy="2248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73639" y="2355726"/>
            <a:ext cx="6957438" cy="954107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我特别奇怪，长城这些巨石是怎么来的呢？妈妈告诉我</a:t>
            </a:r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……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73639" y="3651870"/>
            <a:ext cx="6957438" cy="52322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我查资料得知，这些巨石其实是</a:t>
            </a:r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……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" name="文本框 99"/>
          <p:cNvSpPr txBox="1"/>
          <p:nvPr/>
        </p:nvSpPr>
        <p:spPr>
          <a:xfrm>
            <a:off x="1227831" y="843558"/>
            <a:ext cx="6903246" cy="95410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defRPr>
            </a:lvl1pPr>
          </a:lstStyle>
          <a:p>
            <a:r>
              <a:rPr lang="zh-CN" altLang="en-US" dirty="0"/>
              <a:t>  </a:t>
            </a:r>
            <a:r>
              <a:rPr lang="zh-CN" altLang="en-US" dirty="0" smtClean="0"/>
              <a:t>还是</a:t>
            </a:r>
            <a:r>
              <a:rPr lang="zh-CN" altLang="en-US" dirty="0"/>
              <a:t>从黄山这座山的名字讲起吧。</a:t>
            </a:r>
            <a:endParaRPr lang="en-US" altLang="zh-CN" dirty="0"/>
          </a:p>
          <a:p>
            <a:r>
              <a:rPr lang="zh-CN" altLang="en-US" dirty="0"/>
              <a:t>  传说</a:t>
            </a:r>
            <a:r>
              <a:rPr lang="en-US" altLang="zh-CN" dirty="0"/>
              <a:t>……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7744" y="1477567"/>
            <a:ext cx="5637610" cy="1601400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 关于这篇习作，你还有什么好的想法吗？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602" y="1154000"/>
            <a:ext cx="1694180" cy="2248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/>
          <p:nvPr/>
        </p:nvSpPr>
        <p:spPr>
          <a:xfrm>
            <a:off x="1397147" y="699542"/>
            <a:ext cx="7344816" cy="954107"/>
          </a:xfrm>
          <a:prstGeom prst="rect">
            <a:avLst/>
          </a:prstGeom>
          <a:ln>
            <a:solidFill>
              <a:srgbClr val="00B0F0"/>
            </a:solidFill>
            <a:prstDash val="dash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习作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开头，我想通过神话故事引出要介绍的景点。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1043608" y="1756363"/>
            <a:ext cx="7859911" cy="1332557"/>
            <a:chOff x="1043608" y="1756363"/>
            <a:chExt cx="7859911" cy="133255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013527" y="1756363"/>
              <a:ext cx="889992" cy="1332557"/>
            </a:xfrm>
            <a:prstGeom prst="rect">
              <a:avLst/>
            </a:prstGeom>
          </p:spPr>
        </p:pic>
        <p:sp>
          <p:nvSpPr>
            <p:cNvPr id="4" name="文本框 2"/>
            <p:cNvSpPr txBox="1"/>
            <p:nvPr/>
          </p:nvSpPr>
          <p:spPr>
            <a:xfrm>
              <a:off x="1043608" y="2059422"/>
              <a:ext cx="6840761" cy="953135"/>
            </a:xfrm>
            <a:prstGeom prst="rect">
              <a:avLst/>
            </a:prstGeom>
            <a:ln>
              <a:solidFill>
                <a:srgbClr val="FF99CC"/>
              </a:solidFill>
              <a:prstDash val="dashDot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描写时，我要加入比喻、拟人、排比等修辞，让我的作文更生动！</a:t>
              </a: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5610"/>
            <a:ext cx="1145627" cy="1748068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524168" y="3363838"/>
            <a:ext cx="8218192" cy="1006005"/>
            <a:chOff x="524168" y="3363838"/>
            <a:chExt cx="8218192" cy="1006005"/>
          </a:xfrm>
        </p:grpSpPr>
        <p:sp>
          <p:nvSpPr>
            <p:cNvPr id="6" name="文本框 2"/>
            <p:cNvSpPr txBox="1"/>
            <p:nvPr/>
          </p:nvSpPr>
          <p:spPr>
            <a:xfrm>
              <a:off x="1397544" y="3363838"/>
              <a:ext cx="7344816" cy="954107"/>
            </a:xfrm>
            <a:prstGeom prst="rect">
              <a:avLst/>
            </a:prstGeom>
            <a:ln>
              <a:solidFill>
                <a:srgbClr val="FFC000"/>
              </a:solidFill>
              <a:prstDash val="dashDot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 我要按照移步换景的顺序来写，这样习作才能表达得清楚、有条理。</a:t>
              </a: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4168" y="3363838"/>
              <a:ext cx="872979" cy="100600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="" xmlns:a16="http://schemas.microsoft.com/office/drawing/2014/main" id="{CD294244-C9A6-41CD-9D8A-66E7986893EA}"/>
              </a:ext>
            </a:extLst>
          </p:cNvPr>
          <p:cNvSpPr txBox="1"/>
          <p:nvPr/>
        </p:nvSpPr>
        <p:spPr>
          <a:xfrm>
            <a:off x="3594897" y="1891948"/>
            <a:ext cx="2953387" cy="90024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54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写作提纲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23FB45C4-A51E-4DA3-A4C3-48CE4FA3ED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824" y="1691225"/>
            <a:ext cx="1543976" cy="130169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892655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19055" y="426869"/>
            <a:ext cx="2330450" cy="560705"/>
            <a:chOff x="292074" y="533430"/>
            <a:chExt cx="3107265" cy="747607"/>
          </a:xfrm>
        </p:grpSpPr>
        <p:sp>
          <p:nvSpPr>
            <p:cNvPr id="3" name="文本框 14"/>
            <p:cNvSpPr txBox="1"/>
            <p:nvPr/>
          </p:nvSpPr>
          <p:spPr>
            <a:xfrm>
              <a:off x="832247" y="533430"/>
              <a:ext cx="2567092" cy="74760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2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写作提纲</a:t>
              </a: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074" y="533430"/>
              <a:ext cx="540173" cy="672254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1557129" y="1419622"/>
            <a:ext cx="7124065" cy="2455480"/>
          </a:xfrm>
          <a:prstGeom prst="rect">
            <a:avLst/>
          </a:prstGeom>
          <a:ln w="12700" cmpd="sng">
            <a:noFill/>
            <a:prstDash val="lgDashDot"/>
          </a:ln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3600" dirty="0">
                <a:solidFill>
                  <a:prstClr val="black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   你想要介绍哪一处中国的世界文化遗产呢？不要急于下笔，先好好构思，编写好写作提纲。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20" y="1779662"/>
            <a:ext cx="1402080" cy="18611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51273" y="1419622"/>
            <a:ext cx="6745113" cy="2677656"/>
          </a:xfrm>
          <a:prstGeom prst="rect">
            <a:avLst/>
          </a:prstGeom>
          <a:solidFill>
            <a:schemeClr val="bg1"/>
          </a:solidFill>
          <a:ln w="28575">
            <a:solidFill>
              <a:srgbClr val="FFC000"/>
            </a:solidFill>
            <a:prstDash val="sysDash"/>
          </a:ln>
        </p:spPr>
        <p:txBody>
          <a:bodyPr wrap="square">
            <a:spAutoFit/>
          </a:bodyPr>
          <a:lstStyle/>
          <a:p>
            <a:pPr indent="457200"/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要介绍的世界文化遗产是什么？</a:t>
            </a:r>
            <a:endParaRPr lang="en-US" altLang="zh-CN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457200"/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打算从哪几方面介绍？</a:t>
            </a:r>
            <a:endParaRPr lang="en-US" altLang="zh-CN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457200"/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按照什么顺序来介绍？</a:t>
            </a:r>
          </a:p>
          <a:p>
            <a:pPr indent="457200"/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4.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世界文化遗产的主要特点是什么？</a:t>
            </a:r>
            <a:endParaRPr lang="en-US" altLang="zh-CN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457200"/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5.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运用什么方法介绍的生动、有趣？</a:t>
            </a:r>
            <a:endParaRPr lang="en-US" altLang="zh-CN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457200"/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5.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打算拟定什么题目？</a:t>
            </a:r>
          </a:p>
        </p:txBody>
      </p:sp>
      <p:sp>
        <p:nvSpPr>
          <p:cNvPr id="3" name="矩形 2"/>
          <p:cNvSpPr/>
          <p:nvPr/>
        </p:nvSpPr>
        <p:spPr>
          <a:xfrm>
            <a:off x="2843808" y="511908"/>
            <a:ext cx="34305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习作提纲要求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1"/>
          <p:cNvSpPr txBox="1"/>
          <p:nvPr/>
        </p:nvSpPr>
        <p:spPr>
          <a:xfrm>
            <a:off x="4792615" y="2304770"/>
            <a:ext cx="23056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昆明湖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738980" y="431165"/>
            <a:ext cx="3058160" cy="768985"/>
            <a:chOff x="2375756" y="2268826"/>
            <a:chExt cx="3058016" cy="666511"/>
          </a:xfrm>
        </p:grpSpPr>
        <p:sp>
          <p:nvSpPr>
            <p:cNvPr id="4" name="云形 3"/>
            <p:cNvSpPr/>
            <p:nvPr/>
          </p:nvSpPr>
          <p:spPr>
            <a:xfrm>
              <a:off x="2375756" y="2268826"/>
              <a:ext cx="3058016" cy="666511"/>
            </a:xfrm>
            <a:prstGeom prst="cloud">
              <a:avLst/>
            </a:prstGeom>
            <a:solidFill>
              <a:srgbClr val="FFFF99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495197" y="2333693"/>
              <a:ext cx="2818688" cy="452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位置、主要特点</a:t>
              </a:r>
            </a:p>
          </p:txBody>
        </p:sp>
      </p:grpSp>
      <p:sp>
        <p:nvSpPr>
          <p:cNvPr id="6" name="文本框 2"/>
          <p:cNvSpPr txBox="1"/>
          <p:nvPr/>
        </p:nvSpPr>
        <p:spPr>
          <a:xfrm>
            <a:off x="702618" y="1404749"/>
            <a:ext cx="720080" cy="156966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颐和园</a:t>
            </a:r>
          </a:p>
        </p:txBody>
      </p:sp>
      <p:sp>
        <p:nvSpPr>
          <p:cNvPr id="2" name="左大括号 1"/>
          <p:cNvSpPr/>
          <p:nvPr/>
        </p:nvSpPr>
        <p:spPr>
          <a:xfrm>
            <a:off x="1595239" y="1131590"/>
            <a:ext cx="288032" cy="2762726"/>
          </a:xfrm>
          <a:prstGeom prst="leftBrac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883271" y="1855111"/>
            <a:ext cx="2106166" cy="730908"/>
            <a:chOff x="2098767" y="2336363"/>
            <a:chExt cx="2106166" cy="730908"/>
          </a:xfrm>
        </p:grpSpPr>
        <p:sp>
          <p:nvSpPr>
            <p:cNvPr id="10" name="云形 9"/>
            <p:cNvSpPr/>
            <p:nvPr/>
          </p:nvSpPr>
          <p:spPr>
            <a:xfrm>
              <a:off x="2098767" y="2336363"/>
              <a:ext cx="1968649" cy="730908"/>
            </a:xfrm>
            <a:prstGeom prst="cloud">
              <a:avLst/>
            </a:prstGeom>
            <a:solidFill>
              <a:srgbClr val="FFCC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339224" y="2395356"/>
              <a:ext cx="18657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主要景点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874381" y="3466045"/>
            <a:ext cx="2544713" cy="666511"/>
            <a:chOff x="2375756" y="2268826"/>
            <a:chExt cx="1620180" cy="666511"/>
          </a:xfrm>
        </p:grpSpPr>
        <p:sp>
          <p:nvSpPr>
            <p:cNvPr id="14" name="云形 13"/>
            <p:cNvSpPr/>
            <p:nvPr/>
          </p:nvSpPr>
          <p:spPr>
            <a:xfrm>
              <a:off x="2375756" y="2268826"/>
              <a:ext cx="1620180" cy="666511"/>
            </a:xfrm>
            <a:prstGeom prst="cloud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534511" y="2290763"/>
              <a:ext cx="14614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与读者互动</a:t>
              </a:r>
            </a:p>
          </p:txBody>
        </p:sp>
      </p:grpSp>
      <p:sp>
        <p:nvSpPr>
          <p:cNvPr id="16" name="左大括号 15"/>
          <p:cNvSpPr/>
          <p:nvPr/>
        </p:nvSpPr>
        <p:spPr>
          <a:xfrm>
            <a:off x="4355976" y="1499835"/>
            <a:ext cx="306264" cy="1647979"/>
          </a:xfrm>
          <a:prstGeom prst="leftBrac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774577" y="1296658"/>
            <a:ext cx="23545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长廊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92615" y="1800714"/>
            <a:ext cx="23520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佛香阁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44008" y="3560698"/>
            <a:ext cx="29268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赞美颐和园美景</a:t>
            </a:r>
          </a:p>
        </p:txBody>
      </p:sp>
      <p:sp>
        <p:nvSpPr>
          <p:cNvPr id="31" name="矩形 30"/>
          <p:cNvSpPr/>
          <p:nvPr/>
        </p:nvSpPr>
        <p:spPr>
          <a:xfrm>
            <a:off x="6804248" y="1680359"/>
            <a:ext cx="69762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40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重</a:t>
            </a:r>
            <a:endParaRPr lang="en-US" altLang="zh-CN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zh-CN" altLang="en-US" sz="40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点</a:t>
            </a:r>
          </a:p>
        </p:txBody>
      </p:sp>
      <p:sp>
        <p:nvSpPr>
          <p:cNvPr id="32" name="左大括号 31"/>
          <p:cNvSpPr/>
          <p:nvPr/>
        </p:nvSpPr>
        <p:spPr>
          <a:xfrm rot="10800000">
            <a:off x="6444208" y="1554019"/>
            <a:ext cx="280035" cy="1692697"/>
          </a:xfrm>
          <a:prstGeom prst="leftBrace">
            <a:avLst>
              <a:gd name="adj1" fmla="val 0"/>
              <a:gd name="adj2" fmla="val 50000"/>
            </a:avLst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21"/>
          <p:cNvSpPr txBox="1"/>
          <p:nvPr/>
        </p:nvSpPr>
        <p:spPr>
          <a:xfrm>
            <a:off x="4792615" y="2783307"/>
            <a:ext cx="23609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十七孔桥</a:t>
            </a:r>
          </a:p>
        </p:txBody>
      </p:sp>
    </p:spTree>
    <p:extLst>
      <p:ext uri="{BB962C8B-B14F-4D97-AF65-F5344CB8AC3E}">
        <p14:creationId xmlns:p14="http://schemas.microsoft.com/office/powerpoint/2010/main" val="400622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6" grpId="0" animBg="1"/>
      <p:bldP spid="20" grpId="0"/>
      <p:bldP spid="22" grpId="0"/>
      <p:bldP spid="29" grpId="0"/>
      <p:bldP spid="31" grpId="0"/>
      <p:bldP spid="32" grpId="0" animBg="1"/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267744" y="537087"/>
            <a:ext cx="4240475" cy="666511"/>
            <a:chOff x="2375756" y="2276247"/>
            <a:chExt cx="1582479" cy="666511"/>
          </a:xfrm>
        </p:grpSpPr>
        <p:sp>
          <p:nvSpPr>
            <p:cNvPr id="4" name="云形 3"/>
            <p:cNvSpPr/>
            <p:nvPr/>
          </p:nvSpPr>
          <p:spPr>
            <a:xfrm>
              <a:off x="2375756" y="2276247"/>
              <a:ext cx="1477974" cy="666511"/>
            </a:xfrm>
            <a:prstGeom prst="cloud">
              <a:avLst/>
            </a:prstGeom>
            <a:solidFill>
              <a:srgbClr val="FFFF99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471068" y="2290763"/>
              <a:ext cx="14871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位置、历史、影响</a:t>
              </a:r>
            </a:p>
          </p:txBody>
        </p:sp>
      </p:grpSp>
      <p:sp>
        <p:nvSpPr>
          <p:cNvPr id="6" name="文本框 2"/>
          <p:cNvSpPr txBox="1"/>
          <p:nvPr/>
        </p:nvSpPr>
        <p:spPr>
          <a:xfrm>
            <a:off x="902777" y="1395910"/>
            <a:ext cx="630513" cy="2554545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敦煌莫高窟</a:t>
            </a:r>
            <a:endParaRPr lang="en-US" altLang="zh-CN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1818862" y="1014053"/>
            <a:ext cx="288032" cy="2762726"/>
          </a:xfrm>
          <a:prstGeom prst="leftBrac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339752" y="1912850"/>
            <a:ext cx="2014300" cy="730908"/>
            <a:chOff x="2187283" y="2336363"/>
            <a:chExt cx="2014300" cy="730908"/>
          </a:xfrm>
        </p:grpSpPr>
        <p:sp>
          <p:nvSpPr>
            <p:cNvPr id="10" name="云形 9"/>
            <p:cNvSpPr/>
            <p:nvPr/>
          </p:nvSpPr>
          <p:spPr>
            <a:xfrm>
              <a:off x="2187283" y="2336363"/>
              <a:ext cx="2014300" cy="730908"/>
            </a:xfrm>
            <a:prstGeom prst="cloud">
              <a:avLst/>
            </a:prstGeom>
            <a:solidFill>
              <a:srgbClr val="FFCC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335412" y="2357963"/>
              <a:ext cx="1858415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主要景点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422384" y="3435846"/>
            <a:ext cx="2005600" cy="666511"/>
            <a:chOff x="2389203" y="2268826"/>
            <a:chExt cx="2005600" cy="666511"/>
          </a:xfrm>
        </p:grpSpPr>
        <p:sp>
          <p:nvSpPr>
            <p:cNvPr id="14" name="云形 13"/>
            <p:cNvSpPr/>
            <p:nvPr/>
          </p:nvSpPr>
          <p:spPr>
            <a:xfrm>
              <a:off x="2389203" y="2268826"/>
              <a:ext cx="2005600" cy="666511"/>
            </a:xfrm>
            <a:prstGeom prst="cloud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471068" y="2290763"/>
              <a:ext cx="19102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珍贵价值</a:t>
              </a:r>
            </a:p>
          </p:txBody>
        </p:sp>
      </p:grpSp>
      <p:sp>
        <p:nvSpPr>
          <p:cNvPr id="16" name="左大括号 15"/>
          <p:cNvSpPr/>
          <p:nvPr/>
        </p:nvSpPr>
        <p:spPr>
          <a:xfrm>
            <a:off x="4486167" y="1798409"/>
            <a:ext cx="306264" cy="1125592"/>
          </a:xfrm>
          <a:prstGeom prst="leftBrace">
            <a:avLst/>
          </a:prstGeom>
          <a:ln w="762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07915" y="1592170"/>
            <a:ext cx="20993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壁画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07915" y="2390415"/>
            <a:ext cx="1320269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千佛洞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716016" y="3489940"/>
            <a:ext cx="215036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各种美称</a:t>
            </a:r>
          </a:p>
        </p:txBody>
      </p:sp>
      <p:sp>
        <p:nvSpPr>
          <p:cNvPr id="31" name="矩形 30"/>
          <p:cNvSpPr/>
          <p:nvPr/>
        </p:nvSpPr>
        <p:spPr>
          <a:xfrm>
            <a:off x="6588224" y="1707654"/>
            <a:ext cx="69762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4000" b="1" dirty="0">
                <a:ln w="11430"/>
                <a:gradFill>
                  <a:gsLst>
                    <a:gs pos="0">
                      <a:srgbClr val="F07474">
                        <a:tint val="70000"/>
                        <a:satMod val="245000"/>
                      </a:srgbClr>
                    </a:gs>
                    <a:gs pos="75000">
                      <a:srgbClr val="F07474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F07474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重</a:t>
            </a:r>
            <a:endParaRPr lang="en-US" altLang="zh-CN" sz="4000" b="1" dirty="0">
              <a:ln w="11430"/>
              <a:gradFill>
                <a:gsLst>
                  <a:gs pos="0">
                    <a:srgbClr val="F07474">
                      <a:tint val="70000"/>
                      <a:satMod val="245000"/>
                    </a:srgbClr>
                  </a:gs>
                  <a:gs pos="75000">
                    <a:srgbClr val="F07474">
                      <a:tint val="90000"/>
                      <a:shade val="60000"/>
                      <a:satMod val="240000"/>
                    </a:srgbClr>
                  </a:gs>
                  <a:gs pos="100000">
                    <a:srgbClr val="F07474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zh-CN" altLang="en-US" sz="4000" b="1" dirty="0">
                <a:ln w="11430"/>
                <a:gradFill>
                  <a:gsLst>
                    <a:gs pos="0">
                      <a:srgbClr val="F07474">
                        <a:tint val="70000"/>
                        <a:satMod val="245000"/>
                      </a:srgbClr>
                    </a:gs>
                    <a:gs pos="75000">
                      <a:srgbClr val="F07474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F07474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点</a:t>
            </a:r>
          </a:p>
        </p:txBody>
      </p:sp>
      <p:sp>
        <p:nvSpPr>
          <p:cNvPr id="32" name="左大括号 31"/>
          <p:cNvSpPr/>
          <p:nvPr/>
        </p:nvSpPr>
        <p:spPr>
          <a:xfrm rot="10800000">
            <a:off x="6228184" y="1779662"/>
            <a:ext cx="280035" cy="1163219"/>
          </a:xfrm>
          <a:prstGeom prst="leftBrace">
            <a:avLst>
              <a:gd name="adj1" fmla="val 0"/>
              <a:gd name="adj2" fmla="val 50000"/>
            </a:avLst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39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1" grpId="0"/>
      <p:bldP spid="22" grpId="0"/>
      <p:bldP spid="30" grpId="0"/>
      <p:bldP spid="31" grpId="0"/>
      <p:bldP spid="3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667296" y="1923678"/>
            <a:ext cx="2328639" cy="907529"/>
            <a:chOff x="2078966" y="2240251"/>
            <a:chExt cx="2309878" cy="666511"/>
          </a:xfrm>
        </p:grpSpPr>
        <p:sp>
          <p:nvSpPr>
            <p:cNvPr id="4" name="云形 3"/>
            <p:cNvSpPr/>
            <p:nvPr/>
          </p:nvSpPr>
          <p:spPr>
            <a:xfrm>
              <a:off x="2078966" y="2240251"/>
              <a:ext cx="2107470" cy="666511"/>
            </a:xfrm>
            <a:prstGeom prst="cloud">
              <a:avLst/>
            </a:prstGeom>
            <a:solidFill>
              <a:srgbClr val="FFFF99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221822" y="2278554"/>
              <a:ext cx="2167022" cy="429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主要特点</a:t>
              </a:r>
            </a:p>
          </p:txBody>
        </p:sp>
      </p:grpSp>
      <p:sp>
        <p:nvSpPr>
          <p:cNvPr id="6" name="文本框 2"/>
          <p:cNvSpPr txBox="1"/>
          <p:nvPr/>
        </p:nvSpPr>
        <p:spPr>
          <a:xfrm>
            <a:off x="605592" y="1650162"/>
            <a:ext cx="720080" cy="156966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黑体" panose="02010600030101010101" pitchFamily="49" charset="-122"/>
                <a:ea typeface="黑体" panose="02010600030101010101" pitchFamily="49" charset="-122"/>
              </a:rPr>
              <a:t>兵马俑</a:t>
            </a:r>
          </a:p>
        </p:txBody>
      </p:sp>
      <p:sp>
        <p:nvSpPr>
          <p:cNvPr id="2" name="左大括号 1"/>
          <p:cNvSpPr/>
          <p:nvPr/>
        </p:nvSpPr>
        <p:spPr>
          <a:xfrm>
            <a:off x="1523281" y="641246"/>
            <a:ext cx="288032" cy="3528392"/>
          </a:xfrm>
          <a:prstGeom prst="leftBrac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2291260" y="498356"/>
            <a:ext cx="4826208" cy="705242"/>
            <a:chOff x="2591780" y="2257510"/>
            <a:chExt cx="4826208" cy="705242"/>
          </a:xfrm>
        </p:grpSpPr>
        <p:sp>
          <p:nvSpPr>
            <p:cNvPr id="10" name="云形 9"/>
            <p:cNvSpPr/>
            <p:nvPr/>
          </p:nvSpPr>
          <p:spPr>
            <a:xfrm>
              <a:off x="2591780" y="2296241"/>
              <a:ext cx="4224956" cy="666511"/>
            </a:xfrm>
            <a:prstGeom prst="cloud">
              <a:avLst/>
            </a:prstGeom>
            <a:solidFill>
              <a:srgbClr val="FFCC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000312" y="2257510"/>
              <a:ext cx="44176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位置、性质、影响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015716" y="3623392"/>
            <a:ext cx="1620180" cy="666511"/>
            <a:chOff x="2375756" y="2268826"/>
            <a:chExt cx="1620180" cy="666511"/>
          </a:xfrm>
        </p:grpSpPr>
        <p:sp>
          <p:nvSpPr>
            <p:cNvPr id="14" name="云形 13"/>
            <p:cNvSpPr/>
            <p:nvPr/>
          </p:nvSpPr>
          <p:spPr>
            <a:xfrm>
              <a:off x="2375756" y="2268826"/>
              <a:ext cx="1620180" cy="666511"/>
            </a:xfrm>
            <a:prstGeom prst="cloud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471068" y="2290763"/>
              <a:ext cx="1440160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参观后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4104956" y="1749340"/>
            <a:ext cx="34499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规模宏大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34484" y="2719090"/>
            <a:ext cx="327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类型多，个性鲜明</a:t>
            </a:r>
          </a:p>
        </p:txBody>
      </p:sp>
      <p:sp>
        <p:nvSpPr>
          <p:cNvPr id="23" name="左大括号 22"/>
          <p:cNvSpPr/>
          <p:nvPr/>
        </p:nvSpPr>
        <p:spPr>
          <a:xfrm>
            <a:off x="3780790" y="1923678"/>
            <a:ext cx="297815" cy="1318632"/>
          </a:xfrm>
          <a:prstGeom prst="leftBrac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3995936" y="3651870"/>
            <a:ext cx="32131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800" b="1" dirty="0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感叹祖先的伟大</a:t>
            </a:r>
          </a:p>
        </p:txBody>
      </p:sp>
      <p:sp>
        <p:nvSpPr>
          <p:cNvPr id="7" name="矩形 6"/>
          <p:cNvSpPr/>
          <p:nvPr/>
        </p:nvSpPr>
        <p:spPr>
          <a:xfrm>
            <a:off x="7596336" y="2090827"/>
            <a:ext cx="121058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40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重点</a:t>
            </a:r>
          </a:p>
        </p:txBody>
      </p:sp>
      <p:sp>
        <p:nvSpPr>
          <p:cNvPr id="24" name="左大括号 23"/>
          <p:cNvSpPr/>
          <p:nvPr/>
        </p:nvSpPr>
        <p:spPr>
          <a:xfrm rot="10800000">
            <a:off x="7183754" y="1760718"/>
            <a:ext cx="280035" cy="1531112"/>
          </a:xfrm>
          <a:prstGeom prst="leftBrace">
            <a:avLst>
              <a:gd name="adj1" fmla="val 0"/>
              <a:gd name="adj2" fmla="val 50000"/>
            </a:avLst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109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 animBg="1"/>
      <p:bldP spid="30" grpId="0"/>
      <p:bldP spid="7" grpId="0"/>
      <p:bldP spid="2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059832" y="1865015"/>
            <a:ext cx="4164530" cy="68475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快快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写起来吧！</a:t>
            </a:r>
          </a:p>
        </p:txBody>
      </p:sp>
      <p:pic>
        <p:nvPicPr>
          <p:cNvPr id="15" name="图片 14" descr="234757-160Z616032990[1]"/>
          <p:cNvPicPr>
            <a:picLocks noChangeAspect="1"/>
          </p:cNvPicPr>
          <p:nvPr/>
        </p:nvPicPr>
        <p:blipFill>
          <a:blip r:embed="rId2">
            <a:clrChange>
              <a:clrFrom>
                <a:srgbClr val="FFFCF3">
                  <a:alpha val="100000"/>
                </a:srgbClr>
              </a:clrFrom>
              <a:clrTo>
                <a:srgbClr val="FFFCF3">
                  <a:alpha val="100000"/>
                  <a:alpha val="0"/>
                </a:srgbClr>
              </a:clrTo>
            </a:clrChange>
          </a:blip>
          <a:srcRect l="67163" t="48737"/>
          <a:stretch>
            <a:fillRect/>
          </a:stretch>
        </p:blipFill>
        <p:spPr>
          <a:xfrm>
            <a:off x="755576" y="915566"/>
            <a:ext cx="2085975" cy="3028315"/>
          </a:xfrm>
          <a:prstGeom prst="rect">
            <a:avLst/>
          </a:prstGeom>
          <a:effectLst>
            <a:innerShdw blurRad="63500" dist="508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87624" y="3797193"/>
            <a:ext cx="7758290" cy="4385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写好之后，和</a:t>
            </a:r>
            <a:r>
              <a:rPr lang="zh-CN" altLang="en-US" sz="24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同桌交换</a:t>
            </a:r>
            <a:r>
              <a:rPr lang="zh-CN" altLang="en-US" sz="24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一下，看看谁写的最好。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C075380D-DC87-415D-A6BF-7E5DC75AE1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245" y="631284"/>
            <a:ext cx="4629510" cy="2925850"/>
          </a:xfrm>
          <a:prstGeom prst="roundRect">
            <a:avLst>
              <a:gd name="adj" fmla="val 5281"/>
            </a:avLst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="" xmlns:a16="http://schemas.microsoft.com/office/drawing/2014/main" id="{CD294244-C9A6-41CD-9D8A-66E7986893EA}"/>
              </a:ext>
            </a:extLst>
          </p:cNvPr>
          <p:cNvSpPr txBox="1"/>
          <p:nvPr/>
        </p:nvSpPr>
        <p:spPr>
          <a:xfrm>
            <a:off x="3594897" y="1891948"/>
            <a:ext cx="2953387" cy="90024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54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作文修改</a:t>
            </a:r>
          </a:p>
        </p:txBody>
      </p:sp>
      <p:pic>
        <p:nvPicPr>
          <p:cNvPr id="5" name="图片 4" descr="图片包含 游戏机, 标志&#10;&#10;描述已自动生成">
            <a:extLst>
              <a:ext uri="{FF2B5EF4-FFF2-40B4-BE49-F238E27FC236}">
                <a16:creationId xmlns="" xmlns:a16="http://schemas.microsoft.com/office/drawing/2014/main" id="{C76596A0-96D8-4E73-AF71-7CE0F978150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9" t="3514" r="24574" b="24134"/>
          <a:stretch/>
        </p:blipFill>
        <p:spPr>
          <a:xfrm>
            <a:off x="2147776" y="1678691"/>
            <a:ext cx="1307805" cy="1326759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107504" y="411510"/>
            <a:ext cx="1438370" cy="346249"/>
            <a:chOff x="7310094" y="4155926"/>
            <a:chExt cx="1438370" cy="346249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0094" y="4163978"/>
              <a:ext cx="1438370" cy="33416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文本框 14"/>
            <p:cNvSpPr txBox="1"/>
            <p:nvPr/>
          </p:nvSpPr>
          <p:spPr>
            <a:xfrm>
              <a:off x="7319179" y="4155926"/>
              <a:ext cx="1086986" cy="3462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kumimoji="1" lang="zh-CN" altLang="en-US" sz="1800" dirty="0">
                  <a:solidFill>
                    <a:schemeClr val="bg1"/>
                  </a:solidFill>
                </a:rPr>
                <a:t>第二课时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0738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99"/>
          <p:cNvSpPr txBox="1"/>
          <p:nvPr/>
        </p:nvSpPr>
        <p:spPr>
          <a:xfrm>
            <a:off x="2051720" y="669925"/>
            <a:ext cx="3744416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/>
              <a:t>颐和园</a:t>
            </a:r>
          </a:p>
        </p:txBody>
      </p:sp>
      <p:sp>
        <p:nvSpPr>
          <p:cNvPr id="5" name="矩形 4"/>
          <p:cNvSpPr/>
          <p:nvPr/>
        </p:nvSpPr>
        <p:spPr>
          <a:xfrm>
            <a:off x="251520" y="1252954"/>
            <a:ext cx="7089378" cy="30469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indent="457200"/>
            <a:r>
              <a:rPr lang="zh-CN" altLang="en-US" sz="24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颐和园，坐落在北京西郊，距城区十五公里，占地约二百九十公顷，与圆明园毗邻。它是以昆明湖、万寿山为基址，以杭州西湖为蓝本，汲取江南园林的设计手法而建成的一座大型山水园林，也是保存最完整的一座皇家行宫御苑，被誉为“皇家园林博物馆”。</a:t>
            </a:r>
          </a:p>
          <a:p>
            <a:pPr lvl="0" indent="457200"/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 颐和园有名的景点有很多，在这里我主要介绍长廊、佛香阁、昆明湖和十七孔桥。</a:t>
            </a:r>
            <a:endParaRPr lang="en-US" altLang="zh-CN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  <a:cs typeface="宋体" panose="0201060003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380312" y="699542"/>
            <a:ext cx="36004" cy="38164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7452320" y="987574"/>
            <a:ext cx="151216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 smtClean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开头点题</a:t>
            </a:r>
            <a:r>
              <a:rPr lang="zh-CN" altLang="en-US" sz="20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，交代了圆明园的地理位置和特点，引出下文</a:t>
            </a:r>
            <a:endParaRPr lang="en-US" altLang="zh-CN" sz="2000" b="1" dirty="0">
              <a:solidFill>
                <a:srgbClr val="0000FF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380312" y="2859782"/>
            <a:ext cx="147616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cs typeface="楷体_GB2312" panose="02010609030101010101" charset="-122"/>
              </a:rPr>
              <a:t>过渡段，引出下文对长廊、佛香阁、昆明湖和十七孔桥。</a:t>
            </a:r>
            <a:endParaRPr lang="en-US" altLang="zh-CN" sz="2000" b="1" dirty="0">
              <a:solidFill>
                <a:srgbClr val="0000FF"/>
              </a:solidFill>
              <a:latin typeface="仿宋" panose="02010609060101010101" charset="-122"/>
              <a:ea typeface="仿宋" panose="02010609060101010101" charset="-122"/>
              <a:cs typeface="楷体_GB2312" panose="0201060903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9512" y="353874"/>
            <a:ext cx="2529818" cy="561692"/>
            <a:chOff x="179512" y="238919"/>
            <a:chExt cx="2529818" cy="561692"/>
          </a:xfrm>
        </p:grpSpPr>
        <p:sp>
          <p:nvSpPr>
            <p:cNvPr id="8" name="文本框 14"/>
            <p:cNvSpPr txBox="1"/>
            <p:nvPr/>
          </p:nvSpPr>
          <p:spPr>
            <a:xfrm>
              <a:off x="561958" y="238919"/>
              <a:ext cx="2147372" cy="56169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2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例文赏析</a:t>
              </a: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291596"/>
              <a:ext cx="366860" cy="45633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51520" y="483518"/>
            <a:ext cx="7089378" cy="415498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indent="457200"/>
            <a:r>
              <a:rPr lang="zh-CN" altLang="en-US" sz="24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 长廊位于万寿山南麓，面向昆明湖，有</a:t>
            </a:r>
            <a:r>
              <a:rPr lang="en-US" altLang="zh-CN" sz="24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728</a:t>
            </a:r>
            <a:r>
              <a:rPr lang="zh-CN" altLang="en-US" sz="24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米长，被分为</a:t>
            </a:r>
            <a:r>
              <a:rPr lang="en-US" altLang="zh-CN" sz="24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273</a:t>
            </a:r>
            <a:r>
              <a:rPr lang="zh-CN" altLang="en-US" sz="24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间，是世界上最长的长廊，列入了“吉尼斯世界纪录”。每间的横槛上都有五彩的画，共有图画</a:t>
            </a:r>
            <a:r>
              <a:rPr lang="en-US" altLang="zh-CN" sz="24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14000</a:t>
            </a:r>
            <a:r>
              <a:rPr lang="zh-CN" altLang="en-US" sz="24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余幅，内容包括山水风景、花鸟鱼虫、人物典故等。画中的人物画均取材于中国古典名著。</a:t>
            </a:r>
            <a:endParaRPr lang="en-US" altLang="zh-CN" sz="2400" b="1" dirty="0">
              <a:solidFill>
                <a:srgbClr val="000000"/>
              </a:solidFill>
              <a:latin typeface="楷体" pitchFamily="49" charset="-122"/>
              <a:ea typeface="楷体" pitchFamily="49" charset="-122"/>
              <a:cs typeface="宋体" panose="02010600030101010101" pitchFamily="2" charset="-122"/>
            </a:endParaRPr>
          </a:p>
          <a:p>
            <a:pPr lvl="0" indent="457200"/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 佛香阁是一座宏伟的塔式宗教建筑，为全颐和园建筑布局的中心。</a:t>
            </a:r>
            <a:r>
              <a:rPr lang="en-US" altLang="zh-CN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"</a:t>
            </a:r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佛香</a:t>
            </a:r>
            <a:r>
              <a:rPr lang="en-US" altLang="zh-CN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"</a:t>
            </a:r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二字来源于佛教对佛的歌颂。该阁仿杭州的六和塔建造，兴建在</a:t>
            </a:r>
            <a:r>
              <a:rPr lang="en-US" altLang="zh-CN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20</a:t>
            </a:r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米的石造台基上，八面三层四重檐。高约</a:t>
            </a:r>
            <a:r>
              <a:rPr lang="en-US" altLang="zh-CN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40</a:t>
            </a:r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米，内有</a:t>
            </a:r>
            <a:r>
              <a:rPr lang="en-US" altLang="zh-CN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8</a:t>
            </a:r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根铁梨木大柱，直贯顶部，下有</a:t>
            </a:r>
            <a:r>
              <a:rPr lang="en-US" altLang="zh-CN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20</a:t>
            </a:r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米高的石台基。佛香阁内供接引佛，每月望朔，慈禧在此烧香礼佛。</a:t>
            </a:r>
            <a:endParaRPr lang="en-US" altLang="zh-CN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  <a:cs typeface="宋体" panose="0201060003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380312" y="699542"/>
            <a:ext cx="36004" cy="38164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7470179" y="2715766"/>
            <a:ext cx="15121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具体介绍佛香阁建筑特点和作用。</a:t>
            </a:r>
            <a:endParaRPr lang="en-US" altLang="zh-CN" sz="2000" b="1" dirty="0">
              <a:solidFill>
                <a:srgbClr val="0000FF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177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90934" y="899594"/>
            <a:ext cx="7089378" cy="34163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indent="457200"/>
            <a:r>
              <a:rPr lang="zh-CN" altLang="en-US" sz="24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 关于佛香阁有这样一个传说。</a:t>
            </a:r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当年，乾隆皇帝想在海淀这片风景秀美的地段造大园子，有人说这万寿山下是个古墓，是明朝某个王妃的墓，号称这妃子当年可不是善主，她的墓动不得！ 乾隆听了，说怕什么，当乾隆亲到现场一看墓的大石门已被挖开，可是门里面刻着八个大字：“你不动我，我不动你！”乾隆惊吓至一身冷汗，赶忙命人把土都盖回去，并在万寿山上盖一大庙镇住不冥的鬼魂，这就是佛香阁了。</a:t>
            </a:r>
            <a:endParaRPr lang="en-US" altLang="zh-CN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  <a:cs typeface="宋体" panose="0201060003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380312" y="699542"/>
            <a:ext cx="36004" cy="38164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7452320" y="1005572"/>
            <a:ext cx="15121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小作者用比喻修辞描述昆明湖静得像一面镜子，绿的像一块碧绿的圆盘，形象生动地表现了昆明湖的美丽。</a:t>
            </a:r>
            <a:endParaRPr lang="en-US" altLang="zh-CN" sz="2000" b="1" dirty="0">
              <a:solidFill>
                <a:srgbClr val="0000FF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27478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51520" y="483518"/>
            <a:ext cx="7089378" cy="378565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indent="457200"/>
            <a:r>
              <a:rPr lang="zh-CN" altLang="en-US" sz="24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 昆明湖是颐和园的主要湖泊，占全园面积的四分之三，约</a:t>
            </a:r>
            <a:r>
              <a:rPr lang="en-US" altLang="zh-CN" sz="24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220</a:t>
            </a:r>
            <a:r>
              <a:rPr lang="zh-CN" altLang="en-US" sz="24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公顷。昆明湖多美呀！静得像一面镜子，绿的像一块碧绿的圆盘，游船画舫在湖面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慢慢地滑</a:t>
            </a:r>
            <a:r>
              <a:rPr lang="zh-CN" altLang="en-US" sz="24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过，几乎不留一点儿痕迹。湖周围的堤岸上有多座不同式样的石桥，有一座石桥一直通到湖心岛，因为石桥有十七个桥洞，所以叫作十七孔桥。桥栏杆的石柱上雕刻着</a:t>
            </a:r>
            <a:r>
              <a:rPr lang="en-US" altLang="zh-CN" sz="24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500</a:t>
            </a:r>
            <a:r>
              <a:rPr lang="zh-CN" altLang="en-US" sz="24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多只</a:t>
            </a:r>
            <a:r>
              <a:rPr lang="zh-CN" altLang="en-US" sz="2400" b="1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姿态</a:t>
            </a:r>
            <a:r>
              <a:rPr lang="zh-CN" altLang="en-US" sz="2400" b="1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不一、栩栩如生</a:t>
            </a:r>
            <a:r>
              <a:rPr lang="zh-CN" altLang="en-US" sz="24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的小狮子，凝结了古代劳动人民的血汗和精湛技艺。</a:t>
            </a:r>
            <a:endParaRPr lang="en-US" altLang="zh-CN" sz="2400" b="1" dirty="0">
              <a:solidFill>
                <a:srgbClr val="000000"/>
              </a:solidFill>
              <a:latin typeface="楷体" pitchFamily="49" charset="-122"/>
              <a:ea typeface="楷体" pitchFamily="49" charset="-122"/>
              <a:cs typeface="宋体" panose="02010600030101010101" pitchFamily="2" charset="-122"/>
            </a:endParaRPr>
          </a:p>
          <a:p>
            <a:pPr lvl="0" indent="457200"/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 panose="02010600030101010101" pitchFamily="2" charset="-122"/>
              </a:rPr>
              <a:t> 颐和园到处都有美丽的景色，说也说不尽，有机会你一定要来亲自看一看啊！</a:t>
            </a:r>
            <a:endParaRPr lang="en-US" altLang="zh-CN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  <a:cs typeface="宋体" panose="0201060003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380312" y="699542"/>
            <a:ext cx="36004" cy="38164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7470179" y="3075806"/>
            <a:ext cx="15121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结尾总结全文，与读者互动，突出文章主题。</a:t>
            </a:r>
            <a:endParaRPr lang="en-US" altLang="zh-CN" sz="2000" b="1" dirty="0">
              <a:solidFill>
                <a:srgbClr val="0000FF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27478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683567" y="592592"/>
            <a:ext cx="7599373" cy="2973122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indent="306070">
              <a:lnSpc>
                <a:spcPct val="120000"/>
              </a:lnSpc>
            </a:pPr>
            <a:r>
              <a:rPr lang="zh-CN" altLang="en-US" sz="2400" b="1" dirty="0">
                <a:solidFill>
                  <a:srgbClr val="7030A0"/>
                </a:solidFill>
                <a:latin typeface="黑体" panose="02010600030101010101" pitchFamily="49" charset="-122"/>
                <a:ea typeface="黑体" panose="0201060003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  <a:cs typeface="楷体" panose="02010609060101010101" pitchFamily="49" charset="-122"/>
              </a:rPr>
              <a:t>点评：</a:t>
            </a:r>
            <a:r>
              <a:rPr lang="zh-CN" altLang="en-US" sz="2200" b="1" dirty="0">
                <a:solidFill>
                  <a:prstClr val="black"/>
                </a:solidFill>
                <a:latin typeface="黑体" panose="02010600030101010101" pitchFamily="49" charset="-122"/>
                <a:ea typeface="黑体" panose="02010600030101010101" pitchFamily="49" charset="-122"/>
                <a:cs typeface="楷体" panose="02010609060101010101" pitchFamily="49" charset="-122"/>
              </a:rPr>
              <a:t>随着小作者的文字去颐和园游览，仿佛在我们眼前展现出了一幅清晰的颐和园美景，它让我们既了解了颐和园的各个景点特点，又从中领悟着每个景点中富有人文色彩的文化，真是美不胜收！小作者用比喻修辞描述事物，如“昆明湖多美呀！静得像一面镜子，绿的像一块碧绿的圆盘，游船画舫在湖面</a:t>
            </a:r>
            <a:r>
              <a:rPr lang="zh-CN" altLang="en-US" sz="2200" b="1" dirty="0" smtClean="0">
                <a:solidFill>
                  <a:prstClr val="black"/>
                </a:solidFill>
                <a:latin typeface="黑体" panose="02010600030101010101" pitchFamily="49" charset="-122"/>
                <a:ea typeface="黑体" panose="02010600030101010101" pitchFamily="49" charset="-122"/>
                <a:cs typeface="楷体" panose="02010609060101010101" pitchFamily="49" charset="-122"/>
              </a:rPr>
              <a:t>慢慢地滑</a:t>
            </a:r>
            <a:r>
              <a:rPr lang="zh-CN" altLang="en-US" sz="2200" b="1" dirty="0">
                <a:solidFill>
                  <a:prstClr val="black"/>
                </a:solidFill>
                <a:latin typeface="黑体" panose="02010600030101010101" pitchFamily="49" charset="-122"/>
                <a:ea typeface="黑体" panose="02010600030101010101" pitchFamily="49" charset="-122"/>
                <a:cs typeface="楷体" panose="02010609060101010101" pitchFamily="49" charset="-122"/>
              </a:rPr>
              <a:t>过，几乎不留一点儿痕迹。”形象生动地表现了昆明湖的美丽。</a:t>
            </a:r>
          </a:p>
        </p:txBody>
      </p:sp>
      <p:sp>
        <p:nvSpPr>
          <p:cNvPr id="3" name="文本框 14">
            <a:hlinkClick r:id="rId2" action="ppaction://hlinkpres?slideindex=1&amp;slidetitle="/>
          </p:cNvPr>
          <p:cNvSpPr txBox="1"/>
          <p:nvPr/>
        </p:nvSpPr>
        <p:spPr>
          <a:xfrm>
            <a:off x="1381960" y="3853502"/>
            <a:ext cx="336763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更多例文一</a:t>
            </a:r>
          </a:p>
        </p:txBody>
      </p:sp>
      <p:pic>
        <p:nvPicPr>
          <p:cNvPr id="4" name="图片 3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3585600" y="3992250"/>
            <a:ext cx="335280" cy="472440"/>
          </a:xfrm>
          <a:prstGeom prst="rect">
            <a:avLst/>
          </a:prstGeom>
        </p:spPr>
      </p:pic>
      <p:sp>
        <p:nvSpPr>
          <p:cNvPr id="5" name="文本框 14">
            <a:hlinkClick r:id="rId5" action="ppaction://hlinkpres?slideindex=1&amp;slidetitle="/>
          </p:cNvPr>
          <p:cNvSpPr txBox="1"/>
          <p:nvPr/>
        </p:nvSpPr>
        <p:spPr>
          <a:xfrm>
            <a:off x="4870000" y="3911118"/>
            <a:ext cx="265432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更多例文二</a:t>
            </a:r>
          </a:p>
        </p:txBody>
      </p:sp>
      <p:pic>
        <p:nvPicPr>
          <p:cNvPr id="6" name="图片 5">
            <a:hlinkClick r:id="rId6" action="ppaction://hlinkfil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7073640" y="3977858"/>
            <a:ext cx="335280" cy="4724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示 3">
            <a:extLst>
              <a:ext uri="{FF2B5EF4-FFF2-40B4-BE49-F238E27FC236}">
                <a16:creationId xmlns="" xmlns:a16="http://schemas.microsoft.com/office/drawing/2014/main" id="{3AD783B0-B245-466C-9600-B0B83FC697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9917483"/>
              </p:ext>
            </p:extLst>
          </p:nvPr>
        </p:nvGraphicFramePr>
        <p:xfrm>
          <a:off x="419811" y="1028855"/>
          <a:ext cx="8302158" cy="3170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组合 4"/>
          <p:cNvGrpSpPr/>
          <p:nvPr/>
        </p:nvGrpSpPr>
        <p:grpSpPr>
          <a:xfrm>
            <a:off x="3246441" y="195486"/>
            <a:ext cx="2513670" cy="844980"/>
            <a:chOff x="730439" y="3882229"/>
            <a:chExt cx="2513670" cy="844980"/>
          </a:xfrm>
        </p:grpSpPr>
        <p:pic>
          <p:nvPicPr>
            <p:cNvPr id="6" name="Picture 6" descr="http://pic.51yuansu.com/pic3/cover/03/57/17/5bcabbfc3fa7d_610.jpg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439" y="3882229"/>
              <a:ext cx="844980" cy="8449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矩形 6"/>
            <p:cNvSpPr/>
            <p:nvPr/>
          </p:nvSpPr>
          <p:spPr>
            <a:xfrm>
              <a:off x="1411556" y="4098170"/>
              <a:ext cx="183255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33CC33"/>
                  </a:solidFill>
                  <a:latin typeface="黑体" pitchFamily="49" charset="-122"/>
                  <a:ea typeface="黑体" pitchFamily="49" charset="-122"/>
                  <a:sym typeface="+mn-ea"/>
                </a:rPr>
                <a:t>优点借鉴</a:t>
              </a:r>
              <a:endParaRPr lang="zh-CN" altLang="en-US" sz="1600" dirty="0">
                <a:solidFill>
                  <a:srgbClr val="33CC3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59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3899FDAA-39EC-4BBA-877A-2DAAAB0E37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549" y="140233"/>
            <a:ext cx="8650901" cy="508578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20568207-036A-483E-A611-414AA42BF3C3}"/>
              </a:ext>
            </a:extLst>
          </p:cNvPr>
          <p:cNvSpPr txBox="1"/>
          <p:nvPr/>
        </p:nvSpPr>
        <p:spPr>
          <a:xfrm>
            <a:off x="3131840" y="915566"/>
            <a:ext cx="4484160" cy="2116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FFFF00"/>
                </a:solidFill>
              </a:rPr>
              <a:t>        下面</a:t>
            </a:r>
            <a:r>
              <a:rPr lang="zh-CN" altLang="en-US" sz="2800" b="1" dirty="0">
                <a:solidFill>
                  <a:srgbClr val="FFFF00"/>
                </a:solidFill>
              </a:rPr>
              <a:t>请和同位交换作文，根据“评分标准”相互批改。</a:t>
            </a:r>
            <a:endParaRPr lang="en-US" altLang="zh-CN" sz="2800" b="1" dirty="0">
              <a:solidFill>
                <a:srgbClr val="FFFF00"/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FFFF00"/>
                </a:solidFill>
              </a:rPr>
              <a:t>      要</a:t>
            </a:r>
            <a:r>
              <a:rPr lang="zh-CN" altLang="en-US" sz="2800" b="1" dirty="0">
                <a:solidFill>
                  <a:srgbClr val="FFFF00"/>
                </a:solidFill>
              </a:rPr>
              <a:t>使用作文评改符号，最后得出总分，并写出评价</a:t>
            </a:r>
            <a:r>
              <a:rPr lang="zh-CN" altLang="en-US" sz="2800" b="1" dirty="0" smtClean="0">
                <a:solidFill>
                  <a:srgbClr val="FFFF00"/>
                </a:solidFill>
              </a:rPr>
              <a:t>。</a:t>
            </a:r>
            <a:endParaRPr lang="en-US" altLang="zh-CN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A81C7FBC-45B9-46F9-A999-1DB4CE1A76E5}"/>
              </a:ext>
            </a:extLst>
          </p:cNvPr>
          <p:cNvSpPr/>
          <p:nvPr/>
        </p:nvSpPr>
        <p:spPr>
          <a:xfrm>
            <a:off x="1787287" y="384048"/>
            <a:ext cx="5983606" cy="43754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342900" lvl="0" indent="-342900">
              <a:buFont typeface="+mj-lt"/>
              <a:buAutoNum type="arabicPeriod"/>
            </a:pPr>
            <a:r>
              <a:rPr lang="zh-CN" sz="2200" b="1" dirty="0">
                <a:latin typeface="宋体" pitchFamily="2" charset="-122"/>
                <a:ea typeface="宋体" pitchFamily="2" charset="-122"/>
              </a:rPr>
              <a:t>没有错别字，语句通顺，表达流畅。</a:t>
            </a:r>
          </a:p>
          <a:p>
            <a:pPr marL="342900" lvl="0" indent="-342900">
              <a:buFont typeface="+mj-lt"/>
              <a:buAutoNum type="arabicPeriod"/>
            </a:pPr>
            <a:r>
              <a:rPr lang="zh-CN" sz="2200" b="1" dirty="0">
                <a:latin typeface="宋体" pitchFamily="2" charset="-122"/>
                <a:ea typeface="宋体" pitchFamily="2" charset="-122"/>
              </a:rPr>
              <a:t>用词准确生动，意思表达清楚明确。</a:t>
            </a:r>
          </a:p>
          <a:p>
            <a:pPr marL="342900" lvl="0" indent="-342900">
              <a:buFont typeface="+mj-lt"/>
              <a:buAutoNum type="arabicPeriod"/>
            </a:pPr>
            <a:r>
              <a:rPr lang="zh-CN" sz="2200" b="1" dirty="0">
                <a:latin typeface="宋体" pitchFamily="2" charset="-122"/>
                <a:ea typeface="宋体" pitchFamily="2" charset="-122"/>
              </a:rPr>
              <a:t>文章结构清晰，详略得当，重点突出。</a:t>
            </a:r>
          </a:p>
          <a:p>
            <a:pPr marL="342900" lvl="0" indent="-342900">
              <a:buFont typeface="+mj-lt"/>
              <a:buAutoNum type="arabicPeriod"/>
            </a:pPr>
            <a:r>
              <a:rPr lang="zh-CN" sz="2200" b="1" dirty="0">
                <a:latin typeface="宋体" pitchFamily="2" charset="-122"/>
                <a:ea typeface="宋体" pitchFamily="2" charset="-122"/>
              </a:rPr>
              <a:t>开头能</a:t>
            </a:r>
            <a:r>
              <a:rPr lang="zh-CN" altLang="en-US" sz="2200" b="1" dirty="0">
                <a:latin typeface="宋体" pitchFamily="2" charset="-122"/>
                <a:ea typeface="宋体" pitchFamily="2" charset="-122"/>
              </a:rPr>
              <a:t>点明</a:t>
            </a:r>
            <a:r>
              <a:rPr lang="zh-CN" sz="2200" b="1" dirty="0">
                <a:latin typeface="宋体" pitchFamily="2" charset="-122"/>
                <a:ea typeface="宋体" pitchFamily="2" charset="-122"/>
              </a:rPr>
              <a:t>主题，结尾能恰当呼应、升华。</a:t>
            </a:r>
          </a:p>
          <a:p>
            <a:pPr marL="342900" lvl="0" indent="-342900">
              <a:buFont typeface="+mj-lt"/>
              <a:buAutoNum type="arabicPeriod"/>
            </a:pPr>
            <a:r>
              <a:rPr lang="zh-CN" sz="2200" b="1" dirty="0">
                <a:latin typeface="宋体" pitchFamily="2" charset="-122"/>
                <a:ea typeface="宋体" pitchFamily="2" charset="-122"/>
              </a:rPr>
              <a:t>文章立意较好，符合主流价值观。</a:t>
            </a:r>
          </a:p>
          <a:p>
            <a:pPr marL="342900" lvl="0" indent="-342900">
              <a:buFont typeface="+mj-lt"/>
              <a:buAutoNum type="arabicPeriod"/>
            </a:pPr>
            <a:r>
              <a:rPr lang="zh-CN" sz="2200" b="1" dirty="0">
                <a:latin typeface="宋体" pitchFamily="2" charset="-122"/>
                <a:ea typeface="宋体" pitchFamily="2" charset="-122"/>
              </a:rPr>
              <a:t>文章主旨明确，有真情实感，抒发手法多样。</a:t>
            </a:r>
          </a:p>
          <a:p>
            <a:pPr marL="342900" lvl="0" indent="-342900">
              <a:buFont typeface="+mj-lt"/>
              <a:buAutoNum type="arabicPeriod"/>
            </a:pPr>
            <a:r>
              <a:rPr lang="zh-CN" sz="2200" b="1" dirty="0">
                <a:latin typeface="宋体" pitchFamily="2" charset="-122"/>
                <a:ea typeface="宋体" pitchFamily="2" charset="-122"/>
              </a:rPr>
              <a:t>语言生动有个性，恰当使用修辞手法。</a:t>
            </a:r>
          </a:p>
          <a:p>
            <a:pPr marL="342900" lvl="0" indent="-342900">
              <a:buFont typeface="+mj-lt"/>
              <a:buAutoNum type="arabicPeriod"/>
            </a:pPr>
            <a:r>
              <a:rPr lang="zh-CN" sz="2200" b="1" dirty="0">
                <a:latin typeface="宋体" pitchFamily="2" charset="-122"/>
                <a:ea typeface="宋体" pitchFamily="2" charset="-122"/>
              </a:rPr>
              <a:t>符合本次作文要求：</a:t>
            </a:r>
          </a:p>
          <a:p>
            <a:pPr marL="800100" lvl="1" indent="-457200">
              <a:buFont typeface="+mj-ea"/>
              <a:buAutoNum type="circleNumDbPlain"/>
            </a:pPr>
            <a:r>
              <a:rPr lang="zh-CN" altLang="en-US" sz="2200" b="1" dirty="0">
                <a:latin typeface="楷体" pitchFamily="49" charset="-122"/>
                <a:ea typeface="楷体" pitchFamily="49" charset="-122"/>
              </a:rPr>
              <a:t>内容是介绍中国的世界文化遗产。</a:t>
            </a:r>
          </a:p>
          <a:p>
            <a:pPr marL="800100" lvl="1" indent="-457200">
              <a:buFont typeface="+mj-ea"/>
              <a:buAutoNum type="circleNumDbPlain"/>
            </a:pPr>
            <a:r>
              <a:rPr lang="zh-CN" altLang="en-US" sz="2200" b="1" dirty="0">
                <a:latin typeface="楷体" pitchFamily="49" charset="-122"/>
                <a:ea typeface="楷体" pitchFamily="49" charset="-122"/>
              </a:rPr>
              <a:t>按一定的顺序，分成了几个方面介绍。</a:t>
            </a:r>
          </a:p>
          <a:p>
            <a:pPr marL="800100" lvl="1" indent="-457200">
              <a:buFont typeface="+mj-ea"/>
              <a:buAutoNum type="circleNumDbPlain"/>
            </a:pPr>
            <a:r>
              <a:rPr lang="zh-CN" altLang="en-US" sz="2200" b="1" dirty="0">
                <a:latin typeface="楷体" pitchFamily="49" charset="-122"/>
                <a:ea typeface="楷体" pitchFamily="49" charset="-122"/>
              </a:rPr>
              <a:t>写出了主要特点运。</a:t>
            </a:r>
          </a:p>
          <a:p>
            <a:pPr marL="800100" lvl="1" indent="-457200">
              <a:buFont typeface="+mj-ea"/>
              <a:buAutoNum type="circleNumDbPlain"/>
            </a:pPr>
            <a:r>
              <a:rPr lang="zh-CN" altLang="en-US" sz="2200" b="1" dirty="0">
                <a:latin typeface="楷体" pitchFamily="49" charset="-122"/>
                <a:ea typeface="楷体" pitchFamily="49" charset="-122"/>
              </a:rPr>
              <a:t>用了修辞方法等描写手法加入了传说。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31538545-A9CB-446C-9913-6A68198DCADC}"/>
              </a:ext>
            </a:extLst>
          </p:cNvPr>
          <p:cNvSpPr/>
          <p:nvPr/>
        </p:nvSpPr>
        <p:spPr>
          <a:xfrm>
            <a:off x="1364294" y="384048"/>
            <a:ext cx="399394" cy="4375404"/>
          </a:xfrm>
          <a:prstGeom prst="rect">
            <a:avLst/>
          </a:prstGeom>
          <a:solidFill>
            <a:srgbClr val="C00000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     评   价   标   准</a:t>
            </a:r>
          </a:p>
        </p:txBody>
      </p:sp>
    </p:spTree>
    <p:extLst>
      <p:ext uri="{BB962C8B-B14F-4D97-AF65-F5344CB8AC3E}">
        <p14:creationId xmlns:p14="http://schemas.microsoft.com/office/powerpoint/2010/main" val="3887857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AF7BBB61-35FB-4E99-8090-555922CFD95B}"/>
              </a:ext>
            </a:extLst>
          </p:cNvPr>
          <p:cNvSpPr/>
          <p:nvPr/>
        </p:nvSpPr>
        <p:spPr>
          <a:xfrm>
            <a:off x="924448" y="1419622"/>
            <a:ext cx="72951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关于</a:t>
            </a: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长城的谚语也很多，如：不到长城非好汉；不到九门口，枉来长城走。这些谚语即表明了长城在人们心中的地位，也表明了建造长城的不易。</a:t>
            </a: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4289152B-4228-4D80-B8D1-BF92C2687CFE}"/>
              </a:ext>
            </a:extLst>
          </p:cNvPr>
          <p:cNvSpPr/>
          <p:nvPr/>
        </p:nvSpPr>
        <p:spPr>
          <a:xfrm>
            <a:off x="251209" y="563693"/>
            <a:ext cx="1361552" cy="44212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</a:rPr>
              <a:t>评改范例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1B9F11C6-7157-4411-A0A0-805F831F92C5}"/>
              </a:ext>
            </a:extLst>
          </p:cNvPr>
          <p:cNvSpPr txBox="1"/>
          <p:nvPr/>
        </p:nvSpPr>
        <p:spPr>
          <a:xfrm>
            <a:off x="1612761" y="492370"/>
            <a:ext cx="67776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/>
              <a:t>下面是评改前的段落，</a:t>
            </a:r>
            <a:endParaRPr lang="en-US" altLang="zh-CN" sz="1600" b="1" dirty="0"/>
          </a:p>
          <a:p>
            <a:r>
              <a:rPr lang="zh-CN" altLang="en-US" sz="1600" b="1" dirty="0"/>
              <a:t>读一读，看看有什么问题吗？</a:t>
            </a: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F462FA75-25DE-425D-8EA9-88F718F2EA5E}"/>
              </a:ext>
            </a:extLst>
          </p:cNvPr>
          <p:cNvSpPr/>
          <p:nvPr/>
        </p:nvSpPr>
        <p:spPr>
          <a:xfrm>
            <a:off x="1271117" y="3173805"/>
            <a:ext cx="1361552" cy="44212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</a:rPr>
              <a:t>问题分析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ED96414E-4FD0-4AA5-B7FF-AFDA91B97518}"/>
              </a:ext>
            </a:extLst>
          </p:cNvPr>
          <p:cNvSpPr txBox="1"/>
          <p:nvPr/>
        </p:nvSpPr>
        <p:spPr>
          <a:xfrm>
            <a:off x="1271117" y="3615932"/>
            <a:ext cx="6601766" cy="707886"/>
          </a:xfrm>
          <a:prstGeom prst="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b="1" dirty="0"/>
              <a:t>标点错误，谚语内容要加上双引号，谚语太少，不能体现“很多”二字。</a:t>
            </a:r>
          </a:p>
        </p:txBody>
      </p:sp>
    </p:spTree>
    <p:extLst>
      <p:ext uri="{BB962C8B-B14F-4D97-AF65-F5344CB8AC3E}">
        <p14:creationId xmlns:p14="http://schemas.microsoft.com/office/powerpoint/2010/main" val="409116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AF7BBB61-35FB-4E99-8090-555922CFD95B}"/>
              </a:ext>
            </a:extLst>
          </p:cNvPr>
          <p:cNvSpPr/>
          <p:nvPr/>
        </p:nvSpPr>
        <p:spPr>
          <a:xfrm>
            <a:off x="724707" y="2462139"/>
            <a:ext cx="8095765" cy="13234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关于</a:t>
            </a: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长城的谚语也很多，如：“不到长城非好汉。”“不到九门口，枉来长城走。”“万里长城永不倒，千里黄河水滔滔。”“筑就长城千夫苦，何止孟姜一人哭。”这些谚语即表明了长城在人们心中的地位，也表明了建造长城的不易。</a:t>
            </a: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4289152B-4228-4D80-B8D1-BF92C2687CFE}"/>
              </a:ext>
            </a:extLst>
          </p:cNvPr>
          <p:cNvSpPr/>
          <p:nvPr/>
        </p:nvSpPr>
        <p:spPr>
          <a:xfrm>
            <a:off x="251209" y="492370"/>
            <a:ext cx="1361552" cy="40193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00" b="1" dirty="0">
                <a:solidFill>
                  <a:schemeClr val="tx1"/>
                </a:solidFill>
              </a:rPr>
              <a:t>评改范例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35A6EE0D-FF74-4A0E-855B-283855883BE1}"/>
              </a:ext>
            </a:extLst>
          </p:cNvPr>
          <p:cNvSpPr txBox="1"/>
          <p:nvPr/>
        </p:nvSpPr>
        <p:spPr>
          <a:xfrm>
            <a:off x="1612761" y="400949"/>
            <a:ext cx="65465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/>
              <a:t>这是修改后的段落，和原段落对比一下，</a:t>
            </a:r>
            <a:endParaRPr lang="en-US" altLang="zh-CN" sz="1600" b="1" dirty="0"/>
          </a:p>
          <a:p>
            <a:r>
              <a:rPr lang="zh-CN" altLang="en-US" sz="1600" b="1" dirty="0"/>
              <a:t>说说为什么这么修改。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34A88845-3D7F-4BA5-AB57-01C5477B4BA7}"/>
              </a:ext>
            </a:extLst>
          </p:cNvPr>
          <p:cNvSpPr/>
          <p:nvPr/>
        </p:nvSpPr>
        <p:spPr>
          <a:xfrm>
            <a:off x="674818" y="985724"/>
            <a:ext cx="8145654" cy="138499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关于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长城的谚语也很多，如：不到长城非好汉；不到九门口，枉来长城走。这些谚语即表明了长城在人们心中的地位，也表明了建造长城的不易。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4D728B92-4D24-43B8-B6C7-C8C71546535E}"/>
              </a:ext>
            </a:extLst>
          </p:cNvPr>
          <p:cNvSpPr/>
          <p:nvPr/>
        </p:nvSpPr>
        <p:spPr>
          <a:xfrm>
            <a:off x="303029" y="967711"/>
            <a:ext cx="399394" cy="1403008"/>
          </a:xfrm>
          <a:prstGeom prst="rect">
            <a:avLst/>
          </a:prstGeom>
          <a:solidFill>
            <a:srgbClr val="C00000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dirty="0">
                <a:solidFill>
                  <a:prstClr val="white"/>
                </a:solidFill>
                <a:latin typeface="等线"/>
                <a:ea typeface="等线" panose="02010600030101010101" pitchFamily="2" charset="-122"/>
              </a:rPr>
              <a:t>原段落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A31F37DD-1627-41B8-BB61-9C88A87A5C67}"/>
              </a:ext>
            </a:extLst>
          </p:cNvPr>
          <p:cNvSpPr/>
          <p:nvPr/>
        </p:nvSpPr>
        <p:spPr>
          <a:xfrm>
            <a:off x="295451" y="2462139"/>
            <a:ext cx="399394" cy="1323439"/>
          </a:xfrm>
          <a:prstGeom prst="rect">
            <a:avLst/>
          </a:prstGeom>
          <a:solidFill>
            <a:srgbClr val="C00000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600" dirty="0">
                <a:solidFill>
                  <a:prstClr val="white"/>
                </a:solidFill>
                <a:latin typeface="等线"/>
                <a:ea typeface="等线" panose="02010600030101010101" pitchFamily="2" charset="-122"/>
              </a:rPr>
              <a:t>评改后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3186BB3D-C5A0-4D79-B186-2F261035445D}"/>
              </a:ext>
            </a:extLst>
          </p:cNvPr>
          <p:cNvSpPr txBox="1"/>
          <p:nvPr/>
        </p:nvSpPr>
        <p:spPr>
          <a:xfrm>
            <a:off x="921319" y="4211965"/>
            <a:ext cx="7325248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en-US" sz="2000" b="1" dirty="0">
                <a:latin typeface="宋体" pitchFamily="2" charset="-122"/>
                <a:ea typeface="宋体" pitchFamily="2" charset="-122"/>
              </a:rPr>
              <a:t>修正了标点，加上了两条谚语，突显修建长城不易。</a:t>
            </a:r>
          </a:p>
        </p:txBody>
      </p:sp>
    </p:spTree>
    <p:extLst>
      <p:ext uri="{BB962C8B-B14F-4D97-AF65-F5344CB8AC3E}">
        <p14:creationId xmlns:p14="http://schemas.microsoft.com/office/powerpoint/2010/main" val="2400140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="" xmlns:a16="http://schemas.microsoft.com/office/drawing/2014/main" id="{80741CA3-BA9B-4011-8504-C5D2AD953DE7}"/>
              </a:ext>
            </a:extLst>
          </p:cNvPr>
          <p:cNvSpPr/>
          <p:nvPr/>
        </p:nvSpPr>
        <p:spPr>
          <a:xfrm>
            <a:off x="864158" y="657459"/>
            <a:ext cx="7174523" cy="3311640"/>
          </a:xfrm>
          <a:prstGeom prst="roundRect">
            <a:avLst>
              <a:gd name="adj" fmla="val 3952"/>
            </a:avLst>
          </a:prstGeom>
          <a:solidFill>
            <a:srgbClr val="222222"/>
          </a:solidFill>
          <a:ln w="76200">
            <a:solidFill>
              <a:srgbClr val="BC7D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20568207-036A-483E-A611-414AA42BF3C3}"/>
              </a:ext>
            </a:extLst>
          </p:cNvPr>
          <p:cNvSpPr txBox="1"/>
          <p:nvPr/>
        </p:nvSpPr>
        <p:spPr>
          <a:xfrm>
            <a:off x="2302854" y="882013"/>
            <a:ext cx="4297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3200" b="1" dirty="0">
                <a:solidFill>
                  <a:srgbClr val="FFFF00"/>
                </a:solidFill>
              </a:rPr>
              <a:t>技巧总结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4C925F52-5EC7-49BB-A436-FB31AEEEAF56}"/>
              </a:ext>
            </a:extLst>
          </p:cNvPr>
          <p:cNvSpPr txBox="1"/>
          <p:nvPr/>
        </p:nvSpPr>
        <p:spPr>
          <a:xfrm>
            <a:off x="1714132" y="1528449"/>
            <a:ext cx="58924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FFFF00"/>
                </a:solidFill>
              </a:rPr>
              <a:t>写之前要查找相关资料，了解相关知识。</a:t>
            </a:r>
            <a:endParaRPr lang="en-US" altLang="zh-CN" sz="2400" b="1" dirty="0">
              <a:solidFill>
                <a:srgbClr val="FFFF0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FFFF00"/>
                </a:solidFill>
              </a:rPr>
              <a:t>要分多个方面来写。</a:t>
            </a:r>
            <a:endParaRPr lang="en-US" altLang="zh-CN" sz="2400" b="1" dirty="0">
              <a:solidFill>
                <a:srgbClr val="FFFF0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FFFF00"/>
                </a:solidFill>
              </a:rPr>
              <a:t>抓住景物特点，写出景物特色。</a:t>
            </a:r>
            <a:endParaRPr lang="en-US" altLang="zh-CN" sz="2400" b="1" dirty="0">
              <a:solidFill>
                <a:srgbClr val="FFFF0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FFFF00"/>
                </a:solidFill>
              </a:rPr>
              <a:t>材料内容丰富，修辞手法多样。</a:t>
            </a:r>
          </a:p>
        </p:txBody>
      </p:sp>
    </p:spTree>
    <p:extLst>
      <p:ext uri="{BB962C8B-B14F-4D97-AF65-F5344CB8AC3E}">
        <p14:creationId xmlns:p14="http://schemas.microsoft.com/office/powerpoint/2010/main" val="178221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>
          <a:xfrm>
            <a:off x="2286" y="-1"/>
            <a:ext cx="9139428" cy="5143501"/>
            <a:chOff x="2286" y="-1"/>
            <a:chExt cx="9139428" cy="5143501"/>
          </a:xfrm>
        </p:grpSpPr>
        <p:pic>
          <p:nvPicPr>
            <p:cNvPr id="7" name="图片 6" descr="图片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6" y="0"/>
              <a:ext cx="9139428" cy="5143500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883562" y="1419622"/>
              <a:ext cx="7369325" cy="1107996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6600" b="1" dirty="0">
                  <a:solidFill>
                    <a:srgbClr val="FF6600"/>
                  </a:solidFill>
                  <a:latin typeface="Xingkai SC" panose="02010800040101010101" pitchFamily="2" charset="-122"/>
                  <a:ea typeface="Xingkai SC" panose="02010800040101010101" pitchFamily="2" charset="-122"/>
                </a:rPr>
                <a:t>七彩课堂  伴你成长</a:t>
              </a:r>
            </a:p>
          </p:txBody>
        </p:sp>
        <p:grpSp>
          <p:nvGrpSpPr>
            <p:cNvPr id="3" name="组合 32"/>
            <p:cNvGrpSpPr/>
            <p:nvPr/>
          </p:nvGrpSpPr>
          <p:grpSpPr>
            <a:xfrm>
              <a:off x="6968256" y="-1"/>
              <a:ext cx="1927372" cy="771551"/>
              <a:chOff x="6968256" y="-1"/>
              <a:chExt cx="1927372" cy="771551"/>
            </a:xfrm>
          </p:grpSpPr>
          <p:pic>
            <p:nvPicPr>
              <p:cNvPr id="34" name="图片 3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468"/>
              <a:stretch>
                <a:fillRect/>
              </a:stretch>
            </p:blipFill>
            <p:spPr>
              <a:xfrm>
                <a:off x="6968256" y="-1"/>
                <a:ext cx="961585" cy="771551"/>
              </a:xfrm>
              <a:prstGeom prst="rect">
                <a:avLst/>
              </a:prstGeom>
            </p:spPr>
          </p:pic>
          <p:pic>
            <p:nvPicPr>
              <p:cNvPr id="35" name="图片 3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49408" y="124932"/>
                <a:ext cx="1346220" cy="553738"/>
              </a:xfrm>
              <a:prstGeom prst="rect">
                <a:avLst/>
              </a:prstGeom>
            </p:spPr>
          </p:pic>
          <p:sp>
            <p:nvSpPr>
              <p:cNvPr id="36" name="文本框 35"/>
              <p:cNvSpPr txBox="1"/>
              <p:nvPr/>
            </p:nvSpPr>
            <p:spPr>
              <a:xfrm>
                <a:off x="7164288" y="509940"/>
                <a:ext cx="98135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dist"/>
                <a:r>
                  <a:rPr kumimoji="1" lang="en-US" altLang="zh-CN" sz="1050" dirty="0">
                    <a:solidFill>
                      <a:prstClr val="white">
                        <a:lumMod val="75000"/>
                      </a:prstClr>
                    </a:solidFill>
                  </a:rPr>
                  <a:t>QICAIKETANG</a:t>
                </a:r>
                <a:endParaRPr kumimoji="1" lang="zh-CN" altLang="en-US" sz="1050" dirty="0">
                  <a:solidFill>
                    <a:prstClr val="white">
                      <a:lumMod val="75000"/>
                    </a:prst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2797</Words>
  <Application>Microsoft Office PowerPoint</Application>
  <PresentationFormat>全屏显示(16:9)</PresentationFormat>
  <Paragraphs>222</Paragraphs>
  <Slides>58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58</vt:i4>
      </vt:variant>
    </vt:vector>
  </HeadingPairs>
  <TitlesOfParts>
    <vt:vector size="73" baseType="lpstr">
      <vt:lpstr>Arial</vt:lpstr>
      <vt:lpstr>宋体</vt:lpstr>
      <vt:lpstr>黑体</vt:lpstr>
      <vt:lpstr>Wingdings</vt:lpstr>
      <vt:lpstr>楷体_GB2312</vt:lpstr>
      <vt:lpstr>楷体</vt:lpstr>
      <vt:lpstr>Xingkai SC</vt:lpstr>
      <vt:lpstr>幼圆</vt:lpstr>
      <vt:lpstr>仿宋</vt:lpstr>
      <vt:lpstr>Times New Roman</vt:lpstr>
      <vt:lpstr>Calibri</vt:lpstr>
      <vt:lpstr>微软雅黑</vt:lpstr>
      <vt:lpstr>等线</vt:lpstr>
      <vt:lpstr>1_Office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128</cp:revision>
  <dcterms:created xsi:type="dcterms:W3CDTF">2017-03-17T02:28:00Z</dcterms:created>
  <dcterms:modified xsi:type="dcterms:W3CDTF">2023-11-02T02:53:24Z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2052-11.1.0.8806</vt:lpwstr>
  </property>
</Properties>
</file>