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1" r:id="rId3"/>
    <p:sldId id="262" r:id="rId4"/>
    <p:sldId id="263" r:id="rId5"/>
    <p:sldId id="260" r:id="rId6"/>
  </p:sldIdLst>
  <p:sldSz cx="9144000" cy="5143500" type="screen16x9"/>
  <p:notesSz cx="6858000" cy="9144000"/>
  <p:embeddedFontLst>
    <p:embeddedFont>
      <p:font typeface="Wingdings 2" pitchFamily="18" charset="2"/>
      <p:regular r:id="rId7"/>
    </p:embeddedFont>
    <p:embeddedFont>
      <p:font typeface="楷体" pitchFamily="49" charset="-122"/>
      <p:regular r:id="rId8"/>
    </p:embeddedFont>
    <p:embeddedFont>
      <p:font typeface="仿宋" pitchFamily="49" charset="-122"/>
      <p:regular r:id="rId9"/>
    </p:embeddedFont>
    <p:embeddedFont>
      <p:font typeface="Franklin Gothic Book" pitchFamily="34" charset="0"/>
      <p:regular r:id="rId10"/>
      <p:italic r:id="rId11"/>
    </p:embeddedFont>
    <p:embeddedFont>
      <p:font typeface="黑体" pitchFamily="49" charset="-122"/>
      <p:regular r:id="rId1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90" y="-150"/>
      </p:cViewPr>
      <p:guideLst>
        <p:guide orient="horz" pos="160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9"/>
          <p:cNvSpPr txBox="1"/>
          <p:nvPr/>
        </p:nvSpPr>
        <p:spPr>
          <a:xfrm>
            <a:off x="2987824" y="570557"/>
            <a:ext cx="1726833" cy="461665"/>
          </a:xfrm>
          <a:prstGeom prst="rect">
            <a:avLst/>
          </a:prstGeom>
          <a:noFill/>
          <a:ln w="9525">
            <a:noFill/>
          </a:ln>
        </p:spPr>
        <p:txBody>
          <a:bodyPr wrap="square">
            <a:spAutoFit/>
          </a:bodyPr>
          <a:lstStyle/>
          <a:p>
            <a:pPr indent="0"/>
            <a:r>
              <a:rPr lang="zh-CN" altLang="en-US" sz="2400" dirty="0" smtClean="0"/>
              <a:t>敦煌莫高窟</a:t>
            </a:r>
            <a:endParaRPr lang="zh-CN" altLang="en-US" sz="2400" dirty="0"/>
          </a:p>
        </p:txBody>
      </p:sp>
      <p:sp>
        <p:nvSpPr>
          <p:cNvPr id="5" name="矩形 4"/>
          <p:cNvSpPr/>
          <p:nvPr/>
        </p:nvSpPr>
        <p:spPr>
          <a:xfrm>
            <a:off x="218926" y="1295866"/>
            <a:ext cx="7089378" cy="3416320"/>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a:t>
            </a:r>
            <a:r>
              <a:rPr lang="zh-CN" altLang="en-US" sz="2400" b="1" dirty="0" smtClean="0">
                <a:solidFill>
                  <a:srgbClr val="FF0000"/>
                </a:solidFill>
                <a:latin typeface="楷体" pitchFamily="49" charset="-122"/>
                <a:ea typeface="楷体" pitchFamily="49" charset="-122"/>
                <a:cs typeface="宋体" panose="02010600030101010101" pitchFamily="2" charset="-122"/>
              </a:rPr>
              <a:t>莫高窟</a:t>
            </a:r>
            <a:r>
              <a:rPr lang="zh-CN" altLang="en-US" sz="2400" b="1" dirty="0">
                <a:solidFill>
                  <a:srgbClr val="FF0000"/>
                </a:solidFill>
                <a:latin typeface="楷体" pitchFamily="49" charset="-122"/>
                <a:ea typeface="楷体" pitchFamily="49" charset="-122"/>
                <a:cs typeface="宋体" panose="02010600030101010101" pitchFamily="2" charset="-122"/>
              </a:rPr>
              <a:t>，俗称千佛洞，坐落在河西走廊西端的敦煌。它始建于十六国的前秦时期，历经十六国、北朝、隋、唐、五代、西夏、元等历代的兴建，形成巨大的规模，有洞窟</a:t>
            </a:r>
            <a:r>
              <a:rPr lang="en-US" altLang="zh-CN" sz="2400" b="1" dirty="0">
                <a:solidFill>
                  <a:srgbClr val="FF0000"/>
                </a:solidFill>
                <a:latin typeface="楷体" pitchFamily="49" charset="-122"/>
                <a:ea typeface="楷体" pitchFamily="49" charset="-122"/>
                <a:cs typeface="宋体" panose="02010600030101010101" pitchFamily="2" charset="-122"/>
              </a:rPr>
              <a:t>735</a:t>
            </a:r>
            <a:r>
              <a:rPr lang="zh-CN" altLang="en-US" sz="2400" b="1" dirty="0">
                <a:solidFill>
                  <a:srgbClr val="FF0000"/>
                </a:solidFill>
                <a:latin typeface="楷体" pitchFamily="49" charset="-122"/>
                <a:ea typeface="楷体" pitchFamily="49" charset="-122"/>
                <a:cs typeface="宋体" panose="02010600030101010101" pitchFamily="2" charset="-122"/>
              </a:rPr>
              <a:t>个，壁画</a:t>
            </a:r>
            <a:r>
              <a:rPr lang="en-US" altLang="zh-CN" sz="2400" b="1" dirty="0">
                <a:solidFill>
                  <a:srgbClr val="FF0000"/>
                </a:solidFill>
                <a:latin typeface="楷体" pitchFamily="49" charset="-122"/>
                <a:ea typeface="楷体" pitchFamily="49" charset="-122"/>
                <a:cs typeface="宋体" panose="02010600030101010101" pitchFamily="2" charset="-122"/>
              </a:rPr>
              <a:t>4.5</a:t>
            </a:r>
            <a:r>
              <a:rPr lang="zh-CN" altLang="en-US" sz="2400" b="1" dirty="0">
                <a:solidFill>
                  <a:srgbClr val="FF0000"/>
                </a:solidFill>
                <a:latin typeface="楷体" pitchFamily="49" charset="-122"/>
                <a:ea typeface="楷体" pitchFamily="49" charset="-122"/>
                <a:cs typeface="宋体" panose="02010600030101010101" pitchFamily="2" charset="-122"/>
              </a:rPr>
              <a:t>万平方米、泥质彩塑</a:t>
            </a:r>
            <a:r>
              <a:rPr lang="en-US" altLang="zh-CN" sz="2400" b="1" dirty="0">
                <a:solidFill>
                  <a:srgbClr val="FF0000"/>
                </a:solidFill>
                <a:latin typeface="楷体" pitchFamily="49" charset="-122"/>
                <a:ea typeface="楷体" pitchFamily="49" charset="-122"/>
                <a:cs typeface="宋体" panose="02010600030101010101" pitchFamily="2" charset="-122"/>
              </a:rPr>
              <a:t>2415</a:t>
            </a:r>
            <a:r>
              <a:rPr lang="zh-CN" altLang="en-US" sz="2400" b="1" dirty="0">
                <a:solidFill>
                  <a:srgbClr val="FF0000"/>
                </a:solidFill>
                <a:latin typeface="楷体" pitchFamily="49" charset="-122"/>
                <a:ea typeface="楷体" pitchFamily="49" charset="-122"/>
                <a:cs typeface="宋体" panose="02010600030101010101" pitchFamily="2" charset="-122"/>
              </a:rPr>
              <a:t>尊，是世界上现存规模最大、内容最丰富的佛教艺术地</a:t>
            </a:r>
            <a:r>
              <a:rPr lang="zh-CN" altLang="en-US" sz="2400" b="1" dirty="0" smtClean="0">
                <a:solidFill>
                  <a:srgbClr val="FF0000"/>
                </a:solidFill>
                <a:latin typeface="楷体" pitchFamily="49" charset="-122"/>
                <a:ea typeface="楷体" pitchFamily="49" charset="-122"/>
                <a:cs typeface="宋体" panose="02010600030101010101" pitchFamily="2" charset="-122"/>
              </a:rPr>
              <a:t>。</a:t>
            </a:r>
            <a:endParaRPr lang="en-US" altLang="zh-CN" sz="2400" b="1" dirty="0" smtClean="0">
              <a:solidFill>
                <a:srgbClr val="FF0000"/>
              </a:solidFill>
              <a:latin typeface="楷体" pitchFamily="49" charset="-122"/>
              <a:ea typeface="楷体" pitchFamily="49" charset="-122"/>
              <a:cs typeface="宋体" panose="02010600030101010101" pitchFamily="2" charset="-122"/>
            </a:endParaRPr>
          </a:p>
          <a:p>
            <a:pPr lvl="0"/>
            <a:r>
              <a:rPr lang="en-US" altLang="zh-CN" sz="2400" b="1" dirty="0" smtClean="0">
                <a:solidFill>
                  <a:srgbClr val="FF0000"/>
                </a:solidFill>
                <a:latin typeface="楷体" pitchFamily="49" charset="-122"/>
                <a:ea typeface="楷体" pitchFamily="49" charset="-122"/>
                <a:cs typeface="宋体" panose="02010600030101010101" pitchFamily="2" charset="-122"/>
              </a:rPr>
              <a:t>    </a:t>
            </a:r>
            <a:r>
              <a:rPr lang="en-US" altLang="zh-CN" sz="2400" b="1" dirty="0" smtClean="0">
                <a:latin typeface="楷体" pitchFamily="49" charset="-122"/>
                <a:ea typeface="楷体" pitchFamily="49" charset="-122"/>
                <a:cs typeface="宋体" panose="02010600030101010101" pitchFamily="2" charset="-122"/>
              </a:rPr>
              <a:t>1961</a:t>
            </a:r>
            <a:r>
              <a:rPr lang="zh-CN" altLang="en-US" sz="2400" b="1" dirty="0" smtClean="0">
                <a:latin typeface="楷体" pitchFamily="49" charset="-122"/>
                <a:ea typeface="楷体" pitchFamily="49" charset="-122"/>
                <a:cs typeface="宋体" panose="02010600030101010101" pitchFamily="2" charset="-122"/>
              </a:rPr>
              <a:t>年</a:t>
            </a:r>
            <a:r>
              <a:rPr lang="zh-CN" altLang="en-US" sz="2400" b="1" dirty="0">
                <a:latin typeface="楷体" pitchFamily="49" charset="-122"/>
                <a:ea typeface="楷体" pitchFamily="49" charset="-122"/>
                <a:cs typeface="宋体" panose="02010600030101010101" pitchFamily="2" charset="-122"/>
              </a:rPr>
              <a:t>，莫高窟被中华人民共和国国务院公布为第一批全国重点文物保护单位之一。</a:t>
            </a:r>
            <a:r>
              <a:rPr lang="en-US" altLang="zh-CN" sz="2400" b="1" dirty="0">
                <a:latin typeface="楷体" pitchFamily="49" charset="-122"/>
                <a:ea typeface="楷体" pitchFamily="49" charset="-122"/>
                <a:cs typeface="宋体" panose="02010600030101010101" pitchFamily="2" charset="-122"/>
              </a:rPr>
              <a:t>1987</a:t>
            </a:r>
            <a:r>
              <a:rPr lang="zh-CN" altLang="en-US" sz="2400" b="1" dirty="0">
                <a:latin typeface="楷体" pitchFamily="49" charset="-122"/>
                <a:ea typeface="楷体" pitchFamily="49" charset="-122"/>
                <a:cs typeface="宋体" panose="02010600030101010101" pitchFamily="2" charset="-122"/>
              </a:rPr>
              <a:t>年，莫高窟被列为世界文化遗产</a:t>
            </a:r>
            <a:r>
              <a:rPr lang="zh-CN" altLang="en-US" sz="2400" b="1" dirty="0" smtClean="0">
                <a:latin typeface="楷体" pitchFamily="49" charset="-122"/>
                <a:ea typeface="楷体" pitchFamily="49" charset="-122"/>
                <a:cs typeface="宋体" panose="02010600030101010101" pitchFamily="2" charset="-122"/>
              </a:rPr>
              <a:t>。</a:t>
            </a:r>
            <a:endParaRPr lang="zh-CN" altLang="en-US" sz="2400" b="1" dirty="0">
              <a:solidFill>
                <a:srgbClr val="FF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68890" y="1108943"/>
            <a:ext cx="0" cy="3416320"/>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365280" y="1304017"/>
            <a:ext cx="1476164" cy="1323439"/>
          </a:xfrm>
          <a:prstGeom prst="rect">
            <a:avLst/>
          </a:prstGeom>
        </p:spPr>
        <p:txBody>
          <a:bodyPr wrap="square">
            <a:spAutoFit/>
          </a:bodyPr>
          <a:lstStyle/>
          <a:p>
            <a:pPr lvl="0"/>
            <a:r>
              <a:rPr lang="zh-CN" altLang="en-US" sz="2000" b="1" dirty="0">
                <a:solidFill>
                  <a:srgbClr val="0000FF"/>
                </a:solidFill>
                <a:latin typeface="仿宋" panose="02010609060101010101" charset="-122"/>
                <a:ea typeface="仿宋" panose="02010609060101010101" charset="-122"/>
                <a:cs typeface="仿宋" panose="02010609060101010101" charset="-122"/>
              </a:rPr>
              <a:t>开头概括介绍莫高窟位置、历史和影响。</a:t>
            </a:r>
            <a:endParaRPr lang="en-US" altLang="zh-CN" sz="2000" b="1" dirty="0">
              <a:solidFill>
                <a:srgbClr val="0000FF"/>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794484"/>
            <a:ext cx="7089378" cy="3416320"/>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a:t>
            </a:r>
            <a:r>
              <a:rPr lang="zh-CN" altLang="en-US" sz="2400" b="1" dirty="0" smtClean="0">
                <a:solidFill>
                  <a:srgbClr val="FF0000"/>
                </a:solidFill>
                <a:latin typeface="楷体" pitchFamily="49" charset="-122"/>
                <a:ea typeface="楷体" pitchFamily="49" charset="-122"/>
                <a:cs typeface="宋体" panose="02010600030101010101" pitchFamily="2" charset="-122"/>
              </a:rPr>
              <a:t>莫高窟</a:t>
            </a:r>
            <a:r>
              <a:rPr lang="zh-CN" altLang="en-US" sz="2400" b="1" dirty="0">
                <a:solidFill>
                  <a:srgbClr val="FF0000"/>
                </a:solidFill>
                <a:latin typeface="楷体" pitchFamily="49" charset="-122"/>
                <a:ea typeface="楷体" pitchFamily="49" charset="-122"/>
                <a:cs typeface="宋体" panose="02010600030101010101" pitchFamily="2" charset="-122"/>
              </a:rPr>
              <a:t>的壁画艺术是龙门、云冈石窟所没有的，是世界上任何石窟寺所无法相比的，它是莫高窟艺术的精髓。</a:t>
            </a:r>
            <a:r>
              <a:rPr lang="zh-CN" altLang="en-US" sz="2400" b="1" dirty="0">
                <a:solidFill>
                  <a:srgbClr val="000000"/>
                </a:solidFill>
                <a:latin typeface="楷体" pitchFamily="49" charset="-122"/>
                <a:ea typeface="楷体" pitchFamily="49" charset="-122"/>
                <a:cs typeface="宋体" panose="02010600030101010101" pitchFamily="2" charset="-122"/>
              </a:rPr>
              <a:t>如果把</a:t>
            </a:r>
            <a:r>
              <a:rPr lang="en-US" altLang="zh-CN" sz="2400" b="1" dirty="0">
                <a:solidFill>
                  <a:srgbClr val="000000"/>
                </a:solidFill>
                <a:latin typeface="楷体" pitchFamily="49" charset="-122"/>
                <a:ea typeface="楷体" pitchFamily="49" charset="-122"/>
                <a:cs typeface="宋体" panose="02010600030101010101" pitchFamily="2" charset="-122"/>
              </a:rPr>
              <a:t>45000</a:t>
            </a:r>
            <a:r>
              <a:rPr lang="zh-CN" altLang="en-US" sz="2400" b="1" dirty="0">
                <a:solidFill>
                  <a:srgbClr val="000000"/>
                </a:solidFill>
                <a:latin typeface="楷体" pitchFamily="49" charset="-122"/>
                <a:ea typeface="楷体" pitchFamily="49" charset="-122"/>
                <a:cs typeface="宋体" panose="02010600030101010101" pitchFamily="2" charset="-122"/>
              </a:rPr>
              <a:t>平方米壁画一张张连接起来将长达</a:t>
            </a:r>
            <a:r>
              <a:rPr lang="en-US" altLang="zh-CN" sz="2400" b="1" dirty="0">
                <a:solidFill>
                  <a:srgbClr val="000000"/>
                </a:solidFill>
                <a:latin typeface="楷体" pitchFamily="49" charset="-122"/>
                <a:ea typeface="楷体" pitchFamily="49" charset="-122"/>
                <a:cs typeface="宋体" panose="02010600030101010101" pitchFamily="2" charset="-122"/>
              </a:rPr>
              <a:t>25</a:t>
            </a:r>
            <a:r>
              <a:rPr lang="zh-CN" altLang="en-US" sz="2400" b="1" dirty="0">
                <a:solidFill>
                  <a:srgbClr val="000000"/>
                </a:solidFill>
                <a:latin typeface="楷体" pitchFamily="49" charset="-122"/>
                <a:ea typeface="楷体" pitchFamily="49" charset="-122"/>
                <a:cs typeface="宋体" panose="02010600030101010101" pitchFamily="2" charset="-122"/>
              </a:rPr>
              <a:t>公里，要把这些壁画放在路边的话，可以构成从市区到莫高窟的一条长长的画廊。其规模之宏大，题材之广泛，艺术之精湛，被日本学者称之为“一大画廊”</a:t>
            </a:r>
            <a:r>
              <a:rPr lang="en-US" altLang="zh-CN" sz="2400" b="1" dirty="0">
                <a:solidFill>
                  <a:srgbClr val="000000"/>
                </a:solidFill>
                <a:latin typeface="楷体" pitchFamily="49" charset="-122"/>
                <a:ea typeface="楷体" pitchFamily="49" charset="-122"/>
                <a:cs typeface="宋体" panose="02010600030101010101" pitchFamily="2" charset="-122"/>
              </a:rPr>
              <a:t>;</a:t>
            </a:r>
            <a:r>
              <a:rPr lang="zh-CN" altLang="en-US" sz="2400" b="1" dirty="0">
                <a:solidFill>
                  <a:srgbClr val="000000"/>
                </a:solidFill>
                <a:latin typeface="楷体" pitchFamily="49" charset="-122"/>
                <a:ea typeface="楷体" pitchFamily="49" charset="-122"/>
                <a:cs typeface="宋体" panose="02010600030101010101" pitchFamily="2" charset="-122"/>
              </a:rPr>
              <a:t>法国学者称之为“墙壁上的图书馆”</a:t>
            </a:r>
            <a:r>
              <a:rPr lang="en-US" altLang="zh-CN" sz="2400" b="1" dirty="0">
                <a:solidFill>
                  <a:srgbClr val="000000"/>
                </a:solidFill>
                <a:latin typeface="楷体" pitchFamily="49" charset="-122"/>
                <a:ea typeface="楷体" pitchFamily="49" charset="-122"/>
                <a:cs typeface="宋体" panose="02010600030101010101" pitchFamily="2" charset="-122"/>
              </a:rPr>
              <a:t>;</a:t>
            </a:r>
            <a:r>
              <a:rPr lang="zh-CN" altLang="en-US" sz="2400" b="1" dirty="0">
                <a:solidFill>
                  <a:srgbClr val="000000"/>
                </a:solidFill>
                <a:latin typeface="楷体" pitchFamily="49" charset="-122"/>
                <a:ea typeface="楷体" pitchFamily="49" charset="-122"/>
                <a:cs typeface="宋体" panose="02010600030101010101" pitchFamily="2" charset="-122"/>
              </a:rPr>
              <a:t>正如一位学者看了莫高窟后感慨地说：“看了敦煌石窟就等于看到了世界的古代文明”。</a:t>
            </a:r>
          </a:p>
        </p:txBody>
      </p:sp>
      <p:cxnSp>
        <p:nvCxnSpPr>
          <p:cNvPr id="7" name="直接连接符 6"/>
          <p:cNvCxnSpPr/>
          <p:nvPr/>
        </p:nvCxnSpPr>
        <p:spPr>
          <a:xfrm>
            <a:off x="7268890" y="843558"/>
            <a:ext cx="1" cy="3681705"/>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452320" y="1131590"/>
            <a:ext cx="1476164" cy="1015663"/>
          </a:xfrm>
          <a:prstGeom prst="rect">
            <a:avLst/>
          </a:prstGeom>
        </p:spPr>
        <p:txBody>
          <a:bodyPr wrap="square">
            <a:spAutoFit/>
          </a:bodyPr>
          <a:lstStyle/>
          <a:p>
            <a:pPr lvl="0"/>
            <a:r>
              <a:rPr lang="zh-CN" altLang="en-US" sz="2000" b="1" dirty="0">
                <a:solidFill>
                  <a:srgbClr val="0000FF"/>
                </a:solidFill>
                <a:latin typeface="仿宋" panose="02010609060101010101" charset="-122"/>
                <a:ea typeface="仿宋" panose="02010609060101010101" charset="-122"/>
                <a:cs typeface="楷体_GB2312" charset="0"/>
              </a:rPr>
              <a:t>通过比较引入对莫高窟壁画的介绍。</a:t>
            </a: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99542"/>
            <a:ext cx="6801346" cy="4154984"/>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项</a:t>
            </a:r>
            <a:r>
              <a:rPr lang="zh-CN" altLang="en-US" sz="2400" b="1" dirty="0">
                <a:solidFill>
                  <a:srgbClr val="000000"/>
                </a:solidFill>
                <a:latin typeface="楷体" pitchFamily="49" charset="-122"/>
                <a:ea typeface="楷体" pitchFamily="49" charset="-122"/>
                <a:cs typeface="宋体" panose="02010600030101010101" pitchFamily="2" charset="-122"/>
              </a:rPr>
              <a:t>高窟俗称千佛洞，</a:t>
            </a:r>
            <a:r>
              <a:rPr lang="zh-CN" altLang="en-US" sz="2400" b="1" dirty="0">
                <a:solidFill>
                  <a:srgbClr val="FF0000"/>
                </a:solidFill>
                <a:latin typeface="楷体" pitchFamily="49" charset="-122"/>
                <a:ea typeface="楷体" pitchFamily="49" charset="-122"/>
                <a:cs typeface="宋体" panose="02010600030101010101" pitchFamily="2" charset="-122"/>
              </a:rPr>
              <a:t>“千”这个数字在这里不指具体的数目，而是喻指很多，因为这里有许多佛教塑像、壁画的洞窟，所以俗称为“千佛洞”。</a:t>
            </a:r>
          </a:p>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自古以来</a:t>
            </a:r>
            <a:r>
              <a:rPr lang="zh-CN" altLang="en-US" sz="2400" b="1" dirty="0">
                <a:solidFill>
                  <a:srgbClr val="000000"/>
                </a:solidFill>
                <a:latin typeface="楷体" pitchFamily="49" charset="-122"/>
                <a:ea typeface="楷体" pitchFamily="49" charset="-122"/>
                <a:cs typeface="宋体" panose="02010600030101010101" pitchFamily="2" charset="-122"/>
              </a:rPr>
              <a:t>，这里的人们笃信佛教，地方的官吏、豪门贵族、善男信女以及贫苦的老百姓都拿出银两来开窟、造像、绘画作为自己的家庙来供养佛和菩萨</a:t>
            </a:r>
            <a:r>
              <a:rPr lang="en-US" altLang="zh-CN" sz="2400" b="1" dirty="0">
                <a:solidFill>
                  <a:srgbClr val="000000"/>
                </a:solidFill>
                <a:latin typeface="楷体" pitchFamily="49" charset="-122"/>
                <a:ea typeface="楷体" pitchFamily="49" charset="-122"/>
                <a:cs typeface="宋体" panose="02010600030101010101" pitchFamily="2" charset="-122"/>
              </a:rPr>
              <a:t>;</a:t>
            </a:r>
            <a:r>
              <a:rPr lang="zh-CN" altLang="en-US" sz="2400" b="1" dirty="0">
                <a:solidFill>
                  <a:srgbClr val="000000"/>
                </a:solidFill>
                <a:latin typeface="楷体" pitchFamily="49" charset="-122"/>
                <a:ea typeface="楷体" pitchFamily="49" charset="-122"/>
                <a:cs typeface="宋体" panose="02010600030101010101" pitchFamily="2" charset="-122"/>
              </a:rPr>
              <a:t>来往于丝绸古道的商人、使者、僧侣等为了祈佑自己能平安突起塔克拉玛干大沙漠，或取福佑，死后进入天国的投资。于是在鸣沙山的崖壁上，大大小小的窟龛不断涌现</a:t>
            </a:r>
            <a:r>
              <a:rPr lang="zh-CN" altLang="en-US" sz="2400" b="1" dirty="0" smtClean="0">
                <a:solidFill>
                  <a:srgbClr val="000000"/>
                </a:solidFill>
                <a:latin typeface="楷体" pitchFamily="49" charset="-122"/>
                <a:ea typeface="楷体" pitchFamily="49" charset="-122"/>
                <a:cs typeface="宋体" panose="02010600030101010101" pitchFamily="2" charset="-122"/>
              </a:rPr>
              <a:t>。</a:t>
            </a:r>
            <a:endParaRPr lang="zh-CN" altLang="en-US" sz="2400" b="1" dirty="0">
              <a:solidFill>
                <a:srgbClr val="000000"/>
              </a:solidFill>
              <a:latin typeface="楷体" pitchFamily="49" charset="-122"/>
              <a:ea typeface="楷体" pitchFamily="49" charset="-122"/>
              <a:cs typeface="宋体" panose="02010600030101010101" pitchFamily="2" charset="-122"/>
            </a:endParaRPr>
          </a:p>
        </p:txBody>
      </p:sp>
      <p:cxnSp>
        <p:nvCxnSpPr>
          <p:cNvPr id="7" name="直接连接符 6"/>
          <p:cNvCxnSpPr/>
          <p:nvPr/>
        </p:nvCxnSpPr>
        <p:spPr>
          <a:xfrm>
            <a:off x="7232886" y="699542"/>
            <a:ext cx="18002" cy="3825721"/>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380312" y="705975"/>
            <a:ext cx="1476164" cy="1015663"/>
          </a:xfrm>
          <a:prstGeom prst="rect">
            <a:avLst/>
          </a:prstGeom>
        </p:spPr>
        <p:txBody>
          <a:bodyPr wrap="square">
            <a:spAutoFit/>
          </a:bodyPr>
          <a:lstStyle/>
          <a:p>
            <a:pPr lvl="0"/>
            <a:r>
              <a:rPr lang="zh-CN" altLang="en-US" sz="2000" b="1" dirty="0">
                <a:solidFill>
                  <a:srgbClr val="0000FF"/>
                </a:solidFill>
                <a:latin typeface="仿宋" panose="02010609060101010101" charset="-122"/>
                <a:ea typeface="仿宋" panose="02010609060101010101" charset="-122"/>
                <a:cs typeface="仿宋" panose="02010609060101010101" charset="-122"/>
              </a:rPr>
              <a:t>介绍“千佛洞”名字的由来。</a:t>
            </a:r>
            <a:endParaRPr lang="en-US" altLang="zh-CN" sz="2000" b="1" dirty="0">
              <a:solidFill>
                <a:srgbClr val="0000FF"/>
              </a:solidFill>
              <a:latin typeface="仿宋" panose="02010609060101010101" charset="-122"/>
              <a:ea typeface="仿宋" panose="02010609060101010101" charset="-122"/>
              <a:cs typeface="仿宋" panose="02010609060101010101" charset="-122"/>
            </a:endParaRPr>
          </a:p>
        </p:txBody>
      </p:sp>
    </p:spTree>
    <p:extLst>
      <p:ext uri="{BB962C8B-B14F-4D97-AF65-F5344CB8AC3E}">
        <p14:creationId xmlns:p14="http://schemas.microsoft.com/office/powerpoint/2010/main" val="23290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99542"/>
            <a:ext cx="6801346" cy="3046988"/>
          </a:xfrm>
          <a:prstGeom prst="rect">
            <a:avLst/>
          </a:prstGeom>
          <a:noFill/>
        </p:spPr>
        <p:txBody>
          <a:bodyPr wrap="square">
            <a:spAutoFit/>
          </a:bodyPr>
          <a:lstStyle/>
          <a:p>
            <a:pPr lvl="0"/>
            <a:r>
              <a:rPr lang="zh-CN" altLang="en-US" sz="2400" b="1" dirty="0" smtClean="0">
                <a:solidFill>
                  <a:srgbClr val="000000"/>
                </a:solidFill>
                <a:latin typeface="楷体" pitchFamily="49" charset="-122"/>
                <a:ea typeface="楷体" pitchFamily="49" charset="-122"/>
                <a:cs typeface="宋体" panose="02010600030101010101" pitchFamily="2" charset="-122"/>
              </a:rPr>
              <a:t>    莫高窟</a:t>
            </a:r>
            <a:r>
              <a:rPr lang="zh-CN" altLang="en-US" sz="2400" b="1" dirty="0">
                <a:solidFill>
                  <a:srgbClr val="000000"/>
                </a:solidFill>
                <a:latin typeface="楷体" pitchFamily="49" charset="-122"/>
                <a:ea typeface="楷体" pitchFamily="49" charset="-122"/>
                <a:cs typeface="宋体" panose="02010600030101010101" pitchFamily="2" charset="-122"/>
              </a:rPr>
              <a:t>现存洞窟</a:t>
            </a:r>
            <a:r>
              <a:rPr lang="en-US" altLang="zh-CN" sz="2400" b="1" dirty="0">
                <a:solidFill>
                  <a:srgbClr val="000000"/>
                </a:solidFill>
                <a:latin typeface="楷体" pitchFamily="49" charset="-122"/>
                <a:ea typeface="楷体" pitchFamily="49" charset="-122"/>
                <a:cs typeface="宋体" panose="02010600030101010101" pitchFamily="2" charset="-122"/>
              </a:rPr>
              <a:t>492</a:t>
            </a:r>
            <a:r>
              <a:rPr lang="zh-CN" altLang="en-US" sz="2400" b="1" dirty="0">
                <a:solidFill>
                  <a:srgbClr val="000000"/>
                </a:solidFill>
                <a:latin typeface="楷体" pitchFamily="49" charset="-122"/>
                <a:ea typeface="楷体" pitchFamily="49" charset="-122"/>
                <a:cs typeface="宋体" panose="02010600030101010101" pitchFamily="2" charset="-122"/>
              </a:rPr>
              <a:t>个，洞窟大小不一，上下错落，密布崖面，每个洞窟里面都有栩栩如生的塑像，婀娜多姿的飞天，精美绝伦的壁画，构图精巧的花砖，构成了一个充满宗教氛围的佛国世界。</a:t>
            </a:r>
          </a:p>
          <a:p>
            <a:pPr lvl="0"/>
            <a:r>
              <a:rPr lang="zh-CN" altLang="en-US" sz="2400" b="1" dirty="0" smtClean="0">
                <a:solidFill>
                  <a:srgbClr val="FF0000"/>
                </a:solidFill>
                <a:latin typeface="楷体" pitchFamily="49" charset="-122"/>
                <a:ea typeface="楷体" pitchFamily="49" charset="-122"/>
                <a:cs typeface="宋体" panose="02010600030101010101" pitchFamily="2" charset="-122"/>
              </a:rPr>
              <a:t>    敦煌</a:t>
            </a:r>
            <a:r>
              <a:rPr lang="zh-CN" altLang="en-US" sz="2400" b="1" dirty="0">
                <a:solidFill>
                  <a:srgbClr val="FF0000"/>
                </a:solidFill>
                <a:latin typeface="楷体" pitchFamily="49" charset="-122"/>
                <a:ea typeface="楷体" pitchFamily="49" charset="-122"/>
                <a:cs typeface="宋体" panose="02010600030101010101" pitchFamily="2" charset="-122"/>
              </a:rPr>
              <a:t>莫高窟在世界文化史上具有珍贵的价值，有</a:t>
            </a:r>
            <a:r>
              <a:rPr lang="zh-CN" altLang="en-US" sz="2400" b="1" dirty="0" smtClean="0">
                <a:solidFill>
                  <a:srgbClr val="FF0000"/>
                </a:solidFill>
                <a:latin typeface="楷体" pitchFamily="49" charset="-122"/>
                <a:ea typeface="楷体" pitchFamily="49" charset="-122"/>
                <a:cs typeface="宋体" panose="02010600030101010101" pitchFamily="2" charset="-122"/>
              </a:rPr>
              <a:t>“人类文化珍藏”“形象历史博物馆”“世界画廊”</a:t>
            </a:r>
            <a:r>
              <a:rPr lang="zh-CN" altLang="en-US" sz="2400" b="1" dirty="0">
                <a:solidFill>
                  <a:srgbClr val="FF0000"/>
                </a:solidFill>
                <a:latin typeface="楷体" pitchFamily="49" charset="-122"/>
                <a:ea typeface="楷体" pitchFamily="49" charset="-122"/>
                <a:cs typeface="宋体" panose="02010600030101010101" pitchFamily="2" charset="-122"/>
              </a:rPr>
              <a:t>之称。</a:t>
            </a:r>
          </a:p>
        </p:txBody>
      </p:sp>
      <p:cxnSp>
        <p:nvCxnSpPr>
          <p:cNvPr id="7" name="直接连接符 6"/>
          <p:cNvCxnSpPr/>
          <p:nvPr/>
        </p:nvCxnSpPr>
        <p:spPr>
          <a:xfrm>
            <a:off x="7232886" y="699542"/>
            <a:ext cx="18002" cy="3825721"/>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380312" y="1995686"/>
            <a:ext cx="1476164" cy="1938992"/>
          </a:xfrm>
          <a:prstGeom prst="rect">
            <a:avLst/>
          </a:prstGeom>
        </p:spPr>
        <p:txBody>
          <a:bodyPr wrap="square">
            <a:spAutoFit/>
          </a:bodyPr>
          <a:lstStyle/>
          <a:p>
            <a:pPr lvl="0"/>
            <a:r>
              <a:rPr lang="zh-CN" altLang="en-US" sz="2000" b="1" dirty="0">
                <a:solidFill>
                  <a:srgbClr val="0000FF"/>
                </a:solidFill>
                <a:latin typeface="仿宋" panose="02010609060101010101" charset="-122"/>
                <a:ea typeface="仿宋" panose="02010609060101010101" charset="-122"/>
                <a:cs typeface="仿宋" panose="02010609060101010101" charset="-122"/>
              </a:rPr>
              <a:t>结尾强调敦煌莫高窟在世界文化史上的珍贵价值，升华中心。</a:t>
            </a:r>
            <a:endParaRPr lang="en-US" altLang="zh-CN" sz="2000" b="1" dirty="0">
              <a:solidFill>
                <a:srgbClr val="0000FF"/>
              </a:solidFill>
              <a:latin typeface="仿宋" panose="02010609060101010101" charset="-122"/>
              <a:ea typeface="仿宋" panose="02010609060101010101" charset="-122"/>
              <a:cs typeface="仿宋" panose="02010609060101010101" charset="-122"/>
            </a:endParaRPr>
          </a:p>
        </p:txBody>
      </p:sp>
    </p:spTree>
    <p:extLst>
      <p:ext uri="{BB962C8B-B14F-4D97-AF65-F5344CB8AC3E}">
        <p14:creationId xmlns:p14="http://schemas.microsoft.com/office/powerpoint/2010/main" val="935123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83568" y="1275606"/>
            <a:ext cx="7599373" cy="2868093"/>
          </a:xfrm>
          <a:prstGeom prst="rect">
            <a:avLst/>
          </a:prstGeom>
          <a:solidFill>
            <a:schemeClr val="accent6">
              <a:lumMod val="20000"/>
              <a:lumOff val="80000"/>
            </a:schemeClr>
          </a:solidFill>
          <a:ln w="9525">
            <a:noFill/>
          </a:ln>
        </p:spPr>
        <p:txBody>
          <a:bodyPr wrap="square">
            <a:spAutoFit/>
          </a:bodyPr>
          <a:lstStyle/>
          <a:p>
            <a:pPr indent="306070">
              <a:lnSpc>
                <a:spcPct val="150000"/>
              </a:lnSpc>
            </a:pPr>
            <a:r>
              <a:rPr lang="en-US" altLang="zh-CN" sz="2800" b="1" dirty="0" smtClean="0">
                <a:solidFill>
                  <a:srgbClr val="0000FF"/>
                </a:solidFill>
                <a:latin typeface="宋体" pitchFamily="2" charset="-122"/>
                <a:ea typeface="宋体" pitchFamily="2" charset="-122"/>
                <a:cs typeface="楷体" panose="02010609060101010101" pitchFamily="49" charset="-122"/>
              </a:rPr>
              <a:t>  </a:t>
            </a:r>
            <a:r>
              <a:rPr lang="zh-CN" sz="2800" b="1" dirty="0" smtClean="0">
                <a:solidFill>
                  <a:srgbClr val="0000FF"/>
                </a:solidFill>
                <a:latin typeface="宋体" pitchFamily="2" charset="-122"/>
                <a:ea typeface="宋体" pitchFamily="2" charset="-122"/>
                <a:cs typeface="楷体" panose="02010609060101010101" pitchFamily="49" charset="-122"/>
              </a:rPr>
              <a:t>点评：</a:t>
            </a:r>
            <a:r>
              <a:rPr lang="zh-CN" altLang="en-US" sz="2400" b="1" dirty="0">
                <a:solidFill>
                  <a:srgbClr val="0000FF"/>
                </a:solidFill>
                <a:latin typeface="宋体" pitchFamily="2" charset="-122"/>
                <a:ea typeface="宋体" pitchFamily="2" charset="-122"/>
                <a:cs typeface="楷体" panose="02010609060101010101" pitchFamily="49" charset="-122"/>
              </a:rPr>
              <a:t>这篇习作的结构是“总分总”。开头点题，介绍莫高窟的位置、历史和影响，引出下文对壁画和“千佛洞”的介绍。中间部分具体介绍了壁画和“千佛洞”名字、洞窟的由来，内容丰富，中心突出。结尾点出莫高窟在世界文化史上的地位，突出中心。</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Fan</Template>
  <TotalTime>21</TotalTime>
  <Words>544</Words>
  <Application>Microsoft Office PowerPoint</Application>
  <PresentationFormat>全屏显示(16:9)</PresentationFormat>
  <Paragraphs>13</Paragraphs>
  <Slides>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vt:i4>
      </vt:variant>
    </vt:vector>
  </HeadingPairs>
  <TitlesOfParts>
    <vt:vector size="14" baseType="lpstr">
      <vt:lpstr>Arial</vt:lpstr>
      <vt:lpstr>宋体</vt:lpstr>
      <vt:lpstr>Wingdings 2</vt:lpstr>
      <vt:lpstr>楷体</vt:lpstr>
      <vt:lpstr>仿宋</vt:lpstr>
      <vt:lpstr>Franklin Gothic Book</vt:lpstr>
      <vt:lpstr>楷体_GB2312</vt:lpstr>
      <vt:lpstr>黑体</vt:lpstr>
      <vt:lpstr>暗香扑面</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dxq</dc:creator>
  <cp:lastModifiedBy>Administrator</cp:lastModifiedBy>
  <cp:revision>34</cp:revision>
  <dcterms:created xsi:type="dcterms:W3CDTF">2019-09-02T04:02:00Z</dcterms:created>
  <dcterms:modified xsi:type="dcterms:W3CDTF">2020-10-30T07:16:39Z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