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66" r:id="rId5"/>
    <p:sldId id="2076" r:id="rId6"/>
    <p:sldId id="2068" r:id="rId7"/>
    <p:sldId id="2070" r:id="rId8"/>
    <p:sldId id="2071" r:id="rId9"/>
    <p:sldId id="2073" r:id="rId10"/>
    <p:sldId id="2078" r:id="rId11"/>
    <p:sldId id="2061" r:id="rId12"/>
  </p:sldIdLst>
  <p:sldSz cx="9144000" cy="5143500" type="screen16x9"/>
  <p:notesSz cx="6858000" cy="9144000"/>
  <p:embeddedFontLst>
    <p:embeddedFont>
      <p:font typeface="楷体" pitchFamily="49" charset="-122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黑体" pitchFamily="49" charset="-122"/>
      <p:regular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66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2410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1325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71600" y="1279153"/>
            <a:ext cx="7344816" cy="1076573"/>
            <a:chOff x="2339752" y="1347614"/>
            <a:chExt cx="7344816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6370612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威尼斯的小艇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33691" y="2240065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18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0" name="yt_shape_10630"/>
          <p:cNvSpPr txBox="1"/>
          <p:nvPr/>
        </p:nvSpPr>
        <p:spPr>
          <a:xfrm>
            <a:off x="1259632" y="771550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631" name="yt_image_106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0878" y="2006304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3" name="yt_shape_10633"/>
          <p:cNvSpPr txBox="1"/>
          <p:nvPr/>
        </p:nvSpPr>
        <p:spPr>
          <a:xfrm>
            <a:off x="6750878" y="3085584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18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634" name="yt_shape_10634"/>
          <p:cNvSpPr txBox="1"/>
          <p:nvPr/>
        </p:nvSpPr>
        <p:spPr>
          <a:xfrm>
            <a:off x="1247924" y="2006304"/>
            <a:ext cx="5159105" cy="186519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1099185" algn="l"/>
                <a:tab pos="2198370" algn="l"/>
                <a:tab pos="3298190" algn="l"/>
                <a:tab pos="5108575" algn="l"/>
                <a:tab pos="62083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纵横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船艄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垫子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手忙脚乱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099185" algn="l"/>
                <a:tab pos="2198370" algn="l"/>
                <a:tab pos="3298190" algn="l"/>
                <a:tab pos="5108575" algn="l"/>
                <a:tab pos="62083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保姆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祷告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哗笑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沉寂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099185" algn="l"/>
                <a:tab pos="2198370" algn="l"/>
                <a:tab pos="3298190" algn="l"/>
                <a:tab pos="5108575" algn="l"/>
                <a:tab pos="62083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桥梁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停泊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码头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6" name="yt_shape_10636"/>
          <p:cNvSpPr txBox="1"/>
          <p:nvPr/>
        </p:nvSpPr>
        <p:spPr>
          <a:xfrm>
            <a:off x="1187624" y="915566"/>
            <a:ext cx="567944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把汉字和对应的读音用直线相连。</a:t>
            </a:r>
          </a:p>
        </p:txBody>
      </p:sp>
      <p:sp>
        <p:nvSpPr>
          <p:cNvPr id="10637" name="yt_shape_10637"/>
          <p:cNvSpPr txBox="1"/>
          <p:nvPr/>
        </p:nvSpPr>
        <p:spPr>
          <a:xfrm>
            <a:off x="1259633" y="1480080"/>
            <a:ext cx="8280919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796925" algn="l"/>
                <a:tab pos="1328420" algn="l"/>
                <a:tab pos="1992630" algn="l"/>
                <a:tab pos="2656840" algn="l"/>
                <a:tab pos="3321685" algn="l"/>
                <a:tab pos="3985895" algn="l"/>
                <a:tab pos="4650105" algn="l"/>
                <a:tab pos="5314315" algn="l"/>
                <a:tab pos="5979160" algn="l"/>
                <a:tab pos="6643370" algn="l"/>
              </a:tabLst>
            </a:pP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qiào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ɡù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mǔ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 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cù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 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shāo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ní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dǎo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mǎ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huá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tǐn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638" name="yt_shape_10638"/>
          <p:cNvSpPr txBox="1"/>
          <p:nvPr/>
        </p:nvSpPr>
        <p:spPr>
          <a:xfrm>
            <a:off x="1367281" y="3027424"/>
            <a:ext cx="745319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796925" algn="l"/>
                <a:tab pos="1328420" algn="l"/>
                <a:tab pos="1992630" algn="l"/>
                <a:tab pos="2656840" algn="l"/>
                <a:tab pos="3321685" algn="l"/>
                <a:tab pos="3985895" algn="l"/>
                <a:tab pos="4650105" algn="l"/>
                <a:tab pos="5314315" algn="l"/>
                <a:tab pos="5979160" algn="l"/>
                <a:tab pos="664337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尼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翘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艄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簇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姆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祷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哗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码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雇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艇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835697" y="1995686"/>
            <a:ext cx="360040" cy="12241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411761" y="2057289"/>
            <a:ext cx="4536504" cy="11625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131841" y="1995686"/>
            <a:ext cx="1080120" cy="12241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671901" y="1995686"/>
            <a:ext cx="0" cy="11625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3059833" y="1995686"/>
            <a:ext cx="1512168" cy="12241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619673" y="1995686"/>
            <a:ext cx="3600400" cy="11625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004049" y="1995686"/>
            <a:ext cx="864096" cy="12241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6336197" y="1995686"/>
            <a:ext cx="180020" cy="12241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5724129" y="1995686"/>
            <a:ext cx="1368152" cy="12241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7740353" y="2057289"/>
            <a:ext cx="144015" cy="11625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" name="yt_shape_10639"/>
          <p:cNvSpPr txBox="1"/>
          <p:nvPr/>
        </p:nvSpPr>
        <p:spPr>
          <a:xfrm>
            <a:off x="1273020" y="1124784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640" name="yt_shape_10640"/>
          <p:cNvSpPr txBox="1"/>
          <p:nvPr/>
        </p:nvSpPr>
        <p:spPr>
          <a:xfrm>
            <a:off x="1273020" y="1740086"/>
            <a:ext cx="7475444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喧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哗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huā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哗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哗地流（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huā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836611" y="1693280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47864" y="2342114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1" name="yt_shape_10641"/>
          <p:cNvSpPr txBox="1"/>
          <p:nvPr/>
        </p:nvSpPr>
        <p:spPr>
          <a:xfrm>
            <a:off x="1296000" y="935999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642" name="yt_image_106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3847" y="1104391"/>
            <a:ext cx="298728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44" name="yt_shape_10644"/>
          <p:cNvSpPr txBox="1"/>
          <p:nvPr/>
        </p:nvSpPr>
        <p:spPr>
          <a:xfrm>
            <a:off x="1296000" y="1500513"/>
            <a:ext cx="396743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耸立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高高地耸立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645" name="yt_shape_10645"/>
          <p:cNvSpPr txBox="1"/>
          <p:nvPr/>
        </p:nvSpPr>
        <p:spPr>
          <a:xfrm>
            <a:off x="1296000" y="2115815"/>
            <a:ext cx="5410135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簇拥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许多人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紧紧围着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646" name="yt_shape_10646"/>
          <p:cNvSpPr txBox="1"/>
          <p:nvPr/>
        </p:nvSpPr>
        <p:spPr>
          <a:xfrm>
            <a:off x="1296000" y="2731117"/>
            <a:ext cx="613148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拥挤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人或车船等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挤在一起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34739" y="1428307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高高地耸立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83768" y="2043609"/>
            <a:ext cx="37519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许多人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紧紧围着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83768" y="2658911"/>
            <a:ext cx="446633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人或车船等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挤在一起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yt_shape_10647"/>
          <p:cNvSpPr txBox="1"/>
          <p:nvPr/>
        </p:nvSpPr>
        <p:spPr>
          <a:xfrm>
            <a:off x="1296000" y="3346419"/>
            <a:ext cx="360675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沉寂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十分寂静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34739" y="3274213"/>
            <a:ext cx="196602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十分寂静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1" name="yt_shape_10651"/>
          <p:cNvSpPr txBox="1"/>
          <p:nvPr/>
        </p:nvSpPr>
        <p:spPr>
          <a:xfrm>
            <a:off x="1259632" y="555526"/>
            <a:ext cx="7560840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”画出介绍“我们”乘坐威尼斯小艇的感受的句子。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652" name="yt_shape_10652"/>
          <p:cNvSpPr txBox="1"/>
          <p:nvPr/>
        </p:nvSpPr>
        <p:spPr>
          <a:xfrm>
            <a:off x="1259917" y="1817158"/>
            <a:ext cx="7307999" cy="2484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我们坐在船舱里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皮垫子软软的像沙发一般。小艇穿过一座座形式不同的石桥。我们打开窗帘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望望耸立在两岸的古建筑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跟来往的船只打招呼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有说不完的情趣。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652"/>
          <p:cNvSpPr txBox="1"/>
          <p:nvPr/>
        </p:nvSpPr>
        <p:spPr>
          <a:xfrm>
            <a:off x="1259917" y="1817158"/>
            <a:ext cx="7307999" cy="2484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我们坐在船舱里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皮垫子软软的像沙发一般。小艇穿过一座座形式不同的石桥。我们打开窗帘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望望耸立在两岸的古建筑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跟来往的船只打招呼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有说不完的情趣。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3" name="yt_shape_10653"/>
          <p:cNvSpPr txBox="1"/>
          <p:nvPr/>
        </p:nvSpPr>
        <p:spPr>
          <a:xfrm>
            <a:off x="1296000" y="627534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课文围绕小艇写了哪几方面的内容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？（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ABD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多选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 </a:t>
            </a:r>
          </a:p>
        </p:txBody>
      </p:sp>
      <p:graphicFrame>
        <p:nvGraphicFramePr>
          <p:cNvPr id="10654" name="yt_table_10654" title="H_176.08"/>
          <p:cNvGraphicFramePr>
            <a:graphicFrameLocks noGrp="1"/>
          </p:cNvGraphicFramePr>
          <p:nvPr/>
        </p:nvGraphicFramePr>
        <p:xfrm>
          <a:off x="1296000" y="1838378"/>
          <a:ext cx="5586413" cy="2560320"/>
        </p:xfrm>
        <a:graphic>
          <a:graphicData uri="http://schemas.openxmlformats.org/drawingml/2006/table">
            <a:tbl>
              <a:tblPr/>
              <a:tblGrid>
                <a:gridCol w="55864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小艇的特点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船夫高超的驾驶技术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威尼斯是世界闻名的水上城市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小艇在人们生活中的重要作用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918777" y="1220808"/>
            <a:ext cx="93097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ABD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" name="yt_shape_10659"/>
          <p:cNvSpPr txBox="1"/>
          <p:nvPr/>
        </p:nvSpPr>
        <p:spPr>
          <a:xfrm>
            <a:off x="1296287" y="843756"/>
            <a:ext cx="7307999" cy="3149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威尼斯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意大利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国家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东北部港市。市区建于离陆地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千米的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118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个小岛上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有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177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条水道贯通其间。有“因水而生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因水而美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因水而兴”的美誉。有“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水城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”“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桥城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”之称。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347941" y="771550"/>
            <a:ext cx="1656080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意大利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77865" y="2051710"/>
            <a:ext cx="110458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177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156350" y="2691790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水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06276" y="3331870"/>
            <a:ext cx="8944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城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92214" y="3331870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桥城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7ca1110f-ab68-48cd-a4af-3882c50765c8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Office PowerPoint</Application>
  <PresentationFormat>全屏显示(16:9)</PresentationFormat>
  <Paragraphs>43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楷体</vt:lpstr>
      <vt:lpstr>Calibri</vt:lpstr>
      <vt:lpstr>黑体</vt:lpstr>
      <vt:lpstr>BZ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EC44E0B0CC0B4A7FAFD6145BA01BD68D</vt:lpwstr>
  </property>
</Properties>
</file>