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2" r:id="rId2"/>
  </p:sldMasterIdLst>
  <p:notesMasterIdLst>
    <p:notesMasterId r:id="rId48"/>
  </p:notesMasterIdLst>
  <p:handoutMasterIdLst>
    <p:handoutMasterId r:id="rId49"/>
  </p:handoutMasterIdLst>
  <p:sldIdLst>
    <p:sldId id="1064" r:id="rId3"/>
    <p:sldId id="523" r:id="rId4"/>
    <p:sldId id="1034" r:id="rId5"/>
    <p:sldId id="1046" r:id="rId6"/>
    <p:sldId id="1043" r:id="rId7"/>
    <p:sldId id="632" r:id="rId8"/>
    <p:sldId id="1022" r:id="rId9"/>
    <p:sldId id="634" r:id="rId10"/>
    <p:sldId id="1044" r:id="rId11"/>
    <p:sldId id="1050" r:id="rId12"/>
    <p:sldId id="1020" r:id="rId13"/>
    <p:sldId id="1023" r:id="rId14"/>
    <p:sldId id="991" r:id="rId15"/>
    <p:sldId id="1024" r:id="rId16"/>
    <p:sldId id="1027" r:id="rId17"/>
    <p:sldId id="1052" r:id="rId18"/>
    <p:sldId id="1053" r:id="rId19"/>
    <p:sldId id="1054" r:id="rId20"/>
    <p:sldId id="1055" r:id="rId21"/>
    <p:sldId id="1056" r:id="rId22"/>
    <p:sldId id="1031" r:id="rId23"/>
    <p:sldId id="980" r:id="rId24"/>
    <p:sldId id="1051" r:id="rId25"/>
    <p:sldId id="1033" r:id="rId26"/>
    <p:sldId id="1040" r:id="rId27"/>
    <p:sldId id="941" r:id="rId28"/>
    <p:sldId id="1025" r:id="rId29"/>
    <p:sldId id="987" r:id="rId30"/>
    <p:sldId id="1057" r:id="rId31"/>
    <p:sldId id="1058" r:id="rId32"/>
    <p:sldId id="1065" r:id="rId33"/>
    <p:sldId id="918" r:id="rId34"/>
    <p:sldId id="930" r:id="rId35"/>
    <p:sldId id="1060" r:id="rId36"/>
    <p:sldId id="1049" r:id="rId37"/>
    <p:sldId id="1059" r:id="rId38"/>
    <p:sldId id="1061" r:id="rId39"/>
    <p:sldId id="1062" r:id="rId40"/>
    <p:sldId id="1063" r:id="rId41"/>
    <p:sldId id="936" r:id="rId42"/>
    <p:sldId id="937" r:id="rId43"/>
    <p:sldId id="938" r:id="rId44"/>
    <p:sldId id="1039" r:id="rId45"/>
    <p:sldId id="1042" r:id="rId46"/>
    <p:sldId id="1007" r:id="rId47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汉语拼音" panose="000B0604020202020204" pitchFamily="34" charset="0"/>
      <p:regular r:id="rId55"/>
    </p:embeddedFont>
    <p:embeddedFont>
      <p:font typeface="幼圆" panose="02010509060101010101" pitchFamily="49" charset="-122"/>
      <p:regular r:id="rId56"/>
    </p:embeddedFont>
    <p:embeddedFont>
      <p:font typeface="仿宋" panose="02010609060101010101" pitchFamily="49" charset="-122"/>
      <p:regular r:id="rId57"/>
    </p:embeddedFont>
    <p:embeddedFont>
      <p:font typeface="微软雅黑" panose="020B0503020204020204" pitchFamily="34" charset="-122"/>
      <p:regular r:id="rId58"/>
      <p:bold r:id="rId59"/>
    </p:embeddedFont>
    <p:embeddedFont>
      <p:font typeface="华文楷体" panose="02010600040101010101" pitchFamily="2" charset="-122"/>
      <p:regular r:id="rId60"/>
    </p:embeddedFont>
    <p:embeddedFont>
      <p:font typeface="楷体" panose="02010609060101010101" pitchFamily="49" charset="-122"/>
      <p:regular r:id="rId6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36">
          <p15:clr>
            <a:srgbClr val="A4A3A4"/>
          </p15:clr>
        </p15:guide>
        <p15:guide id="2" pos="74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CC"/>
    <a:srgbClr val="CCFFCC"/>
    <a:srgbClr val="FFFF99"/>
    <a:srgbClr val="FF00FF"/>
    <a:srgbClr val="4F5715"/>
    <a:srgbClr val="596218"/>
    <a:srgbClr val="FFFFCC"/>
    <a:srgbClr val="DD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52" d="100"/>
          <a:sy n="52" d="100"/>
        </p:scale>
        <p:origin x="-82" y="-861"/>
      </p:cViewPr>
      <p:guideLst>
        <p:guide orient="horz" pos="2436"/>
        <p:guide pos="7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5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818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45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istrator\Desktop\1aa2ca30054437cdb1252293f88318a7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26"/>
          <a:stretch/>
        </p:blipFill>
        <p:spPr bwMode="auto">
          <a:xfrm>
            <a:off x="-93662" y="3075806"/>
            <a:ext cx="9324527" cy="20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026" name="Picture 2" descr="http://pic.51yuansu.com/pic3/cover/02/67/71/5a17cda00d31b_610.jpg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227933"/>
            <a:ext cx="889148" cy="89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  <p:sldLayoutId id="2147483691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0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slide" Target="slide2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gif"/><Relationship Id="rId4" Type="http://schemas.openxmlformats.org/officeDocument/2006/relationships/hyperlink" Target="&#36164;&#26009;&#38142;&#25509;/&#35270;&#39057;/&#19971;&#24425;&#20116;&#19979;&#35838;&#25991;&#26391;&#35835;18&#23041;&#23612;&#26031;&#30340;&#23567;&#33351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6031;.mp4" TargetMode="External"/><Relationship Id="rId13" Type="http://schemas.openxmlformats.org/officeDocument/2006/relationships/hyperlink" Target="&#36164;&#26009;&#38142;&#25509;/&#35270;&#39057;/&#21719;.mp4" TargetMode="External"/><Relationship Id="rId3" Type="http://schemas.openxmlformats.org/officeDocument/2006/relationships/hyperlink" Target="&#36164;&#26009;&#38142;&#25509;/&#35270;&#39057;/&#23612;.mp4" TargetMode="External"/><Relationship Id="rId7" Type="http://schemas.openxmlformats.org/officeDocument/2006/relationships/hyperlink" Target="&#36164;&#26009;&#38142;&#25509;/&#35270;&#39057;/&#22982;.mp4" TargetMode="External"/><Relationship Id="rId12" Type="http://schemas.openxmlformats.org/officeDocument/2006/relationships/hyperlink" Target="&#36164;&#26009;&#38142;&#25509;/&#35270;&#39057;/&#30721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3351;.mp4" TargetMode="External"/><Relationship Id="rId11" Type="http://schemas.openxmlformats.org/officeDocument/2006/relationships/hyperlink" Target="&#36164;&#26009;&#38142;&#25509;/&#35270;&#39057;/&#32728;.mp4" TargetMode="External"/><Relationship Id="rId5" Type="http://schemas.openxmlformats.org/officeDocument/2006/relationships/hyperlink" Target="&#36164;&#26009;&#38142;&#25509;/&#35270;&#39057;/&#33348;.mp4" TargetMode="External"/><Relationship Id="rId15" Type="http://schemas.openxmlformats.org/officeDocument/2006/relationships/hyperlink" Target="&#36164;&#26009;&#38142;&#25509;/&#35270;&#39057;/&#38599;.mp4" TargetMode="External"/><Relationship Id="rId10" Type="http://schemas.openxmlformats.org/officeDocument/2006/relationships/hyperlink" Target="&#36164;&#26009;&#38142;&#25509;/&#35270;&#39057;/&#22443;.mp4" TargetMode="External"/><Relationship Id="rId4" Type="http://schemas.openxmlformats.org/officeDocument/2006/relationships/image" Target="../media/image20.png"/><Relationship Id="rId9" Type="http://schemas.openxmlformats.org/officeDocument/2006/relationships/hyperlink" Target="&#36164;&#26009;&#38142;&#25509;/&#35270;&#39057;/&#31095;.mp4" TargetMode="External"/><Relationship Id="rId14" Type="http://schemas.openxmlformats.org/officeDocument/2006/relationships/hyperlink" Target="&#36164;&#26009;&#38142;&#25509;/&#35270;&#39057;/&#31751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jpeg"/><Relationship Id="rId5" Type="http://schemas.microsoft.com/office/2007/relationships/hdphoto" Target="../media/hdphoto1.wdp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1826" y="103733"/>
            <a:ext cx="2441694" cy="43088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245418" y="1990338"/>
            <a:ext cx="6508782" cy="1084912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smtClean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6600" b="1" smtClean="0">
                <a:ln w="0"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威</a:t>
            </a:r>
            <a:r>
              <a:rPr lang="zh-CN" altLang="en-US" sz="6600" b="1" dirty="0" smtClean="0">
                <a:ln w="0"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尼斯的小艇</a:t>
            </a:r>
            <a:endParaRPr lang="zh-CN" altLang="en-US" sz="6600" b="1" dirty="0">
              <a:ln w="0"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45418" y="1999036"/>
            <a:ext cx="1117775" cy="1122072"/>
            <a:chOff x="1683887" y="871068"/>
            <a:chExt cx="1351412" cy="1357000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351412" cy="1351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08452" y="871068"/>
              <a:ext cx="1068260" cy="1228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18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4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3" y="3435350"/>
            <a:ext cx="2816225" cy="715963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pic.iflying.com/upfile/editor/Travel/image/20130926/201309261711940794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38" y="-33862"/>
            <a:ext cx="9144000" cy="517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163888" y="123478"/>
            <a:ext cx="2816225" cy="715963"/>
            <a:chOff x="2915816" y="123478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915816" y="123478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49466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915816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032" name="Picture 8" descr="http://img18.3lian.com/d/file/201709/19/a5547db628e6802dcd8f9aec2d97b1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4" y="-39453"/>
            <a:ext cx="91389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itailory.cn/wp-content/uploads/2014/11/ve-vr-mi-lago-com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42" y="-39453"/>
            <a:ext cx="9143995" cy="514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pic1.win4000.com/wallpaper/e/56eb9c42b11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39453"/>
            <a:ext cx="9143996" cy="514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up.enterdesk.com/edpic_source/a5/2f/90/a52f90d393353fd6fd858c96a523051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453"/>
            <a:ext cx="9133453" cy="518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27158" y="824643"/>
            <a:ext cx="7308812" cy="36702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外出旅行是</a:t>
            </a:r>
            <a:r>
              <a:rPr lang="zh-CN" altLang="en-US" sz="3600" b="1" dirty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一件快乐的事情，不仅可以开阔眼界，更能换一种心情。今天，我们将跟随美国著名作家</a:t>
            </a:r>
            <a:r>
              <a:rPr lang="zh-CN" altLang="en-US" sz="3600" b="1" dirty="0" smtClean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马克</a:t>
            </a:r>
            <a:r>
              <a:rPr lang="en-US" altLang="zh-CN" sz="3600" b="1" dirty="0" smtClean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600" b="1" dirty="0" smtClean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吐</a:t>
            </a:r>
            <a:r>
              <a:rPr lang="zh-CN" altLang="en-US" sz="3600" b="1" dirty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温去意大利的古城威尼斯，看看那里的独特</a:t>
            </a:r>
            <a:r>
              <a:rPr lang="zh-CN" altLang="en-US" sz="3600" b="1" dirty="0" smtClean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风光</a:t>
            </a:r>
            <a:r>
              <a:rPr lang="en-US" altLang="zh-CN" sz="3600" b="1" dirty="0" smtClean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600" b="1" dirty="0" smtClean="0">
                <a:ln w="6350" cmpd="sng">
                  <a:solidFill>
                    <a:schemeClr val="accent3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小艇。</a:t>
            </a:r>
            <a:endParaRPr lang="zh-CN" altLang="en-US" sz="3600" b="1" dirty="0">
              <a:ln w="6350" cmpd="sng">
                <a:solidFill>
                  <a:schemeClr val="accent3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08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09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>
            <a:spLocks noChangeArrowheads="1"/>
          </p:cNvSpPr>
          <p:nvPr/>
        </p:nvSpPr>
        <p:spPr bwMode="auto">
          <a:xfrm>
            <a:off x="2857679" y="1062713"/>
            <a:ext cx="5602753" cy="345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622300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马克</a:t>
            </a:r>
            <a:r>
              <a:rPr lang="en-US" altLang="zh-CN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吐温</a:t>
            </a:r>
            <a:r>
              <a:rPr lang="zh-CN" altLang="en-US" sz="2800" b="1" dirty="0" smtClean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美国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作家、演说家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，“马克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吐温”是他的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笔名。一生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写了大量作品，题材涉及小说、剧本、散文、诗歌等各方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面。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indent="622300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代表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作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品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小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说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百万英镑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哈克贝利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费恩历险记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汤姆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索亚历险记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等。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19307"/>
            <a:ext cx="2318127" cy="2940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组合 4"/>
          <p:cNvGrpSpPr/>
          <p:nvPr/>
        </p:nvGrpSpPr>
        <p:grpSpPr>
          <a:xfrm>
            <a:off x="251520" y="292749"/>
            <a:ext cx="2606159" cy="946162"/>
            <a:chOff x="6046080" y="595492"/>
            <a:chExt cx="2606159" cy="946162"/>
          </a:xfrm>
        </p:grpSpPr>
        <p:sp>
          <p:nvSpPr>
            <p:cNvPr id="6" name="矩形 5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b="1" dirty="0" smtClean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 作者简介</a:t>
              </a:r>
              <a:endParaRPr lang="zh-CN" altLang="en-US" sz="32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91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4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9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08741" y="356714"/>
            <a:ext cx="23341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097619" y="81883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1911285" y="449737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036941"/>
            <a:ext cx="36530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朗读课文，读准字音，读通句子。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70912" y="1218098"/>
            <a:ext cx="5156612" cy="3717122"/>
            <a:chOff x="3987388" y="1218098"/>
            <a:chExt cx="5156612" cy="371712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78" r="4642"/>
            <a:stretch/>
          </p:blipFill>
          <p:spPr bwMode="auto">
            <a:xfrm>
              <a:off x="3987388" y="1218098"/>
              <a:ext cx="2560866" cy="3717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E:\25春\图\新建文件夹\P95修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1712" y="1218098"/>
              <a:ext cx="2592288" cy="2559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29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609797" y="1658364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斯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73522" y="1203598"/>
            <a:ext cx="68146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ní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01196" y="1203598"/>
            <a:ext cx="135092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shāo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03024" y="1203598"/>
            <a:ext cx="1549296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qiào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79712" y="2851168"/>
            <a:ext cx="84369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mǔ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31840" y="2847199"/>
            <a:ext cx="110014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dǎo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31549" y="165829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尼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0052" y="165829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船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87027" y="1658293"/>
            <a:ext cx="627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艄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38759" y="165561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翘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56761" y="165829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起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437355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保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12172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祷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95681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告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716016" y="2787774"/>
            <a:ext cx="68380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gù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658106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雇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38174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mtClean="0">
                <a:latin typeface="楷体" pitchFamily="49" charset="-122"/>
                <a:ea typeface="楷体" pitchFamily="49" charset="-122"/>
              </a:rPr>
              <a:t>用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156176" y="2787774"/>
            <a:ext cx="135432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huá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53207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哗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61790" y="164721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威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022498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姆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812625" y="33820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itchFamily="49" charset="-122"/>
                <a:ea typeface="楷体" pitchFamily="49" charset="-122"/>
              </a:rPr>
              <a:t>笑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5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24" y="51117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723224" y="422276"/>
            <a:ext cx="1791031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9" grpId="0"/>
      <p:bldP spid="4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矩形 69"/>
          <p:cNvSpPr/>
          <p:nvPr/>
        </p:nvSpPr>
        <p:spPr>
          <a:xfrm>
            <a:off x="971600" y="4077384"/>
            <a:ext cx="7519200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）雨哗（   ）啦哗（   ）啦地下。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1403648" y="1591020"/>
            <a:ext cx="656677" cy="74681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哗</a:t>
            </a:r>
          </a:p>
        </p:txBody>
      </p:sp>
      <p:sp>
        <p:nvSpPr>
          <p:cNvPr id="39" name="矩形 38"/>
          <p:cNvSpPr/>
          <p:nvPr/>
        </p:nvSpPr>
        <p:spPr>
          <a:xfrm>
            <a:off x="971600" y="2931790"/>
            <a:ext cx="7519200" cy="93102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）小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艇消失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在弯曲的河道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中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，远处传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来一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片哗（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）笑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和告别的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声音。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936517" y="2071613"/>
            <a:ext cx="1303415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哗哗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响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942515" y="4107040"/>
            <a:ext cx="85216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huā</a:t>
            </a:r>
            <a:endParaRPr lang="zh-CN" altLang="en-US" sz="24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91680" y="3403543"/>
            <a:ext cx="79208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huá</a:t>
            </a:r>
            <a:endParaRPr lang="zh-CN" altLang="en-US" sz="2400" b="1" dirty="0">
              <a:solidFill>
                <a:srgbClr val="FF0000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60257" y="230791"/>
            <a:ext cx="2423487" cy="482825"/>
            <a:chOff x="3372649" y="230791"/>
            <a:chExt cx="2423487" cy="482825"/>
          </a:xfrm>
        </p:grpSpPr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41E85033-E8C0-9343-9B46-5C9FD264E333}"/>
                </a:ext>
              </a:extLst>
            </p:cNvPr>
            <p:cNvGrpSpPr/>
            <p:nvPr/>
          </p:nvGrpSpPr>
          <p:grpSpPr>
            <a:xfrm>
              <a:off x="3372649" y="240020"/>
              <a:ext cx="456833" cy="456366"/>
              <a:chOff x="631825" y="5181600"/>
              <a:chExt cx="1554163" cy="1552575"/>
            </a:xfrm>
          </p:grpSpPr>
          <p:sp>
            <p:nvSpPr>
              <p:cNvPr id="17" name="Oval 10">
                <a:extLst>
                  <a:ext uri="{FF2B5EF4-FFF2-40B4-BE49-F238E27FC236}">
                    <a16:creationId xmlns="" xmlns:a16="http://schemas.microsoft.com/office/drawing/2014/main" id="{9B30D802-19E3-6A45-9C32-26CEF49CC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Freeform 11">
                <a:extLst>
                  <a:ext uri="{FF2B5EF4-FFF2-40B4-BE49-F238E27FC236}">
                    <a16:creationId xmlns="" xmlns:a16="http://schemas.microsoft.com/office/drawing/2014/main" id="{42765D81-EE69-414F-B4DF-F1CB5278348F}"/>
                  </a:ext>
                </a:extLst>
              </p:cNvPr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Freeform 12">
                <a:extLst>
                  <a:ext uri="{FF2B5EF4-FFF2-40B4-BE49-F238E27FC236}">
                    <a16:creationId xmlns="" xmlns:a16="http://schemas.microsoft.com/office/drawing/2014/main" id="{48DDAF00-5010-4D4D-814D-604C701FE49E}"/>
                  </a:ext>
                </a:extLst>
              </p:cNvPr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0" name="Freeform 13">
                <a:extLst>
                  <a:ext uri="{FF2B5EF4-FFF2-40B4-BE49-F238E27FC236}">
                    <a16:creationId xmlns="" xmlns:a16="http://schemas.microsoft.com/office/drawing/2014/main" id="{0A106DC2-2737-3C4D-BD9B-250E930A2313}"/>
                  </a:ext>
                </a:extLst>
              </p:cNvPr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" name="Freeform 14">
                <a:extLst>
                  <a:ext uri="{FF2B5EF4-FFF2-40B4-BE49-F238E27FC236}">
                    <a16:creationId xmlns="" xmlns:a16="http://schemas.microsoft.com/office/drawing/2014/main" id="{9535B714-72F2-AD42-AE7C-F16244161E45}"/>
                  </a:ext>
                </a:extLst>
              </p:cNvPr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" name="Freeform 15">
                <a:extLst>
                  <a:ext uri="{FF2B5EF4-FFF2-40B4-BE49-F238E27FC236}">
                    <a16:creationId xmlns="" xmlns:a16="http://schemas.microsoft.com/office/drawing/2014/main" id="{751FB210-F2D6-F346-901C-C4551F6FD566}"/>
                  </a:ext>
                </a:extLst>
              </p:cNvPr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="" xmlns:a16="http://schemas.microsoft.com/office/drawing/2014/main" id="{49906E3E-7773-C04F-934C-BDF75303F7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" name="Rectangle 17">
                <a:extLst>
                  <a:ext uri="{FF2B5EF4-FFF2-40B4-BE49-F238E27FC236}">
                    <a16:creationId xmlns="" xmlns:a16="http://schemas.microsoft.com/office/drawing/2014/main" id="{39E4B783-960D-F045-8C54-54A7530F9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Rectangle 18">
                <a:extLst>
                  <a:ext uri="{FF2B5EF4-FFF2-40B4-BE49-F238E27FC236}">
                    <a16:creationId xmlns="" xmlns:a16="http://schemas.microsoft.com/office/drawing/2014/main" id="{04E61CE1-192F-B641-8C2D-A0F725180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Rectangle 19">
                <a:extLst>
                  <a:ext uri="{FF2B5EF4-FFF2-40B4-BE49-F238E27FC236}">
                    <a16:creationId xmlns="" xmlns:a16="http://schemas.microsoft.com/office/drawing/2014/main" id="{406042AE-8660-B044-83C3-34306D8F4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Rectangle 20">
                <a:extLst>
                  <a:ext uri="{FF2B5EF4-FFF2-40B4-BE49-F238E27FC236}">
                    <a16:creationId xmlns="" xmlns:a16="http://schemas.microsoft.com/office/drawing/2014/main" id="{1EA32813-1F5F-6B4A-93EC-26B9AC8AE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Rectangle 21">
                <a:extLst>
                  <a:ext uri="{FF2B5EF4-FFF2-40B4-BE49-F238E27FC236}">
                    <a16:creationId xmlns="" xmlns:a16="http://schemas.microsoft.com/office/drawing/2014/main" id="{8153D62C-B881-1744-921F-61870E7E3C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22">
                <a:extLst>
                  <a:ext uri="{FF2B5EF4-FFF2-40B4-BE49-F238E27FC236}">
                    <a16:creationId xmlns="" xmlns:a16="http://schemas.microsoft.com/office/drawing/2014/main" id="{E10DA7BB-C4F6-1F45-A5E3-74D772C8C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Rectangle 23">
                <a:extLst>
                  <a:ext uri="{FF2B5EF4-FFF2-40B4-BE49-F238E27FC236}">
                    <a16:creationId xmlns="" xmlns:a16="http://schemas.microsoft.com/office/drawing/2014/main" id="{A86D8FA8-1228-8B47-B415-B4B1FC786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Rectangle 24">
                <a:extLst>
                  <a:ext uri="{FF2B5EF4-FFF2-40B4-BE49-F238E27FC236}">
                    <a16:creationId xmlns="" xmlns:a16="http://schemas.microsoft.com/office/drawing/2014/main" id="{82289460-1D79-2C42-9F11-F67B2A786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" name="Rectangle 25">
                <a:extLst>
                  <a:ext uri="{FF2B5EF4-FFF2-40B4-BE49-F238E27FC236}">
                    <a16:creationId xmlns="" xmlns:a16="http://schemas.microsoft.com/office/drawing/2014/main" id="{4024BD79-9059-B944-AE8F-80B3518DB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Rectangle 26">
                <a:extLst>
                  <a:ext uri="{FF2B5EF4-FFF2-40B4-BE49-F238E27FC236}">
                    <a16:creationId xmlns="" xmlns:a16="http://schemas.microsoft.com/office/drawing/2014/main" id="{8B49C1D7-1F25-264C-8A43-A8128C0EE4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" name="Rectangle 27">
                <a:extLst>
                  <a:ext uri="{FF2B5EF4-FFF2-40B4-BE49-F238E27FC236}">
                    <a16:creationId xmlns="" xmlns:a16="http://schemas.microsoft.com/office/drawing/2014/main" id="{782FD89F-DF09-7943-A17D-A8E3D35F83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Rectangle 28">
                <a:extLst>
                  <a:ext uri="{FF2B5EF4-FFF2-40B4-BE49-F238E27FC236}">
                    <a16:creationId xmlns="" xmlns:a16="http://schemas.microsoft.com/office/drawing/2014/main" id="{C2D2BE2B-1EC7-064B-A229-9BB045DA19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0" name="Rectangle 29">
                <a:extLst>
                  <a:ext uri="{FF2B5EF4-FFF2-40B4-BE49-F238E27FC236}">
                    <a16:creationId xmlns="" xmlns:a16="http://schemas.microsoft.com/office/drawing/2014/main" id="{A3D0AA8D-C0D2-5245-BC02-391AEF43C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1" name="Rectangle 30">
                <a:extLst>
                  <a:ext uri="{FF2B5EF4-FFF2-40B4-BE49-F238E27FC236}">
                    <a16:creationId xmlns="" xmlns:a16="http://schemas.microsoft.com/office/drawing/2014/main" id="{618D25E3-9D00-1342-B38A-07863043BB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" name="Rectangle 31">
                <a:extLst>
                  <a:ext uri="{FF2B5EF4-FFF2-40B4-BE49-F238E27FC236}">
                    <a16:creationId xmlns="" xmlns:a16="http://schemas.microsoft.com/office/drawing/2014/main" id="{3F94CBDD-CE78-174C-851C-99DCA3FE9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" name="Rectangle 32">
                <a:extLst>
                  <a:ext uri="{FF2B5EF4-FFF2-40B4-BE49-F238E27FC236}">
                    <a16:creationId xmlns="" xmlns:a16="http://schemas.microsoft.com/office/drawing/2014/main" id="{BFA21128-5DC5-0F49-A229-E265A0971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" name="Rectangle 33">
                <a:extLst>
                  <a:ext uri="{FF2B5EF4-FFF2-40B4-BE49-F238E27FC236}">
                    <a16:creationId xmlns="" xmlns:a16="http://schemas.microsoft.com/office/drawing/2014/main" id="{E895F796-DD04-A94A-BA15-3244291E7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" name="Rectangle 34">
                <a:extLst>
                  <a:ext uri="{FF2B5EF4-FFF2-40B4-BE49-F238E27FC236}">
                    <a16:creationId xmlns="" xmlns:a16="http://schemas.microsoft.com/office/drawing/2014/main" id="{297390B9-9FE5-094B-BCC8-0507677D5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" name="Rectangle 35">
                <a:extLst>
                  <a:ext uri="{FF2B5EF4-FFF2-40B4-BE49-F238E27FC236}">
                    <a16:creationId xmlns="" xmlns:a16="http://schemas.microsoft.com/office/drawing/2014/main" id="{F61888FE-0143-5649-AE95-CE63A593A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Rectangle 36">
                <a:extLst>
                  <a:ext uri="{FF2B5EF4-FFF2-40B4-BE49-F238E27FC236}">
                    <a16:creationId xmlns="" xmlns:a16="http://schemas.microsoft.com/office/drawing/2014/main" id="{A0A523CB-76FB-7143-98D2-341378AE6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" name="Rectangle 37">
                <a:extLst>
                  <a:ext uri="{FF2B5EF4-FFF2-40B4-BE49-F238E27FC236}">
                    <a16:creationId xmlns="" xmlns:a16="http://schemas.microsoft.com/office/drawing/2014/main" id="{81D96A4B-12B1-9346-AD78-6B4701674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" name="Rectangle 38">
                <a:extLst>
                  <a:ext uri="{FF2B5EF4-FFF2-40B4-BE49-F238E27FC236}">
                    <a16:creationId xmlns="" xmlns:a16="http://schemas.microsoft.com/office/drawing/2014/main" id="{A84FE305-594D-A541-816F-D7D6A91B9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" name="Rectangle 39">
                <a:extLst>
                  <a:ext uri="{FF2B5EF4-FFF2-40B4-BE49-F238E27FC236}">
                    <a16:creationId xmlns="" xmlns:a16="http://schemas.microsoft.com/office/drawing/2014/main" id="{2D42DD71-FF50-CA41-991F-40BA09C86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" name="Freeform 40">
                <a:extLst>
                  <a:ext uri="{FF2B5EF4-FFF2-40B4-BE49-F238E27FC236}">
                    <a16:creationId xmlns="" xmlns:a16="http://schemas.microsoft.com/office/drawing/2014/main" id="{C057316A-2842-EA49-AE84-97C616769143}"/>
                  </a:ext>
                </a:extLst>
              </p:cNvPr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Freeform 41">
                <a:extLst>
                  <a:ext uri="{FF2B5EF4-FFF2-40B4-BE49-F238E27FC236}">
                    <a16:creationId xmlns="" xmlns:a16="http://schemas.microsoft.com/office/drawing/2014/main" id="{B3745C81-0F3C-574B-B1EE-BC6F8661A403}"/>
                  </a:ext>
                </a:extLst>
              </p:cNvPr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63" name="TextBox 62"/>
            <p:cNvSpPr txBox="1">
              <a:spLocks noChangeArrowheads="1"/>
            </p:cNvSpPr>
            <p:nvPr/>
          </p:nvSpPr>
          <p:spPr bwMode="auto">
            <a:xfrm>
              <a:off x="3946943" y="230791"/>
              <a:ext cx="1849193" cy="482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51435" tIns="25718" rIns="51435" bIns="25718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</a:rPr>
                <a:t>多音字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" name="左大括号 2"/>
          <p:cNvSpPr/>
          <p:nvPr/>
        </p:nvSpPr>
        <p:spPr>
          <a:xfrm>
            <a:off x="2060325" y="1362947"/>
            <a:ext cx="135411" cy="974888"/>
          </a:xfrm>
          <a:prstGeom prst="leftBrac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285154" y="2071613"/>
            <a:ext cx="92690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huā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299523" y="1116561"/>
            <a:ext cx="95972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huá</a:t>
            </a:r>
            <a:endParaRPr lang="zh-CN" altLang="en-US" sz="2800" b="1" dirty="0"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860032" y="1116561"/>
            <a:ext cx="1166193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喧</a:t>
            </a:r>
            <a:r>
              <a:rPr lang="zh-CN" altLang="en-US" sz="28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哗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372200" y="2071613"/>
            <a:ext cx="1303415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8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哗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啦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42611" y="1116561"/>
            <a:ext cx="1741757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哗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众取宠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5488" y="1203598"/>
            <a:ext cx="1470528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喧哗；喧闹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291964" y="2171640"/>
            <a:ext cx="992004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拟声词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906523" y="4107040"/>
            <a:ext cx="85216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huā</a:t>
            </a:r>
            <a:endParaRPr lang="zh-CN" altLang="en-US" sz="24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19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39" grpId="0"/>
      <p:bldP spid="40" grpId="0"/>
      <p:bldP spid="41" grpId="0"/>
      <p:bldP spid="42" grpId="0"/>
      <p:bldP spid="3" grpId="0" animBg="1"/>
      <p:bldP spid="64" grpId="0"/>
      <p:bldP spid="65" grpId="0"/>
      <p:bldP spid="66" grpId="0"/>
      <p:bldP spid="67" grpId="0"/>
      <p:bldP spid="68" grpId="0"/>
      <p:bldP spid="4" grpId="0" animBg="1"/>
      <p:bldP spid="69" grpId="0" animBg="1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组合 7"/>
          <p:cNvGrpSpPr/>
          <p:nvPr/>
        </p:nvGrpSpPr>
        <p:grpSpPr>
          <a:xfrm>
            <a:off x="1524472" y="3201142"/>
            <a:ext cx="813793" cy="785269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2620934" y="3201142"/>
            <a:ext cx="813793" cy="785269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3701054" y="3206678"/>
            <a:ext cx="813793" cy="785269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4795317" y="3201142"/>
            <a:ext cx="820702" cy="785269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5882345" y="3206678"/>
            <a:ext cx="813793" cy="785269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2" name="文本框 64"/>
          <p:cNvSpPr txBox="1"/>
          <p:nvPr/>
        </p:nvSpPr>
        <p:spPr>
          <a:xfrm>
            <a:off x="1561582" y="3146279"/>
            <a:ext cx="999303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姆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/>
          <p:cNvSpPr txBox="1"/>
          <p:nvPr/>
        </p:nvSpPr>
        <p:spPr>
          <a:xfrm>
            <a:off x="2664471" y="3146279"/>
            <a:ext cx="94452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祷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/>
          <p:cNvSpPr txBox="1"/>
          <p:nvPr/>
        </p:nvSpPr>
        <p:spPr>
          <a:xfrm>
            <a:off x="3701054" y="3158806"/>
            <a:ext cx="94452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雇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/>
          <p:cNvSpPr txBox="1"/>
          <p:nvPr/>
        </p:nvSpPr>
        <p:spPr>
          <a:xfrm>
            <a:off x="4866693" y="3146279"/>
            <a:ext cx="93547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簇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/>
          <p:cNvSpPr txBox="1"/>
          <p:nvPr/>
        </p:nvSpPr>
        <p:spPr>
          <a:xfrm>
            <a:off x="5907884" y="3170489"/>
            <a:ext cx="94452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哗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/>
          <p:cNvSpPr txBox="1"/>
          <p:nvPr/>
        </p:nvSpPr>
        <p:spPr>
          <a:xfrm>
            <a:off x="7020899" y="3170489"/>
            <a:ext cx="93547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码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1763688" y="1059582"/>
            <a:ext cx="64341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ní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2843808" y="1059582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sī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3779912" y="1059582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tǐng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4771548" y="1059582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shāo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862298" y="1059582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qiào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6984746" y="1059582"/>
            <a:ext cx="108094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diàn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1682401" y="2715766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mǔ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2768404" y="2715766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dǎo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864771" y="2715766"/>
            <a:ext cx="82200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gù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4893374" y="2715766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cù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944977" y="2715766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huá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6997080" y="2715766"/>
            <a:ext cx="7862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mǎ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1582094" y="1537692"/>
            <a:ext cx="813139" cy="76548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2662214" y="1543228"/>
            <a:ext cx="813139" cy="76548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3758676" y="1543228"/>
            <a:ext cx="813139" cy="76548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4824321" y="1543228"/>
            <a:ext cx="813139" cy="76548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5904441" y="1548764"/>
            <a:ext cx="813139" cy="76548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6998125" y="1543228"/>
            <a:ext cx="813139" cy="757679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1621806" y="1436098"/>
            <a:ext cx="608489" cy="80791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尼</a:t>
            </a:r>
            <a:endParaRPr lang="en-US" altLang="zh-CN" sz="48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2695399" y="1496538"/>
            <a:ext cx="999303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斯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3742334" y="1496538"/>
            <a:ext cx="94452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艇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/>
          <p:cNvSpPr txBox="1"/>
          <p:nvPr/>
        </p:nvSpPr>
        <p:spPr>
          <a:xfrm>
            <a:off x="4817412" y="1506942"/>
            <a:ext cx="93547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艄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/>
          <p:cNvSpPr txBox="1"/>
          <p:nvPr/>
        </p:nvSpPr>
        <p:spPr>
          <a:xfrm>
            <a:off x="5897540" y="1492994"/>
            <a:ext cx="94452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翘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/>
          <p:cNvSpPr txBox="1"/>
          <p:nvPr/>
        </p:nvSpPr>
        <p:spPr>
          <a:xfrm>
            <a:off x="7019803" y="1483758"/>
            <a:ext cx="93547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垫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5" name="组合 7"/>
          <p:cNvGrpSpPr/>
          <p:nvPr/>
        </p:nvGrpSpPr>
        <p:grpSpPr>
          <a:xfrm>
            <a:off x="6976029" y="3201142"/>
            <a:ext cx="813793" cy="777260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08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133" y="2312017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985" y="2312017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985" y="2312017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299" y="3992568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128" y="2312017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373" y="3992568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189" y="2312017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865" y="2312017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838" y="3992568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84" y="3992568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66" y="3992568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791" y="3992568"/>
            <a:ext cx="350794" cy="3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88678" y="384174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24" name="图片 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3" y="355599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177" grpId="1"/>
      <p:bldP spid="178" grpId="0"/>
      <p:bldP spid="178" grpId="1"/>
      <p:bldP spid="179" grpId="0"/>
      <p:bldP spid="179" grpId="1"/>
      <p:bldP spid="185" grpId="0"/>
      <p:bldP spid="185" grpId="1"/>
      <p:bldP spid="186" grpId="0"/>
      <p:bldP spid="186" grpId="1"/>
      <p:bldP spid="187" grpId="0"/>
      <p:bldP spid="187" grpId="1"/>
      <p:bldP spid="189" grpId="0"/>
      <p:bldP spid="189" grpId="1"/>
      <p:bldP spid="190" grpId="0"/>
      <p:bldP spid="190" grpId="1"/>
      <p:bldP spid="191" grpId="0"/>
      <p:bldP spid="191" grpId="1"/>
      <p:bldP spid="192" grpId="0"/>
      <p:bldP spid="192" grpId="1"/>
      <p:bldP spid="193" grpId="0"/>
      <p:bldP spid="193" grpId="1"/>
      <p:bldP spid="194" grpId="0"/>
      <p:bldP spid="19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636448"/>
              </p:ext>
            </p:extLst>
          </p:nvPr>
        </p:nvGraphicFramePr>
        <p:xfrm>
          <a:off x="1007482" y="2124510"/>
          <a:ext cx="1661344" cy="1714546"/>
        </p:xfrm>
        <a:graphic>
          <a:graphicData uri="http://schemas.openxmlformats.org/drawingml/2006/table">
            <a:tbl>
              <a:tblPr/>
              <a:tblGrid>
                <a:gridCol w="8306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06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737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5084" marR="65084" marT="32482" marB="324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5084" marR="65084" marT="32482" marB="32482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0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5084" marR="65084" marT="32482" marB="324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5084" marR="65084" marT="32482" marB="32482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990650" y="1923678"/>
            <a:ext cx="1420517" cy="19928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5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翘</a:t>
            </a:r>
            <a:endParaRPr lang="zh-CN" altLang="en-US" sz="125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083729" y="1265007"/>
            <a:ext cx="2071702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qiào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48" name="线形标注 2 47"/>
          <p:cNvSpPr/>
          <p:nvPr/>
        </p:nvSpPr>
        <p:spPr>
          <a:xfrm>
            <a:off x="4211960" y="1464561"/>
            <a:ext cx="3572511" cy="576064"/>
          </a:xfrm>
          <a:prstGeom prst="borderCallout2">
            <a:avLst>
              <a:gd name="adj1" fmla="val 47135"/>
              <a:gd name="adj2" fmla="val -48"/>
              <a:gd name="adj3" fmla="val 46717"/>
              <a:gd name="adj4" fmla="val -26456"/>
              <a:gd name="adj5" fmla="val 171107"/>
              <a:gd name="adj6" fmla="val -74522"/>
            </a:avLst>
          </a:prstGeom>
          <a:noFill/>
          <a:ln w="15875" cmpd="sng">
            <a:solidFill>
              <a:schemeClr val="bg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“尧”不要多写</a:t>
            </a:r>
            <a:r>
              <a:rPr lang="zh-CN" altLang="en-US" sz="27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一点</a:t>
            </a:r>
            <a:endParaRPr lang="zh-CN" altLang="en-US" sz="27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="" xmlns:a16="http://schemas.microsoft.com/office/drawing/2014/main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1E85033-E8C0-9343-9B46-5C9FD264E333}"/>
              </a:ext>
            </a:extLst>
          </p:cNvPr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8" name="Oval 10">
              <a:extLst>
                <a:ext uri="{FF2B5EF4-FFF2-40B4-BE49-F238E27FC236}">
                  <a16:creationId xmlns="" xmlns:a16="http://schemas.microsoft.com/office/drawing/2014/main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4">
              <a:extLst>
                <a:ext uri="{FF2B5EF4-FFF2-40B4-BE49-F238E27FC236}">
                  <a16:creationId xmlns="" xmlns:a16="http://schemas.microsoft.com/office/drawing/2014/main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5">
              <a:extLst>
                <a:ext uri="{FF2B5EF4-FFF2-40B4-BE49-F238E27FC236}">
                  <a16:creationId xmlns="" xmlns:a16="http://schemas.microsoft.com/office/drawing/2014/main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Rectangle 16">
              <a:extLst>
                <a:ext uri="{FF2B5EF4-FFF2-40B4-BE49-F238E27FC236}">
                  <a16:creationId xmlns="" xmlns:a16="http://schemas.microsoft.com/office/drawing/2014/main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Rectangle 17">
              <a:extLst>
                <a:ext uri="{FF2B5EF4-FFF2-40B4-BE49-F238E27FC236}">
                  <a16:creationId xmlns="" xmlns:a16="http://schemas.microsoft.com/office/drawing/2014/main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Rectangle 18">
              <a:extLst>
                <a:ext uri="{FF2B5EF4-FFF2-40B4-BE49-F238E27FC236}">
                  <a16:creationId xmlns="" xmlns:a16="http://schemas.microsoft.com/office/drawing/2014/main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9">
              <a:extLst>
                <a:ext uri="{FF2B5EF4-FFF2-40B4-BE49-F238E27FC236}">
                  <a16:creationId xmlns="" xmlns:a16="http://schemas.microsoft.com/office/drawing/2014/main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20">
              <a:extLst>
                <a:ext uri="{FF2B5EF4-FFF2-40B4-BE49-F238E27FC236}">
                  <a16:creationId xmlns="" xmlns:a16="http://schemas.microsoft.com/office/drawing/2014/main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21">
              <a:extLst>
                <a:ext uri="{FF2B5EF4-FFF2-40B4-BE49-F238E27FC236}">
                  <a16:creationId xmlns="" xmlns:a16="http://schemas.microsoft.com/office/drawing/2014/main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22">
              <a:extLst>
                <a:ext uri="{FF2B5EF4-FFF2-40B4-BE49-F238E27FC236}">
                  <a16:creationId xmlns="" xmlns:a16="http://schemas.microsoft.com/office/drawing/2014/main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="" xmlns:a16="http://schemas.microsoft.com/office/drawing/2014/main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="" xmlns:a16="http://schemas.microsoft.com/office/drawing/2014/main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="" xmlns:a16="http://schemas.microsoft.com/office/drawing/2014/main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="" xmlns:a16="http://schemas.microsoft.com/office/drawing/2014/main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="" xmlns:a16="http://schemas.microsoft.com/office/drawing/2014/main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rot="-120000">
            <a:off x="1331640" y="2414670"/>
            <a:ext cx="481257" cy="585810"/>
            <a:chOff x="1805784" y="2063555"/>
            <a:chExt cx="611867" cy="751584"/>
          </a:xfrm>
          <a:solidFill>
            <a:srgbClr val="FF0000"/>
          </a:solidFill>
        </p:grpSpPr>
        <p:sp>
          <p:nvSpPr>
            <p:cNvPr id="44" name="任意多边形 43"/>
            <p:cNvSpPr>
              <a:spLocks/>
            </p:cNvSpPr>
            <p:nvPr/>
          </p:nvSpPr>
          <p:spPr bwMode="auto">
            <a:xfrm rot="21180000">
              <a:off x="2311669" y="2569319"/>
              <a:ext cx="97351" cy="205452"/>
            </a:xfrm>
            <a:custGeom>
              <a:avLst/>
              <a:gdLst>
                <a:gd name="connsiteX0" fmla="*/ 83722 w 97350"/>
                <a:gd name="connsiteY0" fmla="*/ 0 h 205452"/>
                <a:gd name="connsiteX1" fmla="*/ 86131 w 97350"/>
                <a:gd name="connsiteY1" fmla="*/ 0 h 205452"/>
                <a:gd name="connsiteX2" fmla="*/ 88540 w 97350"/>
                <a:gd name="connsiteY2" fmla="*/ 2408 h 205452"/>
                <a:gd name="connsiteX3" fmla="*/ 90949 w 97350"/>
                <a:gd name="connsiteY3" fmla="*/ 7226 h 205452"/>
                <a:gd name="connsiteX4" fmla="*/ 90949 w 97350"/>
                <a:gd name="connsiteY4" fmla="*/ 12044 h 205452"/>
                <a:gd name="connsiteX5" fmla="*/ 90949 w 97350"/>
                <a:gd name="connsiteY5" fmla="*/ 21680 h 205452"/>
                <a:gd name="connsiteX6" fmla="*/ 95766 w 97350"/>
                <a:gd name="connsiteY6" fmla="*/ 33724 h 205452"/>
                <a:gd name="connsiteX7" fmla="*/ 95766 w 97350"/>
                <a:gd name="connsiteY7" fmla="*/ 48178 h 205452"/>
                <a:gd name="connsiteX8" fmla="*/ 95766 w 97350"/>
                <a:gd name="connsiteY8" fmla="*/ 67449 h 205452"/>
                <a:gd name="connsiteX9" fmla="*/ 95766 w 97350"/>
                <a:gd name="connsiteY9" fmla="*/ 89130 h 205452"/>
                <a:gd name="connsiteX10" fmla="*/ 90949 w 97350"/>
                <a:gd name="connsiteY10" fmla="*/ 110810 h 205452"/>
                <a:gd name="connsiteX11" fmla="*/ 90949 w 97350"/>
                <a:gd name="connsiteY11" fmla="*/ 130081 h 205452"/>
                <a:gd name="connsiteX12" fmla="*/ 90949 w 97350"/>
                <a:gd name="connsiteY12" fmla="*/ 151762 h 205452"/>
                <a:gd name="connsiteX13" fmla="*/ 90949 w 97350"/>
                <a:gd name="connsiteY13" fmla="*/ 168624 h 205452"/>
                <a:gd name="connsiteX14" fmla="*/ 95766 w 97350"/>
                <a:gd name="connsiteY14" fmla="*/ 183078 h 205452"/>
                <a:gd name="connsiteX15" fmla="*/ 95766 w 97350"/>
                <a:gd name="connsiteY15" fmla="*/ 197531 h 205452"/>
                <a:gd name="connsiteX16" fmla="*/ 97350 w 97350"/>
                <a:gd name="connsiteY16" fmla="*/ 205452 h 205452"/>
                <a:gd name="connsiteX17" fmla="*/ 94391 w 97350"/>
                <a:gd name="connsiteY17" fmla="*/ 203582 h 205452"/>
                <a:gd name="connsiteX18" fmla="*/ 82281 w 97350"/>
                <a:gd name="connsiteY18" fmla="*/ 192931 h 205452"/>
                <a:gd name="connsiteX19" fmla="*/ 41006 w 97350"/>
                <a:gd name="connsiteY19" fmla="*/ 167531 h 205452"/>
                <a:gd name="connsiteX20" fmla="*/ 18781 w 97350"/>
                <a:gd name="connsiteY20" fmla="*/ 145306 h 205452"/>
                <a:gd name="connsiteX21" fmla="*/ 3812 w 97350"/>
                <a:gd name="connsiteY21" fmla="*/ 134979 h 205452"/>
                <a:gd name="connsiteX22" fmla="*/ 0 w 97350"/>
                <a:gd name="connsiteY22" fmla="*/ 128729 h 205452"/>
                <a:gd name="connsiteX23" fmla="*/ 4227 w 97350"/>
                <a:gd name="connsiteY23" fmla="*/ 127672 h 205452"/>
                <a:gd name="connsiteX24" fmla="*/ 9045 w 97350"/>
                <a:gd name="connsiteY24" fmla="*/ 125264 h 205452"/>
                <a:gd name="connsiteX25" fmla="*/ 18681 w 97350"/>
                <a:gd name="connsiteY25" fmla="*/ 115628 h 205452"/>
                <a:gd name="connsiteX26" fmla="*/ 21090 w 97350"/>
                <a:gd name="connsiteY26" fmla="*/ 110810 h 205452"/>
                <a:gd name="connsiteX27" fmla="*/ 28317 w 97350"/>
                <a:gd name="connsiteY27" fmla="*/ 103583 h 205452"/>
                <a:gd name="connsiteX28" fmla="*/ 30725 w 97350"/>
                <a:gd name="connsiteY28" fmla="*/ 98765 h 205452"/>
                <a:gd name="connsiteX29" fmla="*/ 33134 w 97350"/>
                <a:gd name="connsiteY29" fmla="*/ 91539 h 205452"/>
                <a:gd name="connsiteX30" fmla="*/ 40361 w 97350"/>
                <a:gd name="connsiteY30" fmla="*/ 81903 h 205452"/>
                <a:gd name="connsiteX31" fmla="*/ 42770 w 97350"/>
                <a:gd name="connsiteY31" fmla="*/ 74676 h 205452"/>
                <a:gd name="connsiteX32" fmla="*/ 52406 w 97350"/>
                <a:gd name="connsiteY32" fmla="*/ 55405 h 205452"/>
                <a:gd name="connsiteX33" fmla="*/ 59633 w 97350"/>
                <a:gd name="connsiteY33" fmla="*/ 40951 h 205452"/>
                <a:gd name="connsiteX34" fmla="*/ 64450 w 97350"/>
                <a:gd name="connsiteY34" fmla="*/ 28907 h 205452"/>
                <a:gd name="connsiteX35" fmla="*/ 71677 w 97350"/>
                <a:gd name="connsiteY35" fmla="*/ 19271 h 205452"/>
                <a:gd name="connsiteX36" fmla="*/ 76495 w 97350"/>
                <a:gd name="connsiteY36" fmla="*/ 9635 h 205452"/>
                <a:gd name="connsiteX37" fmla="*/ 78904 w 97350"/>
                <a:gd name="connsiteY37" fmla="*/ 7226 h 205452"/>
                <a:gd name="connsiteX38" fmla="*/ 83722 w 97350"/>
                <a:gd name="connsiteY38" fmla="*/ 0 h 20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7350" h="205452">
                  <a:moveTo>
                    <a:pt x="83722" y="0"/>
                  </a:moveTo>
                  <a:lnTo>
                    <a:pt x="86131" y="0"/>
                  </a:lnTo>
                  <a:lnTo>
                    <a:pt x="88540" y="2408"/>
                  </a:lnTo>
                  <a:lnTo>
                    <a:pt x="90949" y="7226"/>
                  </a:lnTo>
                  <a:lnTo>
                    <a:pt x="90949" y="12044"/>
                  </a:lnTo>
                  <a:lnTo>
                    <a:pt x="90949" y="21680"/>
                  </a:lnTo>
                  <a:lnTo>
                    <a:pt x="95766" y="33724"/>
                  </a:lnTo>
                  <a:lnTo>
                    <a:pt x="95766" y="48178"/>
                  </a:lnTo>
                  <a:lnTo>
                    <a:pt x="95766" y="67449"/>
                  </a:lnTo>
                  <a:lnTo>
                    <a:pt x="95766" y="89130"/>
                  </a:lnTo>
                  <a:lnTo>
                    <a:pt x="90949" y="110810"/>
                  </a:lnTo>
                  <a:lnTo>
                    <a:pt x="90949" y="130081"/>
                  </a:lnTo>
                  <a:lnTo>
                    <a:pt x="90949" y="151762"/>
                  </a:lnTo>
                  <a:lnTo>
                    <a:pt x="90949" y="168624"/>
                  </a:lnTo>
                  <a:lnTo>
                    <a:pt x="95766" y="183078"/>
                  </a:lnTo>
                  <a:lnTo>
                    <a:pt x="95766" y="197531"/>
                  </a:lnTo>
                  <a:lnTo>
                    <a:pt x="97350" y="205452"/>
                  </a:lnTo>
                  <a:lnTo>
                    <a:pt x="94391" y="203582"/>
                  </a:lnTo>
                  <a:cubicBezTo>
                    <a:pt x="90354" y="200032"/>
                    <a:pt x="86514" y="196106"/>
                    <a:pt x="82281" y="192931"/>
                  </a:cubicBezTo>
                  <a:cubicBezTo>
                    <a:pt x="46515" y="175048"/>
                    <a:pt x="58898" y="185423"/>
                    <a:pt x="41006" y="167531"/>
                  </a:cubicBezTo>
                  <a:cubicBezTo>
                    <a:pt x="24241" y="161943"/>
                    <a:pt x="33337" y="167141"/>
                    <a:pt x="18781" y="145306"/>
                  </a:cubicBezTo>
                  <a:cubicBezTo>
                    <a:pt x="6207" y="141115"/>
                    <a:pt x="8180" y="142991"/>
                    <a:pt x="3812" y="134979"/>
                  </a:cubicBezTo>
                  <a:lnTo>
                    <a:pt x="0" y="128729"/>
                  </a:lnTo>
                  <a:lnTo>
                    <a:pt x="4227" y="127672"/>
                  </a:lnTo>
                  <a:lnTo>
                    <a:pt x="9045" y="125264"/>
                  </a:lnTo>
                  <a:lnTo>
                    <a:pt x="18681" y="115628"/>
                  </a:lnTo>
                  <a:lnTo>
                    <a:pt x="21090" y="110810"/>
                  </a:lnTo>
                  <a:lnTo>
                    <a:pt x="28317" y="103583"/>
                  </a:lnTo>
                  <a:lnTo>
                    <a:pt x="30725" y="98765"/>
                  </a:lnTo>
                  <a:lnTo>
                    <a:pt x="33134" y="91539"/>
                  </a:lnTo>
                  <a:lnTo>
                    <a:pt x="40361" y="81903"/>
                  </a:lnTo>
                  <a:lnTo>
                    <a:pt x="42770" y="74676"/>
                  </a:lnTo>
                  <a:lnTo>
                    <a:pt x="52406" y="55405"/>
                  </a:lnTo>
                  <a:lnTo>
                    <a:pt x="59633" y="40951"/>
                  </a:lnTo>
                  <a:lnTo>
                    <a:pt x="64450" y="28907"/>
                  </a:lnTo>
                  <a:lnTo>
                    <a:pt x="71677" y="19271"/>
                  </a:lnTo>
                  <a:lnTo>
                    <a:pt x="76495" y="9635"/>
                  </a:lnTo>
                  <a:lnTo>
                    <a:pt x="78904" y="7226"/>
                  </a:lnTo>
                  <a:lnTo>
                    <a:pt x="83722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>
              <a:off x="1805784" y="2063555"/>
              <a:ext cx="611867" cy="751584"/>
            </a:xfrm>
            <a:custGeom>
              <a:avLst/>
              <a:gdLst>
                <a:gd name="connsiteX0" fmla="*/ 26498 w 611867"/>
                <a:gd name="connsiteY0" fmla="*/ 0 h 751584"/>
                <a:gd name="connsiteX1" fmla="*/ 36134 w 611867"/>
                <a:gd name="connsiteY1" fmla="*/ 0 h 751584"/>
                <a:gd name="connsiteX2" fmla="*/ 45770 w 611867"/>
                <a:gd name="connsiteY2" fmla="*/ 0 h 751584"/>
                <a:gd name="connsiteX3" fmla="*/ 60223 w 611867"/>
                <a:gd name="connsiteY3" fmla="*/ 2409 h 751584"/>
                <a:gd name="connsiteX4" fmla="*/ 74677 w 611867"/>
                <a:gd name="connsiteY4" fmla="*/ 4818 h 751584"/>
                <a:gd name="connsiteX5" fmla="*/ 86721 w 611867"/>
                <a:gd name="connsiteY5" fmla="*/ 9636 h 751584"/>
                <a:gd name="connsiteX6" fmla="*/ 98766 w 611867"/>
                <a:gd name="connsiteY6" fmla="*/ 9636 h 751584"/>
                <a:gd name="connsiteX7" fmla="*/ 110811 w 611867"/>
                <a:gd name="connsiteY7" fmla="*/ 12045 h 751584"/>
                <a:gd name="connsiteX8" fmla="*/ 120446 w 611867"/>
                <a:gd name="connsiteY8" fmla="*/ 14454 h 751584"/>
                <a:gd name="connsiteX9" fmla="*/ 130082 w 611867"/>
                <a:gd name="connsiteY9" fmla="*/ 19271 h 751584"/>
                <a:gd name="connsiteX10" fmla="*/ 137309 w 611867"/>
                <a:gd name="connsiteY10" fmla="*/ 21680 h 751584"/>
                <a:gd name="connsiteX11" fmla="*/ 142127 w 611867"/>
                <a:gd name="connsiteY11" fmla="*/ 24089 h 751584"/>
                <a:gd name="connsiteX12" fmla="*/ 144536 w 611867"/>
                <a:gd name="connsiteY12" fmla="*/ 26498 h 751584"/>
                <a:gd name="connsiteX13" fmla="*/ 151762 w 611867"/>
                <a:gd name="connsiteY13" fmla="*/ 33725 h 751584"/>
                <a:gd name="connsiteX14" fmla="*/ 151762 w 611867"/>
                <a:gd name="connsiteY14" fmla="*/ 38543 h 751584"/>
                <a:gd name="connsiteX15" fmla="*/ 151762 w 611867"/>
                <a:gd name="connsiteY15" fmla="*/ 45770 h 751584"/>
                <a:gd name="connsiteX16" fmla="*/ 144536 w 611867"/>
                <a:gd name="connsiteY16" fmla="*/ 55405 h 751584"/>
                <a:gd name="connsiteX17" fmla="*/ 144536 w 611867"/>
                <a:gd name="connsiteY17" fmla="*/ 57814 h 751584"/>
                <a:gd name="connsiteX18" fmla="*/ 144536 w 611867"/>
                <a:gd name="connsiteY18" fmla="*/ 62632 h 751584"/>
                <a:gd name="connsiteX19" fmla="*/ 144536 w 611867"/>
                <a:gd name="connsiteY19" fmla="*/ 69859 h 751584"/>
                <a:gd name="connsiteX20" fmla="*/ 144536 w 611867"/>
                <a:gd name="connsiteY20" fmla="*/ 74677 h 751584"/>
                <a:gd name="connsiteX21" fmla="*/ 149353 w 611867"/>
                <a:gd name="connsiteY21" fmla="*/ 84312 h 751584"/>
                <a:gd name="connsiteX22" fmla="*/ 151762 w 611867"/>
                <a:gd name="connsiteY22" fmla="*/ 93948 h 751584"/>
                <a:gd name="connsiteX23" fmla="*/ 154171 w 611867"/>
                <a:gd name="connsiteY23" fmla="*/ 103584 h 751584"/>
                <a:gd name="connsiteX24" fmla="*/ 156580 w 611867"/>
                <a:gd name="connsiteY24" fmla="*/ 115628 h 751584"/>
                <a:gd name="connsiteX25" fmla="*/ 161398 w 611867"/>
                <a:gd name="connsiteY25" fmla="*/ 127673 h 751584"/>
                <a:gd name="connsiteX26" fmla="*/ 166216 w 611867"/>
                <a:gd name="connsiteY26" fmla="*/ 139718 h 751584"/>
                <a:gd name="connsiteX27" fmla="*/ 168625 w 611867"/>
                <a:gd name="connsiteY27" fmla="*/ 154171 h 751584"/>
                <a:gd name="connsiteX28" fmla="*/ 175852 w 611867"/>
                <a:gd name="connsiteY28" fmla="*/ 171034 h 751584"/>
                <a:gd name="connsiteX29" fmla="*/ 180669 w 611867"/>
                <a:gd name="connsiteY29" fmla="*/ 187896 h 751584"/>
                <a:gd name="connsiteX30" fmla="*/ 187896 w 611867"/>
                <a:gd name="connsiteY30" fmla="*/ 204759 h 751584"/>
                <a:gd name="connsiteX31" fmla="*/ 197532 w 611867"/>
                <a:gd name="connsiteY31" fmla="*/ 224030 h 751584"/>
                <a:gd name="connsiteX32" fmla="*/ 202350 w 611867"/>
                <a:gd name="connsiteY32" fmla="*/ 243301 h 751584"/>
                <a:gd name="connsiteX33" fmla="*/ 221621 w 611867"/>
                <a:gd name="connsiteY33" fmla="*/ 281844 h 751584"/>
                <a:gd name="connsiteX34" fmla="*/ 236075 w 611867"/>
                <a:gd name="connsiteY34" fmla="*/ 322796 h 751584"/>
                <a:gd name="connsiteX35" fmla="*/ 255346 w 611867"/>
                <a:gd name="connsiteY35" fmla="*/ 356521 h 751584"/>
                <a:gd name="connsiteX36" fmla="*/ 277026 w 611867"/>
                <a:gd name="connsiteY36" fmla="*/ 390246 h 751584"/>
                <a:gd name="connsiteX37" fmla="*/ 293889 w 611867"/>
                <a:gd name="connsiteY37" fmla="*/ 421562 h 751584"/>
                <a:gd name="connsiteX38" fmla="*/ 315569 w 611867"/>
                <a:gd name="connsiteY38" fmla="*/ 450469 h 751584"/>
                <a:gd name="connsiteX39" fmla="*/ 339659 w 611867"/>
                <a:gd name="connsiteY39" fmla="*/ 476967 h 751584"/>
                <a:gd name="connsiteX40" fmla="*/ 363748 w 611867"/>
                <a:gd name="connsiteY40" fmla="*/ 505874 h 751584"/>
                <a:gd name="connsiteX41" fmla="*/ 383019 w 611867"/>
                <a:gd name="connsiteY41" fmla="*/ 529963 h 751584"/>
                <a:gd name="connsiteX42" fmla="*/ 404700 w 611867"/>
                <a:gd name="connsiteY42" fmla="*/ 549235 h 751584"/>
                <a:gd name="connsiteX43" fmla="*/ 421562 w 611867"/>
                <a:gd name="connsiteY43" fmla="*/ 568506 h 751584"/>
                <a:gd name="connsiteX44" fmla="*/ 438424 w 611867"/>
                <a:gd name="connsiteY44" fmla="*/ 582960 h 751584"/>
                <a:gd name="connsiteX45" fmla="*/ 452878 w 611867"/>
                <a:gd name="connsiteY45" fmla="*/ 599822 h 751584"/>
                <a:gd name="connsiteX46" fmla="*/ 464923 w 611867"/>
                <a:gd name="connsiteY46" fmla="*/ 607049 h 751584"/>
                <a:gd name="connsiteX47" fmla="*/ 469741 w 611867"/>
                <a:gd name="connsiteY47" fmla="*/ 611867 h 751584"/>
                <a:gd name="connsiteX48" fmla="*/ 476967 w 611867"/>
                <a:gd name="connsiteY48" fmla="*/ 616684 h 751584"/>
                <a:gd name="connsiteX49" fmla="*/ 479376 w 611867"/>
                <a:gd name="connsiteY49" fmla="*/ 616684 h 751584"/>
                <a:gd name="connsiteX50" fmla="*/ 486603 w 611867"/>
                <a:gd name="connsiteY50" fmla="*/ 619093 h 751584"/>
                <a:gd name="connsiteX51" fmla="*/ 491421 w 611867"/>
                <a:gd name="connsiteY51" fmla="*/ 623911 h 751584"/>
                <a:gd name="connsiteX52" fmla="*/ 501057 w 611867"/>
                <a:gd name="connsiteY52" fmla="*/ 619093 h 751584"/>
                <a:gd name="connsiteX53" fmla="*/ 506465 w 611867"/>
                <a:gd name="connsiteY53" fmla="*/ 617741 h 751584"/>
                <a:gd name="connsiteX54" fmla="*/ 510277 w 611867"/>
                <a:gd name="connsiteY54" fmla="*/ 623991 h 751584"/>
                <a:gd name="connsiteX55" fmla="*/ 525246 w 611867"/>
                <a:gd name="connsiteY55" fmla="*/ 634318 h 751584"/>
                <a:gd name="connsiteX56" fmla="*/ 547471 w 611867"/>
                <a:gd name="connsiteY56" fmla="*/ 656543 h 751584"/>
                <a:gd name="connsiteX57" fmla="*/ 588746 w 611867"/>
                <a:gd name="connsiteY57" fmla="*/ 681943 h 751584"/>
                <a:gd name="connsiteX58" fmla="*/ 600856 w 611867"/>
                <a:gd name="connsiteY58" fmla="*/ 692594 h 751584"/>
                <a:gd name="connsiteX59" fmla="*/ 603815 w 611867"/>
                <a:gd name="connsiteY59" fmla="*/ 694464 h 751584"/>
                <a:gd name="connsiteX60" fmla="*/ 604640 w 611867"/>
                <a:gd name="connsiteY60" fmla="*/ 698588 h 751584"/>
                <a:gd name="connsiteX61" fmla="*/ 607049 w 611867"/>
                <a:gd name="connsiteY61" fmla="*/ 708224 h 751584"/>
                <a:gd name="connsiteX62" fmla="*/ 611867 w 611867"/>
                <a:gd name="connsiteY62" fmla="*/ 715450 h 751584"/>
                <a:gd name="connsiteX63" fmla="*/ 607049 w 611867"/>
                <a:gd name="connsiteY63" fmla="*/ 720268 h 751584"/>
                <a:gd name="connsiteX64" fmla="*/ 607049 w 611867"/>
                <a:gd name="connsiteY64" fmla="*/ 729904 h 751584"/>
                <a:gd name="connsiteX65" fmla="*/ 604640 w 611867"/>
                <a:gd name="connsiteY65" fmla="*/ 732313 h 751584"/>
                <a:gd name="connsiteX66" fmla="*/ 597414 w 611867"/>
                <a:gd name="connsiteY66" fmla="*/ 739540 h 751584"/>
                <a:gd name="connsiteX67" fmla="*/ 590187 w 611867"/>
                <a:gd name="connsiteY67" fmla="*/ 744357 h 751584"/>
                <a:gd name="connsiteX68" fmla="*/ 580551 w 611867"/>
                <a:gd name="connsiteY68" fmla="*/ 749175 h 751584"/>
                <a:gd name="connsiteX69" fmla="*/ 570915 w 611867"/>
                <a:gd name="connsiteY69" fmla="*/ 751584 h 751584"/>
                <a:gd name="connsiteX70" fmla="*/ 558871 w 611867"/>
                <a:gd name="connsiteY70" fmla="*/ 751584 h 751584"/>
                <a:gd name="connsiteX71" fmla="*/ 546826 w 611867"/>
                <a:gd name="connsiteY71" fmla="*/ 749175 h 751584"/>
                <a:gd name="connsiteX72" fmla="*/ 534782 w 611867"/>
                <a:gd name="connsiteY72" fmla="*/ 744357 h 751584"/>
                <a:gd name="connsiteX73" fmla="*/ 515510 w 611867"/>
                <a:gd name="connsiteY73" fmla="*/ 739540 h 751584"/>
                <a:gd name="connsiteX74" fmla="*/ 501057 w 611867"/>
                <a:gd name="connsiteY74" fmla="*/ 732313 h 751584"/>
                <a:gd name="connsiteX75" fmla="*/ 481785 w 611867"/>
                <a:gd name="connsiteY75" fmla="*/ 722677 h 751584"/>
                <a:gd name="connsiteX76" fmla="*/ 462514 w 611867"/>
                <a:gd name="connsiteY76" fmla="*/ 710632 h 751584"/>
                <a:gd name="connsiteX77" fmla="*/ 443242 w 611867"/>
                <a:gd name="connsiteY77" fmla="*/ 698588 h 751584"/>
                <a:gd name="connsiteX78" fmla="*/ 421562 w 611867"/>
                <a:gd name="connsiteY78" fmla="*/ 684134 h 751584"/>
                <a:gd name="connsiteX79" fmla="*/ 397473 w 611867"/>
                <a:gd name="connsiteY79" fmla="*/ 669681 h 751584"/>
                <a:gd name="connsiteX80" fmla="*/ 375792 w 611867"/>
                <a:gd name="connsiteY80" fmla="*/ 650409 h 751584"/>
                <a:gd name="connsiteX81" fmla="*/ 354112 w 611867"/>
                <a:gd name="connsiteY81" fmla="*/ 628729 h 751584"/>
                <a:gd name="connsiteX82" fmla="*/ 330023 w 611867"/>
                <a:gd name="connsiteY82" fmla="*/ 604640 h 751584"/>
                <a:gd name="connsiteX83" fmla="*/ 310751 w 611867"/>
                <a:gd name="connsiteY83" fmla="*/ 578142 h 751584"/>
                <a:gd name="connsiteX84" fmla="*/ 284253 w 611867"/>
                <a:gd name="connsiteY84" fmla="*/ 549235 h 751584"/>
                <a:gd name="connsiteX85" fmla="*/ 260164 w 611867"/>
                <a:gd name="connsiteY85" fmla="*/ 520328 h 751584"/>
                <a:gd name="connsiteX86" fmla="*/ 238484 w 611867"/>
                <a:gd name="connsiteY86" fmla="*/ 486603 h 751584"/>
                <a:gd name="connsiteX87" fmla="*/ 214394 w 611867"/>
                <a:gd name="connsiteY87" fmla="*/ 450469 h 751584"/>
                <a:gd name="connsiteX88" fmla="*/ 195123 w 611867"/>
                <a:gd name="connsiteY88" fmla="*/ 416744 h 751584"/>
                <a:gd name="connsiteX89" fmla="*/ 175852 w 611867"/>
                <a:gd name="connsiteY89" fmla="*/ 375792 h 751584"/>
                <a:gd name="connsiteX90" fmla="*/ 156580 w 611867"/>
                <a:gd name="connsiteY90" fmla="*/ 339658 h 751584"/>
                <a:gd name="connsiteX91" fmla="*/ 139718 w 611867"/>
                <a:gd name="connsiteY91" fmla="*/ 301116 h 751584"/>
                <a:gd name="connsiteX92" fmla="*/ 122855 w 611867"/>
                <a:gd name="connsiteY92" fmla="*/ 262573 h 751584"/>
                <a:gd name="connsiteX93" fmla="*/ 110811 w 611867"/>
                <a:gd name="connsiteY93" fmla="*/ 221621 h 751584"/>
                <a:gd name="connsiteX94" fmla="*/ 103584 w 611867"/>
                <a:gd name="connsiteY94" fmla="*/ 204759 h 751584"/>
                <a:gd name="connsiteX95" fmla="*/ 96357 w 611867"/>
                <a:gd name="connsiteY95" fmla="*/ 183078 h 751584"/>
                <a:gd name="connsiteX96" fmla="*/ 86721 w 611867"/>
                <a:gd name="connsiteY96" fmla="*/ 166216 h 751584"/>
                <a:gd name="connsiteX97" fmla="*/ 81904 w 611867"/>
                <a:gd name="connsiteY97" fmla="*/ 149353 h 751584"/>
                <a:gd name="connsiteX98" fmla="*/ 74677 w 611867"/>
                <a:gd name="connsiteY98" fmla="*/ 132491 h 751584"/>
                <a:gd name="connsiteX99" fmla="*/ 69859 w 611867"/>
                <a:gd name="connsiteY99" fmla="*/ 118037 h 751584"/>
                <a:gd name="connsiteX100" fmla="*/ 62632 w 611867"/>
                <a:gd name="connsiteY100" fmla="*/ 105993 h 751584"/>
                <a:gd name="connsiteX101" fmla="*/ 57814 w 611867"/>
                <a:gd name="connsiteY101" fmla="*/ 93948 h 751584"/>
                <a:gd name="connsiteX102" fmla="*/ 50587 w 611867"/>
                <a:gd name="connsiteY102" fmla="*/ 81903 h 751584"/>
                <a:gd name="connsiteX103" fmla="*/ 48179 w 611867"/>
                <a:gd name="connsiteY103" fmla="*/ 72268 h 751584"/>
                <a:gd name="connsiteX104" fmla="*/ 40952 w 611867"/>
                <a:gd name="connsiteY104" fmla="*/ 62632 h 751584"/>
                <a:gd name="connsiteX105" fmla="*/ 38543 w 611867"/>
                <a:gd name="connsiteY105" fmla="*/ 57814 h 751584"/>
                <a:gd name="connsiteX106" fmla="*/ 33725 w 611867"/>
                <a:gd name="connsiteY106" fmla="*/ 50587 h 751584"/>
                <a:gd name="connsiteX107" fmla="*/ 28907 w 611867"/>
                <a:gd name="connsiteY107" fmla="*/ 45770 h 751584"/>
                <a:gd name="connsiteX108" fmla="*/ 26498 w 611867"/>
                <a:gd name="connsiteY108" fmla="*/ 43361 h 751584"/>
                <a:gd name="connsiteX109" fmla="*/ 24089 w 611867"/>
                <a:gd name="connsiteY109" fmla="*/ 43361 h 751584"/>
                <a:gd name="connsiteX110" fmla="*/ 16863 w 611867"/>
                <a:gd name="connsiteY110" fmla="*/ 38543 h 751584"/>
                <a:gd name="connsiteX111" fmla="*/ 12045 w 611867"/>
                <a:gd name="connsiteY111" fmla="*/ 36134 h 751584"/>
                <a:gd name="connsiteX112" fmla="*/ 4818 w 611867"/>
                <a:gd name="connsiteY112" fmla="*/ 33725 h 751584"/>
                <a:gd name="connsiteX113" fmla="*/ 2409 w 611867"/>
                <a:gd name="connsiteY113" fmla="*/ 31316 h 751584"/>
                <a:gd name="connsiteX114" fmla="*/ 0 w 611867"/>
                <a:gd name="connsiteY114" fmla="*/ 24089 h 751584"/>
                <a:gd name="connsiteX115" fmla="*/ 0 w 611867"/>
                <a:gd name="connsiteY115" fmla="*/ 21680 h 751584"/>
                <a:gd name="connsiteX116" fmla="*/ 0 w 611867"/>
                <a:gd name="connsiteY116" fmla="*/ 19271 h 751584"/>
                <a:gd name="connsiteX117" fmla="*/ 2409 w 611867"/>
                <a:gd name="connsiteY117" fmla="*/ 12045 h 751584"/>
                <a:gd name="connsiteX118" fmla="*/ 4818 w 611867"/>
                <a:gd name="connsiteY118" fmla="*/ 4818 h 751584"/>
                <a:gd name="connsiteX119" fmla="*/ 12045 w 611867"/>
                <a:gd name="connsiteY119" fmla="*/ 2409 h 751584"/>
                <a:gd name="connsiteX120" fmla="*/ 16863 w 611867"/>
                <a:gd name="connsiteY120" fmla="*/ 2409 h 751584"/>
                <a:gd name="connsiteX121" fmla="*/ 26498 w 611867"/>
                <a:gd name="connsiteY121" fmla="*/ 0 h 751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11867" h="751584">
                  <a:moveTo>
                    <a:pt x="26498" y="0"/>
                  </a:moveTo>
                  <a:lnTo>
                    <a:pt x="36134" y="0"/>
                  </a:lnTo>
                  <a:lnTo>
                    <a:pt x="45770" y="0"/>
                  </a:lnTo>
                  <a:lnTo>
                    <a:pt x="60223" y="2409"/>
                  </a:lnTo>
                  <a:lnTo>
                    <a:pt x="74677" y="4818"/>
                  </a:lnTo>
                  <a:lnTo>
                    <a:pt x="86721" y="9636"/>
                  </a:lnTo>
                  <a:lnTo>
                    <a:pt x="98766" y="9636"/>
                  </a:lnTo>
                  <a:lnTo>
                    <a:pt x="110811" y="12045"/>
                  </a:lnTo>
                  <a:lnTo>
                    <a:pt x="120446" y="14454"/>
                  </a:lnTo>
                  <a:lnTo>
                    <a:pt x="130082" y="19271"/>
                  </a:lnTo>
                  <a:lnTo>
                    <a:pt x="137309" y="21680"/>
                  </a:lnTo>
                  <a:lnTo>
                    <a:pt x="142127" y="24089"/>
                  </a:lnTo>
                  <a:lnTo>
                    <a:pt x="144536" y="26498"/>
                  </a:lnTo>
                  <a:lnTo>
                    <a:pt x="151762" y="33725"/>
                  </a:lnTo>
                  <a:lnTo>
                    <a:pt x="151762" y="38543"/>
                  </a:lnTo>
                  <a:lnTo>
                    <a:pt x="151762" y="45770"/>
                  </a:lnTo>
                  <a:lnTo>
                    <a:pt x="144536" y="55405"/>
                  </a:lnTo>
                  <a:lnTo>
                    <a:pt x="144536" y="57814"/>
                  </a:lnTo>
                  <a:lnTo>
                    <a:pt x="144536" y="62632"/>
                  </a:lnTo>
                  <a:lnTo>
                    <a:pt x="144536" y="69859"/>
                  </a:lnTo>
                  <a:lnTo>
                    <a:pt x="144536" y="74677"/>
                  </a:lnTo>
                  <a:lnTo>
                    <a:pt x="149353" y="84312"/>
                  </a:lnTo>
                  <a:lnTo>
                    <a:pt x="151762" y="93948"/>
                  </a:lnTo>
                  <a:lnTo>
                    <a:pt x="154171" y="103584"/>
                  </a:lnTo>
                  <a:lnTo>
                    <a:pt x="156580" y="115628"/>
                  </a:lnTo>
                  <a:lnTo>
                    <a:pt x="161398" y="127673"/>
                  </a:lnTo>
                  <a:lnTo>
                    <a:pt x="166216" y="139718"/>
                  </a:lnTo>
                  <a:lnTo>
                    <a:pt x="168625" y="154171"/>
                  </a:lnTo>
                  <a:lnTo>
                    <a:pt x="175852" y="171034"/>
                  </a:lnTo>
                  <a:lnTo>
                    <a:pt x="180669" y="187896"/>
                  </a:lnTo>
                  <a:lnTo>
                    <a:pt x="187896" y="204759"/>
                  </a:lnTo>
                  <a:lnTo>
                    <a:pt x="197532" y="224030"/>
                  </a:lnTo>
                  <a:lnTo>
                    <a:pt x="202350" y="243301"/>
                  </a:lnTo>
                  <a:lnTo>
                    <a:pt x="221621" y="281844"/>
                  </a:lnTo>
                  <a:lnTo>
                    <a:pt x="236075" y="322796"/>
                  </a:lnTo>
                  <a:lnTo>
                    <a:pt x="255346" y="356521"/>
                  </a:lnTo>
                  <a:lnTo>
                    <a:pt x="277026" y="390246"/>
                  </a:lnTo>
                  <a:lnTo>
                    <a:pt x="293889" y="421562"/>
                  </a:lnTo>
                  <a:lnTo>
                    <a:pt x="315569" y="450469"/>
                  </a:lnTo>
                  <a:lnTo>
                    <a:pt x="339659" y="476967"/>
                  </a:lnTo>
                  <a:lnTo>
                    <a:pt x="363748" y="505874"/>
                  </a:lnTo>
                  <a:lnTo>
                    <a:pt x="383019" y="529963"/>
                  </a:lnTo>
                  <a:lnTo>
                    <a:pt x="404700" y="549235"/>
                  </a:lnTo>
                  <a:lnTo>
                    <a:pt x="421562" y="568506"/>
                  </a:lnTo>
                  <a:lnTo>
                    <a:pt x="438424" y="582960"/>
                  </a:lnTo>
                  <a:lnTo>
                    <a:pt x="452878" y="599822"/>
                  </a:lnTo>
                  <a:lnTo>
                    <a:pt x="464923" y="607049"/>
                  </a:lnTo>
                  <a:lnTo>
                    <a:pt x="469741" y="611867"/>
                  </a:lnTo>
                  <a:lnTo>
                    <a:pt x="476967" y="616684"/>
                  </a:lnTo>
                  <a:lnTo>
                    <a:pt x="479376" y="616684"/>
                  </a:lnTo>
                  <a:lnTo>
                    <a:pt x="486603" y="619093"/>
                  </a:lnTo>
                  <a:lnTo>
                    <a:pt x="491421" y="623911"/>
                  </a:lnTo>
                  <a:lnTo>
                    <a:pt x="501057" y="619093"/>
                  </a:lnTo>
                  <a:lnTo>
                    <a:pt x="506465" y="617741"/>
                  </a:lnTo>
                  <a:lnTo>
                    <a:pt x="510277" y="623991"/>
                  </a:lnTo>
                  <a:cubicBezTo>
                    <a:pt x="514645" y="632003"/>
                    <a:pt x="512672" y="630127"/>
                    <a:pt x="525246" y="634318"/>
                  </a:cubicBezTo>
                  <a:cubicBezTo>
                    <a:pt x="539802" y="656153"/>
                    <a:pt x="530706" y="650955"/>
                    <a:pt x="547471" y="656543"/>
                  </a:cubicBezTo>
                  <a:cubicBezTo>
                    <a:pt x="565363" y="674435"/>
                    <a:pt x="552980" y="664060"/>
                    <a:pt x="588746" y="681943"/>
                  </a:cubicBezTo>
                  <a:cubicBezTo>
                    <a:pt x="592979" y="685118"/>
                    <a:pt x="596819" y="689044"/>
                    <a:pt x="600856" y="692594"/>
                  </a:cubicBezTo>
                  <a:lnTo>
                    <a:pt x="603815" y="694464"/>
                  </a:lnTo>
                  <a:lnTo>
                    <a:pt x="604640" y="698588"/>
                  </a:lnTo>
                  <a:lnTo>
                    <a:pt x="607049" y="708224"/>
                  </a:lnTo>
                  <a:lnTo>
                    <a:pt x="611867" y="715450"/>
                  </a:lnTo>
                  <a:lnTo>
                    <a:pt x="607049" y="720268"/>
                  </a:lnTo>
                  <a:lnTo>
                    <a:pt x="607049" y="729904"/>
                  </a:lnTo>
                  <a:lnTo>
                    <a:pt x="604640" y="732313"/>
                  </a:lnTo>
                  <a:lnTo>
                    <a:pt x="597414" y="739540"/>
                  </a:lnTo>
                  <a:lnTo>
                    <a:pt x="590187" y="744357"/>
                  </a:lnTo>
                  <a:lnTo>
                    <a:pt x="580551" y="749175"/>
                  </a:lnTo>
                  <a:lnTo>
                    <a:pt x="570915" y="751584"/>
                  </a:lnTo>
                  <a:lnTo>
                    <a:pt x="558871" y="751584"/>
                  </a:lnTo>
                  <a:lnTo>
                    <a:pt x="546826" y="749175"/>
                  </a:lnTo>
                  <a:lnTo>
                    <a:pt x="534782" y="744357"/>
                  </a:lnTo>
                  <a:lnTo>
                    <a:pt x="515510" y="739540"/>
                  </a:lnTo>
                  <a:lnTo>
                    <a:pt x="501057" y="732313"/>
                  </a:lnTo>
                  <a:lnTo>
                    <a:pt x="481785" y="722677"/>
                  </a:lnTo>
                  <a:lnTo>
                    <a:pt x="462514" y="710632"/>
                  </a:lnTo>
                  <a:lnTo>
                    <a:pt x="443242" y="698588"/>
                  </a:lnTo>
                  <a:lnTo>
                    <a:pt x="421562" y="684134"/>
                  </a:lnTo>
                  <a:lnTo>
                    <a:pt x="397473" y="669681"/>
                  </a:lnTo>
                  <a:lnTo>
                    <a:pt x="375792" y="650409"/>
                  </a:lnTo>
                  <a:lnTo>
                    <a:pt x="354112" y="628729"/>
                  </a:lnTo>
                  <a:lnTo>
                    <a:pt x="330023" y="604640"/>
                  </a:lnTo>
                  <a:lnTo>
                    <a:pt x="310751" y="578142"/>
                  </a:lnTo>
                  <a:lnTo>
                    <a:pt x="284253" y="549235"/>
                  </a:lnTo>
                  <a:lnTo>
                    <a:pt x="260164" y="520328"/>
                  </a:lnTo>
                  <a:lnTo>
                    <a:pt x="238484" y="486603"/>
                  </a:lnTo>
                  <a:lnTo>
                    <a:pt x="214394" y="450469"/>
                  </a:lnTo>
                  <a:lnTo>
                    <a:pt x="195123" y="416744"/>
                  </a:lnTo>
                  <a:lnTo>
                    <a:pt x="175852" y="375792"/>
                  </a:lnTo>
                  <a:lnTo>
                    <a:pt x="156580" y="339658"/>
                  </a:lnTo>
                  <a:lnTo>
                    <a:pt x="139718" y="301116"/>
                  </a:lnTo>
                  <a:lnTo>
                    <a:pt x="122855" y="262573"/>
                  </a:lnTo>
                  <a:lnTo>
                    <a:pt x="110811" y="221621"/>
                  </a:lnTo>
                  <a:lnTo>
                    <a:pt x="103584" y="204759"/>
                  </a:lnTo>
                  <a:lnTo>
                    <a:pt x="96357" y="183078"/>
                  </a:lnTo>
                  <a:lnTo>
                    <a:pt x="86721" y="166216"/>
                  </a:lnTo>
                  <a:lnTo>
                    <a:pt x="81904" y="149353"/>
                  </a:lnTo>
                  <a:lnTo>
                    <a:pt x="74677" y="132491"/>
                  </a:lnTo>
                  <a:lnTo>
                    <a:pt x="69859" y="118037"/>
                  </a:lnTo>
                  <a:lnTo>
                    <a:pt x="62632" y="105993"/>
                  </a:lnTo>
                  <a:lnTo>
                    <a:pt x="57814" y="93948"/>
                  </a:lnTo>
                  <a:lnTo>
                    <a:pt x="50587" y="81903"/>
                  </a:lnTo>
                  <a:lnTo>
                    <a:pt x="48179" y="72268"/>
                  </a:lnTo>
                  <a:lnTo>
                    <a:pt x="40952" y="62632"/>
                  </a:lnTo>
                  <a:lnTo>
                    <a:pt x="38543" y="57814"/>
                  </a:lnTo>
                  <a:lnTo>
                    <a:pt x="33725" y="50587"/>
                  </a:lnTo>
                  <a:lnTo>
                    <a:pt x="28907" y="45770"/>
                  </a:lnTo>
                  <a:lnTo>
                    <a:pt x="26498" y="43361"/>
                  </a:lnTo>
                  <a:lnTo>
                    <a:pt x="24089" y="43361"/>
                  </a:lnTo>
                  <a:lnTo>
                    <a:pt x="16863" y="38543"/>
                  </a:lnTo>
                  <a:lnTo>
                    <a:pt x="12045" y="36134"/>
                  </a:lnTo>
                  <a:lnTo>
                    <a:pt x="4818" y="33725"/>
                  </a:lnTo>
                  <a:lnTo>
                    <a:pt x="2409" y="31316"/>
                  </a:lnTo>
                  <a:lnTo>
                    <a:pt x="0" y="24089"/>
                  </a:lnTo>
                  <a:lnTo>
                    <a:pt x="0" y="21680"/>
                  </a:lnTo>
                  <a:lnTo>
                    <a:pt x="0" y="19271"/>
                  </a:lnTo>
                  <a:lnTo>
                    <a:pt x="2409" y="12045"/>
                  </a:lnTo>
                  <a:lnTo>
                    <a:pt x="4818" y="4818"/>
                  </a:lnTo>
                  <a:lnTo>
                    <a:pt x="12045" y="2409"/>
                  </a:lnTo>
                  <a:lnTo>
                    <a:pt x="16863" y="2409"/>
                  </a:lnTo>
                  <a:lnTo>
                    <a:pt x="26498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" name="线形标注 2 1"/>
          <p:cNvSpPr/>
          <p:nvPr/>
        </p:nvSpPr>
        <p:spPr>
          <a:xfrm>
            <a:off x="4211960" y="2883633"/>
            <a:ext cx="1944216" cy="5078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64"/>
              <a:gd name="adj6" fmla="val -106821"/>
            </a:avLst>
          </a:prstGeom>
          <a:ln w="12700">
            <a:solidFill>
              <a:schemeClr val="bg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zh-CN" altLang="en-US" sz="27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向右舒展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93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71600" y="1851670"/>
            <a:ext cx="69847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    默读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32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自然段，说说这个自然段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告诉了我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们</a:t>
            </a:r>
            <a:r>
              <a:rPr lang="zh-CN" altLang="en-US" sz="3200">
                <a:latin typeface="黑体" pitchFamily="2" charset="-122"/>
                <a:ea typeface="黑体" pitchFamily="2" charset="-122"/>
              </a:rPr>
              <a:t>什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么，在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文中有何</a:t>
            </a:r>
            <a:r>
              <a:rPr lang="zh-CN" altLang="en-US" sz="3200">
                <a:latin typeface="黑体" pitchFamily="2" charset="-122"/>
                <a:ea typeface="黑体" pitchFamily="2" charset="-122"/>
              </a:rPr>
              <a:t>作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用。</a:t>
            </a:r>
            <a:endParaRPr lang="zh-CN" altLang="en-US" sz="32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13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25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34721" y="380763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019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1088342"/>
            <a:ext cx="4824536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意大利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东北部著名的旅游与工业城市，也是威尼托地区的首府。那里有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401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座姿态各异的桥梁横跨在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117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条水道上，连接着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118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个小岛，所以威尼斯也有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“水城”“百岛城”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等美称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63638"/>
            <a:ext cx="3134331" cy="2094778"/>
          </a:xfrm>
          <a:prstGeom prst="roundRect">
            <a:avLst/>
          </a:prstGeom>
          <a:effectLst>
            <a:softEdge rad="63500"/>
          </a:effectLst>
        </p:spPr>
      </p:pic>
      <p:grpSp>
        <p:nvGrpSpPr>
          <p:cNvPr id="5" name="组合 4"/>
          <p:cNvGrpSpPr/>
          <p:nvPr/>
        </p:nvGrpSpPr>
        <p:grpSpPr>
          <a:xfrm>
            <a:off x="185664" y="134524"/>
            <a:ext cx="3096344" cy="946162"/>
            <a:chOff x="6046080" y="595492"/>
            <a:chExt cx="3096344" cy="946162"/>
          </a:xfrm>
        </p:grpSpPr>
        <p:sp>
          <p:nvSpPr>
            <p:cNvPr id="6" name="矩形 5"/>
            <p:cNvSpPr/>
            <p:nvPr/>
          </p:nvSpPr>
          <p:spPr>
            <a:xfrm>
              <a:off x="6598346" y="778169"/>
              <a:ext cx="2544078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b="1" dirty="0" smtClean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 认识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威尼斯</a:t>
              </a:r>
              <a:endParaRPr lang="zh-CN" altLang="en-US" sz="32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3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904907" y="2607100"/>
            <a:ext cx="2626222" cy="9144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作用：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总起全文、</a:t>
            </a:r>
            <a:endParaRPr lang="en-US" altLang="zh-CN" sz="2400" b="1" dirty="0" smtClean="0">
              <a:solidFill>
                <a:schemeClr val="accent2">
                  <a:lumMod val="75000"/>
                </a:schemeClr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4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     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rPr>
              <a:t>点明中心。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3351" y="107444"/>
            <a:ext cx="3617129" cy="498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0117" y="88379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117" y="1261887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0117" y="181272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907" y="233598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3963651" y="697038"/>
            <a:ext cx="5034745" cy="590803"/>
          </a:xfrm>
          <a:prstGeom prst="wedgeRoundRectCallout">
            <a:avLst>
              <a:gd name="adj1" fmla="val -59057"/>
              <a:gd name="adj2" fmla="val -1392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小艇是威尼斯的主要交通工具。</a:t>
            </a:r>
            <a:endParaRPr lang="zh-CN" altLang="en-US" sz="2800" dirty="0">
              <a:solidFill>
                <a:srgbClr val="0066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47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2585705" y="2260171"/>
            <a:ext cx="3568767" cy="56070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15240" rIns="15240" bIns="1524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2800" b="1" kern="1200" smtClean="0">
                <a:solidFill>
                  <a:schemeClr val="accent5"/>
                </a:solidFill>
              </a:rPr>
              <a:t>小艇</a:t>
            </a:r>
            <a:r>
              <a:rPr lang="zh-CN" altLang="en-US" sz="2800" b="1" kern="1200" smtClean="0">
                <a:solidFill>
                  <a:schemeClr val="accent5"/>
                </a:solidFill>
              </a:rPr>
              <a:t>独特</a:t>
            </a:r>
            <a:r>
              <a:rPr lang="zh-CN" sz="2800" b="1" kern="1200" smtClean="0">
                <a:solidFill>
                  <a:schemeClr val="accent5"/>
                </a:solidFill>
              </a:rPr>
              <a:t>的</a:t>
            </a:r>
            <a:r>
              <a:rPr lang="zh-CN" altLang="en-US" sz="2800" b="1" kern="1200" smtClean="0">
                <a:solidFill>
                  <a:schemeClr val="accent5"/>
                </a:solidFill>
              </a:rPr>
              <a:t>外形特点</a:t>
            </a:r>
            <a:endParaRPr lang="zh-CN" sz="2800" b="1" kern="1200" dirty="0">
              <a:solidFill>
                <a:schemeClr val="accent5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689673" y="3028029"/>
            <a:ext cx="3360833" cy="56070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15240" rIns="15240" bIns="1524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accent5"/>
                </a:solidFill>
              </a:rPr>
              <a:t>船夫高超的驾驶技术</a:t>
            </a:r>
            <a:endParaRPr lang="zh-CN" sz="2800" b="1" kern="1200" dirty="0">
              <a:solidFill>
                <a:schemeClr val="accent5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101836" y="3795886"/>
            <a:ext cx="4536504" cy="56070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15240" rIns="15240" bIns="1524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>
                <a:solidFill>
                  <a:schemeClr val="accent5"/>
                </a:solidFill>
              </a:rPr>
              <a:t>小</a:t>
            </a:r>
            <a:r>
              <a:rPr lang="zh-CN" altLang="en-US" sz="2800" b="1" smtClean="0">
                <a:solidFill>
                  <a:schemeClr val="accent5"/>
                </a:solidFill>
              </a:rPr>
              <a:t>艇和人们日常生活的联系</a:t>
            </a:r>
            <a:endParaRPr lang="zh-CN" altLang="en-US" sz="2800" b="1" kern="1200" dirty="0">
              <a:solidFill>
                <a:schemeClr val="accent5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5297" y="699542"/>
            <a:ext cx="7767389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默读课文，说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说课文围绕小艇写了哪几方面的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内容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后第</a:t>
            </a:r>
            <a:r>
              <a:rPr lang="en-US" altLang="zh-CN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38432" y="493250"/>
            <a:ext cx="7767389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细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读课文第</a:t>
            </a:r>
            <a:r>
              <a:rPr lang="en-US" altLang="zh-CN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自然段，说说这段内容写出了小艇的哪些特点。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94218" y="1203598"/>
            <a:ext cx="2042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400"/>
          </a:p>
        </p:txBody>
      </p:sp>
      <p:pic>
        <p:nvPicPr>
          <p:cNvPr id="15" name="Picture 2" descr="E:\22春\资源\图片\课本图片\第七单元_页面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4561" y="1879080"/>
            <a:ext cx="8739313" cy="145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95256" y="1961467"/>
            <a:ext cx="445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993" y="2432084"/>
            <a:ext cx="316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975" y="1841037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</a:rPr>
              <a:t>2</a:t>
            </a:r>
            <a:endParaRPr lang="zh-CN" altLang="en-US" sz="2800">
              <a:solidFill>
                <a:srgbClr val="FF0000"/>
              </a:solidFill>
            </a:endParaRPr>
          </a:p>
        </p:txBody>
      </p:sp>
      <p:pic>
        <p:nvPicPr>
          <p:cNvPr id="14" name="Picture 2" descr="http://swf.21cnjy.com/gaokao/ppt5/4d3a49b42fa4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5" t="25278" r="17399" b="40247"/>
          <a:stretch/>
        </p:blipFill>
        <p:spPr bwMode="auto">
          <a:xfrm>
            <a:off x="2728107" y="3723878"/>
            <a:ext cx="3271111" cy="1216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" name="七彩五下课文朗读18威尼斯的小艇 （第2自然段）.8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46432" y="11296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6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5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E:\22春\资源\图片\课本图片\第七单元_页面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1277115"/>
            <a:ext cx="8739313" cy="145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://d00.paixin.com/thumbs/1001009/20062753/staff_1024.jpg?watermark/1/image/aHR0cDovL2QwMC5wYWl4aW4uY29tL3dtX2RwXzM2MF9iaWdnZXIucG5n/dissolve/100/gravity/SouthWest/dx/0/dy/0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" b="50212"/>
          <a:stretch/>
        </p:blipFill>
        <p:spPr bwMode="auto">
          <a:xfrm>
            <a:off x="4280198" y="3235294"/>
            <a:ext cx="1899415" cy="1079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/>
          <p:cNvSpPr/>
          <p:nvPr/>
        </p:nvSpPr>
        <p:spPr>
          <a:xfrm>
            <a:off x="3298590" y="2004584"/>
            <a:ext cx="23535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••••••••</a:t>
            </a:r>
            <a:endParaRPr lang="zh-CN" altLang="en-US" sz="2800" b="1" dirty="0">
              <a:ln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2323" y="2475160"/>
            <a:ext cx="14431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•••••</a:t>
            </a:r>
            <a:endParaRPr lang="zh-CN" altLang="en-US" sz="2800" dirty="0">
              <a:ln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70265" y="4422240"/>
            <a:ext cx="6089323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zh-CN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形象</a:t>
            </a:r>
            <a:r>
              <a:rPr lang="zh-CN" altLang="zh-CN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生动，易于理解</a:t>
            </a:r>
            <a:r>
              <a:rPr lang="zh-CN" altLang="zh-CN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给</a:t>
            </a:r>
            <a:r>
              <a:rPr lang="zh-CN" altLang="zh-CN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人</a:t>
            </a:r>
            <a:r>
              <a:rPr lang="zh-CN" altLang="zh-CN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留下深刻的</a:t>
            </a:r>
            <a:r>
              <a:rPr lang="zh-CN" altLang="zh-CN" sz="24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印</a:t>
            </a:r>
            <a:r>
              <a:rPr lang="zh-CN" altLang="zh-CN" sz="24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象</a:t>
            </a:r>
            <a:endParaRPr lang="zh-CN" altLang="zh-CN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85943" y="571240"/>
            <a:ext cx="7082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体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</a:rPr>
              <a:t>会加点部分的</a:t>
            </a:r>
            <a:r>
              <a:rPr lang="zh-CN" altLang="en-US" sz="2800" dirty="0">
                <a:latin typeface="黑体" pitchFamily="2" charset="-122"/>
                <a:ea typeface="黑体" pitchFamily="2" charset="-122"/>
              </a:rPr>
              <a:t>表达效果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</a:rPr>
              <a:t>。</a:t>
            </a:r>
            <a:r>
              <a:rPr lang="en-US" altLang="zh-CN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24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后第</a:t>
            </a:r>
            <a:r>
              <a:rPr lang="en-US" altLang="zh-CN" sz="24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423720" y="2962630"/>
            <a:ext cx="1772016" cy="5788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</a:rPr>
              <a:t>静</a:t>
            </a:r>
            <a:r>
              <a:rPr lang="zh-CN" altLang="en-US" dirty="0" smtClean="0"/>
              <a:t>的感觉</a:t>
            </a:r>
            <a:endParaRPr lang="zh-CN" altLang="en-US" dirty="0"/>
          </a:p>
        </p:txBody>
      </p:sp>
      <p:sp>
        <p:nvSpPr>
          <p:cNvPr id="17" name="文本框 3"/>
          <p:cNvSpPr txBox="1"/>
          <p:nvPr/>
        </p:nvSpPr>
        <p:spPr>
          <a:xfrm>
            <a:off x="6432836" y="2998380"/>
            <a:ext cx="1714634" cy="5788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</a:rPr>
              <a:t>动</a:t>
            </a:r>
            <a:r>
              <a:rPr lang="zh-CN" altLang="en-US" dirty="0" smtClean="0"/>
              <a:t>的感觉</a:t>
            </a:r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82084" y="1234583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</a:rPr>
              <a:t>2</a:t>
            </a:r>
            <a:endParaRPr lang="zh-CN" altLang="en-US" sz="2800">
              <a:solidFill>
                <a:srgbClr val="FF0000"/>
              </a:solidFill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83768" y="3047345"/>
            <a:ext cx="833150" cy="1007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937533" y="2003896"/>
            <a:ext cx="8640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•••</a:t>
            </a:r>
            <a:endParaRPr lang="zh-CN" alt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548699" y="3754213"/>
            <a:ext cx="1443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静态描写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68587" y="3755133"/>
            <a:ext cx="1443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动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态描写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48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4" grpId="0" animBg="1"/>
      <p:bldP spid="16" grpId="0" animBg="1"/>
      <p:bldP spid="17" grpId="0" animBg="1"/>
      <p:bldP spid="2" grpId="0"/>
      <p:bldP spid="3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4827" y="1707654"/>
            <a:ext cx="6949581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大多数人没有真正见过威尼斯的小艇，课文用人们熟悉的事物作比，能拉近小艇与读者的距离，帮助读者更好地了解小艇的特点。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225" y="139441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0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wf.21cnjy.com/gaokao/ppt5/4d3a49b42fa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5" t="25278" r="17399" b="40247"/>
          <a:stretch/>
        </p:blipFill>
        <p:spPr bwMode="auto">
          <a:xfrm>
            <a:off x="3131840" y="1779662"/>
            <a:ext cx="3271111" cy="1216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59" y="48351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6974" y="696391"/>
            <a:ext cx="74014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为什么要把小艇设计成这样？联系第</a:t>
            </a: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自然段思考。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6973" y="3435846"/>
            <a:ext cx="74014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小艇独特的外形使它能够适应威尼斯河道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纵横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交错、并不宽阔的环境，符合成为“主要的交通工具”的条件。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10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33" y="604885"/>
            <a:ext cx="7767389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细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读课文第</a:t>
            </a:r>
            <a:r>
              <a:rPr lang="en-US" altLang="zh-CN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自然段，边读边想象文中描写的情景。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5536" y="2355726"/>
            <a:ext cx="8486243" cy="1519609"/>
            <a:chOff x="1754372" y="1419959"/>
            <a:chExt cx="7389628" cy="1323241"/>
          </a:xfrm>
        </p:grpSpPr>
        <p:pic>
          <p:nvPicPr>
            <p:cNvPr id="4" name="Picture 2" descr="E:\22春\资源\图片\课本图片\第七单元_页面_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6" t="5294" r="7906" b="7039"/>
            <a:stretch/>
          </p:blipFill>
          <p:spPr bwMode="auto">
            <a:xfrm>
              <a:off x="1754372" y="1419959"/>
              <a:ext cx="7389628" cy="1323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979712" y="1419960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mtClean="0">
                  <a:solidFill>
                    <a:srgbClr val="FF0000"/>
                  </a:solidFill>
                </a:rPr>
                <a:t>3</a:t>
              </a:r>
              <a:endParaRPr lang="zh-CN" altLang="en-US" sz="2400">
                <a:solidFill>
                  <a:srgbClr val="FF000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347864" y="249164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4643" y="2928951"/>
            <a:ext cx="6277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~~~~~~~~~~~~~~~~~~~~~~~~~~~~~~~</a:t>
            </a:r>
            <a:r>
              <a:rPr lang="en-US" altLang="zh-CN" sz="3600" b="1" spc="-400">
                <a:solidFill>
                  <a:srgbClr val="FF0000"/>
                </a:solidFill>
              </a:rPr>
              <a:t>~</a:t>
            </a:r>
            <a:endParaRPr lang="zh-CN" altLang="en-US" sz="3600" b="1" spc="-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3439328"/>
            <a:ext cx="4572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98562" y="1647840"/>
            <a:ext cx="1725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0" scaled="1"/>
                  <a:tileRect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舒服</a:t>
            </a:r>
            <a:endParaRPr lang="zh-CN" alt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0" scaled="1"/>
                <a:tileRect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3133" y="3650770"/>
            <a:ext cx="1725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0" scaled="1"/>
                  <a:tileRect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惬意</a:t>
            </a:r>
            <a:endParaRPr lang="zh-CN" alt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0" scaled="1"/>
                <a:tileRect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5536" y="4011910"/>
            <a:ext cx="4322749" cy="870193"/>
          </a:xfrm>
          <a:prstGeom prst="ellipse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乘坐小艇很享受</a:t>
            </a:r>
            <a:endParaRPr lang="zh-CN" altLang="en-US" sz="28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" name="七彩五下课文朗读18威尼斯的小艇（第3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47864" y="12419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4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0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33" y="555526"/>
            <a:ext cx="7767389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细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读课文第</a:t>
            </a:r>
            <a:r>
              <a:rPr lang="en-US" altLang="zh-CN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自然段，从哪些地方看出船夫的驾驶技术特别好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七彩五下课文朗读18威尼斯的小艇（第4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64088" y="1188431"/>
            <a:ext cx="609600" cy="6096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30385" y="1995686"/>
            <a:ext cx="7708288" cy="2325522"/>
            <a:chOff x="730385" y="2118436"/>
            <a:chExt cx="7708288" cy="2325522"/>
          </a:xfrm>
        </p:grpSpPr>
        <p:pic>
          <p:nvPicPr>
            <p:cNvPr id="12" name="Picture 2" descr="E:\22春\资源\图片\课本图片\第七单元_页面_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30385" y="2139702"/>
              <a:ext cx="7708288" cy="2304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992866" y="2118436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smtClean="0">
                  <a:solidFill>
                    <a:srgbClr val="FF0000"/>
                  </a:solidFill>
                </a:rPr>
                <a:t>4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51921" y="2501483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~~~~~~~~~~~~~~~~~~~~~~</a:t>
            </a:r>
            <a:endParaRPr lang="zh-CN" altLang="en-US" sz="3600" b="1" spc="-40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94978" y="2928995"/>
            <a:ext cx="6949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~~~~~~~~~~~~~~~~~~~~~~~~~~~~~~~~~~~~</a:t>
            </a:r>
            <a:endParaRPr lang="zh-CN" altLang="en-US" sz="3600"/>
          </a:p>
        </p:txBody>
      </p:sp>
      <p:sp>
        <p:nvSpPr>
          <p:cNvPr id="16" name="矩形 15"/>
          <p:cNvSpPr/>
          <p:nvPr/>
        </p:nvSpPr>
        <p:spPr>
          <a:xfrm>
            <a:off x="753269" y="2951652"/>
            <a:ext cx="562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spc="-400">
                <a:solidFill>
                  <a:srgbClr val="FF0000"/>
                </a:solidFill>
              </a:rPr>
              <a:t>~~</a:t>
            </a: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53269" y="3403947"/>
            <a:ext cx="1298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</a:t>
            </a:r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933807" y="2064755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~~~~~~~~~~~~~~~~~~~~~~</a:t>
            </a:r>
            <a:endParaRPr lang="zh-CN" altLang="en-US" sz="3600" b="1" spc="-4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6917" y="2499742"/>
            <a:ext cx="3085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</a:t>
            </a: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916669" y="3408550"/>
            <a:ext cx="63550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~~~~~~~~~~~~~~~~~~~~~~~~~~~~~~~~</a:t>
            </a:r>
            <a:endParaRPr lang="zh-CN" altLang="en-US" sz="3600"/>
          </a:p>
        </p:txBody>
      </p:sp>
      <p:sp>
        <p:nvSpPr>
          <p:cNvPr id="21" name="矩形 20"/>
          <p:cNvSpPr/>
          <p:nvPr/>
        </p:nvSpPr>
        <p:spPr>
          <a:xfrm>
            <a:off x="794731" y="3826950"/>
            <a:ext cx="1135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-400" smtClean="0">
                <a:solidFill>
                  <a:srgbClr val="FF0000"/>
                </a:solidFill>
              </a:rPr>
              <a:t>~~~~~</a:t>
            </a:r>
            <a:endParaRPr lang="zh-CN" altLang="en-US" sz="3600"/>
          </a:p>
        </p:txBody>
      </p:sp>
    </p:spTree>
    <p:extLst>
      <p:ext uri="{BB962C8B-B14F-4D97-AF65-F5344CB8AC3E}">
        <p14:creationId xmlns:p14="http://schemas.microsoft.com/office/powerpoint/2010/main" val="13295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47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017" y="820309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54032" y="1347614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为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什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么船夫的驾驶技术特别好呢？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2431245"/>
            <a:ext cx="72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因为小艇是“主要交通工具”，船夫日久天长地驾驶小艇，熟能生巧，练就了这身好本领，所以驾驶时技术非常娴熟，也充满自信。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3851920" y="195486"/>
            <a:ext cx="3456384" cy="1060021"/>
          </a:xfrm>
          <a:prstGeom prst="cloudCallout">
            <a:avLst>
              <a:gd name="adj1" fmla="val -27908"/>
              <a:gd name="adj2" fmla="val 63503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生活经验思考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834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753502" y="411510"/>
            <a:ext cx="1442266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小练笔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4A1A10B2-CE78-6A4D-8987-BCB3984DC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26" y="472864"/>
            <a:ext cx="559476" cy="5454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84604" y="113159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   仿</a:t>
            </a:r>
            <a:r>
              <a:rPr lang="zh-CN" altLang="en-US" sz="2400" smtClean="0">
                <a:latin typeface="黑体" pitchFamily="2" charset="-122"/>
                <a:ea typeface="黑体" pitchFamily="2" charset="-122"/>
              </a:rPr>
              <a:t>照第</a:t>
            </a:r>
            <a:r>
              <a:rPr lang="en-US" altLang="zh-CN" sz="2400" smtClean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smtClean="0">
                <a:latin typeface="黑体" pitchFamily="2" charset="-122"/>
                <a:ea typeface="黑体" pitchFamily="2" charset="-122"/>
              </a:rPr>
              <a:t>自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然段，围绕中心句“</a:t>
            </a:r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他的医术特别好</a:t>
            </a:r>
            <a:r>
              <a:rPr lang="zh-CN" altLang="en-US" sz="24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。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”写一段话。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70090" y="2078701"/>
            <a:ext cx="7603757" cy="2581281"/>
            <a:chOff x="1259632" y="2006693"/>
            <a:chExt cx="6552728" cy="2581281"/>
          </a:xfrm>
        </p:grpSpPr>
        <p:sp>
          <p:nvSpPr>
            <p:cNvPr id="6" name="圆角矩形 5"/>
            <p:cNvSpPr/>
            <p:nvPr/>
          </p:nvSpPr>
          <p:spPr>
            <a:xfrm>
              <a:off x="1259632" y="2006693"/>
              <a:ext cx="6552728" cy="2581281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278657" y="2033577"/>
              <a:ext cx="6533703" cy="2424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dirty="0" smtClean="0"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zh-CN" altLang="en-US" sz="2400" b="1" dirty="0" smtClean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他的医术</a:t>
              </a:r>
              <a:r>
                <a:rPr lang="zh-CN" altLang="en-US" sz="2400" b="1" dirty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特别好。判断的速度极快，来诊的患者很多，他应对自如，毫不手忙脚乱。不管怎么紧急，他总能在最短时间内控制</a:t>
              </a:r>
              <a:r>
                <a:rPr lang="zh-CN" altLang="en-US" sz="2400" b="1" dirty="0" smtClean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住病情</a:t>
              </a:r>
              <a:r>
                <a:rPr lang="zh-CN" altLang="en-US" sz="2400" b="1" dirty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。</a:t>
              </a:r>
              <a:r>
                <a:rPr lang="zh-CN" altLang="en-US" sz="2400" b="1" dirty="0" smtClean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遇到情绪激动</a:t>
              </a:r>
              <a:r>
                <a:rPr lang="zh-CN" altLang="en-US" sz="2400" b="1" dirty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的家属，他</a:t>
              </a:r>
              <a:r>
                <a:rPr lang="zh-CN" altLang="en-US" sz="2400" b="1" dirty="0" smtClean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总能让他们</a:t>
              </a:r>
              <a:r>
                <a:rPr lang="zh-CN" altLang="en-US" sz="2400" b="1" dirty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平静下来</a:t>
              </a:r>
              <a:r>
                <a:rPr lang="zh-CN" altLang="en-US" sz="2400" b="1" dirty="0" smtClean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，安慰</a:t>
              </a:r>
              <a:r>
                <a:rPr lang="zh-CN" altLang="en-US" sz="2400" b="1" dirty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他们，还能跟脱险了的病人幽默一把。被他医好的患者数不胜数</a:t>
              </a:r>
              <a:r>
                <a:rPr lang="zh-CN" altLang="en-US" sz="2400" b="1" dirty="0" smtClean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，都很感激他。</a:t>
              </a:r>
              <a:endParaRPr lang="zh-CN" altLang="en-US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27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1419622"/>
            <a:ext cx="74168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默读第</a:t>
            </a:r>
            <a:r>
              <a:rPr lang="en-US" altLang="zh-CN" sz="320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320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自然段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，思</a:t>
            </a:r>
            <a:r>
              <a:rPr lang="zh-CN" altLang="en-US" sz="3200">
                <a:latin typeface="黑体" pitchFamily="2" charset="-122"/>
                <a:ea typeface="黑体" pitchFamily="2" charset="-122"/>
              </a:rPr>
              <a:t>考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：哪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些</a:t>
            </a:r>
            <a:r>
              <a:rPr lang="zh-CN" altLang="en-US" sz="3200">
                <a:latin typeface="黑体" pitchFamily="2" charset="-122"/>
                <a:ea typeface="黑体" pitchFamily="2" charset="-122"/>
              </a:rPr>
              <a:t>地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方是动态描写？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读读相关的句</a:t>
            </a:r>
            <a:r>
              <a:rPr lang="zh-CN" altLang="en-US" sz="3200">
                <a:latin typeface="黑体" pitchFamily="2" charset="-122"/>
                <a:ea typeface="黑体" pitchFamily="2" charset="-122"/>
              </a:rPr>
              <a:t>子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，感受句子的表达效果。</a:t>
            </a:r>
            <a:endParaRPr lang="zh-CN" altLang="en-US" sz="3200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第七单元_页面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1777" y="771550"/>
            <a:ext cx="4649353" cy="435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77155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048" y="148744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395234" y="1023443"/>
            <a:ext cx="96074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34423" y="1246981"/>
            <a:ext cx="1008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189944" y="1699525"/>
            <a:ext cx="1008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54241" y="2390996"/>
            <a:ext cx="265366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线形标注 1 17"/>
          <p:cNvSpPr/>
          <p:nvPr/>
        </p:nvSpPr>
        <p:spPr>
          <a:xfrm>
            <a:off x="4974933" y="1246981"/>
            <a:ext cx="3909697" cy="2468423"/>
          </a:xfrm>
          <a:prstGeom prst="borderCallout1">
            <a:avLst>
              <a:gd name="adj1" fmla="val 44164"/>
              <a:gd name="adj2" fmla="val -3438"/>
              <a:gd name="adj3" fmla="val 82315"/>
              <a:gd name="adj4" fmla="val -19568"/>
            </a:avLst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借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助课文插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图，想象众多小艇灵活穿梭的样子，以及乘客坐在小艇中，看到建筑飞快地后退、眼睛忙极了的感受，体会这些动态描写所表现出来的小艇的生趣。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34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/>
          <p:nvPr/>
        </p:nvSpPr>
        <p:spPr>
          <a:xfrm>
            <a:off x="1094417" y="1770137"/>
            <a:ext cx="7457073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xiǎo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tǐng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qiào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qǐ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bǎo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mǔ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 </a:t>
            </a:r>
            <a:r>
              <a:rPr lang="zh-CN" altLang="en-US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 </a:t>
            </a:r>
            <a:r>
              <a:rPr lang="zh-CN" altLang="en-US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zh-CN" altLang="en-US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</a:t>
            </a:r>
            <a:r>
              <a:rPr lang="zh-CN" altLang="en-US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</a:t>
            </a:r>
            <a:r>
              <a:rPr lang="zh-CN" altLang="en-US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 </a:t>
            </a:r>
            <a:r>
              <a:rPr lang="zh-CN" altLang="en-US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（          </a:t>
            </a:r>
            <a:r>
              <a:rPr lang="zh-CN" altLang="en-US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dǎo</a:t>
            </a:r>
            <a:r>
              <a:rPr lang="en-US" altLang="zh-CN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gào</a:t>
            </a:r>
            <a:r>
              <a:rPr lang="en-US" altLang="zh-CN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</a:t>
            </a:r>
            <a:r>
              <a:rPr lang="en-US" altLang="zh-CN" sz="28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cù</a:t>
            </a:r>
            <a:r>
              <a:rPr lang="en-US" altLang="zh-CN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yōng</a:t>
            </a:r>
            <a:r>
              <a:rPr lang="en-US" altLang="zh-CN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wēi</a:t>
            </a:r>
            <a:r>
              <a:rPr lang="en-US" altLang="zh-CN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ní</a:t>
            </a:r>
            <a:r>
              <a:rPr lang="en-US" altLang="zh-CN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sī</a:t>
            </a:r>
            <a:endParaRPr lang="en-US" altLang="zh-CN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</a:t>
            </a:r>
            <a:r>
              <a:rPr lang="zh-CN" altLang="en-US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</a:t>
            </a:r>
            <a:r>
              <a:rPr lang="zh-CN" altLang="en-US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   （   </a:t>
            </a:r>
            <a:r>
              <a:rPr lang="zh-CN" altLang="en-US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zh-CN" altLang="en-US" sz="28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</a:t>
            </a:r>
            <a:r>
              <a:rPr lang="zh-CN" altLang="en-US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（           ）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6" name="矩形 20"/>
          <p:cNvSpPr/>
          <p:nvPr/>
        </p:nvSpPr>
        <p:spPr>
          <a:xfrm>
            <a:off x="344488" y="1125956"/>
            <a:ext cx="422751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一、看拼音，写词语。</a:t>
            </a:r>
          </a:p>
        </p:txBody>
      </p:sp>
      <p:sp>
        <p:nvSpPr>
          <p:cNvPr id="7" name="矩形 6"/>
          <p:cNvSpPr/>
          <p:nvPr/>
        </p:nvSpPr>
        <p:spPr>
          <a:xfrm>
            <a:off x="1535434" y="2521268"/>
            <a:ext cx="906017" cy="518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小艇</a:t>
            </a:r>
          </a:p>
        </p:txBody>
      </p:sp>
      <p:sp>
        <p:nvSpPr>
          <p:cNvPr id="9" name="矩形 8"/>
          <p:cNvSpPr/>
          <p:nvPr/>
        </p:nvSpPr>
        <p:spPr>
          <a:xfrm>
            <a:off x="3563888" y="253162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翘起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08104" y="253847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保姆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35434" y="380541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祷告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63888" y="381576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簇拥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83138" y="382261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威尼斯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07" y="32718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0" y="34465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/>
          <p:cNvSpPr txBox="1"/>
          <p:nvPr/>
        </p:nvSpPr>
        <p:spPr>
          <a:xfrm>
            <a:off x="683568" y="298613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145335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/>
          <p:nvPr/>
        </p:nvSpPr>
        <p:spPr>
          <a:xfrm>
            <a:off x="1331640" y="1415731"/>
            <a:ext cx="6552728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tabLst>
                <a:tab pos="1257300" algn="l"/>
              </a:tabLst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ting	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舰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）（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）拔      </a:t>
            </a:r>
            <a:endParaRPr lang="en-US" altLang="zh-CN" sz="32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  <a:tabLst>
                <a:tab pos="1257300" algn="l"/>
              </a:tabLst>
            </a:pP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shāo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	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船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）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树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）</a:t>
            </a:r>
          </a:p>
          <a:p>
            <a:pPr>
              <a:lnSpc>
                <a:spcPct val="150000"/>
              </a:lnSpc>
              <a:tabLst>
                <a:tab pos="1257300" algn="l"/>
              </a:tabLst>
            </a:pP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sī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	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威尼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）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）碎      </a:t>
            </a:r>
            <a:endParaRPr lang="en-US" altLang="zh-CN" sz="32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  <a:tabLst>
                <a:tab pos="1257300" algn="l"/>
              </a:tabLst>
            </a:pP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mǔ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	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）指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保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）</a:t>
            </a:r>
            <a:endParaRPr lang="zh-CN" altLang="en-US" sz="32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3" name="矩形 20"/>
          <p:cNvSpPr/>
          <p:nvPr/>
        </p:nvSpPr>
        <p:spPr>
          <a:xfrm>
            <a:off x="503865" y="468730"/>
            <a:ext cx="422751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二、写出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同音字。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3441901" y="1573287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艇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4767450" y="1582698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挺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3413829" y="2275103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艄</a:t>
            </a:r>
            <a:endParaRPr lang="zh-CN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5356361" y="2270522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梢</a:t>
            </a:r>
            <a:endParaRPr lang="zh-CN" altLang="en-US" sz="1600" dirty="0"/>
          </a:p>
        </p:txBody>
      </p:sp>
      <p:sp>
        <p:nvSpPr>
          <p:cNvPr id="14" name="矩形 13"/>
          <p:cNvSpPr/>
          <p:nvPr/>
        </p:nvSpPr>
        <p:spPr>
          <a:xfrm>
            <a:off x="3840886" y="302698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斯</a:t>
            </a:r>
            <a:endParaRPr lang="zh-CN" altLang="en-US" sz="1600" dirty="0"/>
          </a:p>
        </p:txBody>
      </p:sp>
      <p:sp>
        <p:nvSpPr>
          <p:cNvPr id="15" name="矩形 14"/>
          <p:cNvSpPr/>
          <p:nvPr/>
        </p:nvSpPr>
        <p:spPr>
          <a:xfrm>
            <a:off x="5279716" y="3017461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撕</a:t>
            </a:r>
            <a:endParaRPr lang="zh-CN" altLang="en-US" sz="1600" dirty="0"/>
          </a:p>
        </p:txBody>
      </p:sp>
      <p:sp>
        <p:nvSpPr>
          <p:cNvPr id="16" name="矩形 15"/>
          <p:cNvSpPr/>
          <p:nvPr/>
        </p:nvSpPr>
        <p:spPr>
          <a:xfrm>
            <a:off x="3076836" y="3773460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拇</a:t>
            </a:r>
            <a:endParaRPr lang="zh-CN" altLang="en-US" sz="1600" dirty="0"/>
          </a:p>
        </p:txBody>
      </p:sp>
      <p:sp>
        <p:nvSpPr>
          <p:cNvPr id="17" name="矩形 16"/>
          <p:cNvSpPr/>
          <p:nvPr/>
        </p:nvSpPr>
        <p:spPr>
          <a:xfrm>
            <a:off x="5466264" y="3723878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姆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1687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1204029"/>
            <a:ext cx="7776864" cy="30239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威尼斯小艇吸引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着世界各地的游客。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马克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吐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温游览后，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对它情有独钟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。小艇有哪些独特的魅力吸引了作家？让我们一起走进课文寻找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答案！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123478"/>
            <a:ext cx="2816225" cy="715962"/>
            <a:chOff x="3052762" y="195486"/>
            <a:chExt cx="2816225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052762" y="195486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576887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052762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429" y="1635646"/>
            <a:ext cx="7536453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读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3200" kern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3200" kern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3200" kern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自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然段，圈一圈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：作者写了哪些人？他们分别在干什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么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15" y="490073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27" y="49483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84623" y="459326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彩五下课文朗读18威尼斯的小艇（第5、6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5495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22春\资源\图片\课本图片\第七单元_页面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139703"/>
            <a:ext cx="9108000" cy="156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椭圆 8"/>
          <p:cNvSpPr/>
          <p:nvPr/>
        </p:nvSpPr>
        <p:spPr>
          <a:xfrm>
            <a:off x="3465694" y="2731612"/>
            <a:ext cx="674258" cy="48918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40004" y="2177308"/>
            <a:ext cx="657586" cy="532883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86533" y="2155886"/>
            <a:ext cx="1449963" cy="55430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946952" y="3234661"/>
            <a:ext cx="680832" cy="49296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6416205" y="2635919"/>
            <a:ext cx="1025723" cy="0"/>
          </a:xfrm>
          <a:prstGeom prst="line">
            <a:avLst/>
          </a:prstGeom>
          <a:ln w="381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139657" y="3174692"/>
            <a:ext cx="1833044" cy="0"/>
          </a:xfrm>
          <a:prstGeom prst="line">
            <a:avLst/>
          </a:prstGeom>
          <a:ln w="381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5364088" y="3685598"/>
            <a:ext cx="2077840" cy="20763"/>
          </a:xfrm>
          <a:prstGeom prst="line">
            <a:avLst/>
          </a:prstGeom>
          <a:ln w="381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397590" y="3167628"/>
            <a:ext cx="1230194" cy="0"/>
          </a:xfrm>
          <a:prstGeom prst="line">
            <a:avLst/>
          </a:prstGeom>
          <a:ln w="381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26195" y="3685599"/>
            <a:ext cx="1569390" cy="0"/>
          </a:xfrm>
          <a:prstGeom prst="line">
            <a:avLst/>
          </a:prstGeom>
          <a:ln w="381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11">
            <a:extLst>
              <a:ext uri="{FF2B5EF4-FFF2-40B4-BE49-F238E27FC236}">
                <a16:creationId xmlns="" xmlns:a16="http://schemas.microsoft.com/office/drawing/2014/main" id="{D674E012-A0BB-8043-8DA1-7BC8D461660E}"/>
              </a:ext>
            </a:extLst>
          </p:cNvPr>
          <p:cNvSpPr txBox="1"/>
          <p:nvPr/>
        </p:nvSpPr>
        <p:spPr>
          <a:xfrm>
            <a:off x="2505834" y="411510"/>
            <a:ext cx="4010382" cy="5616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体会此处的动态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描写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993" y="2196171"/>
            <a:ext cx="505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5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47329" y="4075207"/>
            <a:ext cx="5649342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小</a:t>
            </a:r>
            <a:r>
              <a:rPr lang="zh-CN" altLang="en-US" sz="320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艇与人们的生活密切相关</a:t>
            </a:r>
            <a:endParaRPr lang="zh-CN" altLang="en-US" sz="32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95536" y="1141658"/>
            <a:ext cx="8064896" cy="3034318"/>
            <a:chOff x="395536" y="915566"/>
            <a:chExt cx="8064896" cy="3034318"/>
          </a:xfrm>
        </p:grpSpPr>
        <p:pic>
          <p:nvPicPr>
            <p:cNvPr id="5" name="Picture 2" descr="E:\22春\资源\图片\课本图片\第七单元_页面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5536" y="915566"/>
              <a:ext cx="8064896" cy="3034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55576" y="979364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mtClean="0">
                  <a:solidFill>
                    <a:srgbClr val="FF0000"/>
                  </a:solidFill>
                </a:rPr>
                <a:t>6</a:t>
              </a:r>
              <a:endParaRPr lang="zh-CN" altLang="en-US" sz="2400">
                <a:solidFill>
                  <a:srgbClr val="FF0000"/>
                </a:solidFill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94933" y="4219223"/>
            <a:ext cx="1826141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热闹繁华</a:t>
            </a:r>
            <a:endParaRPr lang="zh-CN" altLang="en-US" sz="32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567325" y="1235032"/>
            <a:ext cx="1220700" cy="432089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173144" y="2067694"/>
            <a:ext cx="7071264" cy="0"/>
          </a:xfrm>
          <a:prstGeom prst="line">
            <a:avLst/>
          </a:prstGeom>
          <a:ln w="381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11">
            <a:extLst>
              <a:ext uri="{FF2B5EF4-FFF2-40B4-BE49-F238E27FC236}">
                <a16:creationId xmlns="" xmlns:a16="http://schemas.microsoft.com/office/drawing/2014/main" id="{D674E012-A0BB-8043-8DA1-7BC8D461660E}"/>
              </a:ext>
            </a:extLst>
          </p:cNvPr>
          <p:cNvSpPr txBox="1"/>
          <p:nvPr/>
        </p:nvSpPr>
        <p:spPr>
          <a:xfrm>
            <a:off x="1907704" y="339502"/>
            <a:ext cx="5170479" cy="5616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体会威尼斯夜景的动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态描写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42043" y="2542868"/>
            <a:ext cx="3535632" cy="0"/>
          </a:xfrm>
          <a:prstGeom prst="line">
            <a:avLst/>
          </a:prstGeom>
          <a:ln w="381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08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95536" y="1141658"/>
            <a:ext cx="8064896" cy="3034318"/>
            <a:chOff x="395536" y="915566"/>
            <a:chExt cx="8064896" cy="3034318"/>
          </a:xfrm>
        </p:grpSpPr>
        <p:pic>
          <p:nvPicPr>
            <p:cNvPr id="5" name="Picture 2" descr="E:\22春\资源\图片\课本图片\第七单元_页面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5536" y="915566"/>
              <a:ext cx="8064896" cy="3034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55576" y="979364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mtClean="0">
                  <a:solidFill>
                    <a:srgbClr val="FF0000"/>
                  </a:solidFill>
                </a:rPr>
                <a:t>6</a:t>
              </a:r>
              <a:endParaRPr lang="zh-CN" altLang="en-US" sz="2400">
                <a:solidFill>
                  <a:srgbClr val="FF0000"/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4283968" y="2550484"/>
            <a:ext cx="396044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1">
            <a:extLst>
              <a:ext uri="{FF2B5EF4-FFF2-40B4-BE49-F238E27FC236}">
                <a16:creationId xmlns="" xmlns:a16="http://schemas.microsoft.com/office/drawing/2014/main" id="{D674E012-A0BB-8043-8DA1-7BC8D461660E}"/>
              </a:ext>
            </a:extLst>
          </p:cNvPr>
          <p:cNvSpPr txBox="1"/>
          <p:nvPr/>
        </p:nvSpPr>
        <p:spPr>
          <a:xfrm>
            <a:off x="1835696" y="175601"/>
            <a:ext cx="5170479" cy="5616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体会威尼斯夜景的静态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描写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05804" y="4299942"/>
            <a:ext cx="1826141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安宁静谧</a:t>
            </a:r>
            <a:endParaRPr lang="zh-CN" altLang="en-US" sz="32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11560" y="3003798"/>
            <a:ext cx="7632848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75556" y="3465322"/>
            <a:ext cx="7704856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11560" y="3918636"/>
            <a:ext cx="2720385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57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929" y="506853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以水面上的变化为线索给这段话划分层次。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6839" y="1203598"/>
            <a:ext cx="8064896" cy="3034318"/>
            <a:chOff x="395536" y="915566"/>
            <a:chExt cx="8064896" cy="3034318"/>
          </a:xfrm>
        </p:grpSpPr>
        <p:pic>
          <p:nvPicPr>
            <p:cNvPr id="4" name="Picture 2" descr="E:\22春\资源\图片\课本图片\第七单元_页面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5536" y="915566"/>
              <a:ext cx="8064896" cy="3034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55576" y="979364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mtClean="0">
                  <a:solidFill>
                    <a:srgbClr val="FF0000"/>
                  </a:solidFill>
                </a:rPr>
                <a:t>6</a:t>
              </a:r>
              <a:endParaRPr lang="zh-CN" altLang="en-US" sz="240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252069" y="2271527"/>
            <a:ext cx="295319" cy="367106"/>
            <a:chOff x="4283968" y="2222860"/>
            <a:chExt cx="295319" cy="367106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4283968" y="2222860"/>
              <a:ext cx="172541" cy="35595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4402503" y="2222860"/>
              <a:ext cx="176784" cy="36710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879812" y="506853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你体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会到了什么？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47797" y="2248265"/>
            <a:ext cx="526297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人动则艇动，人歇则艇歇</a:t>
            </a:r>
            <a:endParaRPr lang="zh-CN" altLang="en-US" sz="36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89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http://pic.iflying.com/upfile/editor/Travel/image/20130926/201309261711940794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15" y="1"/>
            <a:ext cx="9176930" cy="51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1115616" y="1058737"/>
            <a:ext cx="75078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3900"/>
            <a:r>
              <a:rPr lang="zh-CN" altLang="en-US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这样的生活多美啊，怪不得作者这么喜爱它，让我们来齐读这两个自然段吧！读出动、静之美！</a:t>
            </a:r>
            <a:r>
              <a:rPr lang="zh-CN" alt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（</a:t>
            </a:r>
            <a:r>
              <a:rPr lang="zh-CN" altLang="en-US" sz="32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320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后第</a:t>
            </a:r>
            <a:r>
              <a:rPr lang="en-US" altLang="zh-CN" sz="320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）</a:t>
            </a:r>
            <a:endParaRPr lang="zh-CN" altLang="en-US" sz="40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74283" y="4398163"/>
            <a:ext cx="2044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solidFill>
                  <a:srgbClr val="00B050"/>
                </a:solidFill>
                <a:latin typeface="仿宋" pitchFamily="49" charset="-122"/>
                <a:ea typeface="仿宋" pitchFamily="49" charset="-122"/>
              </a:rPr>
              <a:t>点击播放课文伴奏</a:t>
            </a:r>
            <a:endParaRPr lang="zh-CN" altLang="en-US" sz="1800" b="1" dirty="0">
              <a:solidFill>
                <a:srgbClr val="00B050"/>
              </a:solidFill>
              <a:latin typeface="仿宋" pitchFamily="49" charset="-122"/>
              <a:ea typeface="仿宋" pitchFamily="49" charset="-122"/>
            </a:endParaRPr>
          </a:p>
        </p:txBody>
      </p:sp>
      <p:pic>
        <p:nvPicPr>
          <p:cNvPr id="16" name="音乐伴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328013"/>
            <a:ext cx="1656184" cy="1167471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634058" y="3671833"/>
            <a:ext cx="5450110" cy="1512168"/>
          </a:xfrm>
          <a:prstGeom prst="roundRect">
            <a:avLst/>
          </a:prstGeom>
          <a:solidFill>
            <a:schemeClr val="bg1">
              <a:alpha val="4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403648" y="3867894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用轻快活泼的语气朗读动态描写的语句，用舒缓沉静的语气朗读静态描写的语句。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4018429"/>
            <a:ext cx="720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4" grpId="0"/>
      <p:bldP spid="15" grpId="0" animBg="1"/>
      <p:bldP spid="4" grpId="0" animBg="1"/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3240" y="411510"/>
            <a:ext cx="8784976" cy="136191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ea typeface="黑体" pitchFamily="49" charset="-122"/>
              </a:rPr>
              <a:t>       </a:t>
            </a:r>
            <a:r>
              <a:rPr lang="zh-CN" altLang="en-US" sz="2800" dirty="0" smtClean="0">
                <a:ea typeface="黑体" pitchFamily="49" charset="-122"/>
              </a:rPr>
              <a:t>读读 “阅读链</a:t>
            </a:r>
            <a:r>
              <a:rPr lang="zh-CN" altLang="en-US" sz="2800" smtClean="0">
                <a:ea typeface="黑体" pitchFamily="49" charset="-122"/>
              </a:rPr>
              <a:t>接”，边读边把片段和课文共同写到的内容圈画出来，然后填写下面的表格。</a:t>
            </a:r>
            <a:endParaRPr lang="zh-CN" altLang="en-US" sz="2000" b="1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88224" y="1127091"/>
            <a:ext cx="18614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b="1" kern="0">
                <a:solidFill>
                  <a:srgbClr val="C00000"/>
                </a:solidFill>
                <a:ea typeface="宋体" panose="02010600030101010101" pitchFamily="2" charset="-122"/>
              </a:rPr>
              <a:t>（课后第</a:t>
            </a:r>
            <a:r>
              <a:rPr lang="en-US" altLang="zh-CN" sz="2000" b="1" kern="0">
                <a:solidFill>
                  <a:srgbClr val="C0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2000" b="1" kern="0">
                <a:solidFill>
                  <a:srgbClr val="C00000"/>
                </a:solidFill>
                <a:ea typeface="宋体" panose="02010600030101010101" pitchFamily="2" charset="-122"/>
              </a:rPr>
              <a:t>题）</a:t>
            </a:r>
            <a:endParaRPr lang="zh-CN" altLang="en-US" sz="2000" b="1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076473"/>
              </p:ext>
            </p:extLst>
          </p:nvPr>
        </p:nvGraphicFramePr>
        <p:xfrm>
          <a:off x="87480" y="1995686"/>
          <a:ext cx="9036496" cy="28670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59124">
                  <a:extLst>
                    <a:ext uri="{9D8B030D-6E8A-4147-A177-3AD203B41FA5}">
                      <a16:colId xmlns="" xmlns:a16="http://schemas.microsoft.com/office/drawing/2014/main" val="3789850686"/>
                    </a:ext>
                  </a:extLst>
                </a:gridCol>
                <a:gridCol w="2259124">
                  <a:extLst>
                    <a:ext uri="{9D8B030D-6E8A-4147-A177-3AD203B41FA5}">
                      <a16:colId xmlns="" xmlns:a16="http://schemas.microsoft.com/office/drawing/2014/main" val="3647752913"/>
                    </a:ext>
                  </a:extLst>
                </a:gridCol>
                <a:gridCol w="2259124">
                  <a:extLst>
                    <a:ext uri="{9D8B030D-6E8A-4147-A177-3AD203B41FA5}">
                      <a16:colId xmlns="" xmlns:a16="http://schemas.microsoft.com/office/drawing/2014/main" val="2336235537"/>
                    </a:ext>
                  </a:extLst>
                </a:gridCol>
                <a:gridCol w="2259124">
                  <a:extLst>
                    <a:ext uri="{9D8B030D-6E8A-4147-A177-3AD203B41FA5}">
                      <a16:colId xmlns="" xmlns:a16="http://schemas.microsoft.com/office/drawing/2014/main" val="825614754"/>
                    </a:ext>
                  </a:extLst>
                </a:gridCol>
              </a:tblGrid>
              <a:tr h="77885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文章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游览途经地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静态描写与动态描写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作者的感受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85484025"/>
                  </a:ext>
                </a:extLst>
              </a:tr>
              <a:tr h="7641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《</a:t>
                      </a:r>
                      <a:r>
                        <a:rPr lang="zh-CN" altLang="en-US" sz="2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威尼斯的小艇</a:t>
                      </a:r>
                      <a:r>
                        <a:rPr lang="en-US" altLang="zh-CN" sz="2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》</a:t>
                      </a:r>
                      <a:endParaRPr lang="zh-CN" altLang="en-US" sz="2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65101003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《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威尼斯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》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3752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《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威尼斯之夜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》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26931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2春\资源\图片\课本图片\第七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48"/>
          <a:stretch/>
        </p:blipFill>
        <p:spPr bwMode="auto">
          <a:xfrm>
            <a:off x="1115616" y="195886"/>
            <a:ext cx="6359532" cy="46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椭圆 4"/>
          <p:cNvSpPr/>
          <p:nvPr/>
        </p:nvSpPr>
        <p:spPr>
          <a:xfrm>
            <a:off x="4499992" y="1592815"/>
            <a:ext cx="2232248" cy="360040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3923928" y="3147814"/>
            <a:ext cx="316835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547664" y="3435846"/>
            <a:ext cx="2471981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523074" y="3766410"/>
            <a:ext cx="499314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标注 10"/>
          <p:cNvSpPr/>
          <p:nvPr/>
        </p:nvSpPr>
        <p:spPr>
          <a:xfrm>
            <a:off x="7606304" y="3505260"/>
            <a:ext cx="1296144" cy="290828"/>
          </a:xfrm>
          <a:prstGeom prst="wedgeRoundRectCallout">
            <a:avLst>
              <a:gd name="adj1" fmla="val -74974"/>
              <a:gd name="adj2" fmla="val -10115"/>
              <a:gd name="adj3" fmla="val 16667"/>
            </a:avLst>
          </a:prstGeom>
          <a:noFill/>
          <a:ln w="190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静态描写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7668344" y="3002400"/>
            <a:ext cx="1296144" cy="290828"/>
          </a:xfrm>
          <a:prstGeom prst="wedgeRoundRectCallout">
            <a:avLst>
              <a:gd name="adj1" fmla="val -74974"/>
              <a:gd name="adj2" fmla="val -10115"/>
              <a:gd name="adj3" fmla="val 16667"/>
            </a:avLst>
          </a:prstGeom>
          <a:noFill/>
          <a:ln w="190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</a:t>
            </a:r>
            <a:r>
              <a:rPr lang="zh-CN" altLang="en-US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态描写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139952" y="3437377"/>
            <a:ext cx="2952328" cy="1973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67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2春\资源\图片\课本图片\第七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4"/>
          <a:stretch/>
        </p:blipFill>
        <p:spPr bwMode="auto">
          <a:xfrm>
            <a:off x="955099" y="339502"/>
            <a:ext cx="670491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椭圆 6"/>
          <p:cNvSpPr/>
          <p:nvPr/>
        </p:nvSpPr>
        <p:spPr>
          <a:xfrm>
            <a:off x="3851920" y="3003798"/>
            <a:ext cx="3528392" cy="288032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331640" y="3291830"/>
            <a:ext cx="504056" cy="288032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507882" y="648800"/>
            <a:ext cx="800422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363538" y="981480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414280" y="1305082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363538" y="1635646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363538" y="1966210"/>
            <a:ext cx="5944766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435546" y="2283718"/>
            <a:ext cx="976214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标注 17"/>
          <p:cNvSpPr/>
          <p:nvPr/>
        </p:nvSpPr>
        <p:spPr>
          <a:xfrm>
            <a:off x="7740352" y="981480"/>
            <a:ext cx="1224136" cy="323602"/>
          </a:xfrm>
          <a:prstGeom prst="wedgeRoundRectCallout">
            <a:avLst>
              <a:gd name="adj1" fmla="val -74974"/>
              <a:gd name="adj2" fmla="val -23640"/>
              <a:gd name="adj3" fmla="val 16667"/>
            </a:avLst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静态描写</a:t>
            </a:r>
            <a:endParaRPr lang="zh-CN" altLang="en-US" sz="1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908003"/>
            <a:ext cx="4032448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435546" y="4227934"/>
            <a:ext cx="4180570" cy="0"/>
          </a:xfrm>
          <a:prstGeom prst="line">
            <a:avLst/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标注 23"/>
          <p:cNvSpPr/>
          <p:nvPr/>
        </p:nvSpPr>
        <p:spPr>
          <a:xfrm>
            <a:off x="7693051" y="3746202"/>
            <a:ext cx="1224136" cy="323602"/>
          </a:xfrm>
          <a:prstGeom prst="wedgeRoundRectCallout">
            <a:avLst>
              <a:gd name="adj1" fmla="val -74974"/>
              <a:gd name="adj2" fmla="val -23640"/>
              <a:gd name="adj3" fmla="val 16667"/>
            </a:avLst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</a:t>
            </a:r>
            <a:r>
              <a:rPr lang="zh-CN" altLang="en-US" sz="16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态描写</a:t>
            </a:r>
            <a:endParaRPr lang="zh-CN" altLang="en-US" sz="1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904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704855"/>
              </p:ext>
            </p:extLst>
          </p:nvPr>
        </p:nvGraphicFramePr>
        <p:xfrm>
          <a:off x="53385" y="771550"/>
          <a:ext cx="9036496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59124">
                  <a:extLst>
                    <a:ext uri="{9D8B030D-6E8A-4147-A177-3AD203B41FA5}">
                      <a16:colId xmlns="" xmlns:a16="http://schemas.microsoft.com/office/drawing/2014/main" val="3789850686"/>
                    </a:ext>
                  </a:extLst>
                </a:gridCol>
                <a:gridCol w="2547523">
                  <a:extLst>
                    <a:ext uri="{9D8B030D-6E8A-4147-A177-3AD203B41FA5}">
                      <a16:colId xmlns="" xmlns:a16="http://schemas.microsoft.com/office/drawing/2014/main" val="3647752913"/>
                    </a:ext>
                  </a:extLst>
                </a:gridCol>
                <a:gridCol w="1970725">
                  <a:extLst>
                    <a:ext uri="{9D8B030D-6E8A-4147-A177-3AD203B41FA5}">
                      <a16:colId xmlns="" xmlns:a16="http://schemas.microsoft.com/office/drawing/2014/main" val="2336235537"/>
                    </a:ext>
                  </a:extLst>
                </a:gridCol>
                <a:gridCol w="2259124">
                  <a:extLst>
                    <a:ext uri="{9D8B030D-6E8A-4147-A177-3AD203B41FA5}">
                      <a16:colId xmlns="" xmlns:a16="http://schemas.microsoft.com/office/drawing/2014/main" val="825614754"/>
                    </a:ext>
                  </a:extLst>
                </a:gridCol>
              </a:tblGrid>
              <a:tr h="77885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文章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游览途经地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静态描写与动态描写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作者的感受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85484025"/>
                  </a:ext>
                </a:extLst>
              </a:tr>
              <a:tr h="7641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《</a:t>
                      </a:r>
                      <a:r>
                        <a:rPr lang="zh-CN" altLang="en-US" sz="2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威尼斯的小艇</a:t>
                      </a:r>
                      <a:r>
                        <a:rPr lang="en-US" altLang="zh-CN" sz="2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》</a:t>
                      </a:r>
                      <a:endParaRPr lang="zh-CN" altLang="en-US" sz="2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一座座石桥 两岸的古建 戏院 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静态描写</a:t>
                      </a:r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</a:t>
                      </a:r>
                      <a:endParaRPr lang="en-US" altLang="zh-CN" sz="2400" baseline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动态描写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表达了作者的独特感受</a:t>
                      </a:r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65101003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《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威尼斯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》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火车站</a:t>
                      </a:r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大运河 小河道  圣马可广场的钟楼</a:t>
                      </a:r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静态描写</a:t>
                      </a:r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</a:t>
                      </a:r>
                      <a:endParaRPr lang="en-US" altLang="zh-CN" sz="2400" baseline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动态描写</a:t>
                      </a:r>
                      <a:endParaRPr lang="zh-CN" altLang="en-US" sz="240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表达了作者的独特感受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3752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《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威尼斯之夜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》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湖</a:t>
                      </a:r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 皇家花园附近 运河边</a:t>
                      </a:r>
                      <a:endParaRPr lang="zh-CN" altLang="en-US" sz="24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静态描写</a:t>
                      </a:r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</a:t>
                      </a:r>
                      <a:endParaRPr lang="en-US" altLang="zh-CN" sz="2400" baseline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400" baseline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动态描写</a:t>
                      </a:r>
                      <a:endParaRPr lang="zh-CN" altLang="en-US" sz="240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表达了作者的独特感受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2693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2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067694"/>
            <a:ext cx="662473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都是按照一定的游览顺序写的，都写了小艇，都有静态描写和动态描写，都表达了对威尼斯的独特感受。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57032" y="1163186"/>
            <a:ext cx="1879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相似之处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153" y="67040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5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699542"/>
            <a:ext cx="71070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假设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你居住在威尼斯，结合课文内容，说说你一天的生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活。</a:t>
            </a:r>
            <a:endParaRPr lang="en-US" altLang="zh-CN" sz="3200" b="1" kern="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215532" y="2787856"/>
            <a:ext cx="4896544" cy="1800200"/>
          </a:xfrm>
          <a:prstGeom prst="round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自己的身份</a:t>
            </a:r>
            <a:endParaRPr lang="en-US" altLang="zh-CN" sz="24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能经历的生活场景</a:t>
            </a:r>
            <a:endParaRPr lang="en-US" altLang="zh-CN" sz="24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艇与场景的关联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63688" y="229298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08772" y="2283718"/>
            <a:ext cx="35185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按照以下步骤展开想象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672301"/>
            <a:ext cx="8208912" cy="376256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早晨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，我从睡梦中醒来，拉开窗帘，清新的空气扑面而来。窗外，一只只水鸟展翅飞翔，不时发出欢快的鸣叫。吃过早饭，我拿上笔记本，出发去图书馆。我乘坐的交通工具是一只行动灵巧的小艇。船夫平稳而快速地操纵着小艇，我坐在小艇上，惬意地欣赏着岸边的风景。不一会儿，图书馆到了。我来到图书馆，徜徉在知识的海洋中，汲取着营养。</a:t>
            </a:r>
          </a:p>
          <a:p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    傍晚的威尼斯静谧而美好。我又乘坐小艇，来到剧院欣赏节目。那悠扬的音乐，优美的舞蹈，使我深深陶醉其中。回到家中，已近半夜。月光柔和地笼罩着这座美丽的城市，我与它一起进入了甜蜜的梦乡。</a:t>
            </a:r>
          </a:p>
        </p:txBody>
      </p:sp>
    </p:spTree>
    <p:extLst>
      <p:ext uri="{BB962C8B-B14F-4D97-AF65-F5344CB8AC3E}">
        <p14:creationId xmlns:p14="http://schemas.microsoft.com/office/powerpoint/2010/main" val="48642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651" y1="88182" x2="93268" y2="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7574"/>
            <a:ext cx="7704856" cy="3853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009506" y="1838841"/>
            <a:ext cx="615553" cy="238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r>
              <a:rPr lang="zh-CN" altLang="en-US" sz="2800" b="1" noProof="1">
                <a:latin typeface="黑体" panose="02010609060101010101" pitchFamily="49" charset="-122"/>
                <a:ea typeface="黑体" panose="02010609060101010101" pitchFamily="49" charset="-122"/>
              </a:rPr>
              <a:t>威尼斯的小艇</a:t>
            </a: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6948264" y="1906277"/>
            <a:ext cx="553998" cy="199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水城特有风光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689432" y="1752320"/>
            <a:ext cx="180020" cy="2108748"/>
          </a:xfrm>
          <a:prstGeom prst="leftBrac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54938" y="1265138"/>
            <a:ext cx="4928396" cy="1214843"/>
            <a:chOff x="1854938" y="1265138"/>
            <a:chExt cx="4928396" cy="1214843"/>
          </a:xfrm>
        </p:grpSpPr>
        <p:sp>
          <p:nvSpPr>
            <p:cNvPr id="16" name="文本框 9"/>
            <p:cNvSpPr txBox="1">
              <a:spLocks noChangeArrowheads="1"/>
            </p:cNvSpPr>
            <p:nvPr/>
          </p:nvSpPr>
          <p:spPr bwMode="auto">
            <a:xfrm>
              <a:off x="1854938" y="1265138"/>
              <a:ext cx="823940" cy="836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50000"/>
                </a:lnSpc>
                <a:defRPr/>
              </a:pPr>
              <a:r>
                <a:rPr lang="zh-CN" altLang="en-US" sz="2400" b="1" dirty="0" smtClean="0">
                  <a:solidFill>
                    <a:srgbClr val="0066CC"/>
                  </a:solidFill>
                  <a:latin typeface="楷体" pitchFamily="49" charset="-122"/>
                  <a:ea typeface="楷体" pitchFamily="49" charset="-122"/>
                </a:rPr>
                <a:t>样子</a:t>
              </a:r>
              <a:endParaRPr lang="en-US" altLang="zh-CN" sz="2400" b="1" dirty="0" smtClean="0">
                <a:solidFill>
                  <a:srgbClr val="0066CC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4" name="左大括号 13"/>
            <p:cNvSpPr/>
            <p:nvPr/>
          </p:nvSpPr>
          <p:spPr>
            <a:xfrm>
              <a:off x="2678878" y="1520658"/>
              <a:ext cx="140528" cy="795928"/>
            </a:xfrm>
            <a:prstGeom prst="leftBrac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文本框 9"/>
            <p:cNvSpPr txBox="1">
              <a:spLocks noChangeArrowheads="1"/>
            </p:cNvSpPr>
            <p:nvPr/>
          </p:nvSpPr>
          <p:spPr bwMode="auto">
            <a:xfrm>
              <a:off x="2808380" y="1279652"/>
              <a:ext cx="3974954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外形：独木舟、新月、水蛇</a:t>
              </a:r>
              <a:endParaRPr lang="en-US" altLang="zh-CN" sz="2400" b="1" dirty="0" smtClean="0">
                <a:latin typeface="楷体" pitchFamily="49" charset="-122"/>
                <a:ea typeface="楷体" pitchFamily="49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行动：轻快灵活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22" name="左大括号 21"/>
          <p:cNvSpPr/>
          <p:nvPr/>
        </p:nvSpPr>
        <p:spPr>
          <a:xfrm flipH="1">
            <a:off x="6783334" y="1520658"/>
            <a:ext cx="180020" cy="2806744"/>
          </a:xfrm>
          <a:prstGeom prst="leftBrac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75495" y="2736330"/>
            <a:ext cx="5809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rgbClr val="0066CC"/>
                </a:solidFill>
                <a:latin typeface="楷体" pitchFamily="49" charset="-122"/>
                <a:ea typeface="楷体" pitchFamily="49" charset="-122"/>
              </a:rPr>
              <a:t>船夫</a:t>
            </a:r>
            <a:r>
              <a:rPr lang="zh-CN" altLang="en-US" sz="2400" b="1" dirty="0" smtClean="0">
                <a:solidFill>
                  <a:srgbClr val="0066CC"/>
                </a:solidFill>
                <a:latin typeface="楷体" pitchFamily="49" charset="-122"/>
                <a:ea typeface="楷体" pitchFamily="49" charset="-122"/>
              </a:rPr>
              <a:t>技术好</a:t>
            </a:r>
            <a:r>
              <a:rPr lang="en-US" altLang="zh-CN" sz="2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4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操作自如、快而稳</a:t>
            </a:r>
            <a:endParaRPr lang="en-US" altLang="zh-CN" sz="24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908944" y="3075806"/>
            <a:ext cx="4834898" cy="1410606"/>
            <a:chOff x="1908944" y="3075806"/>
            <a:chExt cx="4834898" cy="1410606"/>
          </a:xfrm>
        </p:grpSpPr>
        <p:sp>
          <p:nvSpPr>
            <p:cNvPr id="18" name="左大括号 17"/>
            <p:cNvSpPr/>
            <p:nvPr/>
          </p:nvSpPr>
          <p:spPr>
            <a:xfrm>
              <a:off x="2639386" y="3244187"/>
              <a:ext cx="180020" cy="983747"/>
            </a:xfrm>
            <a:prstGeom prst="leftBrac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9"/>
            <p:cNvSpPr txBox="1">
              <a:spLocks noChangeArrowheads="1"/>
            </p:cNvSpPr>
            <p:nvPr/>
          </p:nvSpPr>
          <p:spPr bwMode="auto">
            <a:xfrm>
              <a:off x="2768888" y="3075806"/>
              <a:ext cx="3974954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白天：各种人  小艇</a:t>
              </a:r>
              <a:endParaRPr lang="en-US" altLang="zh-CN" sz="2400" b="1" dirty="0" smtClean="0">
                <a:latin typeface="楷体" pitchFamily="49" charset="-122"/>
                <a:ea typeface="楷体" pitchFamily="49" charset="-122"/>
              </a:endParaRPr>
            </a:p>
            <a:p>
              <a:pPr>
                <a:defRPr/>
              </a:pP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夜晚：小艇动  小艇不动</a:t>
              </a:r>
              <a:endParaRPr lang="en-US" altLang="zh-CN" sz="2400" b="1" dirty="0" smtClean="0">
                <a:latin typeface="楷体" pitchFamily="49" charset="-122"/>
                <a:ea typeface="楷体" pitchFamily="49" charset="-122"/>
              </a:endParaRPr>
            </a:p>
            <a:p>
              <a:pPr>
                <a:defRPr/>
              </a:pP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       热闹     静寂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908944" y="3286083"/>
              <a:ext cx="80369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2400" b="1" smtClean="0">
                  <a:solidFill>
                    <a:srgbClr val="0066CC"/>
                  </a:solidFill>
                  <a:latin typeface="楷体" pitchFamily="49" charset="-122"/>
                  <a:ea typeface="楷体" pitchFamily="49" charset="-122"/>
                </a:rPr>
                <a:t>人们 </a:t>
              </a:r>
              <a:endParaRPr lang="en-US" altLang="zh-CN" sz="2400" b="1" smtClean="0">
                <a:solidFill>
                  <a:srgbClr val="0066CC"/>
                </a:solidFill>
                <a:latin typeface="楷体" pitchFamily="49" charset="-122"/>
                <a:ea typeface="楷体" pitchFamily="49" charset="-122"/>
              </a:endParaRPr>
            </a:p>
            <a:p>
              <a:pPr lvl="0">
                <a:defRPr/>
              </a:pPr>
              <a:r>
                <a:rPr lang="en-US" altLang="zh-CN" sz="2400" b="1">
                  <a:solidFill>
                    <a:srgbClr val="0066CC"/>
                  </a:solidFill>
                  <a:latin typeface="楷体" pitchFamily="49" charset="-122"/>
                  <a:ea typeface="楷体" pitchFamily="49" charset="-122"/>
                </a:rPr>
                <a:t> </a:t>
              </a:r>
              <a:r>
                <a:rPr lang="zh-CN" altLang="en-US" sz="2400" b="1" smtClean="0">
                  <a:solidFill>
                    <a:srgbClr val="0066CC"/>
                  </a:solidFill>
                  <a:latin typeface="楷体" pitchFamily="49" charset="-122"/>
                  <a:ea typeface="楷体" pitchFamily="49" charset="-122"/>
                </a:rPr>
                <a:t>的</a:t>
              </a:r>
              <a:endParaRPr lang="en-US" altLang="zh-CN" sz="2400" b="1" smtClean="0">
                <a:solidFill>
                  <a:srgbClr val="0066CC"/>
                </a:solidFill>
                <a:latin typeface="楷体" pitchFamily="49" charset="-122"/>
                <a:ea typeface="楷体" pitchFamily="49" charset="-122"/>
              </a:endParaRPr>
            </a:p>
            <a:p>
              <a:pPr lvl="0">
                <a:defRPr/>
              </a:pPr>
              <a:r>
                <a:rPr lang="zh-CN" altLang="en-US" sz="2400" b="1" smtClean="0">
                  <a:solidFill>
                    <a:srgbClr val="0066CC"/>
                  </a:solidFill>
                  <a:latin typeface="楷体" pitchFamily="49" charset="-122"/>
                  <a:ea typeface="楷体" pitchFamily="49" charset="-122"/>
                </a:rPr>
                <a:t>活</a:t>
              </a:r>
              <a:r>
                <a:rPr lang="zh-CN" altLang="en-US" sz="2400" b="1" dirty="0" smtClean="0">
                  <a:solidFill>
                    <a:srgbClr val="0066CC"/>
                  </a:solidFill>
                  <a:latin typeface="楷体" pitchFamily="49" charset="-122"/>
                  <a:ea typeface="楷体" pitchFamily="49" charset="-122"/>
                </a:rPr>
                <a:t>动</a:t>
              </a:r>
              <a:endParaRPr lang="zh-CN" altLang="en-US" sz="2400" b="1" dirty="0">
                <a:solidFill>
                  <a:srgbClr val="0066CC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744207" y="2331147"/>
            <a:ext cx="5809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rgbClr val="0066CC"/>
                </a:solidFill>
                <a:latin typeface="楷体" pitchFamily="49" charset="-122"/>
                <a:ea typeface="楷体" pitchFamily="49" charset="-122"/>
              </a:rPr>
              <a:t>乘坐感受</a:t>
            </a:r>
            <a:r>
              <a:rPr lang="en-US" altLang="zh-CN" sz="2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舒适、有情趣</a:t>
            </a:r>
            <a:endParaRPr lang="en-US" altLang="zh-CN" sz="24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4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55" y="292748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3" y="287985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框 14"/>
          <p:cNvSpPr txBox="1"/>
          <p:nvPr/>
        </p:nvSpPr>
        <p:spPr>
          <a:xfrm>
            <a:off x="579742" y="25934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 animBg="1"/>
      <p:bldP spid="22" grpId="0" animBg="1"/>
      <p:bldP spid="3" grpId="0"/>
      <p:bldP spid="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9232" y="1180946"/>
            <a:ext cx="7721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这篇课文通过介绍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________________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_______________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3200" b="1" u="sng" smtClean="0">
                <a:latin typeface="楷体" pitchFamily="49" charset="-122"/>
                <a:ea typeface="楷体" pitchFamily="49" charset="-122"/>
              </a:rPr>
              <a:t>___________________    _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__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__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以及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_______________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为我们展示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了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______________________________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54252" y="1313648"/>
            <a:ext cx="43982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威尼斯小艇的样子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277165" y="1982170"/>
            <a:ext cx="4807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船夫驾驶小艇的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高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超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699792" y="2724027"/>
            <a:ext cx="3068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威尼斯人的活动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307763" y="3473828"/>
            <a:ext cx="63528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威尼斯这座水上名城特有的风光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27584" y="1986975"/>
            <a:ext cx="3068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乘坐小艇的感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受</a:t>
            </a:r>
            <a:endParaRPr lang="zh-CN" altLang="en-US" dirty="0"/>
          </a:p>
        </p:txBody>
      </p:sp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73" y="41436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86" y="45246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4"/>
          <p:cNvSpPr txBox="1"/>
          <p:nvPr/>
        </p:nvSpPr>
        <p:spPr>
          <a:xfrm>
            <a:off x="847411" y="411510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827583" y="274529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技术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9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35896" y="483518"/>
            <a:ext cx="165618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itchFamily="2" charset="-122"/>
                <a:ea typeface="黑体" pitchFamily="2" charset="-122"/>
              </a:rPr>
              <a:t>推荐阅读</a:t>
            </a:r>
            <a:endParaRPr lang="zh-CN" altLang="en-US" sz="28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3774"/>
            <a:ext cx="2278540" cy="2880321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0" y="1225707"/>
            <a:ext cx="2232248" cy="2868489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4973" y="4223719"/>
            <a:ext cx="2376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 smtClean="0">
                <a:solidFill>
                  <a:srgbClr val="0000FF"/>
                </a:solidFill>
              </a:rPr>
              <a:t>《</a:t>
            </a:r>
            <a:r>
              <a:rPr lang="zh-CN" altLang="en-US" sz="2600" b="1" dirty="0" smtClean="0">
                <a:solidFill>
                  <a:srgbClr val="0000FF"/>
                </a:solidFill>
              </a:rPr>
              <a:t>百万英镑</a:t>
            </a:r>
            <a:r>
              <a:rPr lang="en-US" altLang="zh-CN" sz="2600" b="1" dirty="0" smtClean="0">
                <a:solidFill>
                  <a:srgbClr val="0000FF"/>
                </a:solidFill>
              </a:rPr>
              <a:t>》</a:t>
            </a:r>
            <a:endParaRPr lang="zh-CN" altLang="en-US" sz="26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4008" y="4233055"/>
            <a:ext cx="329609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 smtClean="0">
                <a:solidFill>
                  <a:srgbClr val="0000FF"/>
                </a:solidFill>
              </a:rPr>
              <a:t>《</a:t>
            </a:r>
            <a:r>
              <a:rPr lang="zh-CN" altLang="en-US" sz="2600" b="1" smtClean="0">
                <a:solidFill>
                  <a:srgbClr val="0000FF"/>
                </a:solidFill>
              </a:rPr>
              <a:t>汤姆</a:t>
            </a:r>
            <a:r>
              <a:rPr lang="en-US" altLang="zh-CN" sz="2600" b="1" smtClean="0">
                <a:solidFill>
                  <a:srgbClr val="0000FF"/>
                </a:solidFill>
              </a:rPr>
              <a:t>·</a:t>
            </a:r>
            <a:r>
              <a:rPr lang="zh-CN" altLang="en-US" sz="2600" b="1" smtClean="0">
                <a:solidFill>
                  <a:srgbClr val="0000FF"/>
                </a:solidFill>
              </a:rPr>
              <a:t>索</a:t>
            </a:r>
            <a:r>
              <a:rPr lang="zh-CN" altLang="en-US" sz="2600" b="1" dirty="0" smtClean="0">
                <a:solidFill>
                  <a:srgbClr val="0000FF"/>
                </a:solidFill>
              </a:rPr>
              <a:t>亚历险记</a:t>
            </a:r>
            <a:r>
              <a:rPr lang="en-US" altLang="zh-CN" sz="2600" b="1" dirty="0" smtClean="0">
                <a:solidFill>
                  <a:srgbClr val="0000FF"/>
                </a:solidFill>
              </a:rPr>
              <a:t>》</a:t>
            </a:r>
            <a:endParaRPr lang="zh-CN" altLang="en-US" sz="2600" b="1" dirty="0">
              <a:solidFill>
                <a:srgbClr val="0000FF"/>
              </a:solidFill>
            </a:endParaRPr>
          </a:p>
        </p:txBody>
      </p:sp>
      <p:pic>
        <p:nvPicPr>
          <p:cNvPr id="10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21" y="34283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1" y="34442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4"/>
          <p:cNvSpPr txBox="1"/>
          <p:nvPr/>
        </p:nvSpPr>
        <p:spPr>
          <a:xfrm>
            <a:off x="689034" y="312199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112426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indent="-628650"/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根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据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课文理解，判断下面说法的正误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077" y="1566769"/>
            <a:ext cx="7992888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lnSpc>
                <a:spcPct val="13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课文介绍了威尼斯小艇的样子、船夫驾驶小艇的高超技术两个方面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。（ 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     ）</a:t>
            </a:r>
            <a:endParaRPr lang="zh-CN" altLang="en-US" sz="2800" b="1" dirty="0">
              <a:solidFill>
                <a:prstClr val="black"/>
              </a:solidFill>
              <a:ea typeface="楷体" panose="02010609060101010101" pitchFamily="49" charset="-122"/>
            </a:endParaRPr>
          </a:p>
          <a:p>
            <a:pPr marL="266700" lvl="0" indent="-266700">
              <a:lnSpc>
                <a:spcPct val="13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课文通过动态、静态的描写，生动地写出了威尼斯小艇的特点和作用。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（      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）</a:t>
            </a:r>
          </a:p>
          <a:p>
            <a:pPr marL="266700" lvl="0" indent="-266700">
              <a:lnSpc>
                <a:spcPct val="13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3.《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威尼斯的小艇</a:t>
            </a:r>
            <a:r>
              <a:rPr lang="en-US" altLang="zh-CN" sz="2800" b="1" dirty="0">
                <a:solidFill>
                  <a:prstClr val="black"/>
                </a:solidFill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是美国著名作家马克</a:t>
            </a:r>
            <a:r>
              <a:rPr lang="en-US" altLang="zh-CN" sz="2800" b="1" dirty="0">
                <a:solidFill>
                  <a:prstClr val="black"/>
                </a:solidFill>
                <a:ea typeface="楷体" panose="02010609060101010101" pitchFamily="49" charset="-122"/>
              </a:rPr>
              <a:t>·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吐温的一篇状物记叙文。（  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     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4838835" y="3291893"/>
            <a:ext cx="504056" cy="523220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ea typeface="楷体" panose="02010609060101010101" pitchFamily="49" charset="-122"/>
                <a:cs typeface="汉语拼音" panose="020B0604020202020204" pitchFamily="34" charset="0"/>
              </a:rPr>
              <a:t>√</a:t>
            </a:r>
            <a:endParaRPr lang="zh-CN" altLang="en-US" b="1" dirty="0"/>
          </a:p>
        </p:txBody>
      </p:sp>
      <p:sp>
        <p:nvSpPr>
          <p:cNvPr id="7" name="矩形 6"/>
          <p:cNvSpPr/>
          <p:nvPr/>
        </p:nvSpPr>
        <p:spPr>
          <a:xfrm>
            <a:off x="4492356" y="2184735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ea typeface="楷体" panose="02010609060101010101" pitchFamily="49" charset="-122"/>
                <a:cs typeface="汉语拼音" panose="020B0604020202020204" pitchFamily="34" charset="0"/>
              </a:rPr>
              <a:t>×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90249" y="4387046"/>
            <a:ext cx="504056" cy="523220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ea typeface="楷体" panose="02010609060101010101" pitchFamily="49" charset="-122"/>
                <a:cs typeface="汉语拼音" panose="020B0604020202020204" pitchFamily="34" charset="0"/>
              </a:rPr>
              <a:t>√</a:t>
            </a:r>
            <a:endParaRPr lang="zh-CN" altLang="en-US" b="1" dirty="0"/>
          </a:p>
        </p:txBody>
      </p:sp>
      <p:pic>
        <p:nvPicPr>
          <p:cNvPr id="9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99" y="33782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2" y="35528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611560" y="309246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297524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203598"/>
            <a:ext cx="74168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indent="-628650">
              <a:lnSpc>
                <a:spcPct val="150000"/>
              </a:lnSpc>
            </a:pPr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小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练笔。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marL="628650" indent="-628650">
              <a:lnSpc>
                <a:spcPct val="150000"/>
              </a:lnSpc>
            </a:pPr>
            <a:r>
              <a:rPr lang="en-US" altLang="zh-CN" sz="2800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800" smtClean="0">
                <a:latin typeface="黑体" pitchFamily="49" charset="-122"/>
                <a:ea typeface="黑体" pitchFamily="49" charset="-122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载号称“东方威尼斯”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苏州的图片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选择自己最喜欢的画面，抓住特点，仿照课文第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自然的写法，写一写“苏州的小艇”吧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21" y="38787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6" y="39740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899592" y="362001"/>
            <a:ext cx="265142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217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2597</Words>
  <Application>Microsoft Office PowerPoint</Application>
  <PresentationFormat>全屏显示(16:9)</PresentationFormat>
  <Paragraphs>278</Paragraphs>
  <Slides>45</Slides>
  <Notes>8</Notes>
  <HiddenSlides>0</HiddenSlides>
  <MMClips>5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45</vt:i4>
      </vt:variant>
    </vt:vector>
  </HeadingPairs>
  <TitlesOfParts>
    <vt:vector size="60" baseType="lpstr">
      <vt:lpstr>Arial</vt:lpstr>
      <vt:lpstr>宋体</vt:lpstr>
      <vt:lpstr>黑体</vt:lpstr>
      <vt:lpstr>Calibri</vt:lpstr>
      <vt:lpstr>汉语拼音</vt:lpstr>
      <vt:lpstr>Kaiti SC</vt:lpstr>
      <vt:lpstr>幼圆</vt:lpstr>
      <vt:lpstr>仿宋</vt:lpstr>
      <vt:lpstr>微软雅黑</vt:lpstr>
      <vt:lpstr>华文楷体</vt:lpstr>
      <vt:lpstr>Xingkai SC</vt:lpstr>
      <vt:lpstr>楷体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2024-12-16T02:14:31Z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