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66" r:id="rId5"/>
    <p:sldId id="2067" r:id="rId6"/>
    <p:sldId id="2068" r:id="rId7"/>
    <p:sldId id="2070" r:id="rId8"/>
    <p:sldId id="2071" r:id="rId9"/>
    <p:sldId id="2073" r:id="rId10"/>
    <p:sldId id="2078" r:id="rId11"/>
    <p:sldId id="2061" r:id="rId12"/>
  </p:sldIdLst>
  <p:sldSz cx="9144000" cy="5143500" type="screen16x9"/>
  <p:notesSz cx="6858000" cy="9144000"/>
  <p:embeddedFontLst>
    <p:embeddedFont>
      <p:font typeface="楷体" pitchFamily="49" charset="-122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黑体" pitchFamily="49" charset="-122"/>
      <p:regular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152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3494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691680" y="1279153"/>
            <a:ext cx="5544616" cy="1076573"/>
            <a:chOff x="2339752" y="1347614"/>
            <a:chExt cx="5544616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4570412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牧场之国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67060" y="2240065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19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3" name="yt_shape_10663"/>
          <p:cNvSpPr txBox="1"/>
          <p:nvPr/>
        </p:nvSpPr>
        <p:spPr>
          <a:xfrm>
            <a:off x="1296000" y="843558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664" name="yt_image_106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2057829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66" name="yt_shape_10666"/>
          <p:cNvSpPr txBox="1"/>
          <p:nvPr/>
        </p:nvSpPr>
        <p:spPr>
          <a:xfrm>
            <a:off x="7019128" y="3120540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19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667" name="yt_shape_10667"/>
          <p:cNvSpPr txBox="1"/>
          <p:nvPr/>
        </p:nvSpPr>
        <p:spPr>
          <a:xfrm>
            <a:off x="1296000" y="2080670"/>
            <a:ext cx="4216539" cy="186519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1043940" algn="l"/>
                <a:tab pos="2087880" algn="l"/>
                <a:tab pos="3131820" algn="l"/>
                <a:tab pos="4175760" algn="l"/>
                <a:tab pos="5219700" algn="l"/>
                <a:tab pos="626364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仪态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威严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丝绒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骏马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043940" algn="l"/>
                <a:tab pos="2087880" algn="l"/>
                <a:tab pos="3131820" algn="l"/>
                <a:tab pos="4175760" algn="l"/>
                <a:tab pos="5219700" algn="l"/>
                <a:tab pos="626364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遮掩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飞驰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辽阔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板凳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043940" algn="l"/>
                <a:tab pos="2087880" algn="l"/>
                <a:tab pos="3131820" algn="l"/>
                <a:tab pos="4175760" algn="l"/>
                <a:tab pos="5219700" algn="l"/>
                <a:tab pos="626364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舒缓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恢复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牲畜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灯塔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9" name="yt_shape_10669"/>
          <p:cNvSpPr txBox="1"/>
          <p:nvPr/>
        </p:nvSpPr>
        <p:spPr>
          <a:xfrm>
            <a:off x="1296000" y="935999"/>
            <a:ext cx="551593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”画出正确的字音或字形。</a:t>
            </a:r>
          </a:p>
        </p:txBody>
      </p:sp>
      <p:sp>
        <p:nvSpPr>
          <p:cNvPr id="10670" name="yt_shape_10670"/>
          <p:cNvSpPr txBox="1"/>
          <p:nvPr/>
        </p:nvSpPr>
        <p:spPr>
          <a:xfrm>
            <a:off x="1296000" y="1551301"/>
            <a:ext cx="6980181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029075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毛</a:t>
            </a:r>
            <a:r>
              <a:rPr lang="zh-CN" altLang="zh-CN" sz="2800" b="1" i="0" u="none" spc="-196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毡</a:t>
            </a:r>
            <a:r>
              <a:rPr lang="en-US" altLang="zh-CN" sz="4200" b="1" i="0" u="none" spc="-1008" baseline="-3500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zhān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shān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牛</a:t>
            </a:r>
            <a:r>
              <a:rPr lang="zh-CN" altLang="zh-CN" sz="2800" b="1" i="0" u="none" spc="-196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犊</a:t>
            </a:r>
            <a:r>
              <a:rPr lang="en-US" altLang="zh-CN" sz="4200" b="1" i="0" u="none" spc="-1008" baseline="-3500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dú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lú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671" name="yt_shape_10671"/>
          <p:cNvSpPr txBox="1"/>
          <p:nvPr/>
        </p:nvSpPr>
        <p:spPr>
          <a:xfrm>
            <a:off x="1296000" y="2174618"/>
            <a:ext cx="6593152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029075" algn="l"/>
              </a:tabLst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吆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喝（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yòu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yāo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（骏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俊）马</a:t>
            </a:r>
          </a:p>
        </p:txBody>
      </p:sp>
      <p:sp>
        <p:nvSpPr>
          <p:cNvPr id="10672" name="yt_shape_10672"/>
          <p:cNvSpPr txBox="1"/>
          <p:nvPr/>
        </p:nvSpPr>
        <p:spPr>
          <a:xfrm>
            <a:off x="1296000" y="2797935"/>
            <a:ext cx="6593152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029075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（绵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棉）羊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铃（铛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裆）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875637" y="150449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69748" y="150449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92595" y="212781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92763" y="212781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63688" y="2751129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49951" y="2751129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3" name="yt_shape_10673"/>
          <p:cNvSpPr txBox="1"/>
          <p:nvPr/>
        </p:nvSpPr>
        <p:spPr>
          <a:xfrm>
            <a:off x="1296000" y="935999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674" name="yt_shape_10674"/>
          <p:cNvSpPr txBox="1"/>
          <p:nvPr/>
        </p:nvSpPr>
        <p:spPr>
          <a:xfrm>
            <a:off x="1296000" y="1551301"/>
            <a:ext cx="7307999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羊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圈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juān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quān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juàn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圈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套（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juān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quān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juàn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</a:p>
        </p:txBody>
      </p:sp>
      <p:sp>
        <p:nvSpPr>
          <p:cNvPr id="10675" name="yt_shape_10675"/>
          <p:cNvSpPr txBox="1"/>
          <p:nvPr/>
        </p:nvSpPr>
        <p:spPr>
          <a:xfrm>
            <a:off x="1296000" y="2812933"/>
            <a:ext cx="5624040" cy="545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圈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在家里（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juān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quān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juàn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436096" y="1504495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40194" y="2156723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63888" y="2766127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6" name="yt_shape_10676"/>
          <p:cNvSpPr txBox="1"/>
          <p:nvPr/>
        </p:nvSpPr>
        <p:spPr>
          <a:xfrm>
            <a:off x="1296000" y="935999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677" name="yt_image_106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3176" y="2184287"/>
            <a:ext cx="2196020" cy="93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79" name="yt_shape_10679"/>
          <p:cNvSpPr txBox="1"/>
          <p:nvPr/>
        </p:nvSpPr>
        <p:spPr>
          <a:xfrm>
            <a:off x="1296000" y="1547567"/>
            <a:ext cx="685283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镶嵌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把一个物体嵌入另一个物体中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680" name="yt_shape_10680"/>
          <p:cNvSpPr txBox="1"/>
          <p:nvPr/>
        </p:nvSpPr>
        <p:spPr>
          <a:xfrm>
            <a:off x="1296000" y="2162869"/>
            <a:ext cx="5049459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赞许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认为好而加以称赞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681" name="yt_shape_10681"/>
          <p:cNvSpPr txBox="1"/>
          <p:nvPr/>
        </p:nvSpPr>
        <p:spPr>
          <a:xfrm>
            <a:off x="1296000" y="2778171"/>
            <a:ext cx="577081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膘肥体壮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形容牲畜肥壮结实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34739" y="1475361"/>
            <a:ext cx="51807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把一个物体嵌入另一个物体中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4739" y="2090663"/>
            <a:ext cx="339477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认为好而加以称赞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49114" y="2705965"/>
            <a:ext cx="339477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形容牲畜肥壮结实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yt_shape_10682"/>
          <p:cNvSpPr txBox="1"/>
          <p:nvPr/>
        </p:nvSpPr>
        <p:spPr>
          <a:xfrm>
            <a:off x="1296000" y="3385798"/>
            <a:ext cx="5049459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成千上万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形容数量很多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349114" y="3313592"/>
            <a:ext cx="268039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形容数量很多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6" name="yt_shape_10686"/>
          <p:cNvSpPr txBox="1"/>
          <p:nvPr/>
        </p:nvSpPr>
        <p:spPr>
          <a:xfrm>
            <a:off x="1296001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”画出描写草原辽阔和花牛数量多的句子。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687" name="yt_shape_10687"/>
          <p:cNvSpPr txBox="1"/>
          <p:nvPr/>
        </p:nvSpPr>
        <p:spPr>
          <a:xfrm>
            <a:off x="1296000" y="2197631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极目远眺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四周全是碧绿的丝绒般的草原和黑白两色的花牛。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687"/>
          <p:cNvSpPr txBox="1"/>
          <p:nvPr/>
        </p:nvSpPr>
        <p:spPr>
          <a:xfrm>
            <a:off x="1296000" y="2197631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极目远眺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四周全是碧绿的丝绒般的草原和黑白两色的花牛。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8" name="yt_shape_10688"/>
          <p:cNvSpPr txBox="1"/>
          <p:nvPr/>
        </p:nvSpPr>
        <p:spPr>
          <a:xfrm>
            <a:off x="1296000" y="674340"/>
            <a:ext cx="6296596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课文是围绕哪句话来写的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？（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graphicFrame>
        <p:nvGraphicFramePr>
          <p:cNvPr id="10689" name="yt_table_10689" title="H_226.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086555"/>
              </p:ext>
            </p:extLst>
          </p:nvPr>
        </p:nvGraphicFramePr>
        <p:xfrm>
          <a:off x="1296000" y="1231120"/>
          <a:ext cx="7221539" cy="3200400"/>
        </p:xfrm>
        <a:graphic>
          <a:graphicData uri="http://schemas.openxmlformats.org/drawingml/2006/table">
            <a:tbl>
              <a:tblPr/>
              <a:tblGrid>
                <a:gridCol w="7221539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这就是真正的荷兰。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极目远眺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四周全是碧绿的丝绒般的草原和黑白两色的花牛。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荷兰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是水之国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花之国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也是牧场之国。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车船过后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一切又恢复了平静。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471727" y="627534"/>
            <a:ext cx="4372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4" name="yt_shape_10694"/>
          <p:cNvSpPr txBox="1"/>
          <p:nvPr/>
        </p:nvSpPr>
        <p:spPr>
          <a:xfrm>
            <a:off x="1115616" y="627534"/>
            <a:ext cx="7307999" cy="3877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荷兰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亦称“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尼德兰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”。欧洲西部国家。西、北两面临北海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东同德国、南同比利时为邻。温带阔叶林气候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冬温夏凉</a:t>
            </a:r>
            <a:r>
              <a:rPr lang="zh-CN" altLang="zh-CN" sz="2800" b="1" i="0" u="none" spc="150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风车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木鞋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奶酪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郁金香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号称“荷兰四宝”。人们常把荷兰称为“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风车之国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”。</a:t>
            </a:r>
            <a:r>
              <a:rPr lang="en-US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071446" y="555328"/>
            <a:ext cx="1722882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尼德兰</a:t>
            </a:r>
            <a:r>
              <a:rPr kumimoji="0" lang="zh-CN" altLang="zh-CN" sz="2800" b="1" i="0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52542" y="2475568"/>
            <a:ext cx="131032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风车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86907" y="2476384"/>
            <a:ext cx="131032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木鞋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33885" y="2475568"/>
            <a:ext cx="131032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奶酪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64288" y="2475568"/>
            <a:ext cx="55632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郁</a:t>
            </a:r>
            <a:r>
              <a:rPr kumimoji="0" lang="zh-CN" altLang="en-US" sz="2800" b="1" i="0" strike="noStrike" kern="1200" cap="none" spc="15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金香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90646" y="3767024"/>
            <a:ext cx="206127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风车之国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8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55865543-c819-41c4-918a-3990ee17d5ff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全屏显示(16:9)</PresentationFormat>
  <Paragraphs>53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楷体</vt:lpstr>
      <vt:lpstr>Calibri</vt:lpstr>
      <vt:lpstr>黑体</vt:lpstr>
      <vt:lpstr>BZ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BDC4DC1516254505A604BD7A3E978EB3</vt:lpwstr>
  </property>
</Properties>
</file>