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notesMasterIdLst>
    <p:notesMasterId r:id="rId10"/>
  </p:notesMasterIdLst>
  <p:handoutMasterIdLst>
    <p:handoutMasterId r:id="rId11"/>
  </p:handoutMasterIdLst>
  <p:sldIdLst>
    <p:sldId id="314" r:id="rId2"/>
    <p:sldId id="315" r:id="rId3"/>
    <p:sldId id="316" r:id="rId4"/>
    <p:sldId id="318" r:id="rId5"/>
    <p:sldId id="317" r:id="rId6"/>
    <p:sldId id="319" r:id="rId7"/>
    <p:sldId id="320" r:id="rId8"/>
    <p:sldId id="263" r:id="rId9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026" y="-18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-2820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3DE20E-D4C3-447A-8A0B-155F9B55DB3B}" type="datetimeFigureOut">
              <a:rPr lang="zh-CN" altLang="en-US" smtClean="0"/>
              <a:t>2023/12/19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15DD3B-43F7-4CCF-B8EB-70AA5820A1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93763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BC1909-AFC1-4DCB-8CBE-C58DF10A5F52}" type="datetimeFigureOut">
              <a:rPr lang="zh-CN" altLang="en-US" smtClean="0"/>
              <a:t>2023/12/19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BBCDE-EC30-4F58-8CA8-98D3AFDDD4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855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>
                <a:solidFill>
                  <a:prstClr val="black"/>
                </a:solidFill>
              </a:rPr>
              <a:pPr/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34077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8571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" y="3658195"/>
            <a:ext cx="9047163" cy="175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3828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0" y="103733"/>
            <a:ext cx="3419872" cy="307777"/>
            <a:chOff x="-36512" y="134511"/>
            <a:chExt cx="2771800" cy="307777"/>
          </a:xfrm>
        </p:grpSpPr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CD184A55-3423-F349-98B8-52F211EB9433}"/>
                </a:ext>
              </a:extLst>
            </p:cNvPr>
            <p:cNvSpPr/>
            <p:nvPr/>
          </p:nvSpPr>
          <p:spPr>
            <a:xfrm flipH="1">
              <a:off x="-36512" y="159510"/>
              <a:ext cx="2771800" cy="252000"/>
            </a:xfrm>
            <a:prstGeom prst="rect">
              <a:avLst/>
            </a:prstGeom>
            <a:gradFill flip="none" rotWithShape="1">
              <a:gsLst>
                <a:gs pos="40000">
                  <a:sysClr val="window" lastClr="FFFFFF"/>
                </a:gs>
                <a:gs pos="99000">
                  <a:sysClr val="window" lastClr="FFFFFF">
                    <a:alpha val="0"/>
                  </a:sysClr>
                </a:gs>
                <a:gs pos="77000">
                  <a:sysClr val="window" lastClr="FFFFFF">
                    <a:alpha val="59000"/>
                  </a:sys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15" name="文本框 1">
              <a:extLst>
                <a:ext uri="{FF2B5EF4-FFF2-40B4-BE49-F238E27FC236}">
                  <a16:creationId xmlns="" xmlns:a16="http://schemas.microsoft.com/office/drawing/2014/main" id="{06E88223-4167-0746-8818-C83637374A72}"/>
                </a:ext>
              </a:extLst>
            </p:cNvPr>
            <p:cNvSpPr txBox="1"/>
            <p:nvPr/>
          </p:nvSpPr>
          <p:spPr>
            <a:xfrm>
              <a:off x="46018" y="134511"/>
              <a:ext cx="145929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itchFamily="49" charset="-122"/>
                  <a:ea typeface="黑体" pitchFamily="49" charset="-122"/>
                </a:rPr>
                <a:t>语文  五年级  </a:t>
              </a:r>
              <a:r>
                <a:rPr kumimoji="1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itchFamily="49" charset="-122"/>
                  <a:ea typeface="黑体" pitchFamily="49" charset="-122"/>
                </a:rPr>
                <a:t>下</a:t>
              </a:r>
              <a:r>
                <a:rPr kumimoji="1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itchFamily="49" charset="-122"/>
                  <a:ea typeface="黑体" pitchFamily="49" charset="-122"/>
                </a:rPr>
                <a:t>册</a:t>
              </a:r>
              <a:endParaRPr kumimoji="1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575376" y="1165498"/>
            <a:ext cx="5993249" cy="1015663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wrap="square" rtlCol="0">
            <a:spAutoFit/>
          </a:bodyPr>
          <a:lstStyle/>
          <a:p>
            <a:pPr algn="ctr" defTabSz="685800"/>
            <a:endParaRPr lang="zh-CN" altLang="en-US" sz="60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2141379" y="1223292"/>
            <a:ext cx="886752" cy="871297"/>
          </a:xfrm>
          <a:prstGeom prst="ellipse">
            <a:avLst/>
          </a:prstGeom>
          <a:solidFill>
            <a:srgbClr val="FFBF53">
              <a:lumMod val="20000"/>
              <a:lumOff val="80000"/>
            </a:srgbClr>
          </a:solidFill>
          <a:ln w="25400" cap="flat" cmpd="sng" algn="ctr">
            <a:solidFill>
              <a:srgbClr val="FFBF53">
                <a:lumMod val="75000"/>
              </a:srgbClr>
            </a:solidFill>
            <a:prstDash val="solid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28432" y="1131590"/>
            <a:ext cx="38952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60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金字塔</a:t>
            </a:r>
          </a:p>
        </p:txBody>
      </p:sp>
      <p:sp>
        <p:nvSpPr>
          <p:cNvPr id="19" name="矩形 18"/>
          <p:cNvSpPr/>
          <p:nvPr/>
        </p:nvSpPr>
        <p:spPr>
          <a:xfrm>
            <a:off x="3421992" y="2512516"/>
            <a:ext cx="22621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0" cap="none" spc="0" normalizeH="0" baseline="0" noProof="0" dirty="0" smtClean="0">
                <a:ln w="18000">
                  <a:solidFill>
                    <a:srgbClr val="F07474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ysClr val="window" lastClr="FFFFFF">
                      <a:alpha val="60000"/>
                    </a:sys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itchFamily="34" charset="-122"/>
                <a:ea typeface="微软雅黑" pitchFamily="34" charset="-122"/>
              </a:rPr>
              <a:t>课课练</a:t>
            </a:r>
            <a:endParaRPr kumimoji="0" lang="zh-CN" altLang="en-US" sz="5400" b="1" i="0" u="none" strike="noStrike" kern="0" cap="none" spc="0" normalizeH="0" baseline="0" noProof="0" dirty="0">
              <a:ln w="18000">
                <a:solidFill>
                  <a:srgbClr val="F07474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101600">
                  <a:sysClr val="window" lastClr="FFFFFF">
                    <a:alpha val="60000"/>
                  </a:sys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100001" y="1160567"/>
            <a:ext cx="134844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0" cap="none" spc="0" normalizeH="0" baseline="0" noProof="0" dirty="0" smtClean="0">
                <a:ln>
                  <a:noFill/>
                </a:ln>
                <a:solidFill>
                  <a:srgbClr val="FFBF53">
                    <a:lumMod val="75000"/>
                  </a:srgb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20</a:t>
            </a:r>
            <a:r>
              <a:rPr kumimoji="0" lang="en-US" altLang="zh-CN" sz="6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 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854473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411510"/>
            <a:ext cx="8018463" cy="421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07904" y="1133331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60951" y="1104755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05844" y="1863927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89551" y="1882976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25588" y="3192061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耀眼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97971" y="3201585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雄浑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15666" y="3949427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神奇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32040" y="3940204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无边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7329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699542"/>
            <a:ext cx="8094663" cy="344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570265" y="2033786"/>
            <a:ext cx="20807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不可思议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67016" y="3499317"/>
            <a:ext cx="20807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熠熠发光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5409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3725" y="213519"/>
            <a:ext cx="4636550" cy="4518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05277" y="1343397"/>
            <a:ext cx="875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比喻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46936" y="2203202"/>
            <a:ext cx="14978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列数字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54766" y="3448546"/>
            <a:ext cx="2377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列</a:t>
            </a:r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数字 作比较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90977" y="4318992"/>
            <a:ext cx="14978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打比方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68586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757363" y="483518"/>
            <a:ext cx="5629275" cy="3989536"/>
            <a:chOff x="1757363" y="526430"/>
            <a:chExt cx="5629275" cy="3989536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7363" y="526430"/>
              <a:ext cx="5629275" cy="300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3" r="253"/>
            <a:stretch/>
          </p:blipFill>
          <p:spPr bwMode="auto">
            <a:xfrm>
              <a:off x="1757363" y="3525366"/>
              <a:ext cx="5629275" cy="990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1757363" y="2819712"/>
            <a:ext cx="5629275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indent="444500"/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作者用重复描写的手法，连用五个表示颜色的词语，浓墨重彩地展现了金字塔的辉煌和美丽。</a:t>
            </a:r>
            <a:endParaRPr lang="en-US" altLang="zh-CN" sz="2000" b="1" dirty="0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  <a:p>
            <a:pPr indent="444500"/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示例：火烧云上来了，天空瞬间被烧得红彤彤的，红色的山川，红色的大地，红色的楼房，连散步的老人和玩耍的孩子也变得红彤彤的。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53813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40" y="339502"/>
            <a:ext cx="4265139" cy="3642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" r="333"/>
          <a:stretch/>
        </p:blipFill>
        <p:spPr bwMode="auto">
          <a:xfrm>
            <a:off x="4846959" y="354468"/>
            <a:ext cx="3877399" cy="1353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13"/>
          <a:stretch/>
        </p:blipFill>
        <p:spPr bwMode="auto">
          <a:xfrm>
            <a:off x="4840636" y="1707654"/>
            <a:ext cx="3890410" cy="264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195966" y="1347614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150</a:t>
            </a:r>
            <a:r>
              <a:rPr lang="zh-CN" altLang="en-US" sz="1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层楼那么高</a:t>
            </a:r>
            <a:endParaRPr lang="zh-CN" altLang="en-US" sz="16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48256" y="2355726"/>
            <a:ext cx="3608020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 sz="1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胡夫金字塔又高又大，砌合紧密，令世人称奇。</a:t>
            </a:r>
            <a:endParaRPr lang="zh-CN" altLang="en-US" sz="16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60032" y="3859183"/>
            <a:ext cx="3871014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《</a:t>
            </a:r>
            <a:r>
              <a:rPr lang="zh-CN" altLang="en-US" sz="1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金字塔夕照</a:t>
            </a:r>
            <a:r>
              <a:rPr lang="en-US" altLang="zh-CN" sz="1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》</a:t>
            </a:r>
            <a:r>
              <a:rPr lang="zh-CN" altLang="en-US" sz="1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介绍时采用的是景色描写的方式，这段话采用的是数字描写的方式。</a:t>
            </a:r>
            <a:endParaRPr lang="zh-CN" altLang="en-US" sz="16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8571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56" b="19724"/>
          <a:stretch/>
        </p:blipFill>
        <p:spPr bwMode="auto">
          <a:xfrm>
            <a:off x="393769" y="295306"/>
            <a:ext cx="5695950" cy="1407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95829" y="1847602"/>
            <a:ext cx="558833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4500"/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示例：我要采用文字和图片相结合的方式来介绍。 </a:t>
            </a:r>
            <a:endParaRPr lang="en-US" altLang="zh-CN" sz="2000" b="1" dirty="0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  <a:p>
            <a:pPr indent="444500"/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这座金字塔叫胡夫金字塔，建于公元前</a:t>
            </a:r>
            <a:r>
              <a:rPr lang="en-US" altLang="zh-CN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2600</a:t>
            </a:r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年左右，重量约</a:t>
            </a:r>
            <a:r>
              <a:rPr lang="en-US" altLang="zh-CN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600</a:t>
            </a:r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万吨，体积约</a:t>
            </a:r>
            <a:r>
              <a:rPr lang="en-US" altLang="zh-CN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260</a:t>
            </a:r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万立方米，塔原高约</a:t>
            </a:r>
            <a:r>
              <a:rPr lang="en-US" altLang="zh-CN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146</a:t>
            </a:r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米，相当于</a:t>
            </a:r>
            <a:r>
              <a:rPr lang="en-US" altLang="zh-CN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50</a:t>
            </a:r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层楼高的摩天大厦。绕金字塔一周，差不多要走</a:t>
            </a:r>
            <a:r>
              <a:rPr lang="en-US" altLang="zh-CN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1000</a:t>
            </a:r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米的路程。塔身由约</a:t>
            </a:r>
            <a:r>
              <a:rPr lang="en-US" altLang="zh-CN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230</a:t>
            </a:r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万块巨石砌成，石块与石块之间砌合得很紧密，几千年过去了，这些石块的接缝处连锋利的刀片都插不进去。真是太不可思议了！</a:t>
            </a:r>
            <a:endParaRPr lang="en-US" altLang="zh-CN" sz="2000" b="1" dirty="0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95306"/>
            <a:ext cx="2658745" cy="1994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8366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839053" y="1576412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 defTabSz="685800"/>
            <a:r>
              <a:rPr kumimoji="1" lang="zh-CN" altLang="en-US" sz="5400" b="1" dirty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时代天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华祝</a:t>
            </a:r>
            <a:r>
              <a:rPr kumimoji="1" lang="zh-CN" altLang="en-US" sz="5400" b="1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你学习进步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！</a:t>
            </a:r>
            <a:endParaRPr kumimoji="1" lang="en-US" altLang="zh-CN" sz="5400" b="1" dirty="0" smtClean="0">
              <a:solidFill>
                <a:srgbClr val="FF660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535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616</TotalTime>
  <Words>257</Words>
  <Application>Microsoft Office PowerPoint</Application>
  <PresentationFormat>全屏显示(16:9)</PresentationFormat>
  <Paragraphs>27</Paragraphs>
  <Slides>8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9" baseType="lpstr"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dxq</cp:lastModifiedBy>
  <cp:revision>79</cp:revision>
  <dcterms:created xsi:type="dcterms:W3CDTF">2021-03-26T07:48:59Z</dcterms:created>
  <dcterms:modified xsi:type="dcterms:W3CDTF">2023-12-19T10:49:27Z</dcterms:modified>
</cp:coreProperties>
</file>