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79" r:id="rId6"/>
    <p:sldId id="2068" r:id="rId7"/>
    <p:sldId id="2070" r:id="rId8"/>
    <p:sldId id="2071" r:id="rId9"/>
    <p:sldId id="2073" r:id="rId10"/>
    <p:sldId id="2078" r:id="rId11"/>
    <p:sldId id="2061" r:id="rId12"/>
  </p:sldIdLst>
  <p:sldSz cx="9144000" cy="5143500" type="screen16x9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黑体" pitchFamily="49" charset="-122"/>
      <p:regular r:id="rId19"/>
    </p:embeddedFont>
    <p:embeddedFont>
      <p:font typeface="楷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7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23728" y="1279153"/>
            <a:ext cx="4464496" cy="1076573"/>
            <a:chOff x="2339752" y="1347614"/>
            <a:chExt cx="4464496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3490292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金字塔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93740" y="2239437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20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8" name="yt_shape_10698"/>
          <p:cNvSpPr txBox="1"/>
          <p:nvPr/>
        </p:nvSpPr>
        <p:spPr>
          <a:xfrm>
            <a:off x="1331640" y="771550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699" name="yt_image_106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966084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01" name="yt_shape_10701"/>
          <p:cNvSpPr txBox="1"/>
          <p:nvPr/>
        </p:nvSpPr>
        <p:spPr>
          <a:xfrm>
            <a:off x="6219326" y="3045364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702" name="yt_shape_10702"/>
          <p:cNvSpPr txBox="1"/>
          <p:nvPr/>
        </p:nvSpPr>
        <p:spPr>
          <a:xfrm>
            <a:off x="1331640" y="1976080"/>
            <a:ext cx="4216539" cy="18651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耀眼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雄浑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激荡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译名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神奇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遐想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幽思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  <a:p>
            <a:pPr hangingPunct="0">
              <a:lnSpc>
                <a:spcPct val="150000"/>
              </a:lnSpc>
              <a:tabLst>
                <a:tab pos="0" algn="l"/>
                <a:tab pos="1043940" algn="l"/>
                <a:tab pos="2087880" algn="l"/>
                <a:tab pos="3131820" algn="l"/>
                <a:tab pos="4175760" algn="l"/>
                <a:tab pos="5219700" algn="l"/>
                <a:tab pos="626364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淤泥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掌握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精湛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4" name="yt_shape_10704"/>
          <p:cNvSpPr txBox="1"/>
          <p:nvPr/>
        </p:nvSpPr>
        <p:spPr>
          <a:xfrm>
            <a:off x="1296000" y="935999"/>
            <a:ext cx="567944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</a:p>
        </p:txBody>
      </p:sp>
      <p:sp>
        <p:nvSpPr>
          <p:cNvPr id="10705" name="yt_shape_10705"/>
          <p:cNvSpPr txBox="1"/>
          <p:nvPr/>
        </p:nvSpPr>
        <p:spPr>
          <a:xfrm>
            <a:off x="1296000" y="1551301"/>
            <a:ext cx="7182736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770255" algn="l"/>
                <a:tab pos="1718945" algn="l"/>
                <a:tab pos="2271395" algn="l"/>
                <a:tab pos="3061335" algn="l"/>
                <a:tab pos="3811905" algn="l"/>
                <a:tab pos="4542790" algn="l"/>
                <a:tab pos="5549900" algn="l"/>
                <a:tab pos="6202045" algn="l"/>
                <a:tab pos="6754495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kuì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nián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yì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rèn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yū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yì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āi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706" name="yt_shape_10706"/>
          <p:cNvSpPr txBox="1"/>
          <p:nvPr/>
        </p:nvSpPr>
        <p:spPr>
          <a:xfrm>
            <a:off x="1300316" y="3147814"/>
            <a:ext cx="683841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770255" algn="l"/>
                <a:tab pos="1718945" algn="l"/>
                <a:tab pos="2271395" algn="l"/>
                <a:tab pos="3061335" algn="l"/>
                <a:tab pos="3811905" algn="l"/>
                <a:tab pos="4542790" algn="l"/>
                <a:tab pos="5549900" algn="l"/>
                <a:tab pos="6202045" algn="l"/>
                <a:tab pos="67544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刃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译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愧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黏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遐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滥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淤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湛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埃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547664" y="2067694"/>
            <a:ext cx="1224136" cy="12961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11760" y="2067694"/>
            <a:ext cx="1152128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195736" y="2067694"/>
            <a:ext cx="1008112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547664" y="2067694"/>
            <a:ext cx="2304256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572000" y="2067694"/>
            <a:ext cx="432048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355976" y="2067694"/>
            <a:ext cx="1008112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084168" y="2067694"/>
            <a:ext cx="360040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5796136" y="2128510"/>
            <a:ext cx="1296144" cy="12353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668344" y="2128510"/>
            <a:ext cx="288032" cy="12353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236296" y="2067694"/>
            <a:ext cx="936104" cy="12961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7" name="yt_shape_10707"/>
          <p:cNvSpPr txBox="1"/>
          <p:nvPr/>
        </p:nvSpPr>
        <p:spPr>
          <a:xfrm>
            <a:off x="1273020" y="1131590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708" name="yt_shape_10708"/>
          <p:cNvSpPr txBox="1"/>
          <p:nvPr/>
        </p:nvSpPr>
        <p:spPr>
          <a:xfrm>
            <a:off x="1273020" y="1746892"/>
            <a:ext cx="812351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4029075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澄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净（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chénɡ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dèn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zh-CN" altLang="zh-CN" sz="2800" b="1" i="0" u="none" spc="-1960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着</a:t>
            </a:r>
            <a:r>
              <a:rPr lang="en-US" altLang="zh-CN" sz="4200" b="1" i="0" u="none" spc="-1008" baseline="-35000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火（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zhe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zháo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709" name="yt_shape_10709"/>
          <p:cNvSpPr txBox="1"/>
          <p:nvPr/>
        </p:nvSpPr>
        <p:spPr>
          <a:xfrm>
            <a:off x="1273020" y="2370209"/>
            <a:ext cx="812351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4029075" algn="l"/>
              </a:tabLst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澄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浆泥（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chén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dèn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看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着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zhe</a:t>
            </a:r>
            <a:r>
              <a:rPr lang="en-US" altLang="zh-CN" sz="2800" b="1" i="0" u="none" dirty="0" err="1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zháo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915816" y="179188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13075" y="1791885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62029" y="24152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4688" y="2415202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0" name="yt_shape_10710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711" name="yt_image_107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147814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13" name="yt_shape_10713"/>
          <p:cNvSpPr txBox="1"/>
          <p:nvPr/>
        </p:nvSpPr>
        <p:spPr>
          <a:xfrm>
            <a:off x="1296000" y="1635646"/>
            <a:ext cx="649216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神秘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使人摸不透的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高深莫测的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714" name="yt_shape_10714"/>
          <p:cNvSpPr txBox="1"/>
          <p:nvPr/>
        </p:nvSpPr>
        <p:spPr>
          <a:xfrm>
            <a:off x="1296000" y="2250948"/>
            <a:ext cx="613148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奇迹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想象不到的不平凡的事情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4739" y="1563440"/>
            <a:ext cx="482352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使人摸不透的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高深莫测的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4739" y="2178742"/>
            <a:ext cx="44663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想象不到的不平凡的事情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8" name="yt_shape_10718"/>
          <p:cNvSpPr txBox="1"/>
          <p:nvPr/>
        </p:nvSpPr>
        <p:spPr>
          <a:xfrm>
            <a:off x="1259632" y="62753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”画出介绍胡夫金字塔建造工艺精湛的句子。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719" name="yt_shape_10719"/>
          <p:cNvSpPr txBox="1"/>
          <p:nvPr/>
        </p:nvSpPr>
        <p:spPr>
          <a:xfrm>
            <a:off x="1259918" y="1889166"/>
            <a:ext cx="7307999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塔身是由一块一块的石头叠加而成的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中间没有任何水泥之类的黏着物。每块石头都磨得很平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至今仍很难用锋利的刀刃插入石块之间的缝隙。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100" b="1" i="0" spc="-100" dirty="0" smtClean="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endParaRPr lang="zh-CN" altLang="zh-CN" sz="100" b="1" i="0" spc="-100" dirty="0">
              <a:solidFill>
                <a:srgbClr val="000000">
                  <a:alpha val="0"/>
                </a:srgbClr>
              </a:solidFill>
              <a:effectLst/>
              <a:latin typeface="BZ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yt_shape_10719"/>
          <p:cNvSpPr txBox="1"/>
          <p:nvPr/>
        </p:nvSpPr>
        <p:spPr>
          <a:xfrm>
            <a:off x="1259631" y="1851670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dirty="0" smtClean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塔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身是由一块一块的石头叠加而成的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中间没有任何水泥之类的黏着物</a:t>
            </a:r>
            <a:r>
              <a:rPr lang="zh-CN" altLang="zh-CN" sz="2800" b="1" i="0" dirty="0" smtClean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cs typeface="宋体" panose="02010600030101010101" pitchFamily="2" charset="-122"/>
              </a:rPr>
              <a:t>石头和石头之间贴合得很紧实，即使是锋利的刀刃也很难插入石块之间的缝隙</a:t>
            </a:r>
            <a:r>
              <a:rPr lang="zh-CN" altLang="zh-CN" sz="2800" b="1" i="0" dirty="0" smtClean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zh-CN" sz="2800" b="1" i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0" name="yt_shape_10720"/>
          <p:cNvSpPr txBox="1"/>
          <p:nvPr/>
        </p:nvSpPr>
        <p:spPr>
          <a:xfrm>
            <a:off x="1296000" y="267494"/>
            <a:ext cx="531876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完成下列表格。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745922"/>
              </p:ext>
            </p:extLst>
          </p:nvPr>
        </p:nvGraphicFramePr>
        <p:xfrm>
          <a:off x="1296000" y="911755"/>
          <a:ext cx="6873802" cy="34436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48062"/>
                <a:gridCol w="2362870"/>
                <a:gridCol w="2362870"/>
              </a:tblGrid>
              <a:tr h="414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黑体" panose="02010609060101010101" pitchFamily="49" charset="-122"/>
                        </a:rPr>
                        <a:t>短文</a:t>
                      </a:r>
                      <a:endParaRPr lang="zh-CN" altLang="en-US" sz="2800" b="1" i="0" u="non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黑体" panose="02010609060101010101" pitchFamily="49" charset="-122"/>
                        </a:rPr>
                        <a:t>表达方式</a:t>
                      </a:r>
                      <a:endParaRPr lang="zh-CN" altLang="en-US" sz="2800" b="1" i="0" u="non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165" rtl="0" eaLnBrk="1" latinLnBrk="0" hangingPunct="1">
                        <a:lnSpc>
                          <a:spcPct val="100000"/>
                        </a:lnSpc>
                      </a:pPr>
                      <a:r>
                        <a:rPr lang="zh-CN" altLang="en-US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黑体" panose="02010609060101010101" pitchFamily="49" charset="-122"/>
                          <a:cs typeface="+mn-cs"/>
                        </a:rPr>
                        <a:t>主要内容</a:t>
                      </a:r>
                    </a:p>
                  </a:txBody>
                  <a:tcPr marL="66675" marR="66675" marT="0" marB="0" anchor="ctr"/>
                </a:tc>
              </a:tr>
              <a:tr h="1165073">
                <a:tc>
                  <a:txBody>
                    <a:bodyPr/>
                    <a:lstStyle/>
                    <a:p>
                      <a:pPr marL="0" algn="ctr" defTabSz="685165" rtl="0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《</a:t>
                      </a:r>
                      <a:r>
                        <a:rPr lang="zh-CN" altLang="en-US" sz="2800" b="1" i="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金字塔</a:t>
                      </a:r>
                      <a:endParaRPr lang="en-US" altLang="zh-CN" sz="2800" b="1" i="0" u="non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宋体" panose="02010600030101010101" pitchFamily="2" charset="-122"/>
                      </a:endParaRPr>
                    </a:p>
                    <a:p>
                      <a:pPr marL="0" algn="ctr" defTabSz="685165" rtl="0" eaLnBrk="1" latinLnBrk="0" hangingPunct="0">
                        <a:lnSpc>
                          <a:spcPct val="150000"/>
                        </a:lnSpc>
                      </a:pPr>
                      <a:r>
                        <a:rPr lang="zh-CN" altLang="en-US" sz="2800" b="1" i="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夕照</a:t>
                      </a:r>
                      <a:r>
                        <a:rPr lang="en-US" altLang="zh-CN" sz="2800" b="1" i="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》</a:t>
                      </a:r>
                      <a:endParaRPr lang="zh-CN" altLang="en-US" sz="2800" b="1" i="0" u="non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50"/>
                        </a:lnSpc>
                      </a:pPr>
                      <a:endParaRPr lang="zh-CN" sz="2800" dirty="0">
                        <a:solidFill>
                          <a:srgbClr val="000000"/>
                        </a:solidFill>
                        <a:effectLst/>
                        <a:latin typeface="BZ" pitchFamily="12"/>
                        <a:ea typeface="方正书宋_GBK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endParaRPr lang="zh-CN" sz="2800" dirty="0">
                        <a:solidFill>
                          <a:srgbClr val="000000"/>
                        </a:solidFill>
                        <a:effectLst/>
                        <a:latin typeface="BZ" pitchFamily="12"/>
                        <a:ea typeface="方正书宋_GBK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</a:tr>
              <a:tr h="1736732">
                <a:tc>
                  <a:txBody>
                    <a:bodyPr/>
                    <a:lstStyle/>
                    <a:p>
                      <a:pPr marL="0" algn="ctr" defTabSz="685165" rtl="0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《</a:t>
                      </a:r>
                      <a:r>
                        <a:rPr lang="zh-CN" altLang="en-US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不可思议的金字塔</a:t>
                      </a:r>
                      <a:r>
                        <a:rPr lang="en-US" altLang="zh-CN" sz="2800" b="1" i="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</a:rPr>
                        <a:t>》</a:t>
                      </a:r>
                      <a:endParaRPr lang="zh-CN" altLang="en-US" sz="2800" b="1" i="0" u="non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2800" b="1" i="0" u="non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endParaRPr lang="zh-CN" sz="2800" dirty="0">
                        <a:solidFill>
                          <a:srgbClr val="000000"/>
                        </a:solidFill>
                        <a:effectLst/>
                        <a:latin typeface="BZ" pitchFamily="12"/>
                        <a:ea typeface="方正书宋_GBK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733880" y="1415811"/>
            <a:ext cx="1774224" cy="115809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抒情散文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kumimoji="0" lang="en-US" altLang="zh-CN" sz="2800" b="1" i="0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融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情于景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5896" y="2643758"/>
            <a:ext cx="1872208" cy="1501043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非连续性文</a:t>
            </a:r>
            <a:endParaRPr kumimoji="0" lang="en-US" altLang="zh-CN" sz="2800" b="1" i="0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本，图文结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合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37116" y="1424958"/>
            <a:ext cx="2432686" cy="998965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描写夕阳下金</a:t>
            </a:r>
            <a:endParaRPr kumimoji="0" lang="en-US" altLang="zh-CN" sz="2800" b="1" i="0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字塔的美景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endParaRPr lang="zh-CN" altLang="en-US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39714" y="2651071"/>
            <a:ext cx="243268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介绍胡夫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金字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塔的基本信息、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古埃及的概况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spcBef>
                <a:spcPts val="0"/>
              </a:spcBef>
            </a:pPr>
            <a:endParaRPr lang="zh-CN" alt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zh-CN" alt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6" name="yt_shape_10726"/>
          <p:cNvSpPr txBox="1"/>
          <p:nvPr/>
        </p:nvSpPr>
        <p:spPr>
          <a:xfrm>
            <a:off x="1296287" y="935999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金字塔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古代埃及、美洲等地的一种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方锥形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建筑物。形似汉字“金”字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故称“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金字塔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”。古代埃及金字塔是法老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国王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的陵墓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其中以古埃及王国第四王朝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胡夫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的金字塔最大。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86781" y="863793"/>
            <a:ext cx="90684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方锥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6276" y="1503873"/>
            <a:ext cx="90944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形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56350" y="1503873"/>
            <a:ext cx="53727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6276" y="2143953"/>
            <a:ext cx="12762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字塔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55007" y="2784033"/>
            <a:ext cx="127400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胡夫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6493588-c2a9-40b8-952e-c0d937498d4e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全屏显示(16:9)</PresentationFormat>
  <Paragraphs>53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Calibri</vt:lpstr>
      <vt:lpstr>黑体</vt:lpstr>
      <vt:lpstr>楷体</vt:lpstr>
      <vt:lpstr>Times New Roman</vt:lpstr>
      <vt:lpstr>方正书宋_GBK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E0B19C67C1774438B78AABA38BC8CE1A</vt:lpwstr>
  </property>
</Properties>
</file>