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3" r:id="rId1"/>
  </p:sldMasterIdLst>
  <p:notesMasterIdLst>
    <p:notesMasterId r:id="rId50"/>
  </p:notesMasterIdLst>
  <p:handoutMasterIdLst>
    <p:handoutMasterId r:id="rId51"/>
  </p:handoutMasterIdLst>
  <p:sldIdLst>
    <p:sldId id="1127" r:id="rId2"/>
    <p:sldId id="523" r:id="rId3"/>
    <p:sldId id="1064" r:id="rId4"/>
    <p:sldId id="1002" r:id="rId5"/>
    <p:sldId id="1065" r:id="rId6"/>
    <p:sldId id="1066" r:id="rId7"/>
    <p:sldId id="1088" r:id="rId8"/>
    <p:sldId id="1089" r:id="rId9"/>
    <p:sldId id="1110" r:id="rId10"/>
    <p:sldId id="1111" r:id="rId11"/>
    <p:sldId id="1024" r:id="rId12"/>
    <p:sldId id="1117" r:id="rId13"/>
    <p:sldId id="1105" r:id="rId14"/>
    <p:sldId id="1109" r:id="rId15"/>
    <p:sldId id="1096" r:id="rId16"/>
    <p:sldId id="1112" r:id="rId17"/>
    <p:sldId id="1071" r:id="rId18"/>
    <p:sldId id="1113" r:id="rId19"/>
    <p:sldId id="1115" r:id="rId20"/>
    <p:sldId id="1114" r:id="rId21"/>
    <p:sldId id="1072" r:id="rId22"/>
    <p:sldId id="930" r:id="rId23"/>
    <p:sldId id="937" r:id="rId24"/>
    <p:sldId id="1106" r:id="rId25"/>
    <p:sldId id="980" r:id="rId26"/>
    <p:sldId id="632" r:id="rId27"/>
    <p:sldId id="1043" r:id="rId28"/>
    <p:sldId id="1118" r:id="rId29"/>
    <p:sldId id="1090" r:id="rId30"/>
    <p:sldId id="1091" r:id="rId31"/>
    <p:sldId id="1119" r:id="rId32"/>
    <p:sldId id="1093" r:id="rId33"/>
    <p:sldId id="1094" r:id="rId34"/>
    <p:sldId id="1095" r:id="rId35"/>
    <p:sldId id="1123" r:id="rId36"/>
    <p:sldId id="1122" r:id="rId37"/>
    <p:sldId id="1120" r:id="rId38"/>
    <p:sldId id="1124" r:id="rId39"/>
    <p:sldId id="1061" r:id="rId40"/>
    <p:sldId id="1126" r:id="rId41"/>
    <p:sldId id="1098" r:id="rId42"/>
    <p:sldId id="1099" r:id="rId43"/>
    <p:sldId id="936" r:id="rId44"/>
    <p:sldId id="1116" r:id="rId45"/>
    <p:sldId id="1055" r:id="rId46"/>
    <p:sldId id="1102" r:id="rId47"/>
    <p:sldId id="1103" r:id="rId48"/>
    <p:sldId id="1007" r:id="rId49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39">
          <p15:clr>
            <a:srgbClr val="A4A3A4"/>
          </p15:clr>
        </p15:guide>
        <p15:guide id="2" pos="505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CC"/>
    <a:srgbClr val="FFFF99"/>
    <a:srgbClr val="FDD3BB"/>
    <a:srgbClr val="FFE5BA"/>
    <a:srgbClr val="FFFFCC"/>
    <a:srgbClr val="FF6600"/>
    <a:srgbClr val="FF0000"/>
    <a:srgbClr val="0066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5" autoAdjust="0"/>
    <p:restoredTop sz="94660"/>
  </p:normalViewPr>
  <p:slideViewPr>
    <p:cSldViewPr>
      <p:cViewPr varScale="1">
        <p:scale>
          <a:sx n="52" d="100"/>
          <a:sy n="52" d="100"/>
        </p:scale>
        <p:origin x="-82" y="-911"/>
      </p:cViewPr>
      <p:guideLst>
        <p:guide orient="horz" pos="3239"/>
        <p:guide pos="57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2024/12/16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537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blipFill>
          <a:blip r:embed="rId2">
            <a:alphaModFix amt="5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849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50000"/>
            <a:alpha val="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A5720ABE-D448-574E-AED4-4A2EA0C5252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sp>
        <p:nvSpPr>
          <p:cNvPr id="3" name="AutoShape 2" descr="https://timgsa.baidu.com/timg?image&amp;quality=80&amp;size=b9999_10000&amp;sec=1564899704184&amp;di=1d333089c548043c2b0f0a113ba6bc7f&amp;imgtype=0&amp;src=http%3A%2F%2Fpic1.nipic.com%2F2008-11-11%2F20081111192547409_2.jp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" y="3658195"/>
            <a:ext cx="9047163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8" r:id="rId4"/>
    <p:sldLayoutId id="2147483691" r:id="rId5"/>
    <p:sldLayoutId id="2147483692" r:id="rId6"/>
    <p:sldLayoutId id="2147483693" r:id="rId7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slide" Target="slide3.xml"/><Relationship Id="rId4" Type="http://schemas.openxmlformats.org/officeDocument/2006/relationships/slide" Target="slide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21315;&#21476;&#22855;&#35266;&#20043;&#22467;&#21450;&#37329;&#23383;&#22612;&#20043;&#35868;.mp4" TargetMode="External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8.png"/><Relationship Id="rId7" Type="http://schemas.openxmlformats.org/officeDocument/2006/relationships/image" Target="../media/image20.jpe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9.gif"/><Relationship Id="rId4" Type="http://schemas.openxmlformats.org/officeDocument/2006/relationships/hyperlink" Target="&#36164;&#26009;&#38142;&#25509;/&#35270;&#39057;/&#19971;&#24425;&#20116;&#19979;&#35838;&#25991;&#26391;&#35835;20&#37329;&#23383;&#22612;.mp4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slide" Target="slide9.xml"/><Relationship Id="rId4" Type="http://schemas.openxmlformats.org/officeDocument/2006/relationships/slide" Target="slide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jpeg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885949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 smtClean="0">
                <a:solidFill>
                  <a:srgbClr val="FF0000"/>
                </a:solidFill>
              </a:rPr>
              <a:t>QQ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263900239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30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84355" y="1700808"/>
            <a:ext cx="18473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66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67297" y="1467313"/>
            <a:ext cx="3024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金字塔</a:t>
            </a:r>
            <a:endParaRPr lang="zh-CN" alt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1">
            <a:extLst>
              <a:ext uri="{FF2B5EF4-FFF2-40B4-BE49-F238E27FC236}">
                <a16:creationId xmlns:a16="http://schemas.microsoft.com/office/drawing/2014/main" xmlns="" id="{06E88223-4167-0746-8818-C83637374A72}"/>
              </a:ext>
            </a:extLst>
          </p:cNvPr>
          <p:cNvSpPr txBox="1"/>
          <p:nvPr/>
        </p:nvSpPr>
        <p:spPr>
          <a:xfrm>
            <a:off x="114082" y="134511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语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6" name="文本框 1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32239" y="4227513"/>
            <a:ext cx="2816225" cy="715962"/>
          </a:xfrm>
          <a:prstGeom prst="flowChartAlternateProcess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7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922714" y="3435350"/>
            <a:ext cx="2816225" cy="715963"/>
          </a:xfrm>
          <a:prstGeom prst="flowChartAlternateProcess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8" name="iconfont-1191-870150"/>
          <p:cNvSpPr>
            <a:spLocks noChangeAspect="1"/>
          </p:cNvSpPr>
          <p:nvPr/>
        </p:nvSpPr>
        <p:spPr bwMode="auto">
          <a:xfrm>
            <a:off x="8456364" y="357981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iconfont-1191-870150"/>
          <p:cNvSpPr>
            <a:spLocks noChangeAspect="1"/>
          </p:cNvSpPr>
          <p:nvPr/>
        </p:nvSpPr>
        <p:spPr bwMode="auto">
          <a:xfrm rot="10800000">
            <a:off x="5922714" y="357981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iconfont-1191-870150"/>
          <p:cNvSpPr>
            <a:spLocks noChangeAspect="1"/>
          </p:cNvSpPr>
          <p:nvPr/>
        </p:nvSpPr>
        <p:spPr bwMode="auto">
          <a:xfrm>
            <a:off x="8456364" y="441325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iconfont-1191-870150"/>
          <p:cNvSpPr>
            <a:spLocks noChangeAspect="1"/>
          </p:cNvSpPr>
          <p:nvPr/>
        </p:nvSpPr>
        <p:spPr bwMode="auto">
          <a:xfrm rot="10800000">
            <a:off x="5932239" y="441325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2051720" y="1131969"/>
            <a:ext cx="1634661" cy="1583797"/>
            <a:chOff x="705091" y="1635646"/>
            <a:chExt cx="1634661" cy="1583797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091" y="1917818"/>
              <a:ext cx="1311486" cy="1301625"/>
            </a:xfrm>
            <a:prstGeom prst="rect">
              <a:avLst/>
            </a:prstGeom>
          </p:spPr>
        </p:pic>
        <p:sp>
          <p:nvSpPr>
            <p:cNvPr id="24" name="文本框 6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D72EACE4-6DBD-7247-92D1-5B31521A4382}"/>
                </a:ext>
              </a:extLst>
            </p:cNvPr>
            <p:cNvSpPr txBox="1"/>
            <p:nvPr/>
          </p:nvSpPr>
          <p:spPr>
            <a:xfrm>
              <a:off x="905056" y="1929644"/>
              <a:ext cx="960519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altLang="zh-CN" sz="6600" b="1" spc="-300" smtClean="0">
                  <a:solidFill>
                    <a:srgbClr val="92D050"/>
                  </a:solidFill>
                  <a:latin typeface="宋体" panose="02010600030101010101" pitchFamily="2" charset="-122"/>
                </a:rPr>
                <a:t>20</a:t>
              </a:r>
              <a:endParaRPr kumimoji="1" lang="zh-CN" altLang="en-US" sz="7200" b="1" spc="-300" dirty="0">
                <a:solidFill>
                  <a:srgbClr val="92D05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5" name="标题 1"/>
            <p:cNvSpPr txBox="1"/>
            <p:nvPr/>
          </p:nvSpPr>
          <p:spPr>
            <a:xfrm>
              <a:off x="1430139" y="1635646"/>
              <a:ext cx="909613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di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lang="zh-CN" altLang="en-US" sz="4000" b="1" dirty="0" smtClean="0">
                  <a:solidFill>
                    <a:prstClr val="black"/>
                  </a:solidFill>
                  <a:latin typeface="宋体" pitchFamily="2" charset="-122"/>
                </a:rPr>
                <a:t>*</a:t>
              </a:r>
              <a:endParaRPr lang="zh-CN" altLang="en-US" sz="4000" b="1" dirty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258219" y="930872"/>
            <a:ext cx="4608512" cy="3369070"/>
            <a:chOff x="2258219" y="930872"/>
            <a:chExt cx="4608512" cy="3369070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5520268C-3FA5-5E42-85F2-D78B59E95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58219" y="930872"/>
              <a:ext cx="4608512" cy="3369070"/>
            </a:xfrm>
            <a:prstGeom prst="rect">
              <a:avLst/>
            </a:prstGeom>
          </p:spPr>
        </p:pic>
        <p:pic>
          <p:nvPicPr>
            <p:cNvPr id="1026" name="Picture 2" descr="https://ss3.bdstatic.com/70cFv8Sh_Q1YnxGkpoWK1HF6hhy/it/u=3230662757,1675909382&amp;fm=26&amp;gp=0.jpg">
              <a:hlinkClick r:id="rId3" action="ppaction://hlinkfile"/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19" b="4606"/>
            <a:stretch/>
          </p:blipFill>
          <p:spPr bwMode="auto">
            <a:xfrm>
              <a:off x="2447764" y="1347614"/>
              <a:ext cx="4248472" cy="2562267"/>
            </a:xfrm>
            <a:prstGeom prst="roundRect">
              <a:avLst>
                <a:gd name="adj" fmla="val 9232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3275856" y="4397822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点击图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片  观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看视频</a:t>
            </a:r>
            <a:endParaRPr lang="zh-CN" altLang="en-US" sz="2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6959">
            <a:off x="4107772" y="3007937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3163888" y="123478"/>
            <a:ext cx="2816225" cy="715963"/>
            <a:chOff x="3163888" y="123478"/>
            <a:chExt cx="2816225" cy="715963"/>
          </a:xfrm>
        </p:grpSpPr>
        <p:sp>
          <p:nvSpPr>
            <p:cNvPr id="7" name="文本框 15"/>
            <p:cNvSpPr>
              <a:spLocks noChangeArrowheads="1"/>
            </p:cNvSpPr>
            <p:nvPr/>
          </p:nvSpPr>
          <p:spPr bwMode="auto">
            <a:xfrm>
              <a:off x="3163888" y="123478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8" name="iconfont-1191-870150"/>
            <p:cNvSpPr>
              <a:spLocks noChangeAspect="1"/>
            </p:cNvSpPr>
            <p:nvPr/>
          </p:nvSpPr>
          <p:spPr bwMode="auto">
            <a:xfrm>
              <a:off x="5684565" y="269528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 rot="10800000">
              <a:off x="3206575" y="269528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197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3568" y="2427734"/>
            <a:ext cx="7776864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面对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这巍然屹立、闻名世界的金字塔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，我们不禁会问：这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一巨大的角锥形建筑物到底是凭什么举世闻名的？那就让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我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们再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来瞻仰这凝聚着古埃及人民智慧结晶的金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字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塔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吧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107" y="498376"/>
            <a:ext cx="3095625" cy="1866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507" y="498376"/>
            <a:ext cx="3048000" cy="1866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39560" y="1275606"/>
            <a:ext cx="78488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埃及是非洲的文明古国。金字塔是埃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及法老（即国</a:t>
            </a:r>
            <a:r>
              <a:rPr lang="zh-CN" altLang="en-US" sz="2600" b="1">
                <a:latin typeface="楷体" panose="02010609060101010101" pitchFamily="49" charset="-122"/>
                <a:ea typeface="楷体" panose="02010609060101010101" pitchFamily="49" charset="-122"/>
              </a:rPr>
              <a:t>王</a:t>
            </a:r>
            <a:r>
              <a:rPr lang="zh-CN" altLang="en-US" sz="2600" b="1" smtClean="0">
                <a:latin typeface="楷体" panose="02010609060101010101" pitchFamily="49" charset="-122"/>
                <a:ea typeface="楷体" panose="02010609060101010101" pitchFamily="49" charset="-122"/>
              </a:rPr>
              <a:t>）的</a:t>
            </a:r>
            <a:r>
              <a:rPr lang="zh-CN" altLang="en-US" sz="2600" b="1">
                <a:latin typeface="楷体" panose="02010609060101010101" pitchFamily="49" charset="-122"/>
                <a:ea typeface="楷体" panose="02010609060101010101" pitchFamily="49" charset="-122"/>
              </a:rPr>
              <a:t>陵</a:t>
            </a:r>
            <a:r>
              <a:rPr lang="zh-CN" altLang="en-US" sz="2600" b="1" smtClean="0">
                <a:latin typeface="楷体" panose="02010609060101010101" pitchFamily="49" charset="-122"/>
                <a:ea typeface="楷体" panose="02010609060101010101" pitchFamily="49" charset="-122"/>
              </a:rPr>
              <a:t>墓。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陵墓是用巨大石块修砌成的方锥形建</a:t>
            </a:r>
            <a:r>
              <a:rPr lang="zh-CN" altLang="en-US" sz="2600" b="1">
                <a:latin typeface="楷体" panose="02010609060101010101" pitchFamily="49" charset="-122"/>
                <a:ea typeface="楷体" panose="02010609060101010101" pitchFamily="49" charset="-122"/>
              </a:rPr>
              <a:t>筑</a:t>
            </a:r>
            <a:r>
              <a:rPr lang="zh-CN" altLang="en-US" sz="26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，塔内有甬道、阶梯、墓室等复杂结构，据说由农民、奴隶历时</a:t>
            </a:r>
            <a:r>
              <a:rPr lang="en-US" altLang="zh-CN" sz="2600" b="1" smtClean="0">
                <a:latin typeface="楷体" panose="02010609060101010101" pitchFamily="49" charset="-122"/>
                <a:ea typeface="楷体" panose="02010609060101010101" pitchFamily="49" charset="-122"/>
              </a:rPr>
              <a:t>30</a:t>
            </a:r>
            <a:r>
              <a:rPr lang="zh-CN" altLang="en-US" sz="2600" b="1" smtClean="0">
                <a:latin typeface="楷体" panose="02010609060101010101" pitchFamily="49" charset="-122"/>
                <a:ea typeface="楷体" panose="02010609060101010101" pitchFamily="49" charset="-122"/>
              </a:rPr>
              <a:t>年筑成，因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形似汉字“金”字，故译作“金字</a:t>
            </a:r>
            <a:r>
              <a:rPr lang="zh-CN" altLang="en-US" sz="2600" b="1">
                <a:latin typeface="楷体" panose="02010609060101010101" pitchFamily="49" charset="-122"/>
                <a:ea typeface="楷体" panose="02010609060101010101" pitchFamily="49" charset="-122"/>
              </a:rPr>
              <a:t>塔</a:t>
            </a:r>
            <a:r>
              <a:rPr lang="zh-CN" altLang="en-US" sz="2600" b="1" smtClean="0">
                <a:latin typeface="楷体" panose="02010609060101010101" pitchFamily="49" charset="-122"/>
                <a:ea typeface="楷体" panose="02010609060101010101" pitchFamily="49" charset="-122"/>
              </a:rPr>
              <a:t>”。金</a:t>
            </a:r>
            <a:r>
              <a:rPr lang="zh-CN" altLang="en-US" sz="2600" b="1">
                <a:latin typeface="楷体" panose="02010609060101010101" pitchFamily="49" charset="-122"/>
                <a:ea typeface="楷体" panose="02010609060101010101" pitchFamily="49" charset="-122"/>
              </a:rPr>
              <a:t>字</a:t>
            </a:r>
            <a:r>
              <a:rPr lang="zh-CN" altLang="en-US" sz="2600" b="1" smtClean="0">
                <a:latin typeface="楷体" panose="02010609060101010101" pitchFamily="49" charset="-122"/>
                <a:ea typeface="楷体" panose="02010609060101010101" pitchFamily="49" charset="-122"/>
              </a:rPr>
              <a:t>塔是世界四大古文明之一</a:t>
            </a:r>
            <a:r>
              <a:rPr lang="en-US" altLang="zh-CN" sz="2600" b="1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600" b="1" smtClean="0">
                <a:latin typeface="楷体" panose="02010609060101010101" pitchFamily="49" charset="-122"/>
                <a:ea typeface="楷体" panose="02010609060101010101" pitchFamily="49" charset="-122"/>
              </a:rPr>
              <a:t>古埃及文明的遗迹。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55948" y="267928"/>
            <a:ext cx="4248472" cy="946162"/>
            <a:chOff x="6046080" y="595492"/>
            <a:chExt cx="4248472" cy="946162"/>
          </a:xfrm>
        </p:grpSpPr>
        <p:sp>
          <p:nvSpPr>
            <p:cNvPr id="6" name="矩形 5"/>
            <p:cNvSpPr/>
            <p:nvPr/>
          </p:nvSpPr>
          <p:spPr>
            <a:xfrm>
              <a:off x="6598346" y="778169"/>
              <a:ext cx="3696206" cy="561692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/>
              <a:r>
                <a:rPr lang="zh-CN" altLang="en-US" sz="3200" dirty="0" smtClean="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anose="02010609060101010101" pitchFamily="49" charset="-122"/>
                </a:rPr>
                <a:t> </a:t>
              </a:r>
              <a:r>
                <a:rPr lang="zh-CN" altLang="en-US" sz="3200" smtClean="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anose="02010609060101010101" pitchFamily="49" charset="-122"/>
                </a:rPr>
                <a:t>关于埃及和金</a:t>
              </a:r>
              <a:r>
                <a:rPr lang="zh-CN" altLang="en-US" sz="3200" dirty="0" smtClean="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anose="02010609060101010101" pitchFamily="49" charset="-122"/>
                </a:rPr>
                <a:t>字塔</a:t>
              </a:r>
              <a:endParaRPr lang="zh-CN" altLang="en-US" sz="3200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46080" y="595492"/>
              <a:ext cx="804402" cy="9461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291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n1.itc.cn/img8/wb/smccloud/recom/2015/11/15/14475789693008760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22" y="-1"/>
            <a:ext cx="9153921" cy="5143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://android-wallpapers.25pp.com/20140605/0831/538fba8b0273512_900x67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18" y="-1"/>
            <a:ext cx="9151118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img.gmw.cn/imghistory/attachement/jpg/site2/20131230/f04da226e54a142b4dc32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143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pic.baike.soso.com/ugc/baikepic2/14626/20180913160007-1860978665_jpg_1280_820_122245.jpg/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22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70880" y="1235075"/>
            <a:ext cx="85229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默读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全文，思考：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本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课有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哪些不同于其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他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课的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地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方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lang="zh-CN" altLang="en-US" sz="3200" dirty="0"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9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382588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9211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hlinkClick r:id="rId4" action="ppaction://hlinkfile"/>
          </p:cNvPr>
          <p:cNvSpPr txBox="1"/>
          <p:nvPr/>
        </p:nvSpPr>
        <p:spPr>
          <a:xfrm>
            <a:off x="838200" y="339502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初</a:t>
            </a:r>
            <a:r>
              <a:rPr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读课文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框 14"/>
          <p:cNvSpPr txBox="1">
            <a:spLocks noChangeArrowheads="1"/>
          </p:cNvSpPr>
          <p:nvPr/>
        </p:nvSpPr>
        <p:spPr bwMode="auto">
          <a:xfrm>
            <a:off x="3308351" y="985832"/>
            <a:ext cx="18367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>
                <a:latin typeface="Kaiti SC"/>
                <a:ea typeface="Kaiti SC"/>
                <a:cs typeface="Kaiti SC"/>
              </a:rPr>
              <a:t>点击图标，听范读</a:t>
            </a:r>
          </a:p>
        </p:txBody>
      </p:sp>
      <p:pic>
        <p:nvPicPr>
          <p:cNvPr id="12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6959">
            <a:off x="2571240" y="200024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1535304" y="2283718"/>
            <a:ext cx="5729870" cy="2736304"/>
            <a:chOff x="1535304" y="2283718"/>
            <a:chExt cx="5729870" cy="2736304"/>
          </a:xfrm>
        </p:grpSpPr>
        <p:pic>
          <p:nvPicPr>
            <p:cNvPr id="1027" name="Picture 3" descr="E:\22春\资源\图片\课本图片\P100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007"/>
            <a:stretch/>
          </p:blipFill>
          <p:spPr bwMode="auto">
            <a:xfrm>
              <a:off x="3467564" y="2283718"/>
              <a:ext cx="1891942" cy="2736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E:\25春\图\新建文件夹\99整页修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5304" y="2283718"/>
              <a:ext cx="1925642" cy="273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 descr="E:\25春\图\新建文件夹\101修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1862" y="2283718"/>
              <a:ext cx="1893312" cy="273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5297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3171855"/>
            <a:ext cx="7992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smtClean="0">
                <a:latin typeface="黑体" pitchFamily="49" charset="-122"/>
                <a:ea typeface="黑体" pitchFamily="49" charset="-122"/>
              </a:rPr>
              <a:t>    《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不可思议的金字塔</a:t>
            </a:r>
            <a:r>
              <a:rPr lang="en-US" altLang="zh-CN" sz="2400" b="1" dirty="0">
                <a:latin typeface="黑体" pitchFamily="49" charset="-122"/>
                <a:ea typeface="黑体" pitchFamily="49" charset="-122"/>
              </a:rPr>
              <a:t>》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是一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篇“</a:t>
            </a:r>
            <a:r>
              <a:rPr lang="zh-CN" altLang="en-US" sz="24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非连续性文本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”，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文中有文字描述、数据介绍、图表说明、辅助问题等，初读可能会让人觉得内容比较零散，但认真阅读，就会发现篇章之间、语段之间、图文之间都是有一定联系的。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589187" y="402387"/>
            <a:ext cx="3262733" cy="2060528"/>
            <a:chOff x="1403631" y="2259096"/>
            <a:chExt cx="2376281" cy="1369803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31" y="2259096"/>
              <a:ext cx="2376281" cy="136980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矩形 6"/>
            <p:cNvSpPr/>
            <p:nvPr/>
          </p:nvSpPr>
          <p:spPr>
            <a:xfrm>
              <a:off x="1556795" y="2288975"/>
              <a:ext cx="1980029" cy="40011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《</a:t>
              </a:r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金字塔夕照</a:t>
              </a:r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》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55976" y="403925"/>
            <a:ext cx="3384376" cy="2058990"/>
            <a:chOff x="4702064" y="2116731"/>
            <a:chExt cx="2664296" cy="1746630"/>
          </a:xfrm>
        </p:grpSpPr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2116731"/>
              <a:ext cx="2376282" cy="174663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矩形 14"/>
            <p:cNvSpPr/>
            <p:nvPr/>
          </p:nvSpPr>
          <p:spPr>
            <a:xfrm>
              <a:off x="4702064" y="2157074"/>
              <a:ext cx="2664296" cy="400110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《</a:t>
              </a:r>
              <a:r>
                <a:rPr lang="zh-CN" altLang="en-US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不可思议的金字塔</a:t>
              </a:r>
              <a:r>
                <a:rPr lang="en-US" altLang="zh-CN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》</a:t>
              </a:r>
              <a:endParaRPr lang="zh-CN" alt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" name="圆角矩形标注 3"/>
          <p:cNvSpPr/>
          <p:nvPr/>
        </p:nvSpPr>
        <p:spPr>
          <a:xfrm>
            <a:off x="1471470" y="2612778"/>
            <a:ext cx="1374698" cy="454967"/>
          </a:xfrm>
          <a:prstGeom prst="wedgeRoundRectCallout">
            <a:avLst>
              <a:gd name="adj1" fmla="val -26592"/>
              <a:gd name="adj2" fmla="val -71488"/>
              <a:gd name="adj3" fmla="val 16667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/>
                </a:solidFill>
                <a:hlinkClick r:id="rId4" action="ppaction://hlinksldjump"/>
              </a:rPr>
              <a:t>抒情散文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14" name="圆角矩形标注 13"/>
          <p:cNvSpPr/>
          <p:nvPr/>
        </p:nvSpPr>
        <p:spPr>
          <a:xfrm>
            <a:off x="5364088" y="2620839"/>
            <a:ext cx="1942780" cy="454967"/>
          </a:xfrm>
          <a:prstGeom prst="wedgeRoundRectCallout">
            <a:avLst>
              <a:gd name="adj1" fmla="val -26592"/>
              <a:gd name="adj2" fmla="val -71488"/>
              <a:gd name="adj3" fmla="val 16667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/>
                </a:solidFill>
                <a:hlinkClick r:id="rId5" action="ppaction://hlinksldjump"/>
              </a:rPr>
              <a:t>非连续性文本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2692921" y="2869817"/>
            <a:ext cx="189175" cy="26662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7157415" y="2869817"/>
            <a:ext cx="189175" cy="26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72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7"/>
          <p:cNvSpPr>
            <a:spLocks noChangeArrowheads="1"/>
          </p:cNvSpPr>
          <p:nvPr/>
        </p:nvSpPr>
        <p:spPr bwMode="auto">
          <a:xfrm>
            <a:off x="683568" y="771550"/>
            <a:ext cx="7848872" cy="3485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indent="623888">
              <a:lnSpc>
                <a:spcPct val="150000"/>
              </a:lnSpc>
            </a:pPr>
            <a:r>
              <a:rPr lang="zh-CN" altLang="en-US" sz="3600" b="1" dirty="0" smtClean="0">
                <a:solidFill>
                  <a:schemeClr val="accent2">
                    <a:lumMod val="75000"/>
                  </a:schemeClr>
                </a:solidFill>
                <a:latin typeface="黑体" pitchFamily="49" charset="-122"/>
                <a:ea typeface="黑体" pitchFamily="49" charset="-122"/>
              </a:rPr>
              <a:t>“非连续性文本”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是相对于以句子和段落组成的“连续性文本”而言的阅读材料，在结构和语言不具有完整的故事性，多以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统计图表、图画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等形式呈现。它的特点是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直观、简明，概括性强，易于</a:t>
            </a:r>
            <a:r>
              <a:rPr lang="zh-CN" altLang="en-US" sz="28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比较。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>
            <a:hlinkClick r:id="rId2" action="ppaction://hlinksldjump"/>
          </p:cNvPr>
          <p:cNvSpPr txBox="1"/>
          <p:nvPr/>
        </p:nvSpPr>
        <p:spPr>
          <a:xfrm>
            <a:off x="6444208" y="4083918"/>
            <a:ext cx="1008112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返回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7216831" y="4394009"/>
            <a:ext cx="336468" cy="47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81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7"/>
          <p:cNvSpPr>
            <a:spLocks noChangeArrowheads="1"/>
          </p:cNvSpPr>
          <p:nvPr/>
        </p:nvSpPr>
        <p:spPr bwMode="auto">
          <a:xfrm>
            <a:off x="629846" y="736557"/>
            <a:ext cx="7931622" cy="3485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indent="623888">
              <a:lnSpc>
                <a:spcPct val="150000"/>
              </a:lnSpc>
            </a:pPr>
            <a:r>
              <a:rPr lang="zh-CN" altLang="en-US" sz="3600" dirty="0" smtClean="0">
                <a:solidFill>
                  <a:schemeClr val="accent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600" b="1" dirty="0" smtClean="0">
                <a:solidFill>
                  <a:schemeClr val="accent2">
                    <a:lumMod val="75000"/>
                  </a:schemeClr>
                </a:solidFill>
                <a:latin typeface="黑体" pitchFamily="49" charset="-122"/>
                <a:ea typeface="黑体" pitchFamily="49" charset="-122"/>
              </a:rPr>
              <a:t>抒情散文</a:t>
            </a:r>
            <a:r>
              <a:rPr lang="zh-CN" altLang="en-US" sz="3600" dirty="0" smtClean="0">
                <a:solidFill>
                  <a:schemeClr val="accent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是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注重表现作者的思想感受，抒发作者的感情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的散文。它虽然也有对具体事物的记叙和描绘，但通常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没有贯穿全篇的情节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。它或直抒胸臆、或触景生情，一般都洋溢着浓烈的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诗情画意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>
            <a:hlinkClick r:id="rId2" action="ppaction://hlinksldjump"/>
          </p:cNvPr>
          <p:cNvSpPr txBox="1"/>
          <p:nvPr/>
        </p:nvSpPr>
        <p:spPr>
          <a:xfrm>
            <a:off x="6444208" y="4083918"/>
            <a:ext cx="1008112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返回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7216831" y="4394009"/>
            <a:ext cx="336468" cy="47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14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600203" y="411510"/>
            <a:ext cx="62566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latin typeface="黑体" pitchFamily="49" charset="-122"/>
                <a:ea typeface="黑体" pitchFamily="49" charset="-122"/>
              </a:rPr>
              <a:t>说一说，两篇文章分别写了什么？</a:t>
            </a:r>
            <a:endParaRPr lang="zh-CN" altLang="en-US" sz="3200" dirty="0"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82604" y="1184140"/>
            <a:ext cx="2376281" cy="1369803"/>
            <a:chOff x="1403631" y="2259096"/>
            <a:chExt cx="2376281" cy="1369803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31" y="2259096"/>
              <a:ext cx="2376281" cy="136980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矩形 12"/>
            <p:cNvSpPr/>
            <p:nvPr/>
          </p:nvSpPr>
          <p:spPr>
            <a:xfrm>
              <a:off x="1556795" y="2288975"/>
              <a:ext cx="1980029" cy="40011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《</a:t>
              </a:r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金字塔夕照</a:t>
              </a:r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》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11560" y="2769336"/>
            <a:ext cx="2664296" cy="1746630"/>
            <a:chOff x="4702064" y="2116731"/>
            <a:chExt cx="2664296" cy="1746630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2116731"/>
              <a:ext cx="2376282" cy="174663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矩形 18"/>
            <p:cNvSpPr/>
            <p:nvPr/>
          </p:nvSpPr>
          <p:spPr>
            <a:xfrm>
              <a:off x="4702064" y="2157074"/>
              <a:ext cx="2664296" cy="400110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《</a:t>
              </a:r>
              <a:r>
                <a:rPr lang="zh-CN" altLang="en-US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不可思议的金字塔</a:t>
              </a:r>
              <a:r>
                <a:rPr lang="en-US" altLang="zh-CN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》</a:t>
              </a:r>
              <a:endParaRPr lang="zh-CN" alt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195" name="组合 8194"/>
          <p:cNvGrpSpPr/>
          <p:nvPr/>
        </p:nvGrpSpPr>
        <p:grpSpPr>
          <a:xfrm>
            <a:off x="3386765" y="3253405"/>
            <a:ext cx="4852364" cy="686497"/>
            <a:chOff x="3707904" y="2965373"/>
            <a:chExt cx="4560086" cy="686497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22" name="任意多边形 21"/>
            <p:cNvSpPr/>
            <p:nvPr/>
          </p:nvSpPr>
          <p:spPr>
            <a:xfrm>
              <a:off x="3707904" y="2965373"/>
              <a:ext cx="4560086" cy="686497"/>
            </a:xfrm>
            <a:custGeom>
              <a:avLst/>
              <a:gdLst>
                <a:gd name="connsiteX0" fmla="*/ 0 w 1010367"/>
                <a:gd name="connsiteY0" fmla="*/ 0 h 624086"/>
                <a:gd name="connsiteX1" fmla="*/ 1010367 w 1010367"/>
                <a:gd name="connsiteY1" fmla="*/ 0 h 624086"/>
                <a:gd name="connsiteX2" fmla="*/ 1010367 w 1010367"/>
                <a:gd name="connsiteY2" fmla="*/ 624086 h 624086"/>
                <a:gd name="connsiteX3" fmla="*/ 0 w 1010367"/>
                <a:gd name="connsiteY3" fmla="*/ 624086 h 624086"/>
                <a:gd name="connsiteX4" fmla="*/ 0 w 1010367"/>
                <a:gd name="connsiteY4" fmla="*/ 0 h 624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0367" h="624086">
                  <a:moveTo>
                    <a:pt x="0" y="0"/>
                  </a:moveTo>
                  <a:lnTo>
                    <a:pt x="1010367" y="0"/>
                  </a:lnTo>
                  <a:lnTo>
                    <a:pt x="1010367" y="624086"/>
                  </a:lnTo>
                  <a:lnTo>
                    <a:pt x="0" y="62408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kern="1200" smtClean="0"/>
                <a:t>介绍了</a:t>
              </a:r>
              <a:r>
                <a:rPr lang="zh-CN" sz="2400" kern="1200" smtClean="0"/>
                <a:t>最</a:t>
              </a:r>
              <a:r>
                <a:rPr lang="zh-CN" sz="2400" kern="1200" dirty="0" smtClean="0"/>
                <a:t>大的金</a:t>
              </a:r>
              <a:r>
                <a:rPr lang="zh-CN" sz="2400" kern="1200" smtClean="0"/>
                <a:t>字塔</a:t>
              </a:r>
              <a:r>
                <a:rPr lang="zh-CN" altLang="en-US" sz="2400" kern="1200" smtClean="0"/>
                <a:t>的相关信息</a:t>
              </a:r>
              <a:endParaRPr lang="zh-CN" sz="2400" kern="1200" dirty="0"/>
            </a:p>
          </p:txBody>
        </p:sp>
        <p:sp>
          <p:nvSpPr>
            <p:cNvPr id="23" name="半闭框 22"/>
            <p:cNvSpPr/>
            <p:nvPr/>
          </p:nvSpPr>
          <p:spPr>
            <a:xfrm>
              <a:off x="3779912" y="3024845"/>
              <a:ext cx="293606" cy="266985"/>
            </a:xfrm>
            <a:prstGeom prst="halfFrame">
              <a:avLst>
                <a:gd name="adj1" fmla="val 25770"/>
                <a:gd name="adj2" fmla="val 257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半闭框 23"/>
            <p:cNvSpPr/>
            <p:nvPr/>
          </p:nvSpPr>
          <p:spPr>
            <a:xfrm rot="5400000">
              <a:off x="7897679" y="2993050"/>
              <a:ext cx="266985" cy="293606"/>
            </a:xfrm>
            <a:prstGeom prst="halfFrame">
              <a:avLst>
                <a:gd name="adj1" fmla="val 25770"/>
                <a:gd name="adj2" fmla="val 257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322926"/>
                <a:satOff val="2783"/>
                <a:lumOff val="-504"/>
                <a:alphaOff val="0"/>
              </a:schemeClr>
            </a:fillRef>
            <a:effectRef idx="0">
              <a:schemeClr val="accent2">
                <a:hueOff val="322926"/>
                <a:satOff val="2783"/>
                <a:lumOff val="-50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半闭框 24"/>
            <p:cNvSpPr/>
            <p:nvPr/>
          </p:nvSpPr>
          <p:spPr>
            <a:xfrm rot="16200000">
              <a:off x="3793223" y="3297004"/>
              <a:ext cx="266985" cy="293606"/>
            </a:xfrm>
            <a:prstGeom prst="halfFrame">
              <a:avLst>
                <a:gd name="adj1" fmla="val 25770"/>
                <a:gd name="adj2" fmla="val 257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645852"/>
                <a:satOff val="5566"/>
                <a:lumOff val="-1009"/>
                <a:alphaOff val="0"/>
              </a:schemeClr>
            </a:fillRef>
            <a:effectRef idx="0">
              <a:schemeClr val="accent2">
                <a:hueOff val="645852"/>
                <a:satOff val="5566"/>
                <a:lumOff val="-100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半闭框 25"/>
            <p:cNvSpPr/>
            <p:nvPr/>
          </p:nvSpPr>
          <p:spPr>
            <a:xfrm rot="10800000">
              <a:off x="7884368" y="3291830"/>
              <a:ext cx="293606" cy="266985"/>
            </a:xfrm>
            <a:prstGeom prst="halfFrame">
              <a:avLst>
                <a:gd name="adj1" fmla="val 25770"/>
                <a:gd name="adj2" fmla="val 257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968778"/>
                <a:satOff val="8349"/>
                <a:lumOff val="-1513"/>
                <a:alphaOff val="0"/>
              </a:schemeClr>
            </a:fillRef>
            <a:effectRef idx="0">
              <a:schemeClr val="accent2">
                <a:hueOff val="968778"/>
                <a:satOff val="8349"/>
                <a:lumOff val="-1513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37" name="组合 36"/>
          <p:cNvGrpSpPr/>
          <p:nvPr/>
        </p:nvGrpSpPr>
        <p:grpSpPr>
          <a:xfrm>
            <a:off x="3377241" y="1533227"/>
            <a:ext cx="4861888" cy="687600"/>
            <a:chOff x="3698379" y="2992845"/>
            <a:chExt cx="5308741" cy="687600"/>
          </a:xfrm>
          <a:solidFill>
            <a:schemeClr val="accent3">
              <a:lumMod val="75000"/>
            </a:schemeClr>
          </a:solidFill>
        </p:grpSpPr>
        <p:sp>
          <p:nvSpPr>
            <p:cNvPr id="38" name="任意多边形 37"/>
            <p:cNvSpPr/>
            <p:nvPr/>
          </p:nvSpPr>
          <p:spPr>
            <a:xfrm>
              <a:off x="3698379" y="2992845"/>
              <a:ext cx="5308741" cy="687600"/>
            </a:xfrm>
            <a:custGeom>
              <a:avLst/>
              <a:gdLst>
                <a:gd name="connsiteX0" fmla="*/ 0 w 1010367"/>
                <a:gd name="connsiteY0" fmla="*/ 0 h 624086"/>
                <a:gd name="connsiteX1" fmla="*/ 1010367 w 1010367"/>
                <a:gd name="connsiteY1" fmla="*/ 0 h 624086"/>
                <a:gd name="connsiteX2" fmla="*/ 1010367 w 1010367"/>
                <a:gd name="connsiteY2" fmla="*/ 624086 h 624086"/>
                <a:gd name="connsiteX3" fmla="*/ 0 w 1010367"/>
                <a:gd name="connsiteY3" fmla="*/ 624086 h 624086"/>
                <a:gd name="connsiteX4" fmla="*/ 0 w 1010367"/>
                <a:gd name="connsiteY4" fmla="*/ 0 h 624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0367" h="624086">
                  <a:moveTo>
                    <a:pt x="0" y="0"/>
                  </a:moveTo>
                  <a:lnTo>
                    <a:pt x="1010367" y="0"/>
                  </a:lnTo>
                  <a:lnTo>
                    <a:pt x="1010367" y="624086"/>
                  </a:lnTo>
                  <a:lnTo>
                    <a:pt x="0" y="6240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 rtl="0"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/>
                <a:t>描</a:t>
              </a:r>
              <a:r>
                <a:rPr lang="zh-CN" altLang="en-US" sz="2400" smtClean="0"/>
                <a:t>绘了</a:t>
              </a:r>
              <a:r>
                <a:rPr lang="zh-CN" altLang="en-US" sz="2400" kern="1200" smtClean="0"/>
                <a:t>夕</a:t>
              </a:r>
              <a:r>
                <a:rPr lang="zh-CN" altLang="en-US" sz="2400" kern="1200" dirty="0" smtClean="0"/>
                <a:t>阳下的金</a:t>
              </a:r>
              <a:r>
                <a:rPr lang="zh-CN" altLang="en-US" sz="2400" kern="1200" smtClean="0"/>
                <a:t>字塔美景</a:t>
              </a:r>
              <a:endParaRPr lang="zh-CN" sz="2400" kern="1200" dirty="0"/>
            </a:p>
          </p:txBody>
        </p:sp>
        <p:sp>
          <p:nvSpPr>
            <p:cNvPr id="39" name="半闭框 38"/>
            <p:cNvSpPr/>
            <p:nvPr/>
          </p:nvSpPr>
          <p:spPr>
            <a:xfrm>
              <a:off x="3779912" y="3024845"/>
              <a:ext cx="293606" cy="266985"/>
            </a:xfrm>
            <a:prstGeom prst="halfFrame">
              <a:avLst>
                <a:gd name="adj1" fmla="val 25770"/>
                <a:gd name="adj2" fmla="val 257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半闭框 39"/>
            <p:cNvSpPr/>
            <p:nvPr/>
          </p:nvSpPr>
          <p:spPr>
            <a:xfrm rot="5400000">
              <a:off x="8645291" y="3012100"/>
              <a:ext cx="266985" cy="293606"/>
            </a:xfrm>
            <a:prstGeom prst="halfFrame">
              <a:avLst>
                <a:gd name="adj1" fmla="val 25770"/>
                <a:gd name="adj2" fmla="val 257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322926"/>
                <a:satOff val="2783"/>
                <a:lumOff val="-504"/>
                <a:alphaOff val="0"/>
              </a:schemeClr>
            </a:fillRef>
            <a:effectRef idx="0">
              <a:schemeClr val="accent2">
                <a:hueOff val="322926"/>
                <a:satOff val="2783"/>
                <a:lumOff val="-50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半闭框 40"/>
            <p:cNvSpPr/>
            <p:nvPr/>
          </p:nvSpPr>
          <p:spPr>
            <a:xfrm rot="16200000">
              <a:off x="3793223" y="3349962"/>
              <a:ext cx="266985" cy="293606"/>
            </a:xfrm>
            <a:prstGeom prst="halfFrame">
              <a:avLst>
                <a:gd name="adj1" fmla="val 25770"/>
                <a:gd name="adj2" fmla="val 257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645852"/>
                <a:satOff val="5566"/>
                <a:lumOff val="-1009"/>
                <a:alphaOff val="0"/>
              </a:schemeClr>
            </a:fillRef>
            <a:effectRef idx="0">
              <a:schemeClr val="accent2">
                <a:hueOff val="645852"/>
                <a:satOff val="5566"/>
                <a:lumOff val="-100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半闭框 41"/>
            <p:cNvSpPr/>
            <p:nvPr/>
          </p:nvSpPr>
          <p:spPr>
            <a:xfrm rot="10800000">
              <a:off x="8631980" y="3363838"/>
              <a:ext cx="293606" cy="266985"/>
            </a:xfrm>
            <a:prstGeom prst="halfFrame">
              <a:avLst>
                <a:gd name="adj1" fmla="val 25770"/>
                <a:gd name="adj2" fmla="val 257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968778"/>
                <a:satOff val="8349"/>
                <a:lumOff val="-1513"/>
                <a:alphaOff val="0"/>
              </a:schemeClr>
            </a:fillRef>
            <a:effectRef idx="0">
              <a:schemeClr val="accent2">
                <a:hueOff val="968778"/>
                <a:satOff val="8349"/>
                <a:lumOff val="-1513"/>
                <a:alphaOff val="0"/>
              </a:schemeClr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34016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395536" y="1419622"/>
            <a:ext cx="8352928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accent5"/>
                </a:solidFill>
                <a:ea typeface="黑体" panose="02010609060101010101" pitchFamily="49" charset="-122"/>
              </a:rPr>
              <a:t>       穆青</a:t>
            </a:r>
            <a:r>
              <a:rPr lang="zh-CN" altLang="en-US" sz="2800" b="1" dirty="0" smtClean="0">
                <a:latin typeface="+mn-ea"/>
              </a:rPr>
              <a:t>（</a:t>
            </a:r>
            <a:r>
              <a:rPr lang="en-US" altLang="zh-CN" sz="2800" b="1" dirty="0" smtClean="0">
                <a:latin typeface="+mn-ea"/>
              </a:rPr>
              <a:t>1921-2003</a:t>
            </a:r>
            <a:r>
              <a:rPr lang="zh-CN" altLang="en-US" sz="2800" b="1" dirty="0">
                <a:latin typeface="+mn-ea"/>
              </a:rPr>
              <a:t>），</a:t>
            </a:r>
            <a:r>
              <a:rPr lang="zh-CN" altLang="en-US" sz="2800" b="1" dirty="0">
                <a:ea typeface="楷体" pitchFamily="49" charset="-122"/>
              </a:rPr>
              <a:t>新华通讯社原社长、当代著名</a:t>
            </a:r>
            <a:r>
              <a:rPr lang="zh-CN" altLang="en-US" sz="2800" b="1" dirty="0" smtClean="0">
                <a:ea typeface="楷体" pitchFamily="49" charset="-122"/>
              </a:rPr>
              <a:t>新闻记者，</a:t>
            </a:r>
            <a:r>
              <a:rPr lang="zh-CN" altLang="en-US" sz="2800" b="1" dirty="0">
                <a:ea typeface="楷体" pitchFamily="49" charset="-122"/>
              </a:rPr>
              <a:t>他的新闻作品、新闻主张和新闻实践，均为</a:t>
            </a:r>
            <a:r>
              <a:rPr lang="en-US" altLang="zh-CN" sz="2800" b="1" dirty="0">
                <a:ea typeface="楷体" pitchFamily="49" charset="-122"/>
              </a:rPr>
              <a:t>20</a:t>
            </a:r>
            <a:r>
              <a:rPr lang="zh-CN" altLang="en-US" sz="2800" b="1" dirty="0">
                <a:ea typeface="楷体" pitchFamily="49" charset="-122"/>
              </a:rPr>
              <a:t>世纪中国新闻史上不可或缺的重要</a:t>
            </a:r>
            <a:r>
              <a:rPr lang="zh-CN" altLang="en-US" sz="2800" b="1" dirty="0" smtClean="0">
                <a:ea typeface="楷体" pitchFamily="49" charset="-122"/>
              </a:rPr>
              <a:t>部分。</a:t>
            </a:r>
            <a:endParaRPr lang="zh-CN" altLang="en-US" sz="2800" b="1" dirty="0">
              <a:ea typeface="楷体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65877" y="290664"/>
            <a:ext cx="2606159" cy="946162"/>
            <a:chOff x="6046080" y="595492"/>
            <a:chExt cx="2606159" cy="946162"/>
          </a:xfrm>
        </p:grpSpPr>
        <p:sp>
          <p:nvSpPr>
            <p:cNvPr id="5" name="矩形 4"/>
            <p:cNvSpPr/>
            <p:nvPr/>
          </p:nvSpPr>
          <p:spPr>
            <a:xfrm>
              <a:off x="6598346" y="778169"/>
              <a:ext cx="2053893" cy="610936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dirty="0" smtClean="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anose="02010609060101010101" pitchFamily="49" charset="-122"/>
                </a:rPr>
                <a:t> 作者简介</a:t>
              </a:r>
              <a:endParaRPr lang="zh-CN" altLang="en-US" sz="3200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46080" y="595492"/>
              <a:ext cx="804402" cy="9461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6374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1161891" y="1779662"/>
            <a:ext cx="123254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yì</a:t>
            </a:r>
            <a:endParaRPr lang="zh-CN" altLang="en-US" sz="28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969744" y="1779662"/>
            <a:ext cx="103559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kuì</a:t>
            </a:r>
            <a:endParaRPr lang="zh-CN" altLang="en-US" sz="28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355661" y="1779662"/>
            <a:ext cx="80630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yì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043608" y="213970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译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47932" y="213970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名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55776" y="213970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不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983481" y="213970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愧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233388" y="213970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熠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53714" y="2139702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熠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发光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733055" y="1779662"/>
            <a:ext cx="143934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xiá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755387" y="213970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遐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168664" y="213970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想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2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500063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827088" y="411163"/>
            <a:ext cx="22526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</p:spTree>
    <p:extLst>
      <p:ext uri="{BB962C8B-B14F-4D97-AF65-F5344CB8AC3E}">
        <p14:creationId xmlns:p14="http://schemas.microsoft.com/office/powerpoint/2010/main" val="278301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28" grpId="0"/>
      <p:bldP spid="28" grpId="1"/>
      <p:bldP spid="53" grpId="0"/>
      <p:bldP spid="5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1"/>
          <p:cNvSpPr txBox="1">
            <a:spLocks noChangeArrowheads="1"/>
          </p:cNvSpPr>
          <p:nvPr/>
        </p:nvSpPr>
        <p:spPr bwMode="auto">
          <a:xfrm>
            <a:off x="3807726" y="731329"/>
            <a:ext cx="1338407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 smtClean="0"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</a:rPr>
              <a:t>辨一辨</a:t>
            </a:r>
            <a:endParaRPr lang="zh-CN" altLang="en-US" sz="2800" b="1" dirty="0">
              <a:solidFill>
                <a:srgbClr val="0000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4569" y="341189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遐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4569" y="2619804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暇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4569" y="182771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瑕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94650" y="1889270"/>
            <a:ext cx="4152099" cy="523220"/>
          </a:xfrm>
          <a:prstGeom prst="rect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玉上的斑点，比喻缺点。</a:t>
            </a:r>
            <a:endParaRPr lang="zh-CN" altLang="en-US" sz="28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15129" y="1899724"/>
            <a:ext cx="1627369" cy="523220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白璧微瑕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44144" y="1899724"/>
            <a:ext cx="1627369" cy="523220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瑕不掩瑜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94650" y="2728939"/>
            <a:ext cx="3791423" cy="523220"/>
          </a:xfrm>
          <a:prstGeom prst="rect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没有</a:t>
            </a:r>
            <a:r>
              <a:rPr lang="zh-CN" altLang="en-US" sz="2800" b="1" dirty="0" smtClean="0">
                <a:latin typeface="仿宋" pitchFamily="49" charset="-122"/>
                <a:ea typeface="仿宋" pitchFamily="49" charset="-122"/>
              </a:rPr>
              <a:t>事的时候，空闲。</a:t>
            </a:r>
            <a:endParaRPr lang="zh-CN" altLang="en-US" sz="2800" b="1" dirty="0"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99105" y="2710862"/>
            <a:ext cx="1627369" cy="523220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自顾不暇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39940" y="2705309"/>
            <a:ext cx="1627369" cy="523220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应接不暇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94649" y="3473447"/>
            <a:ext cx="1988045" cy="523220"/>
          </a:xfrm>
          <a:prstGeom prst="rect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仿宋" pitchFamily="49" charset="-122"/>
                <a:ea typeface="仿宋" pitchFamily="49" charset="-122"/>
              </a:rPr>
              <a:t>远，长久。</a:t>
            </a:r>
            <a:endParaRPr lang="zh-CN" altLang="en-US" sz="2800" b="1" dirty="0"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0913" y="3512475"/>
            <a:ext cx="906017" cy="523220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遐想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53128" y="3512475"/>
            <a:ext cx="906017" cy="523220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遐迩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8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106" y="339502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847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017" y="1419622"/>
            <a:ext cx="77768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黑体" pitchFamily="2" charset="-122"/>
                <a:ea typeface="黑体" pitchFamily="2" charset="-122"/>
              </a:rPr>
              <a:t>    自读</a:t>
            </a:r>
            <a:r>
              <a:rPr lang="en-US" altLang="zh-CN" sz="3200" dirty="0" smtClean="0">
                <a:latin typeface="黑体" pitchFamily="2" charset="-122"/>
                <a:ea typeface="黑体" pitchFamily="2" charset="-122"/>
              </a:rPr>
              <a:t>《</a:t>
            </a:r>
            <a:r>
              <a:rPr lang="zh-CN" altLang="en-US" sz="3200" dirty="0" smtClean="0">
                <a:latin typeface="黑体" pitchFamily="2" charset="-122"/>
                <a:ea typeface="黑体" pitchFamily="2" charset="-122"/>
              </a:rPr>
              <a:t>金字塔夕照</a:t>
            </a:r>
            <a:r>
              <a:rPr lang="en-US" altLang="zh-CN" sz="3200" dirty="0" smtClean="0">
                <a:latin typeface="黑体" pitchFamily="2" charset="-122"/>
                <a:ea typeface="黑体" pitchFamily="2" charset="-122"/>
              </a:rPr>
              <a:t>》</a:t>
            </a:r>
            <a:r>
              <a:rPr lang="zh-CN" altLang="en-US" sz="3200" dirty="0" smtClean="0">
                <a:latin typeface="黑体" pitchFamily="2" charset="-122"/>
                <a:ea typeface="黑体" pitchFamily="2" charset="-122"/>
              </a:rPr>
              <a:t>，说说</a:t>
            </a:r>
            <a:r>
              <a:rPr lang="zh-CN" altLang="en-US" sz="3200" dirty="0">
                <a:latin typeface="黑体" pitchFamily="2" charset="-122"/>
                <a:ea typeface="黑体" pitchFamily="2" charset="-122"/>
              </a:rPr>
              <a:t>短文</a:t>
            </a:r>
            <a:r>
              <a:rPr lang="zh-CN" altLang="en-US" sz="3200" dirty="0" smtClean="0">
                <a:latin typeface="黑体" pitchFamily="2" charset="-122"/>
                <a:ea typeface="黑体" pitchFamily="2" charset="-122"/>
              </a:rPr>
              <a:t>主</a:t>
            </a:r>
            <a:r>
              <a:rPr lang="zh-CN" altLang="en-US" sz="3200" dirty="0">
                <a:latin typeface="黑体" pitchFamily="2" charset="-122"/>
                <a:ea typeface="黑体" pitchFamily="2" charset="-122"/>
              </a:rPr>
              <a:t>要写了什么内容，表达了作者怎样的感情。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09" y="309528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21" y="314291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4"/>
          <p:cNvSpPr txBox="1"/>
          <p:nvPr/>
        </p:nvSpPr>
        <p:spPr>
          <a:xfrm>
            <a:off x="731017" y="278781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7899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25春\图\新建文件夹\99修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57" y="102139"/>
            <a:ext cx="5506625" cy="4991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165857" y="488035"/>
            <a:ext cx="3494376" cy="408623"/>
          </a:xfrm>
          <a:prstGeom prst="wedgeRoundRectCallout">
            <a:avLst>
              <a:gd name="adj1" fmla="val -61249"/>
              <a:gd name="adj2" fmla="val 22407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800" b="1" smtClean="0">
                <a:latin typeface="楷体" panose="02010609060101010101" pitchFamily="49" charset="-122"/>
                <a:ea typeface="楷体" panose="02010609060101010101" pitchFamily="49" charset="-122"/>
              </a:rPr>
              <a:t>点出九月开罗“金色”的特点。</a:t>
            </a:r>
            <a:endParaRPr lang="zh-CN" altLang="en-US" sz="1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84168" y="963501"/>
            <a:ext cx="2770322" cy="1328023"/>
          </a:xfrm>
          <a:prstGeom prst="wedgeRoundRectCallout">
            <a:avLst>
              <a:gd name="adj1" fmla="val -70344"/>
              <a:gd name="adj2" fmla="val -23165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勾勒了一幅夕阳下开阔而雄浑的金色画卷，描绘了金字塔的奇特景象。</a:t>
            </a:r>
            <a:endParaRPr lang="zh-CN" altLang="en-US" sz="1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84168" y="2434873"/>
            <a:ext cx="2880320" cy="1021556"/>
          </a:xfrm>
          <a:prstGeom prst="wedgeRoundRectCallout">
            <a:avLst>
              <a:gd name="adj1" fmla="val -60700"/>
              <a:gd name="adj2" fmla="val 14290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写了自己看到金字塔后产生的无限遐想</a:t>
            </a:r>
            <a:r>
              <a:rPr lang="zh-CN" altLang="en-US" sz="1800" b="1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1800" b="1" smtClean="0">
                <a:latin typeface="楷体" panose="02010609060101010101" pitchFamily="49" charset="-122"/>
                <a:ea typeface="楷体" panose="02010609060101010101" pitchFamily="49" charset="-122"/>
              </a:rPr>
              <a:t>感</a:t>
            </a:r>
            <a:r>
              <a:rPr lang="zh-CN" altLang="en-US" sz="1800" b="1">
                <a:latin typeface="楷体" panose="02010609060101010101" pitchFamily="49" charset="-122"/>
                <a:ea typeface="楷体" panose="02010609060101010101" pitchFamily="49" charset="-122"/>
              </a:rPr>
              <a:t>叹金字塔是人间的奇</a:t>
            </a:r>
            <a:r>
              <a:rPr lang="zh-CN" altLang="en-US" sz="1800" b="1" smtClean="0">
                <a:latin typeface="楷体" panose="02010609060101010101" pitchFamily="49" charset="-122"/>
                <a:ea typeface="楷体" panose="02010609060101010101" pitchFamily="49" charset="-122"/>
              </a:rPr>
              <a:t>迹。</a:t>
            </a:r>
            <a:endParaRPr lang="zh-CN" altLang="en-US" sz="1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14459" y="2331011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683568" y="2042971"/>
            <a:ext cx="5184576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主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要写了夕照下金字塔的美景，赞扬它是人类劳动和智慧的结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晶</a:t>
            </a:r>
            <a:r>
              <a:rPr lang="zh-CN" altLang="en-US" sz="28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84168" y="4061671"/>
            <a:ext cx="2770322" cy="408623"/>
          </a:xfrm>
          <a:prstGeom prst="wedgeRoundRectCallout">
            <a:avLst>
              <a:gd name="adj1" fmla="val -63468"/>
              <a:gd name="adj2" fmla="val 18952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800" b="1" smtClean="0">
                <a:latin typeface="楷体" panose="02010609060101010101" pitchFamily="49" charset="-122"/>
                <a:ea typeface="楷体" panose="02010609060101010101" pitchFamily="49" charset="-122"/>
              </a:rPr>
              <a:t>抒发对那一片金色的留恋。</a:t>
            </a:r>
            <a:endParaRPr lang="zh-CN" altLang="en-US" sz="1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19225" y="655043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19225" y="944515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09700" y="3920902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52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35896" y="1347613"/>
            <a:ext cx="48245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47700">
              <a:lnSpc>
                <a:spcPct val="150000"/>
              </a:lnSpc>
            </a:pPr>
            <a:r>
              <a:rPr lang="zh-CN" altLang="en-US" sz="3200" smtClean="0">
                <a:solidFill>
                  <a:prstClr val="black"/>
                </a:solidFill>
                <a:latin typeface="黑体" pitchFamily="2" charset="-122"/>
                <a:ea typeface="黑体" pitchFamily="2" charset="-122"/>
              </a:rPr>
              <a:t> 默读第</a:t>
            </a:r>
            <a:r>
              <a:rPr lang="en-US" altLang="zh-CN" sz="3200" smtClean="0">
                <a:solidFill>
                  <a:prstClr val="black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3200" smtClean="0">
                <a:solidFill>
                  <a:prstClr val="black"/>
                </a:solidFill>
                <a:latin typeface="黑体" pitchFamily="2" charset="-122"/>
                <a:ea typeface="黑体" pitchFamily="2" charset="-122"/>
              </a:rPr>
              <a:t>自然段，说说作者在这幅“开阔而雄浑的画卷”中看到了什么。</a:t>
            </a:r>
            <a:endParaRPr lang="zh-CN" altLang="en-US" sz="3200" dirty="0">
              <a:solidFill>
                <a:prstClr val="black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90641"/>
            <a:ext cx="3164978" cy="182226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5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25春\图\新建文件夹\99修第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11" y="862776"/>
            <a:ext cx="8424000" cy="238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2736" y="899700"/>
            <a:ext cx="622373" cy="45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2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841835" y="20273"/>
            <a:ext cx="3811663" cy="694871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优美、壮观的画面</a:t>
            </a:r>
            <a:endParaRPr lang="zh-CN" altLang="en-US" sz="240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83931" y="3655665"/>
            <a:ext cx="74888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作者看到了金色的田野，金色的沙漠，泛着金光的尼罗河河水，像用纯金铸成的金字塔。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419872" y="1317690"/>
            <a:ext cx="511256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92737" y="1779662"/>
            <a:ext cx="701962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542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15616" y="1563638"/>
            <a:ext cx="72785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47700">
              <a:lnSpc>
                <a:spcPct val="150000"/>
              </a:lnSpc>
            </a:pPr>
            <a:r>
              <a:rPr lang="zh-CN" altLang="en-US" sz="3200" smtClean="0">
                <a:solidFill>
                  <a:prstClr val="black"/>
                </a:solidFill>
                <a:latin typeface="黑体" pitchFamily="2" charset="-122"/>
                <a:ea typeface="黑体" pitchFamily="2" charset="-122"/>
              </a:rPr>
              <a:t> 默读第</a:t>
            </a:r>
            <a:r>
              <a:rPr lang="en-US" altLang="zh-CN" sz="3200" smtClean="0">
                <a:solidFill>
                  <a:prstClr val="black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3200" smtClean="0">
                <a:solidFill>
                  <a:prstClr val="black"/>
                </a:solidFill>
                <a:latin typeface="黑体" pitchFamily="2" charset="-122"/>
                <a:ea typeface="黑体" pitchFamily="2" charset="-122"/>
              </a:rPr>
              <a:t>自然段，说说作者“望着这人间的奇迹”时想到了什么。</a:t>
            </a:r>
            <a:endParaRPr lang="zh-CN" altLang="en-US" sz="3200" dirty="0">
              <a:solidFill>
                <a:prstClr val="black"/>
              </a:solidFill>
              <a:latin typeface="黑体" pitchFamily="2" charset="-122"/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435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43608" y="518408"/>
            <a:ext cx="7275035" cy="2413381"/>
            <a:chOff x="1864521" y="2290215"/>
            <a:chExt cx="4849613" cy="1608785"/>
          </a:xfrm>
        </p:grpSpPr>
        <p:pic>
          <p:nvPicPr>
            <p:cNvPr id="3" name="Picture 2" descr="E:\22春\资源\图片\课本图片\P99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723"/>
            <a:stretch/>
          </p:blipFill>
          <p:spPr bwMode="auto">
            <a:xfrm>
              <a:off x="1864521" y="2290215"/>
              <a:ext cx="4849613" cy="16087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2086422" y="2290215"/>
              <a:ext cx="360040" cy="302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smtClean="0">
                  <a:solidFill>
                    <a:srgbClr val="FF0000"/>
                  </a:solidFill>
                </a:rPr>
                <a:t>3</a:t>
              </a:r>
              <a:endParaRPr lang="zh-CN" altLang="en-US" sz="1800">
                <a:solidFill>
                  <a:srgbClr val="FF0000"/>
                </a:solidFill>
              </a:endParaRPr>
            </a:p>
          </p:txBody>
        </p:sp>
      </p:grpSp>
      <p:cxnSp>
        <p:nvCxnSpPr>
          <p:cNvPr id="9" name="直接连接符 8"/>
          <p:cNvCxnSpPr/>
          <p:nvPr/>
        </p:nvCxnSpPr>
        <p:spPr>
          <a:xfrm>
            <a:off x="3059832" y="1681214"/>
            <a:ext cx="496855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403648" y="2096269"/>
            <a:ext cx="66247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403648" y="2499742"/>
            <a:ext cx="66247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394123" y="2912740"/>
            <a:ext cx="645608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69373" y="3507854"/>
            <a:ext cx="70590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作者想到“金字塔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的“金”字很绝妙，金字塔在人们心目中具有崇高的地位。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090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28666" y="563508"/>
            <a:ext cx="7787750" cy="110337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    夕阳下的金字塔真是太美了！让我们陶醉了，也让作者陶醉了，难怪作者发出这样的赞叹：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0674" y="1884050"/>
            <a:ext cx="7787750" cy="20082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有人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说金字塔的白昼和月夜，各有各的情趣，各有各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的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美，但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我觉得最令人难忘的，恐怕还是这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大漠夕照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中金字塔的色彩。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236908" y="2690634"/>
            <a:ext cx="1825488" cy="413506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7450112" y="2705941"/>
            <a:ext cx="735737" cy="383579"/>
          </a:xfrm>
          <a:prstGeom prst="roundRect">
            <a:avLst/>
          </a:prstGeom>
          <a:grp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smtClea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473723" y="3360478"/>
            <a:ext cx="1198980" cy="795448"/>
            <a:chOff x="7740352" y="1851670"/>
            <a:chExt cx="1198980" cy="795448"/>
          </a:xfrm>
        </p:grpSpPr>
        <p:sp>
          <p:nvSpPr>
            <p:cNvPr id="15" name="心形 14"/>
            <p:cNvSpPr/>
            <p:nvPr/>
          </p:nvSpPr>
          <p:spPr>
            <a:xfrm>
              <a:off x="7740352" y="1851670"/>
              <a:ext cx="1198980" cy="795448"/>
            </a:xfrm>
            <a:prstGeom prst="heart">
              <a:avLst/>
            </a:prstGeom>
            <a:solidFill>
              <a:schemeClr val="bg1"/>
            </a:solidFill>
            <a:ln>
              <a:gradFill>
                <a:gsLst>
                  <a:gs pos="0">
                    <a:srgbClr val="FFF200"/>
                  </a:gs>
                  <a:gs pos="0">
                    <a:srgbClr val="FF7A00"/>
                  </a:gs>
                  <a:gs pos="91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</a:ln>
            <a:effectLst>
              <a:outerShdw blurRad="50800" dist="50800" dir="5400000" algn="ctr" rotWithShape="0">
                <a:schemeClr val="bg1">
                  <a:alpha val="5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gradFill>
                  <a:gsLst>
                    <a:gs pos="0">
                      <a:srgbClr val="FFF200"/>
                    </a:gs>
                    <a:gs pos="31000">
                      <a:srgbClr val="FF7A00"/>
                    </a:gs>
                    <a:gs pos="100000">
                      <a:srgbClr val="FF0300"/>
                    </a:gs>
                  </a:gsLst>
                  <a:lin ang="5400000" scaled="0"/>
                </a:gradFill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7884368" y="1962384"/>
              <a:ext cx="90601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2800" b="1" dirty="0" smtClean="0">
                  <a:gradFill>
                    <a:gsLst>
                      <a:gs pos="0">
                        <a:srgbClr val="FFF200"/>
                      </a:gs>
                      <a:gs pos="31000">
                        <a:srgbClr val="FF7A00"/>
                      </a:gs>
                      <a:gs pos="100000">
                        <a:srgbClr val="FF0300"/>
                      </a:gs>
                    </a:gsLst>
                    <a:lin ang="5400000" scaled="0"/>
                  </a:gradFill>
                  <a:latin typeface="黑体" pitchFamily="49" charset="-122"/>
                  <a:ea typeface="黑体" pitchFamily="49" charset="-122"/>
                </a:rPr>
                <a:t>喜爱</a:t>
              </a:r>
              <a:endParaRPr lang="zh-CN" altLang="en-US" sz="2800" b="1" dirty="0">
                <a:gradFill>
                  <a:gsLst>
                    <a:gs pos="0">
                      <a:srgbClr val="FFF200"/>
                    </a:gs>
                    <a:gs pos="31000">
                      <a:srgbClr val="FF7A00"/>
                    </a:gs>
                    <a:gs pos="100000">
                      <a:srgbClr val="FF0300"/>
                    </a:gs>
                  </a:gsLst>
                  <a:lin ang="5400000" scaled="0"/>
                </a:gradFill>
                <a:latin typeface="黑体" pitchFamily="49" charset="-122"/>
                <a:ea typeface="黑体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850622" y="3360478"/>
            <a:ext cx="1198980" cy="795448"/>
            <a:chOff x="7740352" y="1851670"/>
            <a:chExt cx="1198980" cy="795448"/>
          </a:xfrm>
        </p:grpSpPr>
        <p:sp>
          <p:nvSpPr>
            <p:cNvPr id="22" name="心形 21"/>
            <p:cNvSpPr/>
            <p:nvPr/>
          </p:nvSpPr>
          <p:spPr>
            <a:xfrm>
              <a:off x="7740352" y="1851670"/>
              <a:ext cx="1198980" cy="795448"/>
            </a:xfrm>
            <a:prstGeom prst="heart">
              <a:avLst/>
            </a:prstGeom>
            <a:solidFill>
              <a:schemeClr val="bg1"/>
            </a:solidFill>
            <a:ln>
              <a:gradFill>
                <a:gsLst>
                  <a:gs pos="0">
                    <a:srgbClr val="FFF200"/>
                  </a:gs>
                  <a:gs pos="0">
                    <a:srgbClr val="FF7A00"/>
                  </a:gs>
                  <a:gs pos="91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</a:ln>
            <a:effectLst>
              <a:outerShdw blurRad="50800" dist="50800" dir="5400000" algn="ctr" rotWithShape="0">
                <a:schemeClr val="bg1">
                  <a:alpha val="5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gradFill>
                  <a:gsLst>
                    <a:gs pos="0">
                      <a:srgbClr val="FFF200"/>
                    </a:gs>
                    <a:gs pos="31000">
                      <a:srgbClr val="FF7A00"/>
                    </a:gs>
                    <a:gs pos="100000">
                      <a:srgbClr val="FF0300"/>
                    </a:gs>
                  </a:gsLst>
                  <a:lin ang="5400000" scaled="0"/>
                </a:gradFill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7884368" y="1962384"/>
              <a:ext cx="90601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2800" b="1" dirty="0" smtClean="0">
                  <a:gradFill>
                    <a:gsLst>
                      <a:gs pos="0">
                        <a:srgbClr val="FFF200"/>
                      </a:gs>
                      <a:gs pos="31000">
                        <a:srgbClr val="FF7A00"/>
                      </a:gs>
                      <a:gs pos="100000">
                        <a:srgbClr val="FF0300"/>
                      </a:gs>
                    </a:gsLst>
                    <a:lin ang="5400000" scaled="0"/>
                  </a:gradFill>
                  <a:latin typeface="黑体" pitchFamily="49" charset="-122"/>
                  <a:ea typeface="黑体" pitchFamily="49" charset="-122"/>
                </a:rPr>
                <a:t>赞叹</a:t>
              </a:r>
              <a:endParaRPr lang="zh-CN" altLang="en-US" sz="2800" b="1" dirty="0">
                <a:gradFill>
                  <a:gsLst>
                    <a:gs pos="0">
                      <a:srgbClr val="FFF200"/>
                    </a:gs>
                    <a:gs pos="31000">
                      <a:srgbClr val="FF7A00"/>
                    </a:gs>
                    <a:gs pos="100000">
                      <a:srgbClr val="FF0300"/>
                    </a:gs>
                  </a:gsLst>
                  <a:lin ang="5400000" scaled="0"/>
                </a:gradFill>
                <a:latin typeface="黑体" pitchFamily="49" charset="-122"/>
                <a:ea typeface="黑体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041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6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942611"/>
            <a:ext cx="7488832" cy="228524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+mn-ea"/>
              </a:rPr>
              <a:t>    宏伟、壮丽的金字塔是古</a:t>
            </a:r>
            <a:r>
              <a:rPr lang="zh-CN" altLang="en-US" sz="3200" b="1" dirty="0">
                <a:latin typeface="+mn-ea"/>
              </a:rPr>
              <a:t>埃及的象征，凝聚着埃及人民的勤劳与智</a:t>
            </a:r>
            <a:r>
              <a:rPr lang="zh-CN" altLang="en-US" sz="3200" b="1" dirty="0" smtClean="0">
                <a:latin typeface="+mn-ea"/>
              </a:rPr>
              <a:t>慧，</a:t>
            </a:r>
            <a:r>
              <a:rPr lang="zh-CN" altLang="en-US" sz="3200" b="1" dirty="0">
                <a:latin typeface="+mn-ea"/>
              </a:rPr>
              <a:t>让我们带着</a:t>
            </a:r>
            <a:r>
              <a:rPr lang="zh-CN" altLang="en-US" sz="3200" b="1" dirty="0" smtClean="0">
                <a:latin typeface="+mn-ea"/>
              </a:rPr>
              <a:t>这份</a:t>
            </a:r>
            <a:r>
              <a:rPr lang="zh-CN" altLang="en-US" sz="3200" b="1" dirty="0" smtClean="0">
                <a:solidFill>
                  <a:srgbClr val="0000FF"/>
                </a:solidFill>
                <a:latin typeface="+mn-ea"/>
              </a:rPr>
              <a:t>喜爱</a:t>
            </a:r>
            <a:r>
              <a:rPr lang="zh-CN" altLang="en-US" sz="3200" b="1" dirty="0" smtClean="0">
                <a:latin typeface="+mn-ea"/>
              </a:rPr>
              <a:t>与</a:t>
            </a:r>
            <a:r>
              <a:rPr lang="zh-CN" altLang="en-US" sz="3200" b="1" dirty="0" smtClean="0">
                <a:solidFill>
                  <a:srgbClr val="0000FF"/>
                </a:solidFill>
                <a:latin typeface="+mn-ea"/>
              </a:rPr>
              <a:t>赞叹</a:t>
            </a:r>
            <a:r>
              <a:rPr lang="zh-CN" altLang="en-US" sz="3200" b="1" dirty="0" smtClean="0">
                <a:latin typeface="+mn-ea"/>
              </a:rPr>
              <a:t>再来读读这篇文章吧！</a:t>
            </a:r>
            <a:endParaRPr lang="zh-CN" altLang="en-US" sz="3200" b="1" dirty="0">
              <a:latin typeface="+mn-ea"/>
            </a:endParaRPr>
          </a:p>
        </p:txBody>
      </p:sp>
      <p:pic>
        <p:nvPicPr>
          <p:cNvPr id="3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71550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4" y="273479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67" y="311579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4">
            <a:extLst>
              <a:ext uri="{FF2B5EF4-FFF2-40B4-BE49-F238E27FC236}">
                <a16:creationId xmlns:a16="http://schemas.microsoft.com/office/drawing/2014/main" xmlns="" id="{4A3C3B97-39E1-8A49-BBB7-0945BB059AA6}"/>
              </a:ext>
            </a:extLst>
          </p:cNvPr>
          <p:cNvSpPr txBox="1"/>
          <p:nvPr/>
        </p:nvSpPr>
        <p:spPr>
          <a:xfrm>
            <a:off x="634460" y="248444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6" name="矩形 5"/>
          <p:cNvSpPr/>
          <p:nvPr/>
        </p:nvSpPr>
        <p:spPr>
          <a:xfrm>
            <a:off x="661442" y="1491630"/>
            <a:ext cx="7776864" cy="1930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631825">
              <a:lnSpc>
                <a:spcPct val="150000"/>
              </a:lnSpc>
            </a:pP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金字塔夕照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用生动的笔触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描绘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了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______</a:t>
            </a:r>
          </a:p>
          <a:p>
            <a:pPr lvl="0">
              <a:lnSpc>
                <a:spcPct val="150000"/>
              </a:lnSpc>
            </a:pP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_________________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及作者观赏时的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_________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，抒发了作者对金字塔的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___________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79143" y="2192546"/>
            <a:ext cx="33608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金</a:t>
            </a: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字塔的雄浑之美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29858" y="2216929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万千思绪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48232" y="2846184"/>
            <a:ext cx="1988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喜爱与赞叹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7040439" y="1563638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夕阳下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57" y="152053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9516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4"/>
          <p:cNvSpPr txBox="1"/>
          <p:nvPr/>
        </p:nvSpPr>
        <p:spPr>
          <a:xfrm>
            <a:off x="686718" y="123478"/>
            <a:ext cx="200335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18901" y="974924"/>
            <a:ext cx="432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latin typeface="+mj-ea"/>
                <a:ea typeface="+mj-ea"/>
              </a:rPr>
              <a:t>阅读选文填空。</a:t>
            </a:r>
            <a:endParaRPr lang="zh-CN" altLang="en-US" sz="2800">
              <a:latin typeface="+mj-ea"/>
              <a:ea typeface="+mj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4793" y="1521872"/>
            <a:ext cx="73448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        在金色的夕阳下，金色的田野，金色的沙漠，连尼罗河的河水也泛着金光，而那古老的金字塔啊，简直像是用纯金铸成的。远远望去，它像漂浮在沙海中的三座金山，似乎一切金色的光源，都是从它那里放射出来的。</a:t>
            </a:r>
            <a:endParaRPr lang="zh-CN" alt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18901" y="3556858"/>
            <a:ext cx="7250707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由第一句话可知，金字塔位于</a:t>
            </a:r>
            <a:r>
              <a:rPr lang="zh-CN" altLang="en-US" sz="24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               </a:t>
            </a:r>
            <a:endParaRPr lang="en-US" altLang="zh-CN" sz="2400" b="1" u="sng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；由“沙海”一词可知，沙漠很     。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654761" y="3556918"/>
            <a:ext cx="2514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沙漠中、尼罗</a:t>
            </a:r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河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960279" y="3999880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开阔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74594" y="4009058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沿岸</a:t>
            </a:r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5683336" y="3970958"/>
            <a:ext cx="234225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918901" y="4413573"/>
            <a:ext cx="716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013324" y="4413573"/>
            <a:ext cx="716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527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g2.xiazaizhijia.com/walls/20160920/mid_63c31c4eb269a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256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95536" y="1607784"/>
            <a:ext cx="8424936" cy="199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rPr>
              <a:t>    </a:t>
            </a:r>
            <a:r>
              <a:rPr lang="zh-CN" altLang="zh-CN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rPr>
              <a:t>这</a:t>
            </a:r>
            <a:r>
              <a:rPr lang="zh-CN" altLang="zh-CN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rPr>
              <a:t>一巨大的角锥形建筑物到底是凭什么举世闻名的</a:t>
            </a:r>
            <a:r>
              <a:rPr lang="zh-CN" altLang="zh-CN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rPr>
              <a:t>？</a:t>
            </a:r>
            <a:r>
              <a:rPr lang="zh-CN" altLang="en-US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rPr>
              <a:t>你对金字塔有了哪些了解？这节课</a:t>
            </a:r>
            <a:r>
              <a:rPr lang="zh-CN" altLang="en-US" sz="3600" b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rPr>
              <a:t>我们继</a:t>
            </a:r>
            <a:r>
              <a:rPr lang="zh-CN" altLang="en-US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rPr>
              <a:t>续探索金字塔。</a:t>
            </a:r>
            <a:endParaRPr lang="zh-CN" altLang="zh-CN" sz="3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63888" y="237108"/>
            <a:ext cx="2816225" cy="715962"/>
            <a:chOff x="2915816" y="237108"/>
            <a:chExt cx="2816225" cy="715962"/>
          </a:xfrm>
        </p:grpSpPr>
        <p:sp>
          <p:nvSpPr>
            <p:cNvPr id="6" name="文本框 15"/>
            <p:cNvSpPr>
              <a:spLocks noChangeArrowheads="1"/>
            </p:cNvSpPr>
            <p:nvPr/>
          </p:nvSpPr>
          <p:spPr bwMode="auto">
            <a:xfrm>
              <a:off x="2915816" y="237108"/>
              <a:ext cx="2816225" cy="715962"/>
            </a:xfrm>
            <a:prstGeom prst="flowChartAlternateProcess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439941" y="381223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iconfont-1191-870150"/>
            <p:cNvSpPr>
              <a:spLocks noChangeAspect="1"/>
            </p:cNvSpPr>
            <p:nvPr/>
          </p:nvSpPr>
          <p:spPr bwMode="auto">
            <a:xfrm rot="10800000">
              <a:off x="2915816" y="381223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2775886" y="1924214"/>
            <a:ext cx="620936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āi</a:t>
            </a:r>
            <a:r>
              <a:rPr lang="en-US" altLang="zh-CN" sz="2800" b="1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699792" y="228545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埃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181266" y="228545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及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1560" y="1923678"/>
            <a:ext cx="143515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nián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39101" y="2283718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黏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着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593970" y="228371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物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802853" y="1903985"/>
            <a:ext cx="719113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làn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348119" y="226523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泛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797832" y="226523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滥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009045" y="1903985"/>
            <a:ext cx="72889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yū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966284" y="226523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淤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373494" y="226523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泥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7505372" y="1903985"/>
            <a:ext cx="105976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zhàn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187915" y="226523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精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680426" y="226523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湛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5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609601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827088" y="483518"/>
            <a:ext cx="22526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3" grpId="0"/>
      <p:bldP spid="50" grpId="0"/>
      <p:bldP spid="56" grpId="0"/>
      <p:bldP spid="5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1851669"/>
            <a:ext cx="69127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itchFamily="2" charset="-122"/>
                <a:ea typeface="黑体" pitchFamily="2" charset="-122"/>
              </a:rPr>
              <a:t>    为什么说金字塔不可思议</a:t>
            </a:r>
            <a:r>
              <a:rPr lang="zh-CN" altLang="en-US" sz="2800" smtClean="0">
                <a:latin typeface="黑体" pitchFamily="2" charset="-122"/>
                <a:ea typeface="黑体" pitchFamily="2" charset="-122"/>
              </a:rPr>
              <a:t>呢？快速浏览</a:t>
            </a:r>
            <a:r>
              <a:rPr lang="en-US" altLang="zh-CN" sz="2800">
                <a:latin typeface="黑体" pitchFamily="2" charset="-122"/>
                <a:ea typeface="黑体" pitchFamily="2" charset="-122"/>
              </a:rPr>
              <a:t>《</a:t>
            </a:r>
            <a:r>
              <a:rPr lang="zh-CN" altLang="en-US" sz="280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不可思议的金字塔</a:t>
            </a:r>
            <a:r>
              <a:rPr lang="en-US" altLang="zh-CN" sz="2800" smtClean="0">
                <a:latin typeface="黑体" pitchFamily="2" charset="-122"/>
                <a:ea typeface="黑体" pitchFamily="2" charset="-122"/>
              </a:rPr>
              <a:t>》</a:t>
            </a:r>
            <a:r>
              <a:rPr lang="zh-CN" altLang="en-US" sz="2800" smtClean="0">
                <a:latin typeface="黑体" pitchFamily="2" charset="-122"/>
                <a:ea typeface="黑体" pitchFamily="2" charset="-122"/>
              </a:rPr>
              <a:t>，观察短文有什么特点。</a:t>
            </a:r>
            <a:endParaRPr lang="zh-CN" altLang="en-US" sz="2800" dirty="0"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82" y="483518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94" y="488281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14"/>
          <p:cNvSpPr txBox="1"/>
          <p:nvPr/>
        </p:nvSpPr>
        <p:spPr>
          <a:xfrm>
            <a:off x="766890" y="452771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9201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22春\资源\图片\课本图片\P1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7662" y="755798"/>
            <a:ext cx="4437078" cy="366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:\22春\资源\图片\课本图片\P10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442" y="370936"/>
            <a:ext cx="4488558" cy="3640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184370" y="1084204"/>
            <a:ext cx="1697456" cy="26640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4873120" y="855955"/>
            <a:ext cx="1479003" cy="25202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线形标注 1 5"/>
          <p:cNvSpPr/>
          <p:nvPr/>
        </p:nvSpPr>
        <p:spPr>
          <a:xfrm>
            <a:off x="1403648" y="1995686"/>
            <a:ext cx="2424460" cy="872294"/>
          </a:xfrm>
          <a:prstGeom prst="borderCallout1">
            <a:avLst>
              <a:gd name="adj1" fmla="val 20934"/>
              <a:gd name="adj2" fmla="val -4797"/>
              <a:gd name="adj3" fmla="val -63304"/>
              <a:gd name="adj4" fmla="val -17904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关于胡夫金字塔的信息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线形标注 1 9"/>
          <p:cNvSpPr/>
          <p:nvPr/>
        </p:nvSpPr>
        <p:spPr>
          <a:xfrm>
            <a:off x="5300706" y="1843044"/>
            <a:ext cx="2448272" cy="792088"/>
          </a:xfrm>
          <a:prstGeom prst="borderCallout1">
            <a:avLst>
              <a:gd name="adj1" fmla="val -12516"/>
              <a:gd name="adj2" fmla="val 32906"/>
              <a:gd name="adj3" fmla="val -85915"/>
              <a:gd name="adj4" fmla="val 1535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建造胡夫金字塔的历史背景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900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6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2442" y="1574701"/>
            <a:ext cx="75608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黑体" pitchFamily="2" charset="-122"/>
                <a:ea typeface="黑体" pitchFamily="2" charset="-122"/>
              </a:rPr>
              <a:t>自读这一部分，思考下面的问题：</a:t>
            </a:r>
            <a:endParaRPr lang="en-US" altLang="zh-CN" sz="2800" b="1" smtClean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）这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部分介绍了胡夫金字塔的哪些信息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）这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部分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有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几个图示？分别是什么类别？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）将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短文和批注中的问题进行对照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可以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发现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什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么？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12270" y="699542"/>
            <a:ext cx="5519460" cy="584775"/>
          </a:xfrm>
          <a:prstGeom prst="rect">
            <a:avLst/>
          </a:prstGeom>
          <a:solidFill>
            <a:srgbClr val="CCFFCC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最大的金字塔</a:t>
            </a:r>
            <a:r>
              <a:rPr lang="en-US" altLang="zh-CN" sz="32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胡夫金字塔</a:t>
            </a:r>
            <a:endParaRPr lang="zh-CN" altLang="en-US" sz="32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611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2194867"/>
            <a:ext cx="78488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绍了胡夫金字塔的大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小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、重量、建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造年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代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、材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料、建造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工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艺、神奇的数据等多项信息。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339502"/>
            <a:ext cx="5519460" cy="584775"/>
          </a:xfrm>
          <a:prstGeom prst="rect">
            <a:avLst/>
          </a:prstGeom>
          <a:solidFill>
            <a:srgbClr val="CCFFCC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最大的金字塔</a:t>
            </a:r>
            <a:r>
              <a:rPr lang="en-US" altLang="zh-CN" sz="32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胡夫金字塔</a:t>
            </a:r>
            <a:endParaRPr lang="zh-CN" altLang="en-US" sz="32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41537" y="1386288"/>
            <a:ext cx="7188186" cy="6093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latin typeface="黑体" pitchFamily="2" charset="-122"/>
                <a:ea typeface="黑体" pitchFamily="2" charset="-122"/>
              </a:rPr>
              <a:t>（</a:t>
            </a:r>
            <a:r>
              <a:rPr lang="en-US" altLang="zh-CN" sz="2800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800">
                <a:latin typeface="黑体" pitchFamily="2" charset="-122"/>
                <a:ea typeface="黑体" pitchFamily="2" charset="-122"/>
              </a:rPr>
              <a:t>）这部分介绍了胡夫金字塔的哪些信息？</a:t>
            </a:r>
            <a:endParaRPr lang="en-US" altLang="zh-CN" sz="28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43" y="3780760"/>
            <a:ext cx="6423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利用这些信息说一说胡夫金字塔的概貌。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32101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624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627534"/>
            <a:ext cx="8136904" cy="3711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胡夫金字塔位于开罗郊外，建于公元前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2600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年左右。塔的重量约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600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万吨，塔基面积约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5.3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万平方米，塔的体积约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260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万立方米。塔原高约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146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米，塔基原边长约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230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米。建成几千年后，世界上才出现比它更高的建筑。塔约用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230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万块石材砌成，石头中间没有任何水泥之类的黏着物。石头和石头之间贴合得很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紧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实。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839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593374" y="4072774"/>
            <a:ext cx="3070071" cy="523220"/>
          </a:xfrm>
          <a:prstGeom prst="rect">
            <a:avLst/>
          </a:prstGeom>
          <a:solidFill>
            <a:schemeClr val="bg1"/>
          </a:solidFill>
          <a:ln w="28575">
            <a:solidFill>
              <a:srgbClr val="CCFFCC"/>
            </a:solidFill>
            <a:prstDash val="sysDot"/>
          </a:ln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胡夫金字塔立体图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15616" y="3692225"/>
            <a:ext cx="2129246" cy="523220"/>
          </a:xfrm>
          <a:prstGeom prst="rect">
            <a:avLst/>
          </a:prstGeom>
          <a:solidFill>
            <a:schemeClr val="bg1"/>
          </a:solidFill>
          <a:ln w="28575">
            <a:solidFill>
              <a:srgbClr val="CCFFCC"/>
            </a:solidFill>
            <a:prstDash val="sysDot"/>
          </a:ln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地标指示图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7969" y="564175"/>
            <a:ext cx="7186583" cy="6093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latin typeface="黑体" pitchFamily="2" charset="-122"/>
                <a:ea typeface="黑体" pitchFamily="2" charset="-122"/>
              </a:rPr>
              <a:t>（</a:t>
            </a:r>
            <a:r>
              <a:rPr lang="en-US" altLang="zh-CN" sz="2800"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800">
                <a:latin typeface="黑体" pitchFamily="2" charset="-122"/>
                <a:ea typeface="黑体" pitchFamily="2" charset="-122"/>
              </a:rPr>
              <a:t>）这部分有</a:t>
            </a:r>
            <a:r>
              <a:rPr lang="zh-CN" altLang="en-US" sz="2800" smtClean="0">
                <a:latin typeface="黑体" pitchFamily="2" charset="-122"/>
                <a:ea typeface="黑体" pitchFamily="2" charset="-122"/>
              </a:rPr>
              <a:t>几个图示？分别是什么</a:t>
            </a:r>
            <a:r>
              <a:rPr lang="zh-CN" altLang="en-US" sz="2800">
                <a:latin typeface="黑体" pitchFamily="2" charset="-122"/>
                <a:ea typeface="黑体" pitchFamily="2" charset="-122"/>
              </a:rPr>
              <a:t>类别</a:t>
            </a:r>
            <a:r>
              <a:rPr lang="zh-CN" altLang="en-US" sz="2800" smtClean="0">
                <a:latin typeface="黑体" pitchFamily="2" charset="-122"/>
                <a:ea typeface="黑体" pitchFamily="2" charset="-122"/>
              </a:rPr>
              <a:t>？</a:t>
            </a:r>
            <a:endParaRPr lang="en-US" altLang="zh-CN" sz="2800" dirty="0"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50950" y="1386872"/>
            <a:ext cx="3548124" cy="2512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:\22春\资源\图片\课本图片\P10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65010" y="1720418"/>
            <a:ext cx="1630458" cy="170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93020" y="2221616"/>
            <a:ext cx="4407372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图示能直观地说明信息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992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27584" y="730984"/>
            <a:ext cx="748883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latin typeface="黑体" pitchFamily="2" charset="-122"/>
                <a:ea typeface="黑体" pitchFamily="2" charset="-122"/>
              </a:rPr>
              <a:t>（</a:t>
            </a:r>
            <a:r>
              <a:rPr lang="en-US" altLang="zh-CN" sz="2800"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2800" smtClean="0">
                <a:latin typeface="黑体" pitchFamily="2" charset="-122"/>
                <a:ea typeface="黑体" pitchFamily="2" charset="-122"/>
              </a:rPr>
              <a:t>）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将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短文和批注中的问题进行对照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，可以发现什么？</a:t>
            </a:r>
            <a:endParaRPr lang="zh-CN" altLang="en-US" sz="2800" dirty="0"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4098" name="Picture 2" descr="E:\25春\图\新建文件夹\101第一段修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036" y="43767"/>
            <a:ext cx="4757822" cy="2148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E:\22春\资源\图片\课本图片\P10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503" y="2796388"/>
            <a:ext cx="4520977" cy="200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圆角矩形标注 6"/>
          <p:cNvSpPr/>
          <p:nvPr/>
        </p:nvSpPr>
        <p:spPr>
          <a:xfrm>
            <a:off x="323528" y="1860284"/>
            <a:ext cx="2376264" cy="936104"/>
          </a:xfrm>
          <a:prstGeom prst="wedgeRoundRectCallout">
            <a:avLst>
              <a:gd name="adj1" fmla="val -36677"/>
              <a:gd name="adj2" fmla="val 68951"/>
              <a:gd name="adj3" fmla="val 16667"/>
            </a:avLst>
          </a:prstGeom>
          <a:solidFill>
            <a:schemeClr val="bg1"/>
          </a:solidFill>
          <a:ln w="12700"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1600" b="1" smtClean="0">
                <a:solidFill>
                  <a:schemeClr val="tx1"/>
                </a:solidFill>
                <a:latin typeface="+mn-ea"/>
              </a:rPr>
              <a:t>    为</a:t>
            </a:r>
            <a:r>
              <a:rPr lang="zh-CN" altLang="en-US" sz="1600" b="1">
                <a:solidFill>
                  <a:schemeClr val="tx1"/>
                </a:solidFill>
                <a:latin typeface="+mn-ea"/>
              </a:rPr>
              <a:t>什</a:t>
            </a:r>
            <a:r>
              <a:rPr lang="zh-CN" altLang="en-US" sz="1600" b="1" smtClean="0">
                <a:solidFill>
                  <a:schemeClr val="tx1"/>
                </a:solidFill>
                <a:latin typeface="+mn-ea"/>
              </a:rPr>
              <a:t>么在几千年的时间里，一直没有出现比它更高的建筑呢？</a:t>
            </a:r>
            <a:endParaRPr lang="zh-CN" altLang="en-US" sz="1600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323528" y="4205809"/>
            <a:ext cx="2160240" cy="598189"/>
          </a:xfrm>
          <a:prstGeom prst="wedgeRoundRectCallout">
            <a:avLst>
              <a:gd name="adj1" fmla="val -26305"/>
              <a:gd name="adj2" fmla="val -72530"/>
              <a:gd name="adj3" fmla="val 16667"/>
            </a:avLst>
          </a:prstGeom>
          <a:solidFill>
            <a:schemeClr val="bg1"/>
          </a:solidFill>
          <a:ln w="12700"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1600" b="1" smtClean="0">
                <a:solidFill>
                  <a:schemeClr val="tx1"/>
                </a:solidFill>
                <a:latin typeface="+mn-ea"/>
              </a:rPr>
              <a:t>    当时的人们是怎么修建金字塔的呢？</a:t>
            </a:r>
            <a:endParaRPr lang="zh-CN" altLang="en-US" sz="1600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9" name="圆角矩形标注 8"/>
          <p:cNvSpPr/>
          <p:nvPr/>
        </p:nvSpPr>
        <p:spPr>
          <a:xfrm>
            <a:off x="6774595" y="555526"/>
            <a:ext cx="2304256" cy="936104"/>
          </a:xfrm>
          <a:prstGeom prst="wedgeRoundRectCallout">
            <a:avLst>
              <a:gd name="adj1" fmla="val -17980"/>
              <a:gd name="adj2" fmla="val -60984"/>
              <a:gd name="adj3" fmla="val 16667"/>
            </a:avLst>
          </a:prstGeom>
          <a:solidFill>
            <a:schemeClr val="bg1"/>
          </a:solidFill>
          <a:ln w="12700"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1600" b="1" smtClean="0">
                <a:solidFill>
                  <a:schemeClr val="tx1"/>
                </a:solidFill>
                <a:latin typeface="+mn-ea"/>
              </a:rPr>
              <a:t>    如此精湛的工艺，几千年前的工匠们是怎么实现的呢？</a:t>
            </a:r>
            <a:endParaRPr lang="zh-CN" altLang="en-US" sz="1600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圆角矩形标注 9"/>
          <p:cNvSpPr/>
          <p:nvPr/>
        </p:nvSpPr>
        <p:spPr>
          <a:xfrm>
            <a:off x="6660232" y="1857446"/>
            <a:ext cx="2304256" cy="360039"/>
          </a:xfrm>
          <a:prstGeom prst="wedgeRoundRectCallout">
            <a:avLst>
              <a:gd name="adj1" fmla="val -34827"/>
              <a:gd name="adj2" fmla="val -98029"/>
              <a:gd name="adj3" fmla="val 16667"/>
            </a:avLst>
          </a:prstGeom>
          <a:solidFill>
            <a:schemeClr val="bg1"/>
          </a:solidFill>
          <a:ln w="12700"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1600" b="1" smtClean="0">
                <a:solidFill>
                  <a:schemeClr val="tx1"/>
                </a:solidFill>
                <a:latin typeface="+mn-ea"/>
              </a:rPr>
              <a:t>    这</a:t>
            </a:r>
            <a:r>
              <a:rPr lang="zh-CN" altLang="en-US" sz="1600" b="1">
                <a:solidFill>
                  <a:schemeClr val="tx1"/>
                </a:solidFill>
                <a:latin typeface="+mn-ea"/>
              </a:rPr>
              <a:t>是</a:t>
            </a:r>
            <a:r>
              <a:rPr lang="zh-CN" altLang="en-US" sz="1600" b="1" smtClean="0">
                <a:solidFill>
                  <a:schemeClr val="tx1"/>
                </a:solidFill>
                <a:latin typeface="+mn-ea"/>
              </a:rPr>
              <a:t>巧合吗？</a:t>
            </a:r>
            <a:endParaRPr lang="zh-CN" altLang="en-US" sz="1600" b="1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665543" y="3195331"/>
            <a:ext cx="71351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934070" y="3435846"/>
            <a:ext cx="20882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544838" y="943230"/>
            <a:ext cx="28083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514754" y="1232173"/>
            <a:ext cx="242539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537409" y="690017"/>
            <a:ext cx="281574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3563888" y="1698029"/>
            <a:ext cx="278926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510930" y="1957486"/>
            <a:ext cx="412998" cy="166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4601653" y="2552278"/>
            <a:ext cx="4506851" cy="2395736"/>
            <a:chOff x="3725796" y="2312513"/>
            <a:chExt cx="4506851" cy="2395736"/>
          </a:xfrm>
        </p:grpSpPr>
        <p:sp>
          <p:nvSpPr>
            <p:cNvPr id="27" name="TextBox 26"/>
            <p:cNvSpPr txBox="1"/>
            <p:nvPr/>
          </p:nvSpPr>
          <p:spPr>
            <a:xfrm>
              <a:off x="3905132" y="2676924"/>
              <a:ext cx="432751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smtClean="0"/>
                <a:t>        批注中的问题都是由文本内容的“不可思议”之处引发而来的。</a:t>
              </a:r>
              <a:endParaRPr lang="zh-CN" altLang="en-US" sz="2800" b="1"/>
            </a:p>
          </p:txBody>
        </p:sp>
        <p:pic>
          <p:nvPicPr>
            <p:cNvPr id="28" name="图片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5796" y="2312513"/>
              <a:ext cx="1014413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1791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8" grpId="0" animBg="1"/>
      <p:bldP spid="9" grpId="0" animBg="1"/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779662"/>
            <a:ext cx="76328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黑体" pitchFamily="2" charset="-122"/>
                <a:ea typeface="黑体" pitchFamily="2" charset="-122"/>
              </a:rPr>
              <a:t>    自</a:t>
            </a:r>
            <a:r>
              <a:rPr lang="zh-CN" altLang="en-US" sz="3200" dirty="0">
                <a:latin typeface="黑体" pitchFamily="2" charset="-122"/>
                <a:ea typeface="黑体" pitchFamily="2" charset="-122"/>
              </a:rPr>
              <a:t>读这一部分</a:t>
            </a:r>
            <a:r>
              <a:rPr lang="zh-CN" altLang="en-US" sz="3200" dirty="0" smtClean="0">
                <a:latin typeface="黑体" pitchFamily="2" charset="-122"/>
                <a:ea typeface="黑体" pitchFamily="2" charset="-122"/>
              </a:rPr>
              <a:t>，说说这部分主要写了哪两类信息。</a:t>
            </a:r>
            <a:endParaRPr lang="zh-CN" altLang="en-US" sz="32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27784" y="712193"/>
            <a:ext cx="4304383" cy="584775"/>
          </a:xfrm>
          <a:prstGeom prst="rect">
            <a:avLst/>
          </a:prstGeom>
          <a:solidFill>
            <a:srgbClr val="FFFF99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建造金字塔时的古埃及</a:t>
            </a:r>
            <a:endParaRPr lang="zh-CN" altLang="en-US" sz="32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30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2春\资源\图片\课本图片\P1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1" y="68722"/>
            <a:ext cx="4467976" cy="384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:\22春\资源\图片\课本图片\P1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51748" y="68722"/>
            <a:ext cx="4477109" cy="498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340780" y="958953"/>
            <a:ext cx="195435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40780" y="1996483"/>
            <a:ext cx="280831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68158" y="2255097"/>
            <a:ext cx="2204870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368158" y="3585745"/>
            <a:ext cx="213286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126631" y="707798"/>
            <a:ext cx="1047861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020272" y="1182602"/>
            <a:ext cx="1584176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112393" y="1423305"/>
            <a:ext cx="1987999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2053265" y="1170698"/>
            <a:ext cx="3070071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2800" b="1"/>
              <a:t>尼罗河的基本情况</a:t>
            </a:r>
          </a:p>
        </p:txBody>
      </p:sp>
      <p:sp>
        <p:nvSpPr>
          <p:cNvPr id="31" name="矩形 30"/>
          <p:cNvSpPr/>
          <p:nvPr/>
        </p:nvSpPr>
        <p:spPr>
          <a:xfrm>
            <a:off x="2573028" y="3839273"/>
            <a:ext cx="3430747" cy="523220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2800" b="1"/>
              <a:t>古埃及人的文明成就</a:t>
            </a:r>
          </a:p>
        </p:txBody>
      </p:sp>
      <p:cxnSp>
        <p:nvCxnSpPr>
          <p:cNvPr id="32" name="直接连接符 31"/>
          <p:cNvCxnSpPr/>
          <p:nvPr/>
        </p:nvCxnSpPr>
        <p:spPr>
          <a:xfrm>
            <a:off x="7722622" y="480297"/>
            <a:ext cx="864096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38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303188"/>
            <a:ext cx="76328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黑体" pitchFamily="2" charset="-122"/>
                <a:ea typeface="黑体" pitchFamily="2" charset="-122"/>
              </a:rPr>
              <a:t>    把所有信息整合起来，试着运用表格、资料卡等形式进行信息的归类。</a:t>
            </a:r>
            <a:endParaRPr lang="zh-CN" altLang="en-US" sz="3200" dirty="0">
              <a:latin typeface="黑体" pitchFamily="2" charset="-122"/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073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657620"/>
              </p:ext>
            </p:extLst>
          </p:nvPr>
        </p:nvGraphicFramePr>
        <p:xfrm>
          <a:off x="1043608" y="1203598"/>
          <a:ext cx="7128792" cy="31804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4080792"/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尼罗河的基本情况</a:t>
                      </a:r>
                      <a:endParaRPr lang="zh-CN" altLang="en-US" sz="2400" b="1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古埃及人的文明成就</a:t>
                      </a:r>
                      <a:endParaRPr lang="zh-CN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60399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86846" y="2714820"/>
            <a:ext cx="2088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/>
              <a:t>埃及的母亲河</a:t>
            </a:r>
            <a:endParaRPr lang="en-US" altLang="zh-CN" sz="2400" b="1" smtClean="0"/>
          </a:p>
        </p:txBody>
      </p:sp>
      <p:sp>
        <p:nvSpPr>
          <p:cNvPr id="7" name="矩形 6"/>
          <p:cNvSpPr/>
          <p:nvPr/>
        </p:nvSpPr>
        <p:spPr>
          <a:xfrm>
            <a:off x="1386846" y="3181150"/>
            <a:ext cx="2447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>
                <a:solidFill>
                  <a:prstClr val="black"/>
                </a:solidFill>
              </a:rPr>
              <a:t>每年定期泛滥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83968" y="2042840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/>
              <a:t>在天文、数学、几何学、地理学等方面取得很高的成就</a:t>
            </a:r>
            <a:endParaRPr lang="en-US" altLang="zh-CN" sz="2000" b="1" smtClean="0"/>
          </a:p>
        </p:txBody>
      </p:sp>
      <p:sp>
        <p:nvSpPr>
          <p:cNvPr id="9" name="矩形 8"/>
          <p:cNvSpPr/>
          <p:nvPr/>
        </p:nvSpPr>
        <p:spPr>
          <a:xfrm>
            <a:off x="4283968" y="2781040"/>
            <a:ext cx="26156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>
                <a:solidFill>
                  <a:prstClr val="black"/>
                </a:solidFill>
              </a:rPr>
              <a:t>掌握精湛的造船技术</a:t>
            </a:r>
            <a:endParaRPr lang="en-US" altLang="zh-CN" sz="2000" b="1">
              <a:solidFill>
                <a:prstClr val="black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83968" y="3181150"/>
            <a:ext cx="19912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b="1" smtClean="0">
                <a:solidFill>
                  <a:prstClr val="black"/>
                </a:solidFill>
              </a:rPr>
              <a:t>发现采</a:t>
            </a:r>
            <a:r>
              <a:rPr lang="zh-CN" altLang="en-US" sz="2000" b="1">
                <a:solidFill>
                  <a:prstClr val="black"/>
                </a:solidFill>
              </a:rPr>
              <a:t>石</a:t>
            </a:r>
            <a:r>
              <a:rPr lang="zh-CN" altLang="en-US" sz="2000" b="1" smtClean="0">
                <a:solidFill>
                  <a:prstClr val="black"/>
                </a:solidFill>
              </a:rPr>
              <a:t>场遗迹</a:t>
            </a:r>
            <a:endParaRPr lang="en-US" altLang="zh-CN" sz="2000" b="1">
              <a:solidFill>
                <a:prstClr val="black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283968" y="3592056"/>
            <a:ext cx="38884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>
                <a:solidFill>
                  <a:prstClr val="black"/>
                </a:solidFill>
              </a:rPr>
              <a:t>石窟陵墓、神庙等令人惊叹的建筑成就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5536" y="339502"/>
            <a:ext cx="2016224" cy="523220"/>
          </a:xfrm>
          <a:prstGeom prst="homePlate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latin typeface="+mj-ea"/>
                <a:ea typeface="+mj-ea"/>
              </a:rPr>
              <a:t>表格示例</a:t>
            </a:r>
            <a:endParaRPr lang="zh-CN" altLang="en-US" sz="280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50566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E:\22春\资源\图片\课本图片\P1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" t="6542" r="4387" b="5118"/>
          <a:stretch/>
        </p:blipFill>
        <p:spPr bwMode="auto">
          <a:xfrm>
            <a:off x="5152064" y="1639042"/>
            <a:ext cx="3820775" cy="2873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483517"/>
            <a:ext cx="8424936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mtClean="0">
                <a:latin typeface="+mj-ea"/>
                <a:ea typeface="+mj-ea"/>
              </a:rPr>
              <a:t>    观察结尾处的地图，结合地图、文字描述和前面所作的分类，用自己的话简要说说“建造金字塔时的古埃及”的概况。</a:t>
            </a:r>
            <a:endParaRPr lang="zh-CN" altLang="en-US" sz="2800">
              <a:latin typeface="+mj-ea"/>
              <a:ea typeface="+mj-ea"/>
            </a:endParaRPr>
          </a:p>
        </p:txBody>
      </p:sp>
      <p:sp>
        <p:nvSpPr>
          <p:cNvPr id="6" name="线形标注 1 5"/>
          <p:cNvSpPr/>
          <p:nvPr/>
        </p:nvSpPr>
        <p:spPr>
          <a:xfrm>
            <a:off x="7691361" y="2715766"/>
            <a:ext cx="1296144" cy="360040"/>
          </a:xfrm>
          <a:prstGeom prst="borderCallout1">
            <a:avLst>
              <a:gd name="adj1" fmla="val 74090"/>
              <a:gd name="adj2" fmla="val -4830"/>
              <a:gd name="adj3" fmla="val 181717"/>
              <a:gd name="adj4" fmla="val -44931"/>
            </a:avLst>
          </a:prstGeom>
          <a:noFill/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smtClean="0">
                <a:solidFill>
                  <a:schemeClr val="tx1"/>
                </a:solidFill>
              </a:rPr>
              <a:t>尼罗河</a:t>
            </a:r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4152" y="2355726"/>
            <a:ext cx="4896544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/>
              <a:t>        建造金字塔时的古埃及，尼罗河每年定期泛滥，使河两岸的淤泥肥沃起来；人们在科学、造船、建筑等方面取得了杰出的成就。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5055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8" b="5576"/>
          <a:stretch/>
        </p:blipFill>
        <p:spPr bwMode="auto">
          <a:xfrm>
            <a:off x="1174" y="0"/>
            <a:ext cx="9142826" cy="5141913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611560" y="267494"/>
            <a:ext cx="7992888" cy="1274195"/>
          </a:xfrm>
          <a:prstGeom prst="rect">
            <a:avLst/>
          </a:prstGeom>
          <a:ln>
            <a:noFill/>
            <a:prstDash val="sysDot"/>
          </a:ln>
        </p:spPr>
        <p:txBody>
          <a:bodyPr wrap="square">
            <a:spAutoFit/>
          </a:bodyPr>
          <a:lstStyle/>
          <a:p>
            <a:pPr indent="812800">
              <a:lnSpc>
                <a:spcPct val="12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金字塔是如何建成的？借助课文内容，大胆推测。</a:t>
            </a:r>
            <a:endParaRPr lang="zh-CN" altLang="en-US" sz="32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5" name="Picture 11" descr="C:\Users\Administrator\Desktop\卡通小学生思考问题png透明底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576" y="2067694"/>
            <a:ext cx="3662254" cy="366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剪去单角的矩形 7"/>
          <p:cNvSpPr/>
          <p:nvPr/>
        </p:nvSpPr>
        <p:spPr>
          <a:xfrm>
            <a:off x="3746909" y="2139702"/>
            <a:ext cx="5256584" cy="3024336"/>
          </a:xfrm>
          <a:prstGeom prst="snip1Rect">
            <a:avLst/>
          </a:prstGeom>
          <a:solidFill>
            <a:schemeClr val="bg1">
              <a:alpha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929930" y="3795886"/>
            <a:ext cx="48575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smtClean="0">
                <a:latin typeface="+mj-ea"/>
              </a:rPr>
              <a:t>2.</a:t>
            </a:r>
            <a:r>
              <a:rPr lang="zh-CN" altLang="en-US" sz="2400" b="1" smtClean="0">
                <a:latin typeface="+mj-ea"/>
              </a:rPr>
              <a:t>可</a:t>
            </a:r>
            <a:r>
              <a:rPr lang="zh-CN" altLang="en-US" sz="2400" b="1">
                <a:latin typeface="+mj-ea"/>
              </a:rPr>
              <a:t>以朝不同的方向推测，但无论作怎样的推测，都必须以文本提供的信息为基础。</a:t>
            </a:r>
            <a:endParaRPr lang="zh-CN" altLang="en-US" sz="2400" b="1"/>
          </a:p>
        </p:txBody>
      </p:sp>
      <p:sp>
        <p:nvSpPr>
          <p:cNvPr id="6" name="矩形 5"/>
          <p:cNvSpPr/>
          <p:nvPr/>
        </p:nvSpPr>
        <p:spPr>
          <a:xfrm>
            <a:off x="3929930" y="2905368"/>
            <a:ext cx="48575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smtClean="0">
                <a:latin typeface="+mj-ea"/>
              </a:rPr>
              <a:t>1.</a:t>
            </a:r>
            <a:r>
              <a:rPr lang="zh-CN" altLang="en-US" sz="2400" b="1" smtClean="0">
                <a:latin typeface="+mj-ea"/>
              </a:rPr>
              <a:t>推</a:t>
            </a:r>
            <a:r>
              <a:rPr lang="zh-CN" altLang="en-US" sz="2400" b="1">
                <a:latin typeface="+mj-ea"/>
              </a:rPr>
              <a:t>测应联系整篇文本，而不是只关注局部内</a:t>
            </a:r>
            <a:r>
              <a:rPr lang="zh-CN" altLang="en-US" sz="2400" b="1" smtClean="0">
                <a:latin typeface="+mj-ea"/>
              </a:rPr>
              <a:t>容。</a:t>
            </a:r>
            <a:endParaRPr lang="zh-CN" altLang="en-US" sz="2400" b="1">
              <a:latin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29930" y="2283718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FF0000"/>
                </a:solidFill>
                <a:latin typeface="+mj-ea"/>
                <a:ea typeface="+mj-ea"/>
              </a:rPr>
              <a:t>提示</a:t>
            </a:r>
          </a:p>
        </p:txBody>
      </p:sp>
    </p:spTree>
    <p:extLst>
      <p:ext uri="{BB962C8B-B14F-4D97-AF65-F5344CB8AC3E}">
        <p14:creationId xmlns:p14="http://schemas.microsoft.com/office/powerpoint/2010/main" val="296880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  <p:bldP spid="6" grpId="0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20072" y="832434"/>
            <a:ext cx="3744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/>
              <a:t>    古</a:t>
            </a:r>
            <a:r>
              <a:rPr lang="zh-CN" altLang="en-US" sz="2400" b="1"/>
              <a:t>埃及</a:t>
            </a:r>
            <a:r>
              <a:rPr lang="zh-CN" altLang="en-US" sz="2400" b="1" smtClean="0"/>
              <a:t>人已经掌握了很高的建筑技术，能够建造金字塔这样宏伟的建筑。</a:t>
            </a:r>
            <a:endParaRPr lang="en-US" altLang="zh-CN" sz="2400" b="1" smtClean="0"/>
          </a:p>
        </p:txBody>
      </p:sp>
      <p:sp>
        <p:nvSpPr>
          <p:cNvPr id="3" name="矩形 2"/>
          <p:cNvSpPr/>
          <p:nvPr/>
        </p:nvSpPr>
        <p:spPr>
          <a:xfrm>
            <a:off x="5220072" y="3171621"/>
            <a:ext cx="36724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smtClean="0">
                <a:solidFill>
                  <a:prstClr val="black"/>
                </a:solidFill>
              </a:rPr>
              <a:t>    古</a:t>
            </a:r>
            <a:r>
              <a:rPr lang="zh-CN" altLang="en-US" sz="2400" b="1">
                <a:solidFill>
                  <a:prstClr val="black"/>
                </a:solidFill>
              </a:rPr>
              <a:t>埃及人很可能利用船只，从尼罗河上游将石材运到下游建造金字塔。</a:t>
            </a:r>
          </a:p>
        </p:txBody>
      </p:sp>
      <p:sp>
        <p:nvSpPr>
          <p:cNvPr id="5" name="矩形 4"/>
          <p:cNvSpPr/>
          <p:nvPr/>
        </p:nvSpPr>
        <p:spPr>
          <a:xfrm>
            <a:off x="519815" y="3230470"/>
            <a:ext cx="32600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>
                <a:solidFill>
                  <a:prstClr val="black"/>
                </a:solidFill>
              </a:rPr>
              <a:t>古埃</a:t>
            </a:r>
            <a:r>
              <a:rPr lang="zh-CN" altLang="en-US" sz="2400" b="1" smtClean="0">
                <a:solidFill>
                  <a:prstClr val="black"/>
                </a:solidFill>
              </a:rPr>
              <a:t>及人掌</a:t>
            </a:r>
            <a:r>
              <a:rPr lang="zh-CN" altLang="en-US" sz="2400" b="1">
                <a:solidFill>
                  <a:prstClr val="black"/>
                </a:solidFill>
              </a:rPr>
              <a:t>握精湛的造船技术</a:t>
            </a:r>
            <a:endParaRPr lang="en-US" altLang="zh-CN" sz="2400" b="1">
              <a:solidFill>
                <a:prstClr val="black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90553" y="4045009"/>
            <a:ext cx="34333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smtClean="0">
                <a:solidFill>
                  <a:prstClr val="black"/>
                </a:solidFill>
              </a:rPr>
              <a:t>尼罗河上游发现采</a:t>
            </a:r>
            <a:r>
              <a:rPr lang="zh-CN" altLang="en-US" sz="2400" b="1">
                <a:solidFill>
                  <a:prstClr val="black"/>
                </a:solidFill>
              </a:rPr>
              <a:t>石</a:t>
            </a:r>
            <a:r>
              <a:rPr lang="zh-CN" altLang="en-US" sz="2400" b="1" smtClean="0">
                <a:solidFill>
                  <a:prstClr val="black"/>
                </a:solidFill>
              </a:rPr>
              <a:t>场遗迹</a:t>
            </a:r>
            <a:endParaRPr lang="en-US" altLang="zh-CN" sz="2400" b="1">
              <a:solidFill>
                <a:prstClr val="black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86332" y="1664290"/>
            <a:ext cx="37214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smtClean="0">
                <a:solidFill>
                  <a:prstClr val="black"/>
                </a:solidFill>
              </a:rPr>
              <a:t>古埃及有石</a:t>
            </a:r>
            <a:r>
              <a:rPr lang="zh-CN" altLang="en-US" sz="2400" b="1">
                <a:solidFill>
                  <a:prstClr val="black"/>
                </a:solidFill>
              </a:rPr>
              <a:t>窟陵墓、神庙等令人惊叹的建筑成就</a:t>
            </a:r>
          </a:p>
        </p:txBody>
      </p:sp>
      <p:sp>
        <p:nvSpPr>
          <p:cNvPr id="4" name="右箭头 3"/>
          <p:cNvSpPr/>
          <p:nvPr/>
        </p:nvSpPr>
        <p:spPr>
          <a:xfrm>
            <a:off x="4339605" y="1268769"/>
            <a:ext cx="648072" cy="400110"/>
          </a:xfrm>
          <a:prstGeom prst="rightArrow">
            <a:avLst/>
          </a:prstGeom>
          <a:solidFill>
            <a:srgbClr val="92D0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95535" y="463961"/>
            <a:ext cx="36583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>
                <a:solidFill>
                  <a:prstClr val="black"/>
                </a:solidFill>
              </a:rPr>
              <a:t>古埃</a:t>
            </a:r>
            <a:r>
              <a:rPr lang="zh-CN" altLang="en-US" sz="2400" b="1" smtClean="0">
                <a:solidFill>
                  <a:prstClr val="black"/>
                </a:solidFill>
              </a:rPr>
              <a:t>及人在天文学、数学、几何学、地理学等方面取得很高的成就</a:t>
            </a:r>
            <a:endParaRPr lang="en-US" altLang="zh-CN" sz="2400" b="1">
              <a:solidFill>
                <a:prstClr val="black"/>
              </a:solidFill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4377891" y="3571730"/>
            <a:ext cx="648072" cy="400110"/>
          </a:xfrm>
          <a:prstGeom prst="rightArrow">
            <a:avLst/>
          </a:prstGeom>
          <a:solidFill>
            <a:srgbClr val="92D0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985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4" grpId="0" animBg="1"/>
      <p:bldP spid="10" grpId="0"/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511204"/>
            <a:ext cx="7834358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808038">
              <a:lnSpc>
                <a:spcPct val="150000"/>
              </a:lnSpc>
            </a:pPr>
            <a:r>
              <a:rPr lang="zh-CN" altLang="en-US" sz="3200" dirty="0">
                <a:latin typeface="黑体" pitchFamily="49" charset="-122"/>
                <a:ea typeface="黑体" pitchFamily="49" charset="-122"/>
              </a:rPr>
              <a:t>两篇短文在表达方式上有明显的不同，你更喜欢哪种？说说你的理由。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1372402" y="2157074"/>
            <a:ext cx="2808329" cy="1684391"/>
            <a:chOff x="1403631" y="2259096"/>
            <a:chExt cx="2376281" cy="1369803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31" y="2259096"/>
              <a:ext cx="2376281" cy="136980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矩形 6"/>
            <p:cNvSpPr/>
            <p:nvPr/>
          </p:nvSpPr>
          <p:spPr>
            <a:xfrm>
              <a:off x="1556795" y="2288975"/>
              <a:ext cx="1980029" cy="40011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《</a:t>
              </a:r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金字塔夕照</a:t>
              </a:r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》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702064" y="2116731"/>
            <a:ext cx="2664296" cy="1746630"/>
            <a:chOff x="4702064" y="2116731"/>
            <a:chExt cx="2664296" cy="1746630"/>
          </a:xfrm>
        </p:grpSpPr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2116731"/>
              <a:ext cx="2376282" cy="174663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矩形 14"/>
            <p:cNvSpPr/>
            <p:nvPr/>
          </p:nvSpPr>
          <p:spPr>
            <a:xfrm>
              <a:off x="4702064" y="2157074"/>
              <a:ext cx="2664296" cy="400110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《</a:t>
              </a:r>
              <a:r>
                <a:rPr lang="zh-CN" altLang="en-US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不可思议的金字塔</a:t>
              </a:r>
              <a:r>
                <a:rPr lang="en-US" altLang="zh-CN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》</a:t>
              </a:r>
              <a:endParaRPr lang="zh-CN" alt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" name="圆角矩形标注 3"/>
          <p:cNvSpPr/>
          <p:nvPr/>
        </p:nvSpPr>
        <p:spPr>
          <a:xfrm>
            <a:off x="1904431" y="3943487"/>
            <a:ext cx="1374698" cy="454967"/>
          </a:xfrm>
          <a:prstGeom prst="wedgeRoundRectCallout">
            <a:avLst>
              <a:gd name="adj1" fmla="val -26592"/>
              <a:gd name="adj2" fmla="val -71488"/>
              <a:gd name="adj3" fmla="val 16667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/>
                </a:solidFill>
              </a:rPr>
              <a:t>抒情散文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14" name="圆角矩形标注 13"/>
          <p:cNvSpPr/>
          <p:nvPr/>
        </p:nvSpPr>
        <p:spPr>
          <a:xfrm>
            <a:off x="5148064" y="3943487"/>
            <a:ext cx="1942780" cy="454967"/>
          </a:xfrm>
          <a:prstGeom prst="wedgeRoundRectCallout">
            <a:avLst>
              <a:gd name="adj1" fmla="val -26592"/>
              <a:gd name="adj2" fmla="val -71488"/>
              <a:gd name="adj3" fmla="val 16667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/>
                </a:solidFill>
              </a:rPr>
              <a:t>非连续性文本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pic>
        <p:nvPicPr>
          <p:cNvPr id="1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04" y="339502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4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662376" y="402387"/>
            <a:ext cx="3179895" cy="1833045"/>
            <a:chOff x="1233732" y="1922612"/>
            <a:chExt cx="3179895" cy="1833045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3732" y="1922612"/>
              <a:ext cx="3179895" cy="183304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矩形 6"/>
            <p:cNvSpPr/>
            <p:nvPr/>
          </p:nvSpPr>
          <p:spPr>
            <a:xfrm>
              <a:off x="1349135" y="2003743"/>
              <a:ext cx="1980029" cy="40011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《</a:t>
              </a:r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金字塔夕照</a:t>
              </a:r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》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72000" y="362043"/>
            <a:ext cx="2806876" cy="1947017"/>
            <a:chOff x="4702064" y="2116730"/>
            <a:chExt cx="2806876" cy="1947017"/>
          </a:xfrm>
        </p:grpSpPr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2116730"/>
              <a:ext cx="2648908" cy="194701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矩形 14"/>
            <p:cNvSpPr/>
            <p:nvPr/>
          </p:nvSpPr>
          <p:spPr>
            <a:xfrm>
              <a:off x="4702064" y="2157074"/>
              <a:ext cx="2664296" cy="400110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《</a:t>
              </a:r>
              <a:r>
                <a:rPr lang="zh-CN" altLang="en-US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不可思议的金字塔</a:t>
              </a:r>
              <a:r>
                <a:rPr lang="en-US" altLang="zh-CN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》</a:t>
              </a:r>
              <a:endParaRPr lang="zh-CN" alt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" name="圆角矩形标注 3"/>
          <p:cNvSpPr/>
          <p:nvPr/>
        </p:nvSpPr>
        <p:spPr>
          <a:xfrm>
            <a:off x="1403648" y="2464974"/>
            <a:ext cx="1374698" cy="454967"/>
          </a:xfrm>
          <a:prstGeom prst="wedgeRoundRectCallout">
            <a:avLst>
              <a:gd name="adj1" fmla="val -26592"/>
              <a:gd name="adj2" fmla="val -7148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/>
                </a:solidFill>
              </a:rPr>
              <a:t>抒情散文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14" name="圆角矩形标注 13"/>
          <p:cNvSpPr/>
          <p:nvPr/>
        </p:nvSpPr>
        <p:spPr>
          <a:xfrm>
            <a:off x="5436096" y="2462915"/>
            <a:ext cx="1942780" cy="454967"/>
          </a:xfrm>
          <a:prstGeom prst="wedgeRoundRectCallout">
            <a:avLst>
              <a:gd name="adj1" fmla="val -26592"/>
              <a:gd name="adj2" fmla="val -7148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/>
                </a:solidFill>
              </a:rPr>
              <a:t>非连续性文本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62376" y="3219822"/>
            <a:ext cx="3333560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作者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用优美的文字，浓墨重彩地抒发对金字塔的赞美之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情。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753929" y="3219822"/>
            <a:ext cx="3597597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这是一篇非连续性文本，重在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说明事实，语言直观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简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明、概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括性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强。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412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64462" y="1773426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金字塔夕照</a:t>
            </a:r>
            <a:r>
              <a:rPr lang="en-US" altLang="zh-CN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》</a:t>
            </a:r>
            <a:endParaRPr lang="zh-CN" altLang="en-US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768282" y="278826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不可思议的金字塔</a:t>
            </a:r>
            <a:r>
              <a:rPr lang="en-US" altLang="zh-CN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》</a:t>
            </a:r>
            <a:endParaRPr lang="zh-CN" altLang="en-US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525375" y="1707654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外观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1" name="左大括号 20"/>
          <p:cNvSpPr/>
          <p:nvPr/>
        </p:nvSpPr>
        <p:spPr>
          <a:xfrm>
            <a:off x="1692454" y="1859502"/>
            <a:ext cx="164449" cy="1354084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2" name="右箭头 21"/>
          <p:cNvSpPr/>
          <p:nvPr/>
        </p:nvSpPr>
        <p:spPr>
          <a:xfrm>
            <a:off x="6563485" y="2481637"/>
            <a:ext cx="468052" cy="9631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b="1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4" name="文本框 3"/>
          <p:cNvSpPr txBox="1">
            <a:spLocks noChangeArrowheads="1"/>
          </p:cNvSpPr>
          <p:nvPr/>
        </p:nvSpPr>
        <p:spPr bwMode="auto">
          <a:xfrm>
            <a:off x="1111052" y="1942842"/>
            <a:ext cx="615553" cy="1177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2800" b="1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金字塔</a:t>
            </a:r>
            <a:endParaRPr lang="zh-CN" altLang="en-US" sz="2800" b="1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文本框 3"/>
          <p:cNvSpPr txBox="1">
            <a:spLocks noChangeArrowheads="1"/>
          </p:cNvSpPr>
          <p:nvPr/>
        </p:nvSpPr>
        <p:spPr bwMode="auto">
          <a:xfrm>
            <a:off x="7131873" y="1989450"/>
            <a:ext cx="108012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2800" b="1" noProof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敬佩赞美</a:t>
            </a:r>
            <a:endParaRPr lang="zh-CN" altLang="en-US" sz="2800" b="1" noProof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548592" y="2806938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结构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3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555526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550763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174" y="507901"/>
            <a:ext cx="2572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  <a:endParaRPr lang="en-US" altLang="zh-CN" sz="36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22" grpId="0" animBg="1"/>
      <p:bldP spid="26" grpId="0"/>
      <p:bldP spid="1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83568" y="1292968"/>
            <a:ext cx="7776864" cy="3222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631825">
              <a:lnSpc>
                <a:spcPct val="150000"/>
              </a:lnSpc>
            </a:pP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不可思议的金字塔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描写了金字塔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的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____</a:t>
            </a:r>
          </a:p>
          <a:p>
            <a:pPr lvl="0">
              <a:lnSpc>
                <a:spcPct val="150000"/>
              </a:lnSpc>
            </a:pP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_______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，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用简要的语言介绍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了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___________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，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使读者深切感受到金字塔的神秘，对其未解之谜充满了兴趣，也抒发了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对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_____________________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的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赞叹。</a:t>
            </a:r>
            <a:endParaRPr lang="zh-CN" altLang="en-US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380312" y="1385323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宏</a:t>
            </a:r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伟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61062" y="2028176"/>
            <a:ext cx="1988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古埃及文明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14502" y="3295745"/>
            <a:ext cx="42899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古埃及人民勤劳与智慧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713019" y="2006279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与精巧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7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4" y="273479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67" y="311579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4">
            <a:extLst>
              <a:ext uri="{FF2B5EF4-FFF2-40B4-BE49-F238E27FC236}">
                <a16:creationId xmlns:a16="http://schemas.microsoft.com/office/drawing/2014/main" xmlns="" id="{4A3C3B97-39E1-8A49-BBB7-0945BB059AA6}"/>
              </a:ext>
            </a:extLst>
          </p:cNvPr>
          <p:cNvSpPr txBox="1"/>
          <p:nvPr/>
        </p:nvSpPr>
        <p:spPr>
          <a:xfrm>
            <a:off x="634460" y="248444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</p:spTree>
    <p:extLst>
      <p:ext uri="{BB962C8B-B14F-4D97-AF65-F5344CB8AC3E}">
        <p14:creationId xmlns:p14="http://schemas.microsoft.com/office/powerpoint/2010/main" val="102050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60" y="592455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10" y="594042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4"/>
          <p:cNvSpPr txBox="1"/>
          <p:nvPr/>
        </p:nvSpPr>
        <p:spPr>
          <a:xfrm>
            <a:off x="597973" y="561818"/>
            <a:ext cx="2099943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拓展延伸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25142" y="2300258"/>
            <a:ext cx="4015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latin typeface="+mj-ea"/>
                <a:ea typeface="+mj-ea"/>
              </a:rPr>
              <a:t>关于建造金</a:t>
            </a:r>
            <a:r>
              <a:rPr lang="zh-CN" altLang="en-US" sz="2800">
                <a:latin typeface="+mj-ea"/>
                <a:ea typeface="+mj-ea"/>
              </a:rPr>
              <a:t>字</a:t>
            </a:r>
            <a:r>
              <a:rPr lang="zh-CN" altLang="en-US" sz="2800" smtClean="0">
                <a:latin typeface="+mj-ea"/>
                <a:ea typeface="+mj-ea"/>
              </a:rPr>
              <a:t>塔的猜想</a:t>
            </a:r>
            <a:endParaRPr lang="zh-CN" altLang="en-US" sz="2800">
              <a:latin typeface="+mj-ea"/>
              <a:ea typeface="+mj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0" y="-65504"/>
            <a:ext cx="9193212" cy="5328592"/>
            <a:chOff x="-132972" y="345794"/>
            <a:chExt cx="9193212" cy="5328592"/>
          </a:xfrm>
        </p:grpSpPr>
        <p:pic>
          <p:nvPicPr>
            <p:cNvPr id="12" name="Picture 4" descr="http://image2.sina.com.cn/dy/o/2007-04-12/5e7d7c8e7b4cbb5521c99a2ba64251c4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2972" y="366332"/>
              <a:ext cx="9193212" cy="53080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矩形 12"/>
            <p:cNvSpPr/>
            <p:nvPr/>
          </p:nvSpPr>
          <p:spPr>
            <a:xfrm>
              <a:off x="5045254" y="345794"/>
              <a:ext cx="4003983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533400"/>
              <a:r>
                <a:rPr lang="zh-CN" altLang="en-US" sz="2800" b="1" dirty="0">
                  <a:solidFill>
                    <a:schemeClr val="bg1"/>
                  </a:solidFill>
                </a:rPr>
                <a:t>用一个巨大的杠杆，一端用绳子绑住石块，另一端通过人力将石块吊往上方，然后将石块逐步往上</a:t>
              </a:r>
              <a:r>
                <a:rPr lang="zh-CN" altLang="en-US" sz="2800" b="1" dirty="0" smtClean="0">
                  <a:solidFill>
                    <a:schemeClr val="bg1"/>
                  </a:solidFill>
                </a:rPr>
                <a:t>堆砌。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6771" y="-232740"/>
            <a:ext cx="9145438" cy="5873903"/>
            <a:chOff x="-104248" y="52725"/>
            <a:chExt cx="9145438" cy="5873903"/>
          </a:xfrm>
        </p:grpSpPr>
        <p:pic>
          <p:nvPicPr>
            <p:cNvPr id="14" name="Picture 6" descr="http://p3.pstatp.com/large/dd000426620c82417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248" y="52725"/>
              <a:ext cx="9145438" cy="58739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矩形 14"/>
            <p:cNvSpPr/>
            <p:nvPr/>
          </p:nvSpPr>
          <p:spPr>
            <a:xfrm>
              <a:off x="4448636" y="2848071"/>
              <a:ext cx="426902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628650"/>
              <a:r>
                <a:rPr lang="zh-CN" altLang="en-US" sz="2800" b="1" dirty="0"/>
                <a:t>用土堆成斜坡，利用木质滚轴将石块拉</a:t>
              </a:r>
              <a:r>
                <a:rPr lang="zh-CN" altLang="en-US" sz="2800" b="1" dirty="0" smtClean="0"/>
                <a:t>上去。</a:t>
              </a:r>
              <a:endParaRPr lang="zh-CN" altLang="en-US" sz="2800" b="1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4554" y="-53286"/>
            <a:ext cx="9150202" cy="5324694"/>
            <a:chOff x="-109012" y="273786"/>
            <a:chExt cx="9150202" cy="5324694"/>
          </a:xfrm>
        </p:grpSpPr>
        <p:pic>
          <p:nvPicPr>
            <p:cNvPr id="16" name="Picture 2" descr="http://photocdn.sohu.com/20150911/mp31451212_1441935997652_14.jpe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9012" y="273786"/>
              <a:ext cx="9150202" cy="53246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矩形 16"/>
            <p:cNvSpPr/>
            <p:nvPr/>
          </p:nvSpPr>
          <p:spPr>
            <a:xfrm>
              <a:off x="48677" y="471807"/>
              <a:ext cx="305236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628650"/>
              <a:r>
                <a:rPr lang="zh-CN" altLang="en-US" sz="2800" b="1" dirty="0" smtClean="0"/>
                <a:t>利于水的浮力运送石块。</a:t>
              </a:r>
              <a:endParaRPr lang="zh-CN" altLang="en-US" sz="2800" b="1" dirty="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26640" y="-20538"/>
            <a:ext cx="9389157" cy="5164038"/>
            <a:chOff x="-121861" y="345794"/>
            <a:chExt cx="9389157" cy="5164038"/>
          </a:xfrm>
        </p:grpSpPr>
        <p:pic>
          <p:nvPicPr>
            <p:cNvPr id="18" name="Picture 10" descr="http://img3.jiemian.com/101/original/20151106/144678014089561600_a580xH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1861" y="345794"/>
              <a:ext cx="9389157" cy="51640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矩形 18"/>
            <p:cNvSpPr/>
            <p:nvPr/>
          </p:nvSpPr>
          <p:spPr>
            <a:xfrm>
              <a:off x="4441165" y="614662"/>
              <a:ext cx="254830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 smtClean="0"/>
                <a:t>外星人建造的。</a:t>
              </a:r>
              <a:endParaRPr lang="zh-CN" altLang="en-US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63722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38" y="341808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01" y="359271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4"/>
          <p:cNvSpPr txBox="1"/>
          <p:nvPr/>
        </p:nvSpPr>
        <p:spPr>
          <a:xfrm>
            <a:off x="879599" y="313233"/>
            <a:ext cx="200335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  <p:sp>
        <p:nvSpPr>
          <p:cNvPr id="9" name="矩形 8"/>
          <p:cNvSpPr/>
          <p:nvPr/>
        </p:nvSpPr>
        <p:spPr>
          <a:xfrm>
            <a:off x="827584" y="2007615"/>
            <a:ext cx="76328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smtClean="0">
                <a:latin typeface="+mn-ea"/>
              </a:rPr>
              <a:t>A</a:t>
            </a:r>
            <a:r>
              <a:rPr lang="en-US" altLang="zh-CN" sz="2800" b="1" smtClean="0">
                <a:latin typeface="+mn-ea"/>
              </a:rPr>
              <a:t>.</a:t>
            </a:r>
            <a:r>
              <a:rPr lang="zh-CN" altLang="zh-CN" sz="2800" b="1">
                <a:latin typeface="+mn-ea"/>
              </a:rPr>
              <a:t>泛滥（</a:t>
            </a:r>
            <a:r>
              <a:rPr lang="en-US" altLang="zh-CN" sz="2800" b="1">
                <a:latin typeface="汉语拼音" panose="000B0604020202020204" pitchFamily="34" charset="0"/>
                <a:cs typeface="汉语拼音" panose="000B0604020202020204" pitchFamily="34" charset="0"/>
              </a:rPr>
              <a:t>l</a:t>
            </a:r>
            <a:r>
              <a:rPr lang="zh-CN" altLang="zh-CN" sz="2800" b="1">
                <a:latin typeface="汉语拼音" panose="000B0604020202020204" pitchFamily="34" charset="0"/>
                <a:cs typeface="汉语拼音" panose="000B0604020202020204" pitchFamily="34" charset="0"/>
              </a:rPr>
              <a:t>à</a:t>
            </a:r>
            <a:r>
              <a:rPr lang="en-US" altLang="zh-CN" sz="2800" b="1">
                <a:latin typeface="汉语拼音" panose="000B0604020202020204" pitchFamily="34" charset="0"/>
                <a:cs typeface="汉语拼音" panose="000B0604020202020204" pitchFamily="34" charset="0"/>
              </a:rPr>
              <a:t>n</a:t>
            </a:r>
            <a:r>
              <a:rPr lang="zh-CN" altLang="zh-CN" sz="2800" b="1" smtClean="0">
                <a:latin typeface="+mn-ea"/>
              </a:rPr>
              <a:t>）</a:t>
            </a:r>
            <a:r>
              <a:rPr lang="en-US" altLang="zh-CN" sz="2800" b="1" smtClean="0">
                <a:latin typeface="+mn-ea"/>
              </a:rPr>
              <a:t> </a:t>
            </a:r>
            <a:r>
              <a:rPr lang="zh-CN" altLang="en-US" sz="2800" b="1">
                <a:latin typeface="+mn-ea"/>
              </a:rPr>
              <a:t>不</a:t>
            </a:r>
            <a:r>
              <a:rPr lang="zh-CN" altLang="zh-CN" sz="2800" b="1" smtClean="0">
                <a:latin typeface="+mn-ea"/>
              </a:rPr>
              <a:t>愧</a:t>
            </a:r>
            <a:r>
              <a:rPr lang="zh-CN" altLang="zh-CN" sz="2800" b="1" dirty="0">
                <a:latin typeface="+mn-ea"/>
              </a:rPr>
              <a:t>（</a:t>
            </a:r>
            <a:r>
              <a:rPr lang="en-US" altLang="zh-CN" sz="2800" b="1" dirty="0" err="1">
                <a:latin typeface="汉语拼音" panose="000B0604020202020204" pitchFamily="34" charset="0"/>
                <a:cs typeface="汉语拼音" panose="000B0604020202020204" pitchFamily="34" charset="0"/>
              </a:rPr>
              <a:t>ku</a:t>
            </a:r>
            <a:r>
              <a:rPr lang="zh-CN" altLang="zh-CN" sz="2800" b="1">
                <a:latin typeface="汉语拼音" panose="000B0604020202020204" pitchFamily="34" charset="0"/>
                <a:cs typeface="汉语拼音" panose="000B0604020202020204" pitchFamily="34" charset="0"/>
              </a:rPr>
              <a:t>ì</a:t>
            </a:r>
            <a:r>
              <a:rPr lang="zh-CN" altLang="zh-CN" sz="2800" b="1" smtClean="0">
                <a:latin typeface="+mn-ea"/>
              </a:rPr>
              <a:t>）</a:t>
            </a:r>
            <a:r>
              <a:rPr lang="en-US" altLang="zh-CN" sz="2800" b="1" smtClean="0">
                <a:latin typeface="+mn-ea"/>
              </a:rPr>
              <a:t> </a:t>
            </a:r>
            <a:r>
              <a:rPr lang="zh-CN" altLang="zh-CN" sz="2800" b="1" smtClean="0">
                <a:latin typeface="+mn-ea"/>
              </a:rPr>
              <a:t>遐</a:t>
            </a:r>
            <a:r>
              <a:rPr lang="zh-CN" altLang="zh-CN" sz="2800" b="1">
                <a:latin typeface="+mn-ea"/>
              </a:rPr>
              <a:t>想</a:t>
            </a:r>
            <a:r>
              <a:rPr lang="zh-CN" altLang="zh-CN" sz="2800" b="1" smtClean="0">
                <a:latin typeface="+mn-ea"/>
              </a:rPr>
              <a:t>（</a:t>
            </a:r>
            <a:r>
              <a:rPr lang="en-US" altLang="zh-CN" sz="2800" b="1" smtClean="0">
                <a:latin typeface="汉语拼音" panose="000B0604020202020204" pitchFamily="34" charset="0"/>
                <a:cs typeface="汉语拼音" panose="000B0604020202020204" pitchFamily="34" charset="0"/>
              </a:rPr>
              <a:t>jiǎ</a:t>
            </a:r>
            <a:r>
              <a:rPr lang="zh-CN" altLang="zh-CN" sz="2800" b="1" smtClean="0">
                <a:latin typeface="+mn-ea"/>
              </a:rPr>
              <a:t>）</a:t>
            </a:r>
            <a:r>
              <a:rPr lang="en-US" altLang="zh-CN" sz="2800" b="1" smtClean="0">
                <a:latin typeface="+mn-ea"/>
              </a:rPr>
              <a:t> </a:t>
            </a:r>
            <a:endParaRPr lang="en-US" altLang="zh-CN" sz="28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smtClean="0">
                <a:latin typeface="+mn-ea"/>
              </a:rPr>
              <a:t>B</a:t>
            </a:r>
            <a:r>
              <a:rPr lang="en-US" altLang="zh-CN" sz="2800" b="1" smtClean="0">
                <a:latin typeface="+mn-ea"/>
              </a:rPr>
              <a:t>.</a:t>
            </a:r>
            <a:r>
              <a:rPr lang="zh-CN" altLang="zh-CN" sz="2800" b="1" smtClean="0">
                <a:latin typeface="+mn-ea"/>
              </a:rPr>
              <a:t>埃</a:t>
            </a:r>
            <a:r>
              <a:rPr lang="zh-CN" altLang="zh-CN" sz="2800" b="1" dirty="0" smtClean="0">
                <a:latin typeface="+mn-ea"/>
              </a:rPr>
              <a:t>及</a:t>
            </a:r>
            <a:r>
              <a:rPr lang="zh-CN" altLang="zh-CN" sz="2800" b="1" dirty="0">
                <a:latin typeface="+mn-ea"/>
              </a:rPr>
              <a:t>（</a:t>
            </a:r>
            <a:r>
              <a:rPr lang="zh-CN" altLang="zh-CN" sz="2800" b="1" dirty="0">
                <a:latin typeface="汉语拼音" panose="000B0604020202020204" pitchFamily="34" charset="0"/>
                <a:cs typeface="汉语拼音" panose="000B0604020202020204" pitchFamily="34" charset="0"/>
              </a:rPr>
              <a:t>ā</a:t>
            </a:r>
            <a:r>
              <a:rPr lang="en-US" altLang="zh-CN" sz="2800" b="1">
                <a:latin typeface="汉语拼音" panose="000B0604020202020204" pitchFamily="34" charset="0"/>
                <a:cs typeface="汉语拼音" panose="000B0604020202020204" pitchFamily="34" charset="0"/>
              </a:rPr>
              <a:t>i</a:t>
            </a:r>
            <a:r>
              <a:rPr lang="zh-CN" altLang="zh-CN" sz="2800" b="1" smtClean="0">
                <a:latin typeface="+mn-ea"/>
              </a:rPr>
              <a:t>）</a:t>
            </a:r>
            <a:r>
              <a:rPr lang="en-US" altLang="zh-CN" sz="2800" b="1" smtClean="0">
                <a:latin typeface="+mn-ea"/>
              </a:rPr>
              <a:t> </a:t>
            </a:r>
            <a:r>
              <a:rPr lang="zh-CN" altLang="zh-CN" sz="2800" b="1" smtClean="0">
                <a:latin typeface="+mn-ea"/>
              </a:rPr>
              <a:t>黏</a:t>
            </a:r>
            <a:r>
              <a:rPr lang="zh-CN" altLang="zh-CN" sz="2800" b="1" dirty="0">
                <a:latin typeface="+mn-ea"/>
              </a:rPr>
              <a:t>着（</a:t>
            </a:r>
            <a:r>
              <a:rPr lang="en-US" altLang="zh-CN" sz="2800" b="1" dirty="0" err="1">
                <a:latin typeface="汉语拼音" panose="000B0604020202020204" pitchFamily="34" charset="0"/>
                <a:cs typeface="汉语拼音" panose="000B0604020202020204" pitchFamily="34" charset="0"/>
              </a:rPr>
              <a:t>ni</a:t>
            </a:r>
            <a:r>
              <a:rPr lang="zh-CN" altLang="zh-CN" sz="2800" b="1" dirty="0">
                <a:latin typeface="汉语拼音" panose="000B0604020202020204" pitchFamily="34" charset="0"/>
                <a:cs typeface="汉语拼音" panose="000B0604020202020204" pitchFamily="34" charset="0"/>
              </a:rPr>
              <a:t>á</a:t>
            </a:r>
            <a:r>
              <a:rPr lang="en-US" altLang="zh-CN" sz="2800" b="1">
                <a:latin typeface="汉语拼音" panose="000B0604020202020204" pitchFamily="34" charset="0"/>
                <a:cs typeface="汉语拼音" panose="000B0604020202020204" pitchFamily="34" charset="0"/>
              </a:rPr>
              <a:t>n</a:t>
            </a:r>
            <a:r>
              <a:rPr lang="zh-CN" altLang="zh-CN" sz="2800" b="1" smtClean="0">
                <a:latin typeface="+mn-ea"/>
              </a:rPr>
              <a:t>）</a:t>
            </a:r>
            <a:r>
              <a:rPr lang="en-US" altLang="zh-CN" sz="2800" b="1" smtClean="0">
                <a:latin typeface="+mn-ea"/>
              </a:rPr>
              <a:t> </a:t>
            </a:r>
            <a:r>
              <a:rPr lang="zh-CN" altLang="zh-CN" sz="2800" b="1" smtClean="0">
                <a:latin typeface="+mn-ea"/>
              </a:rPr>
              <a:t>着</a:t>
            </a:r>
            <a:r>
              <a:rPr lang="zh-CN" altLang="zh-CN" sz="2800" b="1">
                <a:latin typeface="+mn-ea"/>
              </a:rPr>
              <a:t>想（</a:t>
            </a:r>
            <a:r>
              <a:rPr lang="en-US" altLang="zh-CN" sz="2800" b="1">
                <a:latin typeface="汉语拼音" panose="000B0604020202020204" pitchFamily="34" charset="0"/>
                <a:cs typeface="汉语拼音" panose="000B0604020202020204" pitchFamily="34" charset="0"/>
              </a:rPr>
              <a:t>zhu</a:t>
            </a:r>
            <a:r>
              <a:rPr lang="zh-CN" altLang="zh-CN" sz="2800" b="1">
                <a:latin typeface="汉语拼音" panose="000B0604020202020204" pitchFamily="34" charset="0"/>
                <a:cs typeface="汉语拼音" panose="000B0604020202020204" pitchFamily="34" charset="0"/>
              </a:rPr>
              <a:t>ó</a:t>
            </a:r>
            <a:r>
              <a:rPr lang="zh-CN" altLang="zh-CN" sz="2800" b="1">
                <a:latin typeface="+mn-ea"/>
              </a:rPr>
              <a:t>）</a:t>
            </a:r>
            <a:r>
              <a:rPr lang="en-US" altLang="zh-CN" sz="2800" b="1">
                <a:latin typeface="+mn-ea"/>
              </a:rPr>
              <a:t> </a:t>
            </a:r>
            <a:endParaRPr lang="zh-CN" altLang="zh-CN" sz="28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latin typeface="+mn-ea"/>
              </a:rPr>
              <a:t>C</a:t>
            </a:r>
            <a:r>
              <a:rPr lang="en-US" altLang="zh-CN" sz="2800" b="1" smtClean="0">
                <a:latin typeface="+mn-ea"/>
              </a:rPr>
              <a:t>.</a:t>
            </a:r>
            <a:r>
              <a:rPr lang="zh-CN" altLang="zh-CN" sz="2800" b="1" smtClean="0">
                <a:latin typeface="+mn-ea"/>
              </a:rPr>
              <a:t>淤</a:t>
            </a:r>
            <a:r>
              <a:rPr lang="zh-CN" altLang="zh-CN" sz="2800" b="1" dirty="0">
                <a:latin typeface="+mn-ea"/>
              </a:rPr>
              <a:t>泥（</a:t>
            </a:r>
            <a:r>
              <a:rPr lang="en-US" altLang="zh-CN" sz="2800" b="1" dirty="0">
                <a:latin typeface="汉语拼音" panose="000B0604020202020204" pitchFamily="34" charset="0"/>
                <a:cs typeface="汉语拼音" panose="000B0604020202020204" pitchFamily="34" charset="0"/>
              </a:rPr>
              <a:t>y</a:t>
            </a:r>
            <a:r>
              <a:rPr lang="zh-CN" altLang="zh-CN" sz="2800" b="1" dirty="0">
                <a:latin typeface="汉语拼音" panose="000B0604020202020204" pitchFamily="34" charset="0"/>
                <a:cs typeface="汉语拼音" panose="000B0604020202020204" pitchFamily="34" charset="0"/>
              </a:rPr>
              <a:t>ū</a:t>
            </a:r>
            <a:r>
              <a:rPr lang="zh-CN" altLang="zh-CN" sz="2800" b="1" smtClean="0">
                <a:latin typeface="+mn-ea"/>
              </a:rPr>
              <a:t>）</a:t>
            </a:r>
            <a:r>
              <a:rPr lang="en-US" altLang="zh-CN" sz="2800" b="1" smtClean="0">
                <a:latin typeface="+mn-ea"/>
              </a:rPr>
              <a:t> </a:t>
            </a:r>
            <a:r>
              <a:rPr lang="zh-CN" altLang="zh-CN" sz="2800" b="1" smtClean="0">
                <a:latin typeface="+mn-ea"/>
              </a:rPr>
              <a:t>湛</a:t>
            </a:r>
            <a:r>
              <a:rPr lang="zh-CN" altLang="zh-CN" sz="2800" b="1" dirty="0" smtClean="0">
                <a:latin typeface="+mn-ea"/>
              </a:rPr>
              <a:t>蓝</a:t>
            </a:r>
            <a:r>
              <a:rPr lang="zh-CN" altLang="zh-CN" sz="2800" b="1" dirty="0">
                <a:latin typeface="+mn-ea"/>
              </a:rPr>
              <a:t>（</a:t>
            </a:r>
            <a:r>
              <a:rPr lang="en-US" altLang="zh-CN" sz="2800" b="1" dirty="0" err="1">
                <a:latin typeface="汉语拼音" panose="000B0604020202020204" pitchFamily="34" charset="0"/>
                <a:cs typeface="汉语拼音" panose="000B0604020202020204" pitchFamily="34" charset="0"/>
              </a:rPr>
              <a:t>zh</a:t>
            </a:r>
            <a:r>
              <a:rPr lang="zh-CN" altLang="zh-CN" sz="2800" b="1" dirty="0">
                <a:latin typeface="汉语拼音" panose="000B0604020202020204" pitchFamily="34" charset="0"/>
                <a:cs typeface="汉语拼音" panose="000B0604020202020204" pitchFamily="34" charset="0"/>
              </a:rPr>
              <a:t>à</a:t>
            </a:r>
            <a:r>
              <a:rPr lang="en-US" altLang="zh-CN" sz="2800" b="1" dirty="0">
                <a:latin typeface="汉语拼音" panose="000B0604020202020204" pitchFamily="34" charset="0"/>
                <a:cs typeface="汉语拼音" panose="000B0604020202020204" pitchFamily="34" charset="0"/>
              </a:rPr>
              <a:t>n</a:t>
            </a:r>
            <a:r>
              <a:rPr lang="zh-CN" altLang="zh-CN" sz="2800" b="1" dirty="0" smtClean="0">
                <a:latin typeface="+mn-ea"/>
              </a:rPr>
              <a:t>）</a:t>
            </a:r>
            <a:r>
              <a:rPr lang="en-US" altLang="zh-CN" sz="2800" b="1" dirty="0" smtClean="0">
                <a:latin typeface="+mn-ea"/>
              </a:rPr>
              <a:t> </a:t>
            </a:r>
            <a:r>
              <a:rPr lang="zh-CN" altLang="en-US" sz="2800" b="1" dirty="0" smtClean="0">
                <a:latin typeface="+mn-ea"/>
              </a:rPr>
              <a:t>熠熠发光</a:t>
            </a:r>
            <a:r>
              <a:rPr lang="zh-CN" altLang="zh-CN" sz="2800" b="1" dirty="0" smtClean="0">
                <a:latin typeface="+mn-ea"/>
              </a:rPr>
              <a:t>（</a:t>
            </a:r>
            <a:r>
              <a:rPr lang="en-US" altLang="zh-CN" sz="2800" b="1" dirty="0" err="1" smtClean="0">
                <a:latin typeface="汉语拼音" panose="000B0604020202020204" pitchFamily="34" charset="0"/>
                <a:cs typeface="汉语拼音" panose="000B0604020202020204" pitchFamily="34" charset="0"/>
              </a:rPr>
              <a:t>yì</a:t>
            </a:r>
            <a:r>
              <a:rPr lang="zh-CN" altLang="en-US" sz="2800" b="1" dirty="0" smtClean="0">
                <a:latin typeface="+mn-ea"/>
              </a:rPr>
              <a:t>）</a:t>
            </a:r>
            <a:endParaRPr lang="zh-CN" altLang="zh-CN" sz="2800" b="1" dirty="0"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47564" y="1110686"/>
            <a:ext cx="75248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一、</a:t>
            </a:r>
            <a:r>
              <a:rPr lang="zh-CN" altLang="zh-CN" sz="32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加点</a:t>
            </a:r>
            <a:r>
              <a:rPr lang="zh-CN" altLang="zh-CN" sz="32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字读</a:t>
            </a:r>
            <a:r>
              <a:rPr lang="zh-CN" altLang="zh-CN" sz="320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音</a:t>
            </a:r>
            <a:r>
              <a:rPr lang="zh-CN" altLang="zh-CN" sz="320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有误</a:t>
            </a:r>
            <a:r>
              <a:rPr lang="zh-CN" altLang="zh-CN" sz="32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的一</a:t>
            </a:r>
            <a:r>
              <a:rPr lang="zh-CN" altLang="zh-CN" sz="32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项是（</a:t>
            </a:r>
            <a:r>
              <a:rPr lang="en-US" altLang="zh-CN" sz="32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zh-CN" sz="32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）。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97968" y="2367655"/>
            <a:ext cx="5710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mtClean="0">
                <a:solidFill>
                  <a:schemeClr val="accent2">
                    <a:lumMod val="75000"/>
                  </a:schemeClr>
                </a:solidFill>
                <a:latin typeface="+mn-ea"/>
              </a:rPr>
              <a:t>·       </a:t>
            </a:r>
            <a:r>
              <a:rPr lang="en-US" altLang="zh-CN" sz="2800" b="1" spc="-150" smtClean="0">
                <a:solidFill>
                  <a:schemeClr val="accent2">
                    <a:lumMod val="75000"/>
                  </a:schemeClr>
                </a:solidFill>
                <a:latin typeface="+mn-ea"/>
              </a:rPr>
              <a:t>  </a:t>
            </a:r>
            <a:r>
              <a:rPr lang="en-US" altLang="zh-CN" sz="2800" b="1" spc="-150" smtClean="0">
                <a:solidFill>
                  <a:schemeClr val="accent2">
                    <a:lumMod val="75000"/>
                  </a:schemeClr>
                </a:solidFill>
                <a:latin typeface="+mn-ea"/>
              </a:rPr>
              <a:t> </a:t>
            </a:r>
            <a:r>
              <a:rPr lang="en-US" altLang="zh-CN" sz="2800" b="1" smtClean="0">
                <a:solidFill>
                  <a:schemeClr val="accent2">
                    <a:lumMod val="75000"/>
                  </a:schemeClr>
                </a:solidFill>
                <a:latin typeface="+mn-ea"/>
              </a:rPr>
              <a:t>·     </a:t>
            </a:r>
            <a:r>
              <a:rPr lang="en-US" altLang="zh-CN" sz="2800" b="1" spc="300" smtClean="0">
                <a:solidFill>
                  <a:schemeClr val="accent2">
                    <a:lumMod val="75000"/>
                  </a:schemeClr>
                </a:solidFill>
                <a:latin typeface="+mn-ea"/>
              </a:rPr>
              <a:t>  </a:t>
            </a:r>
            <a:r>
              <a:rPr lang="en-US" altLang="zh-CN" sz="2800" b="1" smtClean="0">
                <a:solidFill>
                  <a:schemeClr val="accent2">
                    <a:lumMod val="75000"/>
                  </a:schemeClr>
                </a:solidFill>
                <a:latin typeface="+mn-ea"/>
              </a:rPr>
              <a:t>·</a:t>
            </a:r>
            <a:endParaRPr lang="zh-CN" altLang="en-US" sz="2800" b="1" dirty="0">
              <a:solidFill>
                <a:schemeClr val="accent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87624" y="2996563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mtClean="0">
                <a:solidFill>
                  <a:schemeClr val="accent2">
                    <a:lumMod val="75000"/>
                  </a:schemeClr>
                </a:solidFill>
                <a:latin typeface="+mn-ea"/>
              </a:rPr>
              <a:t>·         </a:t>
            </a:r>
            <a:r>
              <a:rPr lang="en-US" altLang="zh-CN" sz="2800" b="1" smtClean="0">
                <a:solidFill>
                  <a:schemeClr val="accent2">
                    <a:lumMod val="75000"/>
                  </a:schemeClr>
                </a:solidFill>
                <a:latin typeface="+mn-ea"/>
              </a:rPr>
              <a:t>·        </a:t>
            </a:r>
            <a:r>
              <a:rPr lang="en-US" altLang="zh-CN" sz="1800" b="1" smtClean="0">
                <a:solidFill>
                  <a:schemeClr val="accent2">
                    <a:lumMod val="75000"/>
                  </a:schemeClr>
                </a:solidFill>
                <a:latin typeface="+mn-ea"/>
              </a:rPr>
              <a:t>    </a:t>
            </a:r>
            <a:r>
              <a:rPr lang="en-US" altLang="zh-CN" sz="2800" b="1" smtClean="0">
                <a:solidFill>
                  <a:schemeClr val="accent2">
                    <a:lumMod val="75000"/>
                  </a:schemeClr>
                </a:solidFill>
                <a:latin typeface="+mn-ea"/>
              </a:rPr>
              <a:t>· </a:t>
            </a:r>
            <a:endParaRPr lang="zh-CN" altLang="en-US" sz="2800" b="1" dirty="0">
              <a:solidFill>
                <a:schemeClr val="accent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87624" y="3644635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mtClean="0">
                <a:solidFill>
                  <a:schemeClr val="accent2">
                    <a:lumMod val="75000"/>
                  </a:schemeClr>
                </a:solidFill>
                <a:latin typeface="+mn-ea"/>
              </a:rPr>
              <a:t>·       </a:t>
            </a:r>
            <a:r>
              <a:rPr lang="en-US" altLang="zh-CN" sz="2800" b="1" spc="300" smtClean="0">
                <a:solidFill>
                  <a:schemeClr val="accent2">
                    <a:lumMod val="75000"/>
                  </a:schemeClr>
                </a:solidFill>
                <a:latin typeface="+mn-ea"/>
              </a:rPr>
              <a:t>  </a:t>
            </a:r>
            <a:r>
              <a:rPr lang="en-US" altLang="zh-CN" sz="2800" b="1" smtClean="0">
                <a:solidFill>
                  <a:schemeClr val="accent2">
                    <a:lumMod val="75000"/>
                  </a:schemeClr>
                </a:solidFill>
                <a:latin typeface="+mn-ea"/>
              </a:rPr>
              <a:t>·          </a:t>
            </a:r>
            <a:r>
              <a:rPr lang="en-US" altLang="zh-CN" b="1" smtClean="0">
                <a:solidFill>
                  <a:schemeClr val="accent2">
                    <a:lumMod val="75000"/>
                  </a:schemeClr>
                </a:solidFill>
                <a:latin typeface="+mn-ea"/>
              </a:rPr>
              <a:t>  </a:t>
            </a:r>
            <a:r>
              <a:rPr lang="en-US" altLang="zh-CN" sz="2800" b="1" smtClean="0">
                <a:solidFill>
                  <a:schemeClr val="accent2">
                    <a:lumMod val="75000"/>
                  </a:schemeClr>
                </a:solidFill>
                <a:latin typeface="+mn-ea"/>
              </a:rPr>
              <a:t>·</a:t>
            </a:r>
            <a:endParaRPr lang="zh-CN" altLang="en-US" sz="2800" b="1" dirty="0">
              <a:solidFill>
                <a:schemeClr val="accent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88224" y="987574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accent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</a:t>
            </a:r>
            <a:endParaRPr lang="zh-CN" altLang="en-US" sz="4000" dirty="0">
              <a:solidFill>
                <a:schemeClr val="accent2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82114" y="627534"/>
            <a:ext cx="77768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二、古埃及人在（   ）等方面取得了很高的成就</a:t>
            </a:r>
            <a:r>
              <a:rPr lang="zh-CN" altLang="zh-CN" sz="3200" b="1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。</a:t>
            </a:r>
            <a:endParaRPr lang="zh-CN" altLang="zh-CN" sz="3200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03648" y="1851670"/>
            <a:ext cx="6777817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UcPeriod"/>
            </a:pPr>
            <a:r>
              <a:rPr lang="zh-CN" altLang="en-US" sz="3200" b="1" dirty="0" smtClean="0">
                <a:latin typeface="+mn-ea"/>
              </a:rPr>
              <a:t>数学、物理学、化学、生物学</a:t>
            </a:r>
            <a:endParaRPr lang="en-US" altLang="zh-CN" sz="3200" b="1" dirty="0" smtClean="0">
              <a:latin typeface="+mn-ea"/>
            </a:endParaRPr>
          </a:p>
          <a:p>
            <a:pPr marL="342900" indent="-342900">
              <a:buAutoNum type="alphaUcPeriod"/>
            </a:pPr>
            <a:r>
              <a:rPr lang="zh-CN" altLang="en-US" sz="3200" b="1" dirty="0" smtClean="0">
                <a:latin typeface="+mn-ea"/>
              </a:rPr>
              <a:t>天文学、物理学、几何学、生物学</a:t>
            </a:r>
            <a:endParaRPr lang="en-US" altLang="zh-CN" sz="3200" b="1" dirty="0" smtClean="0">
              <a:latin typeface="+mn-ea"/>
            </a:endParaRPr>
          </a:p>
          <a:p>
            <a:pPr marL="342900" indent="-342900">
              <a:buAutoNum type="alphaUcPeriod"/>
            </a:pPr>
            <a:r>
              <a:rPr lang="zh-CN" altLang="en-US" sz="3200" b="1" dirty="0" smtClean="0">
                <a:latin typeface="+mn-ea"/>
              </a:rPr>
              <a:t>天文学、数学、几何学、地理学</a:t>
            </a:r>
            <a:endParaRPr lang="en-US" altLang="zh-CN" sz="3200" b="1" dirty="0" smtClean="0">
              <a:latin typeface="+mn-ea"/>
            </a:endParaRPr>
          </a:p>
          <a:p>
            <a:pPr marL="342900" indent="-342900">
              <a:buAutoNum type="alphaUcPeriod"/>
            </a:pPr>
            <a:r>
              <a:rPr lang="zh-CN" altLang="en-US" sz="3200" b="1" dirty="0" smtClean="0">
                <a:latin typeface="+mn-ea"/>
              </a:rPr>
              <a:t>天文学、数学、地理学、物理学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6016" y="555526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accent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</a:t>
            </a:r>
            <a:endParaRPr lang="zh-CN" altLang="en-US" sz="4000" dirty="0">
              <a:solidFill>
                <a:schemeClr val="accent2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17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1">
      <a:majorFont>
        <a:latin typeface="Impact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3133</Words>
  <Application>Microsoft Office PowerPoint</Application>
  <PresentationFormat>全屏显示(16:9)</PresentationFormat>
  <Paragraphs>217</Paragraphs>
  <Slides>48</Slides>
  <Notes>5</Notes>
  <HiddenSlides>2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49" baseType="lpstr"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2024-12-16T06:35:27Z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