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6" r:id="rId2"/>
  </p:sldMasterIdLst>
  <p:notesMasterIdLst>
    <p:notesMasterId r:id="rId35"/>
  </p:notesMasterIdLst>
  <p:handoutMasterIdLst>
    <p:handoutMasterId r:id="rId36"/>
  </p:handoutMasterIdLst>
  <p:sldIdLst>
    <p:sldId id="1218" r:id="rId3"/>
    <p:sldId id="523" r:id="rId4"/>
    <p:sldId id="1066" r:id="rId5"/>
    <p:sldId id="1088" r:id="rId6"/>
    <p:sldId id="1089" r:id="rId7"/>
    <p:sldId id="1177" r:id="rId8"/>
    <p:sldId id="1178" r:id="rId9"/>
    <p:sldId id="1179" r:id="rId10"/>
    <p:sldId id="1180" r:id="rId11"/>
    <p:sldId id="1181" r:id="rId12"/>
    <p:sldId id="1182" r:id="rId13"/>
    <p:sldId id="1183" r:id="rId14"/>
    <p:sldId id="1184" r:id="rId15"/>
    <p:sldId id="1185" r:id="rId16"/>
    <p:sldId id="1188" r:id="rId17"/>
    <p:sldId id="1189" r:id="rId18"/>
    <p:sldId id="1199" r:id="rId19"/>
    <p:sldId id="1195" r:id="rId20"/>
    <p:sldId id="1096" r:id="rId21"/>
    <p:sldId id="1105" r:id="rId22"/>
    <p:sldId id="1109" r:id="rId23"/>
    <p:sldId id="1112" r:id="rId24"/>
    <p:sldId id="1071" r:id="rId25"/>
    <p:sldId id="1113" r:id="rId26"/>
    <p:sldId id="1114" r:id="rId27"/>
    <p:sldId id="1072" r:id="rId28"/>
    <p:sldId id="1098" r:id="rId29"/>
    <p:sldId id="1217" r:id="rId30"/>
    <p:sldId id="936" r:id="rId31"/>
    <p:sldId id="1198" r:id="rId32"/>
    <p:sldId id="1200" r:id="rId33"/>
    <p:sldId id="1219" r:id="rId34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40" userDrawn="1">
          <p15:clr>
            <a:srgbClr val="A4A3A4"/>
          </p15:clr>
        </p15:guide>
        <p15:guide id="2" pos="5058" userDrawn="1">
          <p15:clr>
            <a:srgbClr val="A4A3A4"/>
          </p15:clr>
        </p15:guide>
        <p15:guide id="3" pos="57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CC"/>
    <a:srgbClr val="FFFF99"/>
    <a:srgbClr val="FDD3BB"/>
    <a:srgbClr val="FFE5BA"/>
    <a:srgbClr val="FFFFCC"/>
    <a:srgbClr val="FF6600"/>
    <a:srgbClr val="FF0000"/>
    <a:srgbClr val="0066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 showGuides="1">
      <p:cViewPr varScale="1">
        <p:scale>
          <a:sx n="119" d="100"/>
          <a:sy n="119" d="100"/>
        </p:scale>
        <p:origin x="-132" y="-102"/>
      </p:cViewPr>
      <p:guideLst>
        <p:guide orient="horz" pos="3240"/>
        <p:guide pos="5058"/>
        <p:guide pos="5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8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2024/12/13/Fri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001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2024/12/13/Fri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956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>
          <a:blip r:embed="rId2">
            <a:alphaModFix amt="5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timgsa.baidu.com/timg?image&amp;quality=80&amp;size=b9999_10000&amp;sec=1564899704184&amp;di=1d333089c548043c2b0f0a113ba6bc7f&amp;imgtype=0&amp;src=http%3A%2F%2Fpic1.nipic.com%2F2008-11-11%2F20081111192547409_2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" y="3658195"/>
            <a:ext cx="9047163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GIF"/><Relationship Id="rId4" Type="http://schemas.openxmlformats.org/officeDocument/2006/relationships/hyperlink" Target="&#36164;&#26009;&#38142;&#25509;/&#35270;&#39057;/&#19971;&#24425;&#20116;&#19979;&#35838;&#25991;&#26391;&#35835;20&#37329;&#23383;&#22612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28371" y="1751786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6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1313" y="1374275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金字塔</a:t>
            </a:r>
            <a:endParaRPr lang="zh-CN" altLang="en-US" sz="7200" b="1" dirty="0"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14082" y="1345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68143" y="3795886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1259632" y="3837346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8" name="iconfont-1191-870150"/>
          <p:cNvSpPr>
            <a:spLocks noChangeAspect="1"/>
          </p:cNvSpPr>
          <p:nvPr/>
        </p:nvSpPr>
        <p:spPr bwMode="auto">
          <a:xfrm>
            <a:off x="3793282" y="3981809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iconfont-1191-870150"/>
          <p:cNvSpPr>
            <a:spLocks noChangeAspect="1"/>
          </p:cNvSpPr>
          <p:nvPr/>
        </p:nvSpPr>
        <p:spPr bwMode="auto">
          <a:xfrm rot="10800000">
            <a:off x="1259632" y="3981809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iconfont-1191-870150"/>
          <p:cNvSpPr>
            <a:spLocks noChangeAspect="1"/>
          </p:cNvSpPr>
          <p:nvPr/>
        </p:nvSpPr>
        <p:spPr bwMode="auto">
          <a:xfrm>
            <a:off x="7592268" y="398162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iconfont-1191-870150"/>
          <p:cNvSpPr>
            <a:spLocks noChangeAspect="1"/>
          </p:cNvSpPr>
          <p:nvPr/>
        </p:nvSpPr>
        <p:spPr bwMode="auto">
          <a:xfrm rot="10800000">
            <a:off x="5068143" y="398162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2195736" y="1038931"/>
            <a:ext cx="1634661" cy="1583797"/>
            <a:chOff x="705091" y="1635646"/>
            <a:chExt cx="1634661" cy="1583797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091" y="1917818"/>
              <a:ext cx="1311486" cy="1301625"/>
            </a:xfrm>
            <a:prstGeom prst="rect">
              <a:avLst/>
            </a:prstGeom>
          </p:spPr>
        </p:pic>
        <p:sp>
          <p:nvSpPr>
            <p:cNvPr id="24" name="文本框 6"/>
            <p:cNvSpPr txBox="1"/>
            <p:nvPr/>
          </p:nvSpPr>
          <p:spPr>
            <a:xfrm>
              <a:off x="905056" y="1963200"/>
              <a:ext cx="960519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600" b="1" spc="-300" dirty="0" smtClean="0">
                  <a:solidFill>
                    <a:srgbClr val="92D050"/>
                  </a:solidFill>
                  <a:latin typeface="宋体" panose="02010600030101010101" pitchFamily="2" charset="-122"/>
                </a:rPr>
                <a:t>20</a:t>
              </a:r>
              <a:endParaRPr kumimoji="1" lang="zh-CN" altLang="en-US" sz="7200" b="1" spc="-300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5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latin typeface="宋体" panose="02010600030101010101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n1.itc.cn/img8/wb/smccloud/recom/2015/11/15/14475789693008760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22" y="-1"/>
            <a:ext cx="9153921" cy="514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android-wallpapers.25pp.com/20140605/0831/538fba8b0273512_900x6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8" y="-1"/>
            <a:ext cx="9151118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img.gmw.cn/imghistory/attachement/jpg/site2/20131230/f04da226e54a142b4dc3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pic.baike.soso.com/ugc/baikepic2/14626/20180913160007-1860978665_jpg_1280_820_122245.jpg/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163888" y="237108"/>
            <a:ext cx="2816225" cy="715962"/>
            <a:chOff x="2915816" y="237108"/>
            <a:chExt cx="2816225" cy="715962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2915816" y="23710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 smtClean="0"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  <a:endParaRPr kumimoji="1" lang="zh-CN" altLang="en-US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439941" y="381223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2915816" y="381223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9374" y="1923678"/>
            <a:ext cx="85229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全文，思考：本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课有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哪些不同于其他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课的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地方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09586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9111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hlinkClick r:id="rId4" action="ppaction://hlinkfile"/>
          </p:cNvPr>
          <p:cNvSpPr txBox="1"/>
          <p:nvPr/>
        </p:nvSpPr>
        <p:spPr>
          <a:xfrm>
            <a:off x="838200" y="16650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读课文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4"/>
          <p:cNvSpPr txBox="1">
            <a:spLocks noChangeArrowheads="1"/>
          </p:cNvSpPr>
          <p:nvPr/>
        </p:nvSpPr>
        <p:spPr bwMode="auto">
          <a:xfrm>
            <a:off x="3308351" y="812830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2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561569" y="-5427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3171855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</a:rPr>
              <a:t>    《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不可思议的金字塔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是一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篇“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非连续性文本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”，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文中有文字描述、数据介绍、图表说明、辅助问题等，初读可能会让人觉得内容比较零散，但认真阅读，就会发现篇章之间、语段之间、图文之间都是有一定联系的。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949227" y="402387"/>
            <a:ext cx="3262733" cy="2060528"/>
            <a:chOff x="1403631" y="2259096"/>
            <a:chExt cx="2376281" cy="1369803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31" y="2259096"/>
              <a:ext cx="2376281" cy="13698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556795" y="2288975"/>
              <a:ext cx="1980029" cy="40011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金字塔夕照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716016" y="403925"/>
            <a:ext cx="3384376" cy="2058990"/>
            <a:chOff x="4702064" y="2116731"/>
            <a:chExt cx="2664296" cy="1746630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2116731"/>
              <a:ext cx="2376282" cy="17466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4702064" y="2157074"/>
              <a:ext cx="2664296" cy="400110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不可思议的金字塔</a:t>
              </a:r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圆角矩形标注 3"/>
          <p:cNvSpPr/>
          <p:nvPr/>
        </p:nvSpPr>
        <p:spPr>
          <a:xfrm>
            <a:off x="1831510" y="2612778"/>
            <a:ext cx="1374698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抒情散文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5724128" y="2620839"/>
            <a:ext cx="1942780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非连续性文本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347614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为什么说金字塔不可思议呢？快速浏览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不可思议的金字塔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，观察短文有什么特点。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82" y="4835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94" y="4882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4"/>
          <p:cNvSpPr txBox="1"/>
          <p:nvPr/>
        </p:nvSpPr>
        <p:spPr>
          <a:xfrm>
            <a:off x="766890" y="452771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4928002" y="1398830"/>
            <a:ext cx="6209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āi</a:t>
            </a:r>
            <a:r>
              <a:rPr lang="en-US" altLang="zh-CN" sz="28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87807" y="170765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埃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59433" y="170765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及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699654" y="1295298"/>
            <a:ext cx="143515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nián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15249" y="1683984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黏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616081" y="169919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506454" y="2806262"/>
            <a:ext cx="71911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làn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51720" y="316750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泛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501433" y="316750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滥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000678" y="2806262"/>
            <a:ext cx="72889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yū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957917" y="316750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淤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365127" y="316750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泥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01848" y="2806262"/>
            <a:ext cx="105976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zhàn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784391" y="316750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精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276902" y="316750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湛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93577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15"/>
          <p:cNvSpPr txBox="1"/>
          <p:nvPr/>
        </p:nvSpPr>
        <p:spPr>
          <a:xfrm>
            <a:off x="827088" y="267494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3" grpId="0"/>
      <p:bldP spid="50" grpId="0"/>
      <p:bldP spid="56" grpId="0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2春\资源\图片\课本图片\P1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662" y="755798"/>
            <a:ext cx="4437078" cy="366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2" y="370936"/>
            <a:ext cx="4488558" cy="364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184370" y="1084204"/>
            <a:ext cx="1697456" cy="2664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873120" y="855955"/>
            <a:ext cx="1479003" cy="2520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线形标注 1 5"/>
          <p:cNvSpPr/>
          <p:nvPr/>
        </p:nvSpPr>
        <p:spPr>
          <a:xfrm>
            <a:off x="1403648" y="1995686"/>
            <a:ext cx="2424460" cy="872294"/>
          </a:xfrm>
          <a:prstGeom prst="borderCallout1">
            <a:avLst>
              <a:gd name="adj1" fmla="val 20934"/>
              <a:gd name="adj2" fmla="val -4797"/>
              <a:gd name="adj3" fmla="val -63304"/>
              <a:gd name="adj4" fmla="val -179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关于胡夫金字塔的信息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线形标注 1 9"/>
          <p:cNvSpPr/>
          <p:nvPr/>
        </p:nvSpPr>
        <p:spPr>
          <a:xfrm>
            <a:off x="5300706" y="1843044"/>
            <a:ext cx="2448272" cy="792088"/>
          </a:xfrm>
          <a:prstGeom prst="borderCallout1">
            <a:avLst>
              <a:gd name="adj1" fmla="val -12516"/>
              <a:gd name="adj2" fmla="val 32906"/>
              <a:gd name="adj3" fmla="val -85915"/>
              <a:gd name="adj4" fmla="val 1535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建造胡夫金字塔的历史背景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  <p:bldP spid="6" grpId="0" bldLvl="0" animBg="1"/>
      <p:bldP spid="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2442" y="1574701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自读这一部分，思考下面的问题：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部分介绍了胡夫金字塔的哪些信息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部分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几个图示？分别是什么类别？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）将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短文和批注中的问题进行对照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可以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发现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什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么？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3688" y="627534"/>
            <a:ext cx="5519460" cy="584775"/>
          </a:xfrm>
          <a:prstGeom prst="rect">
            <a:avLst/>
          </a:prstGeom>
          <a:solidFill>
            <a:srgbClr val="CCFFCC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最大的金字塔</a:t>
            </a:r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胡夫金字塔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923678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绍了胡夫金字塔的大小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、重量、建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造年代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料、建造工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艺、神奇的数据等多项信息。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6836" y="339502"/>
            <a:ext cx="5519460" cy="584775"/>
          </a:xfrm>
          <a:prstGeom prst="rect">
            <a:avLst/>
          </a:prstGeom>
          <a:solidFill>
            <a:srgbClr val="CCFFCC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最大的金字塔</a:t>
            </a:r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胡夫金字塔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1203598"/>
            <a:ext cx="7186583" cy="540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）这部分介绍了胡夫金字塔的哪些信息？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43" y="3780760"/>
            <a:ext cx="6423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利用这些信息说一说胡夫金字塔的概貌。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32101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067577" y="3940473"/>
            <a:ext cx="3070071" cy="523220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+mn-ea"/>
              </a:rPr>
              <a:t>胡夫金字塔立体图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7413" y="3507983"/>
            <a:ext cx="2129246" cy="523220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+mn-ea"/>
              </a:rPr>
              <a:t>地标指示图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483518"/>
            <a:ext cx="7218643" cy="540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）这部分有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几个图示？分别是什么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类别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8008" y="1348137"/>
            <a:ext cx="3548124" cy="251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007" y="1658823"/>
            <a:ext cx="1630458" cy="170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52860" y="2067694"/>
            <a:ext cx="4407372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+mn-ea"/>
              </a:rPr>
              <a:t>图示能直观地说明信息</a:t>
            </a:r>
            <a:endParaRPr lang="zh-CN" altLang="en-US" sz="3200" b="1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7" grpId="0" bldLvl="0"/>
      <p:bldP spid="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501167"/>
            <a:ext cx="820891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）将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短文和批注中的问题进行对照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，可以发现什么？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803" y="411510"/>
            <a:ext cx="5459437" cy="255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796388"/>
            <a:ext cx="4520977" cy="200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圆角矩形标注 6"/>
          <p:cNvSpPr/>
          <p:nvPr/>
        </p:nvSpPr>
        <p:spPr>
          <a:xfrm>
            <a:off x="323528" y="1860284"/>
            <a:ext cx="2376264" cy="936104"/>
          </a:xfrm>
          <a:prstGeom prst="wedgeRoundRectCallout">
            <a:avLst>
              <a:gd name="adj1" fmla="val -36677"/>
              <a:gd name="adj2" fmla="val 68951"/>
              <a:gd name="adj3" fmla="val 16667"/>
            </a:avLst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    为</a:t>
            </a:r>
            <a:r>
              <a:rPr lang="zh-CN" altLang="en-US" sz="1600" b="1">
                <a:solidFill>
                  <a:schemeClr val="tx1"/>
                </a:solidFill>
                <a:latin typeface="+mn-ea"/>
              </a:rPr>
              <a:t>什</a:t>
            </a:r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么在几千年的时间里，一直没有出现比它更高的建筑呢？</a:t>
            </a:r>
            <a:endParaRPr lang="zh-CN" altLang="en-US" sz="16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323528" y="4205809"/>
            <a:ext cx="2160240" cy="598189"/>
          </a:xfrm>
          <a:prstGeom prst="wedgeRoundRectCallout">
            <a:avLst>
              <a:gd name="adj1" fmla="val -26305"/>
              <a:gd name="adj2" fmla="val -72530"/>
              <a:gd name="adj3" fmla="val 16667"/>
            </a:avLst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    当时的人们是怎么修建金字塔的呢？</a:t>
            </a:r>
            <a:endParaRPr lang="zh-CN" altLang="en-US" sz="16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6774595" y="924180"/>
            <a:ext cx="2304256" cy="936104"/>
          </a:xfrm>
          <a:prstGeom prst="wedgeRoundRectCallout">
            <a:avLst>
              <a:gd name="adj1" fmla="val -17980"/>
              <a:gd name="adj2" fmla="val -60984"/>
              <a:gd name="adj3" fmla="val 16667"/>
            </a:avLst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    如此精湛的工艺，几千年前的工匠们是怎么实现的呢？</a:t>
            </a:r>
            <a:endParaRPr lang="zh-CN" altLang="en-US" sz="16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6812730" y="2376441"/>
            <a:ext cx="2266121" cy="360039"/>
          </a:xfrm>
          <a:prstGeom prst="wedgeRoundRectCallout">
            <a:avLst>
              <a:gd name="adj1" fmla="val -34827"/>
              <a:gd name="adj2" fmla="val -98029"/>
              <a:gd name="adj3" fmla="val 16667"/>
            </a:avLst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    这</a:t>
            </a:r>
            <a:r>
              <a:rPr lang="zh-CN" altLang="en-US" sz="1600" b="1">
                <a:solidFill>
                  <a:schemeClr val="tx1"/>
                </a:solidFill>
                <a:latin typeface="+mn-ea"/>
              </a:rPr>
              <a:t>是</a:t>
            </a:r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巧合吗？</a:t>
            </a:r>
            <a:endParaRPr lang="zh-CN" altLang="en-US" sz="1600" b="1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634068" y="3147814"/>
            <a:ext cx="7470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882537" y="3435846"/>
            <a:ext cx="230425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563888" y="1203598"/>
            <a:ext cx="28083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537409" y="1491630"/>
            <a:ext cx="175467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550648" y="916365"/>
            <a:ext cx="281574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563888" y="2105794"/>
            <a:ext cx="27892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510930" y="2365251"/>
            <a:ext cx="412998" cy="16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4601653" y="2552278"/>
            <a:ext cx="4506851" cy="2266821"/>
            <a:chOff x="3725796" y="2312513"/>
            <a:chExt cx="4506851" cy="2266821"/>
          </a:xfrm>
        </p:grpSpPr>
        <p:sp>
          <p:nvSpPr>
            <p:cNvPr id="27" name="TextBox 26"/>
            <p:cNvSpPr txBox="1"/>
            <p:nvPr/>
          </p:nvSpPr>
          <p:spPr>
            <a:xfrm>
              <a:off x="3905132" y="2548009"/>
              <a:ext cx="432751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 smtClean="0"/>
                <a:t>        批注中的问题都是由文本内容的“不可思议”之处引发而来的。</a:t>
              </a:r>
              <a:endParaRPr lang="zh-CN" altLang="en-US" sz="2800" b="1" dirty="0"/>
            </a:p>
          </p:txBody>
        </p:sp>
        <p:pic>
          <p:nvPicPr>
            <p:cNvPr id="28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796" y="2312513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63564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自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读这一部分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，说说这部分主要写了哪两类信息。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7784" y="712193"/>
            <a:ext cx="4304383" cy="584775"/>
          </a:xfrm>
          <a:prstGeom prst="rect">
            <a:avLst/>
          </a:prstGeom>
          <a:solidFill>
            <a:srgbClr val="FFFF99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建造金字塔时的古埃及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P1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1" y="68722"/>
            <a:ext cx="4467976" cy="384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22春\资源\图片\课本图片\P1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748" y="68722"/>
            <a:ext cx="4477109" cy="49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340780" y="958953"/>
            <a:ext cx="19543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40780" y="1996483"/>
            <a:ext cx="280831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68158" y="2255097"/>
            <a:ext cx="220487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68158" y="3585745"/>
            <a:ext cx="213286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126631" y="707798"/>
            <a:ext cx="1047861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020272" y="1182602"/>
            <a:ext cx="1584176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12393" y="1423305"/>
            <a:ext cx="1987999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2053265" y="1170698"/>
            <a:ext cx="3070071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尼罗河的基本情况</a:t>
            </a:r>
          </a:p>
        </p:txBody>
      </p:sp>
      <p:sp>
        <p:nvSpPr>
          <p:cNvPr id="31" name="矩形 30"/>
          <p:cNvSpPr/>
          <p:nvPr/>
        </p:nvSpPr>
        <p:spPr>
          <a:xfrm>
            <a:off x="2573028" y="3839273"/>
            <a:ext cx="3430747" cy="52322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古埃及人的文明成就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7722622" y="480297"/>
            <a:ext cx="864096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22春\资源\图片\课本图片\P1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" t="6542" r="4387" b="5118"/>
          <a:stretch>
            <a:fillRect/>
          </a:stretch>
        </p:blipFill>
        <p:spPr bwMode="auto">
          <a:xfrm>
            <a:off x="5004048" y="1714446"/>
            <a:ext cx="3820775" cy="287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411510"/>
            <a:ext cx="842493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+mj-ea"/>
                <a:ea typeface="+mj-ea"/>
              </a:rPr>
              <a:t>    观察结尾处的地图，结合地图、文字描述和前面所作的分类，用自己的话简要说说“建造金字塔时的古埃及”的概况。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6" name="线形标注 1 5"/>
          <p:cNvSpPr/>
          <p:nvPr/>
        </p:nvSpPr>
        <p:spPr>
          <a:xfrm>
            <a:off x="7543345" y="2791170"/>
            <a:ext cx="1296144" cy="360040"/>
          </a:xfrm>
          <a:prstGeom prst="borderCallout1">
            <a:avLst>
              <a:gd name="adj1" fmla="val 74090"/>
              <a:gd name="adj2" fmla="val -4830"/>
              <a:gd name="adj3" fmla="val 181717"/>
              <a:gd name="adj4" fmla="val -44931"/>
            </a:avLst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</a:rPr>
              <a:t>尼罗河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1995686"/>
            <a:ext cx="47525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/>
              <a:t>        建造金字塔时的古埃及，尼罗河每年定期泛滥，使河两岸的淤泥肥沃起来；人们在科学、造船、建筑等方面取得了杰出的成就。</a:t>
            </a:r>
            <a:endParaRPr lang="zh-CN" altLang="en-U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8" b="5576"/>
          <a:stretch>
            <a:fillRect/>
          </a:stretch>
        </p:blipFill>
        <p:spPr bwMode="auto">
          <a:xfrm>
            <a:off x="1174" y="0"/>
            <a:ext cx="9142826" cy="514191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11560" y="267494"/>
            <a:ext cx="7992888" cy="1274195"/>
          </a:xfrm>
          <a:prstGeom prst="rect">
            <a:avLst/>
          </a:prstGeom>
          <a:ln>
            <a:noFill/>
            <a:prstDash val="sysDot"/>
          </a:ln>
        </p:spPr>
        <p:txBody>
          <a:bodyPr wrap="square">
            <a:spAutoFit/>
          </a:bodyPr>
          <a:lstStyle/>
          <a:p>
            <a:pPr indent="812800">
              <a:lnSpc>
                <a:spcPct val="12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金字塔是如何建成的？借助课文内容，大胆推测。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11" descr="C:\Users\Administrator\Desktop\卡通小学生思考问题png透明底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2067694"/>
            <a:ext cx="3662254" cy="366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剪去单角的矩形 7"/>
          <p:cNvSpPr/>
          <p:nvPr/>
        </p:nvSpPr>
        <p:spPr>
          <a:xfrm>
            <a:off x="3746909" y="2139702"/>
            <a:ext cx="5256584" cy="3024336"/>
          </a:xfrm>
          <a:prstGeom prst="snip1Rect">
            <a:avLst/>
          </a:prstGeom>
          <a:solidFill>
            <a:schemeClr val="bg1">
              <a:alpha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929930" y="3795886"/>
            <a:ext cx="4857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+mj-ea"/>
              </a:rPr>
              <a:t>2.</a:t>
            </a:r>
            <a:r>
              <a:rPr lang="zh-CN" altLang="en-US" sz="2400" b="1" smtClean="0">
                <a:latin typeface="+mj-ea"/>
              </a:rPr>
              <a:t>可</a:t>
            </a:r>
            <a:r>
              <a:rPr lang="zh-CN" altLang="en-US" sz="2400" b="1">
                <a:latin typeface="+mj-ea"/>
              </a:rPr>
              <a:t>以朝不同的方向推测，但无论作怎样的推测，都必须以文本提供的信息为基础。</a:t>
            </a:r>
            <a:endParaRPr lang="zh-CN" altLang="en-US" sz="2400" b="1"/>
          </a:p>
        </p:txBody>
      </p:sp>
      <p:sp>
        <p:nvSpPr>
          <p:cNvPr id="6" name="矩形 5"/>
          <p:cNvSpPr/>
          <p:nvPr/>
        </p:nvSpPr>
        <p:spPr>
          <a:xfrm>
            <a:off x="3929930" y="2905368"/>
            <a:ext cx="4857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+mj-ea"/>
              </a:rPr>
              <a:t>1.</a:t>
            </a:r>
            <a:r>
              <a:rPr lang="zh-CN" altLang="en-US" sz="2400" b="1" smtClean="0">
                <a:latin typeface="+mj-ea"/>
              </a:rPr>
              <a:t>推</a:t>
            </a:r>
            <a:r>
              <a:rPr lang="zh-CN" altLang="en-US" sz="2400" b="1">
                <a:latin typeface="+mj-ea"/>
              </a:rPr>
              <a:t>测应联系整篇文本，而不是只关注局部内</a:t>
            </a:r>
            <a:r>
              <a:rPr lang="zh-CN" altLang="en-US" sz="2400" b="1" smtClean="0">
                <a:latin typeface="+mj-ea"/>
              </a:rPr>
              <a:t>容。</a:t>
            </a:r>
            <a:endParaRPr lang="zh-CN" altLang="en-US" sz="2400" b="1">
              <a:latin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9930" y="2283718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FF0000"/>
                </a:solidFill>
                <a:latin typeface="+mj-ea"/>
                <a:ea typeface="+mj-ea"/>
              </a:rPr>
              <a:t>提示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131590"/>
            <a:ext cx="7776864" cy="322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31825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不可思议的金字塔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描写了金字塔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</a:t>
            </a:r>
          </a:p>
          <a:p>
            <a:pPr lvl="0">
              <a:lnSpc>
                <a:spcPct val="15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用简要的语言介绍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使读者深切感受到金字塔的神秘，对其未解之谜充满了兴趣，也抒发了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对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赞叹。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08304" y="1223945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宏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89054" y="1866798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古埃及文明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42494" y="3134367"/>
            <a:ext cx="42899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古埃及人民勤劳与智慧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1011" y="1844901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与精巧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634460" y="248444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2.xiazaizhijia.com/walls/20160920/mid_63c31c4eb269a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5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95536" y="1607784"/>
            <a:ext cx="8424936" cy="19984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    </a:t>
            </a:r>
            <a:r>
              <a:rPr lang="zh-CN" altLang="zh-CN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这</a:t>
            </a:r>
            <a:r>
              <a:rPr lang="zh-CN" altLang="zh-CN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一巨大的角锥形建筑物到底是凭什么举世闻名的</a:t>
            </a:r>
            <a:r>
              <a:rPr lang="zh-CN" altLang="zh-CN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？</a:t>
            </a:r>
            <a:r>
              <a:rPr lang="zh-CN" altLang="en-US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你对金字塔有了哪些了解？这节课</a:t>
            </a:r>
            <a:r>
              <a:rPr lang="zh-CN" altLang="en-US" sz="3600" b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我们继</a:t>
            </a:r>
            <a:r>
              <a:rPr lang="zh-CN" altLang="en-US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续探索金字塔。</a:t>
            </a:r>
            <a:endParaRPr lang="zh-CN" altLang="zh-CN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237108"/>
            <a:ext cx="2816225" cy="715962"/>
            <a:chOff x="2915816" y="237108"/>
            <a:chExt cx="2816225" cy="715962"/>
          </a:xfrm>
        </p:grpSpPr>
        <p:sp>
          <p:nvSpPr>
            <p:cNvPr id="6" name="文本框 15"/>
            <p:cNvSpPr>
              <a:spLocks noChangeArrowheads="1"/>
            </p:cNvSpPr>
            <p:nvPr/>
          </p:nvSpPr>
          <p:spPr bwMode="auto">
            <a:xfrm>
              <a:off x="2915816" y="23710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439941" y="381223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2915816" y="381223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347614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自读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金字塔夕照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，说一说：短文主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要写了什么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内容？表达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了作者怎样的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感情？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9" y="30952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21" y="31429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731017" y="278781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593939" y="1491630"/>
            <a:ext cx="123254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213385" y="1491630"/>
            <a:ext cx="103559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kuì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60218" y="1491630"/>
            <a:ext cx="80630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yì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75656" y="185167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译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79980" y="185167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名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99417" y="185167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27122" y="185167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愧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37945" y="185167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熠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58271" y="1851670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熠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发光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517031" y="1491630"/>
            <a:ext cx="143934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xiá</a:t>
            </a:r>
            <a:endParaRPr lang="zh-CN" altLang="en-US" sz="28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39363" y="185167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遐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52640" y="185167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想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15"/>
          <p:cNvSpPr txBox="1"/>
          <p:nvPr/>
        </p:nvSpPr>
        <p:spPr>
          <a:xfrm>
            <a:off x="827088" y="411163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7556" y="3261186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黄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澄澄</a:t>
            </a:r>
          </a:p>
        </p:txBody>
      </p:sp>
      <p:sp>
        <p:nvSpPr>
          <p:cNvPr id="2" name="矩形 1"/>
          <p:cNvSpPr/>
          <p:nvPr/>
        </p:nvSpPr>
        <p:spPr>
          <a:xfrm>
            <a:off x="3940246" y="2931790"/>
            <a:ext cx="978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>
                <a:latin typeface="汉语拼音" panose="020B0604020202020204" pitchFamily="34" charset="0"/>
                <a:cs typeface="汉语拼音" panose="020B0604020202020204" pitchFamily="34" charset="0"/>
              </a:rPr>
              <a:t>dēng</a:t>
            </a:r>
            <a:endParaRPr lang="zh-CN" altLang="en-US" sz="280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8" grpId="0"/>
      <p:bldP spid="28" grpId="1"/>
      <p:bldP spid="53" grpId="0"/>
      <p:bldP spid="53" grpId="1"/>
      <p:bldP spid="16" grpId="0"/>
      <p:bldP spid="2" grpId="0"/>
      <p:bldP spid="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4095758" y="587313"/>
            <a:ext cx="1628370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 smtClean="0"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</a:rPr>
              <a:t>辨一辨</a:t>
            </a:r>
            <a:endParaRPr lang="zh-CN" altLang="en-US" sz="3200" b="1" dirty="0"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307580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遐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228371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暇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4916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瑕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5617" y="1553185"/>
            <a:ext cx="4152099" cy="523220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玉上的斑点，比喻缺点。</a:t>
            </a:r>
            <a:endParaRPr lang="zh-CN" altLang="en-US" sz="28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1563639"/>
            <a:ext cx="1627369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白璧微瑕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65111" y="1563639"/>
            <a:ext cx="1627369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瑕不掩瑜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617" y="2392854"/>
            <a:ext cx="3791423" cy="523220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仿宋" panose="02010609060101010101" pitchFamily="49" charset="-122"/>
                <a:ea typeface="仿宋" panose="02010609060101010101" pitchFamily="49" charset="-122"/>
              </a:rPr>
              <a:t>没有</a:t>
            </a:r>
            <a:r>
              <a:rPr lang="zh-CN" altLang="en-US" sz="28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事的时候，空闲。</a:t>
            </a:r>
            <a:endParaRPr lang="zh-CN" altLang="en-US" sz="28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0072" y="2374777"/>
            <a:ext cx="1627369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自顾不暇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60907" y="2369224"/>
            <a:ext cx="1627369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应接不暇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3137362"/>
            <a:ext cx="1988045" cy="523220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远，长久。</a:t>
            </a:r>
            <a:endParaRPr lang="zh-CN" altLang="en-US" sz="28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91880" y="3176390"/>
            <a:ext cx="906017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遐想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4095" y="3176390"/>
            <a:ext cx="906017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遐迩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138" y="19548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5536" y="51470"/>
            <a:ext cx="5540643" cy="5018435"/>
            <a:chOff x="1475656" y="32370"/>
            <a:chExt cx="5540643" cy="5018435"/>
          </a:xfrm>
        </p:grpSpPr>
        <p:pic>
          <p:nvPicPr>
            <p:cNvPr id="2050" name="Picture 2" descr="E:\22春\资源\图片\课本图片\P99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4" t="25494" b="12261"/>
            <a:stretch>
              <a:fillRect/>
            </a:stretch>
          </p:blipFill>
          <p:spPr bwMode="auto">
            <a:xfrm>
              <a:off x="1475656" y="32370"/>
              <a:ext cx="5540643" cy="5018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099345" y="635943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1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099345" y="925415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2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6422" y="2290215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3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89820" y="3901802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4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165857" y="506943"/>
            <a:ext cx="3350359" cy="408623"/>
          </a:xfrm>
          <a:prstGeom prst="wedgeRoundRectCallout">
            <a:avLst>
              <a:gd name="adj1" fmla="val -60247"/>
              <a:gd name="adj2" fmla="val 4499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点出九月开罗“金色”的特点。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4168" y="963501"/>
            <a:ext cx="2770322" cy="1328023"/>
          </a:xfrm>
          <a:prstGeom prst="wedgeRoundRectCallout">
            <a:avLst>
              <a:gd name="adj1" fmla="val -70344"/>
              <a:gd name="adj2" fmla="val -2316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勾勒了一幅夕阳下开阔而雄浑的金色画卷，描绘了金字塔的奇特景象。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2434873"/>
            <a:ext cx="2880320" cy="1021556"/>
          </a:xfrm>
          <a:prstGeom prst="wedgeRoundRectCallout">
            <a:avLst>
              <a:gd name="adj1" fmla="val -60700"/>
              <a:gd name="adj2" fmla="val 1429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写了自己看到金字塔后产生的无限遐想</a:t>
            </a: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感</a:t>
            </a: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</a:rPr>
              <a:t>叹金字塔是人间的奇</a:t>
            </a:r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迹。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73569" y="2030390"/>
            <a:ext cx="518457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主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要写了夕照下金字塔的美景，赞扬它是人类劳动和智慧的结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晶</a:t>
            </a:r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4168" y="4061671"/>
            <a:ext cx="2770322" cy="408623"/>
          </a:xfrm>
          <a:prstGeom prst="wedgeRoundRectCallout">
            <a:avLst>
              <a:gd name="adj1" fmla="val -63468"/>
              <a:gd name="adj2" fmla="val 1895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抒发对那一片金色的留恋。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555526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>
              <a:lnSpc>
                <a:spcPct val="150000"/>
              </a:lnSpc>
            </a:pP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默读第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自然段，说一说：作者在这幅“开阔而雄浑的画卷”中看到了什么？</a:t>
            </a:r>
            <a:endParaRPr lang="zh-CN" altLang="en-US" sz="32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225762"/>
            <a:ext cx="4102769" cy="23622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496" y="767755"/>
            <a:ext cx="9000999" cy="2812107"/>
            <a:chOff x="1908795" y="925415"/>
            <a:chExt cx="4781550" cy="1416314"/>
          </a:xfrm>
        </p:grpSpPr>
        <p:pic>
          <p:nvPicPr>
            <p:cNvPr id="3" name="Picture 2" descr="E:\22春\资源\图片\课本图片\P99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8795" y="925415"/>
              <a:ext cx="4781550" cy="1416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169873" y="999860"/>
              <a:ext cx="360040" cy="263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2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1841835" y="20273"/>
            <a:ext cx="3811663" cy="6948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优美、壮观的画面</a:t>
            </a: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506" y="3579862"/>
            <a:ext cx="90009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作者看到了金色的田野，金色的沙漠，泛着金光的尼罗河河水，像用纯金铸成的金字塔。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220940" y="1317690"/>
            <a:ext cx="55446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40620" y="1851670"/>
            <a:ext cx="77048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496" y="915566"/>
            <a:ext cx="9108503" cy="3096498"/>
            <a:chOff x="1864521" y="2290215"/>
            <a:chExt cx="4849613" cy="1608785"/>
          </a:xfrm>
        </p:grpSpPr>
        <p:pic>
          <p:nvPicPr>
            <p:cNvPr id="3" name="Picture 2" descr="E:\22春\资源\图片\课本图片\P99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723"/>
            <a:stretch>
              <a:fillRect/>
            </a:stretch>
          </p:blipFill>
          <p:spPr bwMode="auto">
            <a:xfrm>
              <a:off x="1864521" y="2290215"/>
              <a:ext cx="4849613" cy="16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156244" y="2345387"/>
              <a:ext cx="360040" cy="302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 smtClean="0">
                  <a:solidFill>
                    <a:srgbClr val="FF0000"/>
                  </a:solidFill>
                </a:rPr>
                <a:t>3</a:t>
              </a:r>
              <a:endParaRPr lang="zh-CN" altLang="en-US" sz="18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2483768" y="2427734"/>
            <a:ext cx="64087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95536" y="2931790"/>
            <a:ext cx="8424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95536" y="3507854"/>
            <a:ext cx="8424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95536" y="4012064"/>
            <a:ext cx="82809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3528" y="3993907"/>
            <a:ext cx="70590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作者想到“金字塔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的“金”字很绝妙，金字塔在人们心目中具有崇高的地位。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7504" y="-20538"/>
            <a:ext cx="790067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默读第3自然段，说一说：作者“望着这人间的奇迹”时想到了什么？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8666" y="563508"/>
            <a:ext cx="7787750" cy="11033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夕阳下的金字塔真是太美了！让我们陶醉了，也让作者陶醉了，难怪作者发出这样的赞叹：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0674" y="1851670"/>
            <a:ext cx="7787750" cy="20082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有人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说金字塔的白昼和月夜，各有各的情趣，各有各的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美，但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我觉得最令人难忘的，恐怕还是这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大漠夕照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中金字塔的色彩。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236908" y="2658254"/>
            <a:ext cx="1825488" cy="413506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7450112" y="2673561"/>
            <a:ext cx="735737" cy="383579"/>
          </a:xfrm>
          <a:prstGeom prst="roundRect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473723" y="3328098"/>
            <a:ext cx="1198980" cy="795448"/>
            <a:chOff x="7740352" y="1851670"/>
            <a:chExt cx="1198980" cy="795448"/>
          </a:xfrm>
        </p:grpSpPr>
        <p:sp>
          <p:nvSpPr>
            <p:cNvPr id="15" name="心形 14"/>
            <p:cNvSpPr/>
            <p:nvPr/>
          </p:nvSpPr>
          <p:spPr>
            <a:xfrm>
              <a:off x="7740352" y="1851670"/>
              <a:ext cx="1198980" cy="795448"/>
            </a:xfrm>
            <a:prstGeom prst="heart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FFF200"/>
                  </a:gs>
                  <a:gs pos="0">
                    <a:srgbClr val="FF7A00"/>
                  </a:gs>
                  <a:gs pos="91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a:ln>
            <a:effectLst>
              <a:outerShdw blurRad="50800" dist="50800" dir="5400000" algn="ctr" rotWithShape="0">
                <a:schemeClr val="bg1">
                  <a:alpha val="5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gradFill>
                  <a:gsLst>
                    <a:gs pos="0">
                      <a:srgbClr val="FFF200"/>
                    </a:gs>
                    <a:gs pos="31000">
                      <a:srgbClr val="FF7A00"/>
                    </a:gs>
                    <a:gs pos="100000">
                      <a:srgbClr val="FF0300"/>
                    </a:gs>
                  </a:gsLst>
                  <a:lin ang="5400000" scaled="0"/>
                </a:gra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884368" y="1962384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800" b="1" dirty="0" smtClean="0">
                  <a:gradFill>
                    <a:gsLst>
                      <a:gs pos="0">
                        <a:srgbClr val="FFF200"/>
                      </a:gs>
                      <a:gs pos="31000">
                        <a:srgbClr val="FF7A00"/>
                      </a:gs>
                      <a:gs pos="100000">
                        <a:srgbClr val="FF0300"/>
                      </a:gs>
                    </a:gsLst>
                    <a:lin ang="5400000" scaled="0"/>
                  </a:gradFill>
                  <a:latin typeface="黑体" panose="02010609060101010101" pitchFamily="49" charset="-122"/>
                  <a:ea typeface="黑体" panose="02010609060101010101" pitchFamily="49" charset="-122"/>
                </a:rPr>
                <a:t>喜爱</a:t>
              </a:r>
              <a:endParaRPr lang="zh-CN" altLang="en-US" sz="2800" b="1" dirty="0">
                <a:gradFill>
                  <a:gsLst>
                    <a:gs pos="0">
                      <a:srgbClr val="FFF200"/>
                    </a:gs>
                    <a:gs pos="31000">
                      <a:srgbClr val="FF7A00"/>
                    </a:gs>
                    <a:gs pos="100000">
                      <a:srgbClr val="FF0300"/>
                    </a:gs>
                  </a:gsLst>
                  <a:lin ang="5400000" scaled="0"/>
                </a:gra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850622" y="3328098"/>
            <a:ext cx="1198980" cy="795448"/>
            <a:chOff x="7740352" y="1851670"/>
            <a:chExt cx="1198980" cy="795448"/>
          </a:xfrm>
        </p:grpSpPr>
        <p:sp>
          <p:nvSpPr>
            <p:cNvPr id="22" name="心形 21"/>
            <p:cNvSpPr/>
            <p:nvPr/>
          </p:nvSpPr>
          <p:spPr>
            <a:xfrm>
              <a:off x="7740352" y="1851670"/>
              <a:ext cx="1198980" cy="795448"/>
            </a:xfrm>
            <a:prstGeom prst="heart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FFF200"/>
                  </a:gs>
                  <a:gs pos="0">
                    <a:srgbClr val="FF7A00"/>
                  </a:gs>
                  <a:gs pos="91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a:ln>
            <a:effectLst>
              <a:outerShdw blurRad="50800" dist="50800" dir="5400000" algn="ctr" rotWithShape="0">
                <a:schemeClr val="bg1">
                  <a:alpha val="5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gradFill>
                  <a:gsLst>
                    <a:gs pos="0">
                      <a:srgbClr val="FFF200"/>
                    </a:gs>
                    <a:gs pos="31000">
                      <a:srgbClr val="FF7A00"/>
                    </a:gs>
                    <a:gs pos="100000">
                      <a:srgbClr val="FF0300"/>
                    </a:gs>
                  </a:gsLst>
                  <a:lin ang="5400000" scaled="0"/>
                </a:gra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884368" y="1962384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800" b="1" dirty="0" smtClean="0">
                  <a:gradFill>
                    <a:gsLst>
                      <a:gs pos="0">
                        <a:srgbClr val="FFF200"/>
                      </a:gs>
                      <a:gs pos="31000">
                        <a:srgbClr val="FF7A00"/>
                      </a:gs>
                      <a:gs pos="100000">
                        <a:srgbClr val="FF0300"/>
                      </a:gs>
                    </a:gsLst>
                    <a:lin ang="5400000" scaled="0"/>
                  </a:gradFill>
                  <a:latin typeface="黑体" panose="02010609060101010101" pitchFamily="49" charset="-122"/>
                  <a:ea typeface="黑体" panose="02010609060101010101" pitchFamily="49" charset="-122"/>
                </a:rPr>
                <a:t>赞叹</a:t>
              </a:r>
              <a:endParaRPr lang="zh-CN" altLang="en-US" sz="2800" b="1" dirty="0">
                <a:gradFill>
                  <a:gsLst>
                    <a:gs pos="0">
                      <a:srgbClr val="FFF200"/>
                    </a:gs>
                    <a:gs pos="31000">
                      <a:srgbClr val="FF7A00"/>
                    </a:gs>
                    <a:gs pos="100000">
                      <a:srgbClr val="FF0300"/>
                    </a:gs>
                  </a:gsLst>
                  <a:lin ang="5400000" scaled="0"/>
                </a:gra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6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414412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08355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两篇短文在表达方式上有明显的不同，你更喜欢哪种？说说你的理由。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240957" y="1565254"/>
            <a:ext cx="2808329" cy="1684391"/>
            <a:chOff x="1403631" y="2259096"/>
            <a:chExt cx="2376281" cy="1369803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31" y="2259096"/>
              <a:ext cx="2376281" cy="13698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556795" y="2288975"/>
              <a:ext cx="1980029" cy="40011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金字塔夕照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1889" y="1565253"/>
            <a:ext cx="2880430" cy="1684391"/>
            <a:chOff x="4702064" y="2116731"/>
            <a:chExt cx="2880430" cy="1704414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2064" y="2116731"/>
              <a:ext cx="2880430" cy="170441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4702064" y="2157074"/>
              <a:ext cx="2664296" cy="400110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不可思议的金字塔</a:t>
              </a:r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圆角矩形标注 3"/>
          <p:cNvSpPr/>
          <p:nvPr/>
        </p:nvSpPr>
        <p:spPr>
          <a:xfrm>
            <a:off x="1979996" y="2787774"/>
            <a:ext cx="1374698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抒情散文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5148064" y="2788009"/>
            <a:ext cx="1942780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非连续性文本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52" y="-205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899866" y="3268317"/>
            <a:ext cx="333356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    作者</a:t>
            </a:r>
            <a:r>
              <a:rPr lang="zh-CN" altLang="en-US" sz="2400" b="1" dirty="0">
                <a:latin typeface="+mn-ea"/>
              </a:rPr>
              <a:t>用优美的文字，浓墨重彩地抒发对金字塔的赞美之</a:t>
            </a:r>
            <a:r>
              <a:rPr lang="zh-CN" altLang="en-US" sz="2400" b="1" dirty="0" smtClean="0">
                <a:latin typeface="+mn-ea"/>
              </a:rPr>
              <a:t>情。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4327316" y="3270391"/>
            <a:ext cx="3597597" cy="120032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    这是一篇非连续性文本，重在</a:t>
            </a:r>
            <a:r>
              <a:rPr lang="zh-CN" altLang="en-US" sz="2400" b="1" dirty="0">
                <a:latin typeface="+mn-ea"/>
              </a:rPr>
              <a:t>说明事实，语言直观简</a:t>
            </a:r>
            <a:r>
              <a:rPr lang="zh-CN" altLang="en-US" sz="2400" b="1" dirty="0" smtClean="0">
                <a:latin typeface="+mn-ea"/>
              </a:rPr>
              <a:t>明、概</a:t>
            </a:r>
            <a:r>
              <a:rPr lang="zh-CN" altLang="en-US" sz="2400" b="1" dirty="0">
                <a:latin typeface="+mn-ea"/>
              </a:rPr>
              <a:t>括性</a:t>
            </a:r>
            <a:r>
              <a:rPr lang="zh-CN" altLang="en-US" sz="2400" b="1" dirty="0" smtClean="0">
                <a:latin typeface="+mn-ea"/>
              </a:rPr>
              <a:t>强。</a:t>
            </a:r>
            <a:endParaRPr lang="zh-CN" altLang="en-US" sz="24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4" grpId="0" bldLvl="0" animBg="1"/>
      <p:bldP spid="2" grpId="0" bldLvl="0" animBg="1"/>
      <p:bldP spid="13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/>
          <p:cNvSpPr txBox="1"/>
          <p:nvPr/>
        </p:nvSpPr>
        <p:spPr>
          <a:xfrm>
            <a:off x="634460" y="248444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6" name="矩形 5"/>
          <p:cNvSpPr/>
          <p:nvPr/>
        </p:nvSpPr>
        <p:spPr>
          <a:xfrm>
            <a:off x="661442" y="1491630"/>
            <a:ext cx="7776864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31825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金字塔夕照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用生动的笔触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描绘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</a:p>
          <a:p>
            <a:pPr lvl="0">
              <a:lnSpc>
                <a:spcPct val="15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及作者观赏时的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，抒发了作者对金字塔的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9143" y="2192546"/>
            <a:ext cx="33608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字塔的雄浑之美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29858" y="221692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万千思绪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48232" y="2846184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喜爱与赞叹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40439" y="1563638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夕阳下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64462" y="1677035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金字塔夕照</a:t>
            </a:r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68282" y="2691876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不可思议的金字塔</a:t>
            </a:r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25375" y="168676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左大括号 20"/>
          <p:cNvSpPr/>
          <p:nvPr/>
        </p:nvSpPr>
        <p:spPr>
          <a:xfrm>
            <a:off x="1692454" y="1763111"/>
            <a:ext cx="164449" cy="1354084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"/>
          <p:cNvSpPr txBox="1">
            <a:spLocks noChangeArrowheads="1"/>
          </p:cNvSpPr>
          <p:nvPr/>
        </p:nvSpPr>
        <p:spPr bwMode="auto">
          <a:xfrm>
            <a:off x="1043608" y="1846451"/>
            <a:ext cx="615553" cy="11779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noProof="1" smtClean="0">
                <a:latin typeface="宋体" panose="02010600030101010101" pitchFamily="2" charset="-122"/>
                <a:ea typeface="宋体" panose="02010600030101010101" pitchFamily="2" charset="-122"/>
              </a:rPr>
              <a:t>金字塔</a:t>
            </a:r>
            <a:endParaRPr lang="zh-CN" altLang="en-US" sz="2800" b="1" noProof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3"/>
          <p:cNvSpPr txBox="1">
            <a:spLocks noChangeArrowheads="1"/>
          </p:cNvSpPr>
          <p:nvPr/>
        </p:nvSpPr>
        <p:spPr bwMode="auto">
          <a:xfrm>
            <a:off x="6948264" y="1905675"/>
            <a:ext cx="108012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noProof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敬佩赞美</a:t>
            </a:r>
            <a:endParaRPr lang="zh-CN" altLang="en-US" sz="2800" b="1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48592" y="271054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387127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82364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174" y="339502"/>
            <a:ext cx="2572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  <a:endParaRPr lang="en-US" altLang="zh-CN" sz="36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左大括号 14"/>
          <p:cNvSpPr/>
          <p:nvPr/>
        </p:nvSpPr>
        <p:spPr>
          <a:xfrm flipH="1">
            <a:off x="6615016" y="1779662"/>
            <a:ext cx="189232" cy="1354084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6" grpId="0"/>
      <p:bldP spid="16" grpId="0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67005"/>
            <a:ext cx="2268000" cy="69257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4" y="371248"/>
            <a:ext cx="450000" cy="559756"/>
          </a:xfrm>
          <a:prstGeom prst="rect">
            <a:avLst/>
          </a:prstGeom>
        </p:spPr>
      </p:pic>
      <p:sp>
        <p:nvSpPr>
          <p:cNvPr id="7" name="文本框 14"/>
          <p:cNvSpPr txBox="1"/>
          <p:nvPr/>
        </p:nvSpPr>
        <p:spPr>
          <a:xfrm>
            <a:off x="827584" y="339502"/>
            <a:ext cx="2123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552" y="1424265"/>
            <a:ext cx="7632848" cy="17235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通过学习《金字塔》，了解金字塔的特点，初步感知非连续性文本的表达特点。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大胆推测了金字塔是如何建成的。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27" y="411510"/>
            <a:ext cx="2268000" cy="6925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51" y="411510"/>
            <a:ext cx="450000" cy="559756"/>
          </a:xfrm>
          <a:prstGeom prst="rect">
            <a:avLst/>
          </a:prstGeom>
        </p:spPr>
      </p:pic>
      <p:sp>
        <p:nvSpPr>
          <p:cNvPr id="2" name="文本框 14"/>
          <p:cNvSpPr txBox="1"/>
          <p:nvPr/>
        </p:nvSpPr>
        <p:spPr>
          <a:xfrm>
            <a:off x="768444" y="364326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1347614"/>
            <a:ext cx="80550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　  课后可围绕关于金字塔感兴趣的问题，查阅相关资料，对金字塔作更深入的了解。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TI0NzE2MDBjOWE3MDY2MTlhNjJlZDlmZmUzMDQ1ZD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1119</Words>
  <Application>Microsoft Office PowerPoint</Application>
  <PresentationFormat>全屏显示(16:9)</PresentationFormat>
  <Paragraphs>154</Paragraphs>
  <Slides>32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34" baseType="lpstr"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104</cp:revision>
  <dcterms:created xsi:type="dcterms:W3CDTF">2017-03-17T02:28:00Z</dcterms:created>
  <dcterms:modified xsi:type="dcterms:W3CDTF">2024-12-13T05:32:49Z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F5FF0D756AF148B382DD16D0C91970A2_13</vt:lpwstr>
  </property>
</Properties>
</file>