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  <p:sldId id="261" r:id="rId3"/>
    <p:sldId id="262" r:id="rId4"/>
    <p:sldId id="260" r:id="rId5"/>
  </p:sldIdLst>
  <p:sldSz cx="9144000" cy="5143500" type="screen16x9"/>
  <p:notesSz cx="6858000" cy="9144000"/>
  <p:embeddedFontLst>
    <p:embeddedFont>
      <p:font typeface="Wingdings 2" panose="05000000000000000000" charset="2"/>
      <p:regular r:id="rId6"/>
    </p:embeddedFont>
    <p:embeddedFont>
      <p:font typeface="仿宋" panose="02010609060101010101" pitchFamily="49" charset="-122"/>
      <p:regular r:id="rId7"/>
    </p:embeddedFont>
    <p:embeddedFont>
      <p:font typeface="楷体" panose="02010609060101010101" pitchFamily="49" charset="-122"/>
      <p:regular r:id="rId8"/>
    </p:embeddedFont>
    <p:embeddedFont>
      <p:font typeface="Franklin Gothic Book" panose="020B0604020202020204" charset="0"/>
      <p:regular r:id="rId9"/>
      <p:italic r:id="rId10"/>
    </p:embeddedFont>
    <p:embeddedFont>
      <p:font typeface="黑体" panose="02010609060101010101" pitchFamily="49" charset="-122"/>
      <p:regular r:id="rId11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08" y="-852"/>
      </p:cViewPr>
      <p:guideLst>
        <p:guide orient="horz" pos="1607"/>
        <p:guide pos="460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ß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Þ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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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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99"/>
          <p:cNvSpPr txBox="1"/>
          <p:nvPr/>
        </p:nvSpPr>
        <p:spPr>
          <a:xfrm>
            <a:off x="2267745" y="570557"/>
            <a:ext cx="2448272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altLang="en-US" sz="2400" dirty="0" smtClean="0"/>
              <a:t>一幅漫画的启示</a:t>
            </a:r>
            <a:endParaRPr lang="zh-CN" altLang="en-US" sz="2400" dirty="0"/>
          </a:p>
        </p:txBody>
      </p:sp>
      <p:sp>
        <p:nvSpPr>
          <p:cNvPr id="5" name="矩形 4"/>
          <p:cNvSpPr/>
          <p:nvPr/>
        </p:nvSpPr>
        <p:spPr>
          <a:xfrm>
            <a:off x="218926" y="1295866"/>
            <a:ext cx="708937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    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今天</a:t>
            </a:r>
            <a:r>
              <a:rPr lang="zh-CN" altLang="en-US" sz="2400" b="1" dirty="0"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，我在语文书上看到了一幅漫画，很有感触。</a:t>
            </a:r>
          </a:p>
          <a:p>
            <a:pPr lvl="0"/>
            <a:r>
              <a:rPr lang="zh-CN" altLang="en-US" sz="24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    画面</a:t>
            </a:r>
            <a:r>
              <a:rPr lang="zh-CN" altLang="en-US" sz="24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的内容是这样的：</a:t>
            </a:r>
            <a:r>
              <a: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有两个人，刚栽好一棵小树。小树树干不粗，枝叶也不茂盛。一个人，转身去提水了，当他挽着袖子，提一壶水来给小树浇水时，看到和他一起栽树的戴眼镜、戴鸭舌帽的人，正双手抱着膝盖，背靠小树坐着，小树的树干，都被靠弯了。铁楸被扔在旁边。就问：“你干什么？”那个人转脸笑着回答：“等着乘凉。”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7268890" y="1203598"/>
            <a:ext cx="0" cy="33216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7392664" y="2427734"/>
            <a:ext cx="17787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b="1" smtClean="0">
                <a:solidFill>
                  <a:srgbClr val="0070C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 抓</a:t>
            </a:r>
            <a:r>
              <a:rPr lang="zh-CN" altLang="en-US" b="1" dirty="0" smtClean="0">
                <a:solidFill>
                  <a:srgbClr val="0070C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住</a:t>
            </a:r>
            <a:r>
              <a:rPr lang="zh-CN" altLang="en-US" b="1" dirty="0">
                <a:solidFill>
                  <a:srgbClr val="0070C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重点，突出细节，叙述漫画内容，引出下文的分析和感受。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79512" y="794484"/>
            <a:ext cx="708937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zh-CN" altLang="en-US" sz="24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    刚</a:t>
            </a:r>
            <a:r>
              <a:rPr lang="zh-CN" altLang="en-US" sz="24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看到这幅漫画，我觉得好笑：</a:t>
            </a:r>
            <a:r>
              <a: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面对刚栽好的小树，是坐着等着乘凉，还是提壶浇水，这么简单的问题，难道坐下等着乘凉的人会不知道？没有辛勤的培育，哪有什么凉可乘？</a:t>
            </a:r>
          </a:p>
          <a:p>
            <a:pPr lvl="0"/>
            <a:r>
              <a:rPr lang="zh-CN" altLang="en-US" sz="24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    可</a:t>
            </a:r>
            <a:r>
              <a:rPr lang="zh-CN" altLang="en-US" sz="24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仔细一想，我笑不出来了，这幅漫画中坐等乘凉的人，不是就在我们身边吗？</a:t>
            </a:r>
            <a:r>
              <a: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刚读几本书，就想成为有学问的人。做几道练习题，就想考出好成绩。刚练几个字，就觉得自己是书法家了。种上庄稼，不除草，不施肥，不浇水，不捉虫，就等着收获。这幅漫画在讽刺我们生活中想不劳而获的人啊！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7268890" y="699542"/>
            <a:ext cx="1" cy="38257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7380312" y="915566"/>
            <a:ext cx="14761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smtClean="0">
                <a:solidFill>
                  <a:srgbClr val="0070C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 反</a:t>
            </a:r>
            <a:r>
              <a:rPr lang="zh-CN" altLang="en-US" sz="2000" b="1" dirty="0">
                <a:solidFill>
                  <a:srgbClr val="0070C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问句，引起读者的思考。</a:t>
            </a:r>
            <a:endParaRPr lang="en-US" altLang="zh-CN" sz="2000" b="1" dirty="0">
              <a:solidFill>
                <a:srgbClr val="0070C0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426341" y="2499742"/>
            <a:ext cx="161015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smtClean="0">
                <a:solidFill>
                  <a:srgbClr val="0070C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 设</a:t>
            </a:r>
            <a:r>
              <a:rPr lang="zh-CN" altLang="en-US" sz="2000" b="1" dirty="0">
                <a:solidFill>
                  <a:srgbClr val="0070C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问句，自问自答，把漫画内容和生活实际联系起来。</a:t>
            </a:r>
          </a:p>
        </p:txBody>
      </p:sp>
    </p:spTree>
    <p:extLst>
      <p:ext uri="{BB962C8B-B14F-4D97-AF65-F5344CB8AC3E}">
        <p14:creationId xmlns:p14="http://schemas.microsoft.com/office/powerpoint/2010/main" val="2329015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67544" y="699542"/>
            <a:ext cx="665733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    从</a:t>
            </a:r>
            <a:r>
              <a:rPr lang="zh-CN" altLang="en-US" sz="24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这幅漫画中我获得了一个启示：</a:t>
            </a:r>
            <a:r>
              <a: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“乘凉”的大树是等不来的，只有像提壶浇水的人那样，经常为小树浇水、松土、施肥，好好地管理小树，辛勤地培育小树，让小树长枝叶茂密的参天大树，我们才能乘凉，才能享受劳动成果。种树这样，我们做任何事也应该这样：收获不是等来的，是努力做来的。</a:t>
            </a:r>
            <a:endParaRPr lang="en-US" altLang="zh-CN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  <a:cs typeface="宋体" panose="02010600030101010101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7232886" y="699542"/>
            <a:ext cx="18002" cy="38257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7452320" y="2283718"/>
            <a:ext cx="14761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smtClean="0">
                <a:solidFill>
                  <a:srgbClr val="0070C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 结</a:t>
            </a:r>
            <a:r>
              <a:rPr lang="zh-CN" altLang="en-US" sz="2000" b="1" dirty="0" smtClean="0">
                <a:solidFill>
                  <a:srgbClr val="0070C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尾</a:t>
            </a:r>
            <a:r>
              <a:rPr lang="zh-CN" altLang="en-US" sz="2000" b="1" dirty="0">
                <a:solidFill>
                  <a:srgbClr val="0070C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写出启示，突出文章中心。</a:t>
            </a:r>
            <a:endParaRPr lang="en-US" altLang="zh-CN" sz="2000" b="1" dirty="0">
              <a:solidFill>
                <a:srgbClr val="0070C0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9015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683568" y="1275606"/>
            <a:ext cx="7599373" cy="2000548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>
            <a:spAutoFit/>
          </a:bodyPr>
          <a:lstStyle/>
          <a:p>
            <a:pPr indent="306070"/>
            <a:r>
              <a:rPr lang="en-US" altLang="zh-CN" sz="2800" b="1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  </a:t>
            </a:r>
            <a:r>
              <a:rPr lang="zh-CN" sz="2800" b="1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点评：</a:t>
            </a:r>
            <a:r>
              <a:rPr lang="zh-CN" altLang="en-US" sz="24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作者由一幅漫画，联想到了现实生活，由衷地发出感慨。作者不是就“画”写“画”，而是立足于漫画，放眼于生活，联系生活实际，列举典型事例，论据充分，说理准确，读后令人不得不掩卷深思，深受启发。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暗香扑面">
  <a:themeElements>
    <a:clrScheme name="暗香扑面">
      <a:dk1>
        <a:sysClr val="windowText" lastClr="000000"/>
      </a:dk1>
      <a:lt1>
        <a:sysClr val="window" lastClr="FFFFFF"/>
      </a:lt1>
      <a:dk2>
        <a:srgbClr val="2F2F2F"/>
      </a:dk2>
      <a:lt2>
        <a:srgbClr val="FFFFF4"/>
      </a:lt2>
      <a:accent1>
        <a:srgbClr val="918415"/>
      </a:accent1>
      <a:accent2>
        <a:srgbClr val="C47546"/>
      </a:accent2>
      <a:accent3>
        <a:srgbClr val="AFB591"/>
      </a:accent3>
      <a:accent4>
        <a:srgbClr val="B9945B"/>
      </a:accent4>
      <a:accent5>
        <a:srgbClr val="85ADBC"/>
      </a:accent5>
      <a:accent6>
        <a:srgbClr val="E5B440"/>
      </a:accent6>
      <a:hlink>
        <a:srgbClr val="00D5D5"/>
      </a:hlink>
      <a:folHlink>
        <a:srgbClr val="DD00DD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0000"/>
                <a:satMod val="1000000"/>
              </a:schemeClr>
            </a:gs>
            <a:gs pos="31000">
              <a:schemeClr val="phClr">
                <a:shade val="85000"/>
                <a:satMod val="450000"/>
              </a:schemeClr>
            </a:gs>
            <a:gs pos="100000">
              <a:schemeClr val="phClr">
                <a:tint val="70000"/>
                <a:satMod val="300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2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Fan</Template>
  <TotalTime>25</TotalTime>
  <Words>696</Words>
  <Application>Microsoft Office PowerPoint</Application>
  <PresentationFormat>全屏显示(16:9)</PresentationFormat>
  <Paragraphs>11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2" baseType="lpstr">
      <vt:lpstr>Arial</vt:lpstr>
      <vt:lpstr>宋体</vt:lpstr>
      <vt:lpstr>Wingdings 2</vt:lpstr>
      <vt:lpstr>仿宋</vt:lpstr>
      <vt:lpstr>楷体</vt:lpstr>
      <vt:lpstr>Franklin Gothic Book</vt:lpstr>
      <vt:lpstr>黑体</vt:lpstr>
      <vt:lpstr>暗香扑面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dxq</dc:creator>
  <cp:lastModifiedBy>timebook</cp:lastModifiedBy>
  <cp:revision>39</cp:revision>
  <dcterms:created xsi:type="dcterms:W3CDTF">2019-09-02T04:02:00Z</dcterms:created>
  <dcterms:modified xsi:type="dcterms:W3CDTF">2021-12-22T01:55:18Z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2052-11.1.0.9098</vt:lpwstr>
  </property>
</Properties>
</file>