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66" r:id="rId2"/>
    <p:sldId id="267" r:id="rId3"/>
    <p:sldId id="268" r:id="rId4"/>
    <p:sldId id="270" r:id="rId5"/>
    <p:sldId id="271" r:id="rId6"/>
  </p:sldIdLst>
  <p:sldSz cx="9144000" cy="5143500" type="screen16x9"/>
  <p:notesSz cx="6858000" cy="9144000"/>
  <p:embeddedFontLst>
    <p:embeddedFont>
      <p:font typeface="仿宋" panose="02010609060101010101" pitchFamily="49" charset="-122"/>
      <p:regular r:id="rId7"/>
    </p:embeddedFont>
    <p:embeddedFont>
      <p:font typeface="黑体" panose="02010609060101010101" pitchFamily="49" charset="-122"/>
      <p:regular r:id="rId8"/>
    </p:embeddedFont>
    <p:embeddedFont>
      <p:font typeface="Franklin Gothic Book" panose="020B0604020202020204" charset="0"/>
      <p:regular r:id="rId9"/>
      <p:italic r:id="rId10"/>
    </p:embeddedFont>
    <p:embeddedFont>
      <p:font typeface="楷体" panose="02010609060101010101" pitchFamily="49" charset="-122"/>
      <p:regular r:id="rId11"/>
    </p:embeddedFont>
    <p:embeddedFont>
      <p:font typeface="Wingdings 2" panose="05000000000000000000" charset="2"/>
      <p:regular r:id="rId12"/>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08" y="-85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976830141"/>
      </p:ext>
    </p:extLst>
  </p:cSld>
  <p:clrMapOvr>
    <a:masterClrMapping/>
  </p:clrMapOvr>
  <p:transition spd="slow" advTm="0">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0" r:id="rId1"/>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txStyles>
    <p:titleStyle>
      <a:lvl1pPr algn="ctr" rtl="0" eaLnBrk="1" latinLnBrk="0" hangingPunct="1">
        <a:spcBef>
          <a:spcPct val="0"/>
        </a:spcBef>
        <a:buNone/>
        <a:defRPr kumimoji="0" sz="4400" kern="1200">
          <a:solidFill>
            <a:schemeClr val="tx2"/>
          </a:solidFill>
          <a:latin typeface="+mj-lt"/>
          <a:ea typeface="+mj-ea"/>
          <a:cs typeface="+mj-cs"/>
        </a:defRPr>
      </a:lvl1pPr>
      <a:lvl2pPr eaLnBrk="1" latinLnBrk="0" hangingPunct="1">
        <a:defRPr kumimoji="0">
          <a:solidFill>
            <a:schemeClr val="tx2"/>
          </a:solidFill>
        </a:defRPr>
      </a:lvl2pPr>
      <a:lvl3pPr eaLnBrk="1" latinLnBrk="0" hangingPunct="1">
        <a:defRPr kumimoji="0">
          <a:solidFill>
            <a:schemeClr val="tx2"/>
          </a:solidFill>
        </a:defRPr>
      </a:lvl3pPr>
      <a:lvl4pPr eaLnBrk="1" latinLnBrk="0" hangingPunct="1">
        <a:defRPr kumimoji="0">
          <a:solidFill>
            <a:schemeClr val="tx2"/>
          </a:solidFill>
        </a:defRPr>
      </a:lvl4pPr>
      <a:lvl5pPr eaLnBrk="1" latinLnBrk="0" hangingPunct="1">
        <a:defRPr kumimoji="0">
          <a:solidFill>
            <a:schemeClr val="tx2"/>
          </a:solidFill>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p:titleStyle>
    <p:bodyStyle>
      <a:lvl1pPr marL="342900" indent="-342900" algn="l" rtl="0" eaLnBrk="1" latinLnBrk="0" hangingPunct="1">
        <a:spcBef>
          <a:spcPct val="20000"/>
        </a:spcBef>
        <a:buClr>
          <a:schemeClr val="tx2"/>
        </a:buClr>
        <a:buSzPct val="50000"/>
        <a:buFont typeface="Wingdings 2"/>
        <a:buChar char="ß"/>
        <a:defRPr kumimoji="0" sz="3200" kern="1200">
          <a:solidFill>
            <a:schemeClr val="tx1"/>
          </a:solidFill>
          <a:latin typeface="+mn-lt"/>
          <a:ea typeface="+mn-ea"/>
          <a:cs typeface="+mn-cs"/>
        </a:defRPr>
      </a:lvl1pPr>
      <a:lvl2pPr marL="742950" indent="-285750" algn="l" rtl="0" eaLnBrk="1" latinLnBrk="0" hangingPunct="1">
        <a:spcBef>
          <a:spcPct val="20000"/>
        </a:spcBef>
        <a:buClr>
          <a:schemeClr val="tx2"/>
        </a:buClr>
        <a:buSzPct val="50000"/>
        <a:buFont typeface="Wingdings 2"/>
        <a:buChar char="Þ"/>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tx2"/>
        </a:buClr>
        <a:buSzPct val="50000"/>
        <a:buFont typeface="Wingdings 2"/>
        <a:buChar char=""/>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tx2"/>
        </a:buClr>
        <a:buSzPct val="50000"/>
        <a:buFont typeface="Wingdings 2"/>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tx2"/>
        </a:buClr>
        <a:buSzPct val="50000"/>
        <a:buFont typeface="Wingdings 2"/>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extBox 6"/>
          <p:cNvSpPr txBox="1"/>
          <p:nvPr/>
        </p:nvSpPr>
        <p:spPr>
          <a:xfrm>
            <a:off x="2555776" y="501035"/>
            <a:ext cx="1576072" cy="507831"/>
          </a:xfrm>
          <a:prstGeom prst="rect">
            <a:avLst/>
          </a:prstGeom>
          <a:noFill/>
          <a:ln w="9525">
            <a:noFill/>
          </a:ln>
        </p:spPr>
        <p:txBody>
          <a:bodyPr wrap="none" anchor="t">
            <a:spAutoFit/>
          </a:bodyPr>
          <a:lstStyle/>
          <a:p>
            <a:r>
              <a:rPr lang="zh-CN" altLang="en-US" sz="2700" b="1" dirty="0" smtClean="0">
                <a:latin typeface="黑体" panose="02010609060101010101" pitchFamily="49" charset="-122"/>
                <a:ea typeface="黑体" panose="02010609060101010101" pitchFamily="49" charset="-122"/>
              </a:rPr>
              <a:t>两只小狗</a:t>
            </a:r>
            <a:endParaRPr lang="zh-CN" altLang="en-US" sz="2700" b="1" dirty="0">
              <a:latin typeface="黑体" panose="02010609060101010101" pitchFamily="49" charset="-122"/>
              <a:ea typeface="黑体" panose="02010609060101010101" pitchFamily="49" charset="-122"/>
            </a:endParaRPr>
          </a:p>
        </p:txBody>
      </p:sp>
      <p:sp>
        <p:nvSpPr>
          <p:cNvPr id="26626" name="TextBox 7"/>
          <p:cNvSpPr txBox="1"/>
          <p:nvPr/>
        </p:nvSpPr>
        <p:spPr>
          <a:xfrm>
            <a:off x="611560" y="1188210"/>
            <a:ext cx="6603323" cy="1200329"/>
          </a:xfrm>
          <a:prstGeom prst="rect">
            <a:avLst/>
          </a:prstGeom>
          <a:noFill/>
          <a:ln w="9525">
            <a:noFill/>
          </a:ln>
        </p:spPr>
        <p:txBody>
          <a:bodyPr wrap="square" anchor="t">
            <a:spAutoFit/>
          </a:bodyPr>
          <a:lstStyle/>
          <a:p>
            <a:r>
              <a:rPr lang="zh-CN" altLang="en-US" sz="2400" b="1" dirty="0" smtClean="0">
                <a:latin typeface="楷体" panose="02010609060101010101" pitchFamily="49" charset="-122"/>
                <a:ea typeface="楷体" panose="02010609060101010101" pitchFamily="49" charset="-122"/>
              </a:rPr>
              <a:t>    </a:t>
            </a:r>
            <a:r>
              <a:rPr lang="zh-CN" altLang="en-US" sz="2400" b="1" dirty="0" smtClean="0">
                <a:solidFill>
                  <a:srgbClr val="FF0000"/>
                </a:solidFill>
                <a:latin typeface="楷体" panose="02010609060101010101" pitchFamily="49" charset="-122"/>
                <a:ea typeface="楷体" panose="02010609060101010101" pitchFamily="49" charset="-122"/>
              </a:rPr>
              <a:t>今天</a:t>
            </a:r>
            <a:r>
              <a:rPr lang="zh-CN" altLang="en-US" sz="2400" b="1" dirty="0">
                <a:solidFill>
                  <a:srgbClr val="FF0000"/>
                </a:solidFill>
                <a:latin typeface="楷体" panose="02010609060101010101" pitchFamily="49" charset="-122"/>
                <a:ea typeface="楷体" panose="02010609060101010101" pitchFamily="49" charset="-122"/>
              </a:rPr>
              <a:t>，我看到了一幅漫画，这幅漫画既有趣，又引人深思。</a:t>
            </a:r>
          </a:p>
          <a:p>
            <a:r>
              <a:rPr lang="zh-CN" altLang="en-US" sz="2400" b="1" dirty="0" smtClean="0">
                <a:solidFill>
                  <a:srgbClr val="FF0000"/>
                </a:solidFill>
                <a:latin typeface="楷体" panose="02010609060101010101" pitchFamily="49" charset="-122"/>
                <a:ea typeface="楷体" panose="02010609060101010101" pitchFamily="49" charset="-122"/>
              </a:rPr>
              <a:t>    </a:t>
            </a:r>
            <a:endParaRPr lang="zh-CN" altLang="en-US" sz="2400" b="1" dirty="0">
              <a:solidFill>
                <a:srgbClr val="FF0000"/>
              </a:solidFill>
              <a:latin typeface="楷体" panose="02010609060101010101" pitchFamily="49" charset="-122"/>
              <a:ea typeface="楷体" panose="02010609060101010101" pitchFamily="49" charset="-122"/>
            </a:endParaRPr>
          </a:p>
        </p:txBody>
      </p:sp>
      <p:cxnSp>
        <p:nvCxnSpPr>
          <p:cNvPr id="7" name="直接连接符 6"/>
          <p:cNvCxnSpPr/>
          <p:nvPr/>
        </p:nvCxnSpPr>
        <p:spPr>
          <a:xfrm>
            <a:off x="7250888" y="1188210"/>
            <a:ext cx="0" cy="3363080"/>
          </a:xfrm>
          <a:prstGeom prst="line">
            <a:avLst/>
          </a:prstGeom>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360955" y="1203598"/>
            <a:ext cx="1476164" cy="1323439"/>
          </a:xfrm>
          <a:prstGeom prst="rect">
            <a:avLst/>
          </a:prstGeom>
        </p:spPr>
        <p:txBody>
          <a:bodyPr wrap="square">
            <a:spAutoFit/>
          </a:bodyPr>
          <a:lstStyle/>
          <a:p>
            <a:pPr lvl="0"/>
            <a:r>
              <a:rPr lang="zh-CN" altLang="en-US" sz="2000" b="1" smtClean="0">
                <a:solidFill>
                  <a:srgbClr val="0070C0"/>
                </a:solidFill>
                <a:latin typeface="仿宋" panose="02010609060101010101" charset="-122"/>
                <a:ea typeface="仿宋" panose="02010609060101010101" charset="-122"/>
                <a:cs typeface="仿宋" panose="02010609060101010101" charset="-122"/>
              </a:rPr>
              <a:t>    开</a:t>
            </a:r>
            <a:r>
              <a:rPr lang="zh-CN" altLang="en-US" sz="2000" b="1" dirty="0">
                <a:solidFill>
                  <a:srgbClr val="0070C0"/>
                </a:solidFill>
                <a:latin typeface="仿宋" panose="02010609060101010101" charset="-122"/>
                <a:ea typeface="仿宋" panose="02010609060101010101" charset="-122"/>
                <a:cs typeface="仿宋" panose="02010609060101010101" charset="-122"/>
              </a:rPr>
              <a:t>头自然引入对漫画内容的介绍。</a:t>
            </a:r>
          </a:p>
        </p:txBody>
      </p:sp>
      <p:pic>
        <p:nvPicPr>
          <p:cNvPr id="2" name="Picture 2" descr="https://ss1.bdstatic.com/70cFuXSh_Q1YnxGkpoWK1HF6hhy/it/u=4043275529,2197360480&amp;fm=26&amp;gp=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4660" y="1774095"/>
            <a:ext cx="2381250" cy="3095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226977"/>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67544" y="411510"/>
            <a:ext cx="6675332" cy="4524315"/>
          </a:xfrm>
          <a:prstGeom prst="rect">
            <a:avLst/>
          </a:prstGeom>
          <a:noFill/>
          <a:ln w="9525">
            <a:noFill/>
          </a:ln>
        </p:spPr>
        <p:txBody>
          <a:bodyPr wrap="square" anchor="t">
            <a:spAutoFit/>
          </a:bodyPr>
          <a:lstStyle/>
          <a:p>
            <a:r>
              <a:rPr lang="zh-CN" altLang="en-US" sz="2400" b="1" dirty="0" smtClean="0">
                <a:latin typeface="楷体" panose="02010609060101010101" pitchFamily="49" charset="-122"/>
                <a:ea typeface="楷体" panose="02010609060101010101" pitchFamily="49" charset="-122"/>
              </a:rPr>
              <a:t>    </a:t>
            </a:r>
            <a:r>
              <a:rPr lang="zh-CN" altLang="en-US" sz="2400" b="1" dirty="0" smtClean="0">
                <a:solidFill>
                  <a:srgbClr val="FF0000"/>
                </a:solidFill>
                <a:latin typeface="楷体" panose="02010609060101010101" pitchFamily="49" charset="-122"/>
                <a:ea typeface="楷体" panose="02010609060101010101" pitchFamily="49" charset="-122"/>
              </a:rPr>
              <a:t>画面</a:t>
            </a:r>
            <a:r>
              <a:rPr lang="zh-CN" altLang="en-US" sz="2400" b="1" dirty="0">
                <a:solidFill>
                  <a:srgbClr val="FF0000"/>
                </a:solidFill>
                <a:latin typeface="楷体" panose="02010609060101010101" pitchFamily="49" charset="-122"/>
                <a:ea typeface="楷体" panose="02010609060101010101" pitchFamily="49" charset="-122"/>
              </a:rPr>
              <a:t>的内容是这样的</a:t>
            </a:r>
            <a:r>
              <a:rPr lang="zh-CN" altLang="en-US" sz="2400" b="1" dirty="0">
                <a:latin typeface="楷体" panose="02010609060101010101" pitchFamily="49" charset="-122"/>
                <a:ea typeface="楷体" panose="02010609060101010101" pitchFamily="49" charset="-122"/>
              </a:rPr>
              <a:t>：两只双胞胎小狗，它们一样高低，一样胖瘦，一样的帅气，一样快乐。一天，它们一起去照哈哈镜。</a:t>
            </a:r>
            <a:r>
              <a:rPr lang="zh-CN" altLang="en-US" sz="2400" b="1" dirty="0">
                <a:solidFill>
                  <a:srgbClr val="FF0000"/>
                </a:solidFill>
                <a:latin typeface="楷体" panose="02010609060101010101" pitchFamily="49" charset="-122"/>
                <a:ea typeface="楷体" panose="02010609060101010101" pitchFamily="49" charset="-122"/>
              </a:rPr>
              <a:t>一只小狗被一面哈哈镜照得又高又大，威武强壮，看起来就像一头牛。心想：原来我这么威风啊！我应该是世界上最厉害的狗了。另一只小狗被另一面哈哈镜照得又低又小，枯瘦如柴，看起来还没一只猫大。心想：原来我这么弱小啊！我应该是世界上最差的狗了。从此，被照得高大的狗，走路昂着头，翘着尾巴，趾高气扬，得意得要飞起来了。被照得矮小的狗，走路低着头，弓着身子，耷拉着尾巴，无精打采的，几乎就是在地上爬了。</a:t>
            </a:r>
          </a:p>
        </p:txBody>
      </p:sp>
      <p:cxnSp>
        <p:nvCxnSpPr>
          <p:cNvPr id="4" name="直接连接符 3"/>
          <p:cNvCxnSpPr/>
          <p:nvPr/>
        </p:nvCxnSpPr>
        <p:spPr>
          <a:xfrm>
            <a:off x="7214884" y="555526"/>
            <a:ext cx="0" cy="4139780"/>
          </a:xfrm>
          <a:prstGeom prst="line">
            <a:avLst/>
          </a:prstGeom>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7308304" y="913819"/>
            <a:ext cx="1520602" cy="3170099"/>
          </a:xfrm>
          <a:prstGeom prst="rect">
            <a:avLst/>
          </a:prstGeom>
        </p:spPr>
        <p:txBody>
          <a:bodyPr wrap="square">
            <a:spAutoFit/>
          </a:bodyPr>
          <a:lstStyle/>
          <a:p>
            <a:pPr lvl="0"/>
            <a:r>
              <a:rPr lang="zh-CN" altLang="en-US" sz="2000" b="1" smtClean="0">
                <a:solidFill>
                  <a:srgbClr val="0070C0"/>
                </a:solidFill>
                <a:latin typeface="仿宋" panose="02010609060101010101" charset="-122"/>
                <a:ea typeface="仿宋" panose="02010609060101010101" charset="-122"/>
                <a:cs typeface="仿宋" panose="02010609060101010101" charset="-122"/>
              </a:rPr>
              <a:t>    写</a:t>
            </a:r>
            <a:r>
              <a:rPr lang="zh-CN" altLang="en-US" sz="2000" b="1" dirty="0">
                <a:solidFill>
                  <a:srgbClr val="0070C0"/>
                </a:solidFill>
                <a:latin typeface="仿宋" panose="02010609060101010101" charset="-122"/>
                <a:ea typeface="仿宋" panose="02010609060101010101" charset="-122"/>
                <a:cs typeface="仿宋" panose="02010609060101010101" charset="-122"/>
              </a:rPr>
              <a:t>出两只小狗照哈哈镜时和以后的不同情形，形成鲜明地对比，突出漫画的重点，为后面的议论做好铺垫。</a:t>
            </a:r>
          </a:p>
        </p:txBody>
      </p:sp>
    </p:spTree>
    <p:extLst>
      <p:ext uri="{BB962C8B-B14F-4D97-AF65-F5344CB8AC3E}">
        <p14:creationId xmlns:p14="http://schemas.microsoft.com/office/powerpoint/2010/main" val="299351211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683568" y="566554"/>
            <a:ext cx="6531316" cy="4154984"/>
          </a:xfrm>
          <a:prstGeom prst="rect">
            <a:avLst/>
          </a:prstGeom>
          <a:noFill/>
          <a:ln w="9525">
            <a:noFill/>
          </a:ln>
        </p:spPr>
        <p:txBody>
          <a:bodyPr wrap="square" anchor="t">
            <a:spAutoFit/>
          </a:bodyPr>
          <a:lstStyle/>
          <a:p>
            <a:r>
              <a:rPr lang="zh-CN" altLang="en-US" sz="2400" b="1" dirty="0" smtClean="0">
                <a:latin typeface="楷体" panose="02010609060101010101" pitchFamily="49" charset="-122"/>
                <a:ea typeface="楷体" panose="02010609060101010101" pitchFamily="49" charset="-122"/>
              </a:rPr>
              <a:t>    这幅漫画，引起了我的思考：</a:t>
            </a:r>
            <a:r>
              <a:rPr lang="zh-CN" altLang="en-US" sz="2400" b="1" dirty="0" smtClean="0">
                <a:solidFill>
                  <a:srgbClr val="FF0000"/>
                </a:solidFill>
                <a:latin typeface="楷体" panose="02010609060101010101" pitchFamily="49" charset="-122"/>
                <a:ea typeface="楷体" panose="02010609060101010101" pitchFamily="49" charset="-122"/>
              </a:rPr>
              <a:t>这两只小狗真是可怜，一面哈哈镜，就改变了它们的人生，它们的命运。哈哈镜太可怕了。</a:t>
            </a:r>
          </a:p>
          <a:p>
            <a:r>
              <a:rPr lang="zh-CN" altLang="en-US" sz="2400" b="1" dirty="0" smtClean="0">
                <a:solidFill>
                  <a:srgbClr val="FF0000"/>
                </a:solidFill>
                <a:latin typeface="楷体" panose="02010609060101010101" pitchFamily="49" charset="-122"/>
                <a:ea typeface="楷体" panose="02010609060101010101" pitchFamily="49" charset="-122"/>
              </a:rPr>
              <a:t>    同时</a:t>
            </a:r>
            <a:r>
              <a:rPr lang="zh-CN" altLang="en-US" sz="2400" b="1" dirty="0">
                <a:solidFill>
                  <a:srgbClr val="FF0000"/>
                </a:solidFill>
                <a:latin typeface="楷体" panose="02010609060101010101" pitchFamily="49" charset="-122"/>
                <a:ea typeface="楷体" panose="02010609060101010101" pitchFamily="49" charset="-122"/>
              </a:rPr>
              <a:t>，这幅漫画，还使我想起了我身边的两类人。</a:t>
            </a:r>
            <a:r>
              <a:rPr lang="zh-CN" altLang="en-US" sz="2400" b="1" dirty="0">
                <a:latin typeface="楷体" panose="02010609060101010101" pitchFamily="49" charset="-122"/>
                <a:ea typeface="楷体" panose="02010609060101010101" pitchFamily="49" charset="-122"/>
              </a:rPr>
              <a:t>一类是取得了好成绩，或是被人夸奖了，就认为自己非常了不起，从此就骄傲自大起来，谁也不放在眼里，就如漫画中被哈哈镜照得高大的小狗。一类刚好相反，一次失败，或是被批评，就认为自己一无是处，破罐子破摔起来，做事没精神，做人没自信，就如漫画中被照得矮小的小狗</a:t>
            </a:r>
            <a:r>
              <a:rPr lang="zh-CN" altLang="en-US" sz="2400" b="1" dirty="0" smtClean="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这两类人就像漫画中</a:t>
            </a:r>
          </a:p>
        </p:txBody>
      </p:sp>
      <p:sp>
        <p:nvSpPr>
          <p:cNvPr id="4" name="矩形 3"/>
          <p:cNvSpPr/>
          <p:nvPr/>
        </p:nvSpPr>
        <p:spPr>
          <a:xfrm>
            <a:off x="7293189" y="518358"/>
            <a:ext cx="1668264" cy="1754326"/>
          </a:xfrm>
          <a:prstGeom prst="rect">
            <a:avLst/>
          </a:prstGeom>
        </p:spPr>
        <p:txBody>
          <a:bodyPr wrap="square">
            <a:spAutoFit/>
          </a:bodyPr>
          <a:lstStyle/>
          <a:p>
            <a:pPr lvl="0"/>
            <a:r>
              <a:rPr lang="zh-CN" altLang="en-US" b="1" smtClean="0">
                <a:solidFill>
                  <a:srgbClr val="0070C0"/>
                </a:solidFill>
                <a:latin typeface="仿宋" panose="02010609060101010101" charset="-122"/>
                <a:ea typeface="仿宋" panose="02010609060101010101" charset="-122"/>
                <a:cs typeface="仿宋" panose="02010609060101010101" charset="-122"/>
              </a:rPr>
              <a:t>    写</a:t>
            </a:r>
            <a:r>
              <a:rPr lang="zh-CN" altLang="en-US" b="1" dirty="0">
                <a:solidFill>
                  <a:srgbClr val="0070C0"/>
                </a:solidFill>
                <a:latin typeface="仿宋" panose="02010609060101010101" charset="-122"/>
                <a:ea typeface="仿宋" panose="02010609060101010101" charset="-122"/>
                <a:cs typeface="仿宋" panose="02010609060101010101" charset="-122"/>
              </a:rPr>
              <a:t>漫画引起的思考，揭示漫画的意图：哈哈镜改变了两只小狗的一生。</a:t>
            </a:r>
          </a:p>
        </p:txBody>
      </p:sp>
      <p:cxnSp>
        <p:nvCxnSpPr>
          <p:cNvPr id="5" name="直接连接符 4"/>
          <p:cNvCxnSpPr/>
          <p:nvPr/>
        </p:nvCxnSpPr>
        <p:spPr>
          <a:xfrm>
            <a:off x="7214884" y="566554"/>
            <a:ext cx="36004" cy="4154984"/>
          </a:xfrm>
          <a:prstGeom prst="line">
            <a:avLst/>
          </a:prstGeom>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7308304" y="2357821"/>
            <a:ext cx="1637928" cy="2308324"/>
          </a:xfrm>
          <a:prstGeom prst="rect">
            <a:avLst/>
          </a:prstGeom>
        </p:spPr>
        <p:txBody>
          <a:bodyPr wrap="square">
            <a:spAutoFit/>
          </a:bodyPr>
          <a:lstStyle/>
          <a:p>
            <a:r>
              <a:rPr lang="zh-CN" altLang="en-US" b="1" smtClean="0">
                <a:solidFill>
                  <a:srgbClr val="0070C0"/>
                </a:solidFill>
                <a:latin typeface="仿宋" panose="02010609060101010101" charset="-122"/>
                <a:ea typeface="仿宋" panose="02010609060101010101" charset="-122"/>
                <a:cs typeface="仿宋" panose="02010609060101010101" charset="-122"/>
              </a:rPr>
              <a:t>    由</a:t>
            </a:r>
            <a:r>
              <a:rPr lang="zh-CN" altLang="en-US" b="1" dirty="0">
                <a:solidFill>
                  <a:srgbClr val="0070C0"/>
                </a:solidFill>
                <a:latin typeface="仿宋" panose="02010609060101010101" charset="-122"/>
                <a:ea typeface="仿宋" panose="02010609060101010101" charset="-122"/>
                <a:cs typeface="仿宋" panose="02010609060101010101" charset="-122"/>
              </a:rPr>
              <a:t>漫画想到现实生活中被夸赞或失败这样的哈哈镜控制的人不能正确评价自己升华了文章主题</a:t>
            </a:r>
            <a:r>
              <a:rPr lang="zh-CN" altLang="en-US" b="1" dirty="0" smtClean="0">
                <a:solidFill>
                  <a:srgbClr val="0070C0"/>
                </a:solidFill>
                <a:latin typeface="仿宋" panose="02010609060101010101" charset="-122"/>
                <a:ea typeface="仿宋" panose="02010609060101010101" charset="-122"/>
                <a:cs typeface="仿宋" panose="02010609060101010101" charset="-122"/>
              </a:rPr>
              <a:t>。</a:t>
            </a:r>
            <a:endParaRPr lang="zh-CN" altLang="en-US" sz="1600" dirty="0">
              <a:solidFill>
                <a:srgbClr val="0070C0"/>
              </a:solidFill>
            </a:endParaRPr>
          </a:p>
        </p:txBody>
      </p:sp>
    </p:spTree>
    <p:extLst>
      <p:ext uri="{BB962C8B-B14F-4D97-AF65-F5344CB8AC3E}">
        <p14:creationId xmlns:p14="http://schemas.microsoft.com/office/powerpoint/2010/main" val="1079324072"/>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95536" y="730314"/>
            <a:ext cx="6696743" cy="3416320"/>
          </a:xfrm>
          <a:prstGeom prst="rect">
            <a:avLst/>
          </a:prstGeom>
          <a:noFill/>
          <a:ln w="9525">
            <a:noFill/>
          </a:ln>
        </p:spPr>
        <p:txBody>
          <a:bodyPr wrap="square" anchor="t">
            <a:spAutoFit/>
          </a:bodyPr>
          <a:lstStyle/>
          <a:p>
            <a:r>
              <a:rPr lang="zh-CN" altLang="en-US" sz="2400" b="1" dirty="0" smtClean="0">
                <a:latin typeface="楷体" panose="02010609060101010101" pitchFamily="49" charset="-122"/>
                <a:ea typeface="楷体" panose="02010609060101010101" pitchFamily="49" charset="-122"/>
              </a:rPr>
              <a:t>被</a:t>
            </a:r>
            <a:r>
              <a:rPr lang="zh-CN" altLang="en-US" sz="2400" b="1" dirty="0">
                <a:latin typeface="楷体" panose="02010609060101010101" pitchFamily="49" charset="-122"/>
                <a:ea typeface="楷体" panose="02010609060101010101" pitchFamily="49" charset="-122"/>
              </a:rPr>
              <a:t>哈哈镜左右了的两只小狗一样，被成绩和失败这个生活中的“哈哈镜”控制了，不能正确地认识自己，正确地评价自己，完全失去了自我了。生活中的“哈哈镜”同样可怕呀！</a:t>
            </a:r>
          </a:p>
          <a:p>
            <a:r>
              <a:rPr lang="zh-CN" altLang="en-US" sz="2400" b="1" dirty="0" smtClean="0">
                <a:latin typeface="楷体" panose="02010609060101010101" pitchFamily="49" charset="-122"/>
                <a:ea typeface="楷体" panose="02010609060101010101" pitchFamily="49" charset="-122"/>
              </a:rPr>
              <a:t>    </a:t>
            </a:r>
            <a:r>
              <a:rPr lang="zh-CN" altLang="en-US" sz="2400" b="1" dirty="0" smtClean="0">
                <a:solidFill>
                  <a:srgbClr val="FF0000"/>
                </a:solidFill>
                <a:latin typeface="楷体" panose="02010609060101010101" pitchFamily="49" charset="-122"/>
                <a:ea typeface="楷体" panose="02010609060101010101" pitchFamily="49" charset="-122"/>
              </a:rPr>
              <a:t>这</a:t>
            </a:r>
            <a:r>
              <a:rPr lang="zh-CN" altLang="en-US" sz="2400" b="1" dirty="0">
                <a:solidFill>
                  <a:srgbClr val="FF0000"/>
                </a:solidFill>
                <a:latin typeface="楷体" panose="02010609060101010101" pitchFamily="49" charset="-122"/>
                <a:ea typeface="楷体" panose="02010609060101010101" pitchFamily="49" charset="-122"/>
              </a:rPr>
              <a:t>幅漫画让我们明白了一个道理：我们不要被身边的“哈哈镜”所左右，要正确地认识自己，评价自己。这样，我们才不会像漫画中的小狗那样变得自大或自卑，才能自信地生活、快乐地成长。</a:t>
            </a:r>
          </a:p>
        </p:txBody>
      </p:sp>
      <p:sp>
        <p:nvSpPr>
          <p:cNvPr id="5" name="矩形 4"/>
          <p:cNvSpPr/>
          <p:nvPr/>
        </p:nvSpPr>
        <p:spPr>
          <a:xfrm>
            <a:off x="7380312" y="2355726"/>
            <a:ext cx="1476164" cy="1323439"/>
          </a:xfrm>
          <a:prstGeom prst="rect">
            <a:avLst/>
          </a:prstGeom>
        </p:spPr>
        <p:txBody>
          <a:bodyPr wrap="square">
            <a:spAutoFit/>
          </a:bodyPr>
          <a:lstStyle/>
          <a:p>
            <a:pPr lvl="0"/>
            <a:r>
              <a:rPr lang="zh-CN" altLang="en-US" sz="2000" b="1" smtClean="0">
                <a:solidFill>
                  <a:srgbClr val="0070C0"/>
                </a:solidFill>
                <a:latin typeface="仿宋" panose="02010609060101010101" charset="-122"/>
                <a:ea typeface="仿宋" panose="02010609060101010101" charset="-122"/>
                <a:cs typeface="仿宋" panose="02010609060101010101" charset="-122"/>
              </a:rPr>
              <a:t>    最</a:t>
            </a:r>
            <a:r>
              <a:rPr lang="zh-CN" altLang="en-US" sz="2000" b="1" dirty="0">
                <a:solidFill>
                  <a:srgbClr val="0070C0"/>
                </a:solidFill>
                <a:latin typeface="仿宋" panose="02010609060101010101" charset="-122"/>
                <a:ea typeface="仿宋" panose="02010609060101010101" charset="-122"/>
                <a:cs typeface="仿宋" panose="02010609060101010101" charset="-122"/>
              </a:rPr>
              <a:t>后写自己明白的道理，突出文章中心。</a:t>
            </a:r>
          </a:p>
        </p:txBody>
      </p:sp>
      <p:cxnSp>
        <p:nvCxnSpPr>
          <p:cNvPr id="6" name="直接连接符 5"/>
          <p:cNvCxnSpPr/>
          <p:nvPr/>
        </p:nvCxnSpPr>
        <p:spPr>
          <a:xfrm>
            <a:off x="7214884" y="699542"/>
            <a:ext cx="18002" cy="377171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6066751"/>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
          <p:cNvSpPr txBox="1"/>
          <p:nvPr/>
        </p:nvSpPr>
        <p:spPr>
          <a:xfrm>
            <a:off x="739056" y="915566"/>
            <a:ext cx="7827085" cy="3477875"/>
          </a:xfrm>
          <a:prstGeom prst="rect">
            <a:avLst/>
          </a:prstGeom>
          <a:solidFill>
            <a:schemeClr val="bg1"/>
          </a:solidFill>
          <a:ln w="12700" cap="flat" cmpd="sng">
            <a:noFill/>
            <a:prstDash val="solid"/>
            <a:round/>
            <a:headEnd type="none" w="med" len="med"/>
            <a:tailEnd type="none" w="med" len="med"/>
          </a:ln>
        </p:spPr>
        <p:txBody>
          <a:bodyPr wrap="square" anchor="t">
            <a:spAutoFit/>
          </a:bodyPr>
          <a:lstStyle/>
          <a:p>
            <a:r>
              <a:rPr lang="en-US" altLang="zh-CN" sz="2400" b="1" dirty="0">
                <a:solidFill>
                  <a:srgbClr val="FF0000"/>
                </a:solidFill>
                <a:latin typeface="宋体" panose="02010600030101010101" pitchFamily="2" charset="-122"/>
                <a:ea typeface="宋体" panose="02010600030101010101" pitchFamily="2" charset="-122"/>
              </a:rPr>
              <a:t>    </a:t>
            </a:r>
            <a:r>
              <a:rPr lang="zh-CN" altLang="en-US" sz="2800" b="1" dirty="0">
                <a:solidFill>
                  <a:srgbClr val="FF0000"/>
                </a:solidFill>
                <a:latin typeface="宋体" panose="02010600030101010101" pitchFamily="2" charset="-122"/>
                <a:ea typeface="宋体" panose="02010600030101010101" pitchFamily="2" charset="-122"/>
              </a:rPr>
              <a:t>点评</a:t>
            </a:r>
            <a:r>
              <a:rPr lang="zh-CN" altLang="en-US" sz="2400" b="1" dirty="0">
                <a:solidFill>
                  <a:srgbClr val="FF0000"/>
                </a:solidFill>
                <a:latin typeface="宋体" panose="02010600030101010101" pitchFamily="2" charset="-122"/>
                <a:ea typeface="宋体" panose="02010600030101010101" pitchFamily="2" charset="-122"/>
              </a:rPr>
              <a:t>：文章开头引入漫画，中间先介绍漫画内容：一样高低胖瘦的两只小狗，被“哈哈镜”改变了命运。接着发表看法：“哈哈镜”太可怕了！再联系实际，论述生活中的“哈哈镜”同样可怕。结尾总结明白的道理：正确认识自己，评价自己。</a:t>
            </a:r>
          </a:p>
          <a:p>
            <a:r>
              <a:rPr lang="zh-CN" altLang="en-US" sz="2400" b="1" dirty="0" smtClean="0">
                <a:solidFill>
                  <a:srgbClr val="FF0000"/>
                </a:solidFill>
                <a:latin typeface="宋体" panose="02010600030101010101" pitchFamily="2" charset="-122"/>
                <a:ea typeface="宋体" panose="02010600030101010101" pitchFamily="2" charset="-122"/>
              </a:rPr>
              <a:t>    全文</a:t>
            </a:r>
            <a:r>
              <a:rPr lang="zh-CN" altLang="en-US" sz="2400" b="1" dirty="0">
                <a:solidFill>
                  <a:srgbClr val="FF0000"/>
                </a:solidFill>
                <a:latin typeface="宋体" panose="02010600030101010101" pitchFamily="2" charset="-122"/>
                <a:ea typeface="宋体" panose="02010600030101010101" pitchFamily="2" charset="-122"/>
              </a:rPr>
              <a:t>思路清晰，中心明确。同时，文章想象合理，化静为动，对漫画画面的描写具体形象，为后面表明观点、发表看法打下了基础，使文章的主题得到了很好的突出。</a:t>
            </a:r>
          </a:p>
        </p:txBody>
      </p:sp>
    </p:spTree>
    <p:extLst>
      <p:ext uri="{BB962C8B-B14F-4D97-AF65-F5344CB8AC3E}">
        <p14:creationId xmlns:p14="http://schemas.microsoft.com/office/powerpoint/2010/main" val="508860079"/>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暗香扑面">
  <a:themeElements>
    <a:clrScheme name="暗香扑面">
      <a:dk1>
        <a:sysClr val="windowText" lastClr="000000"/>
      </a:dk1>
      <a:lt1>
        <a:sysClr val="window" lastClr="FFFFFF"/>
      </a:lt1>
      <a:dk2>
        <a:srgbClr val="2F2F2F"/>
      </a:dk2>
      <a:lt2>
        <a:srgbClr val="FFFFF4"/>
      </a:lt2>
      <a:accent1>
        <a:srgbClr val="918415"/>
      </a:accent1>
      <a:accent2>
        <a:srgbClr val="C47546"/>
      </a:accent2>
      <a:accent3>
        <a:srgbClr val="AFB591"/>
      </a:accent3>
      <a:accent4>
        <a:srgbClr val="B9945B"/>
      </a:accent4>
      <a:accent5>
        <a:srgbClr val="85ADBC"/>
      </a:accent5>
      <a:accent6>
        <a:srgbClr val="E5B440"/>
      </a:accent6>
      <a:hlink>
        <a:srgbClr val="00D5D5"/>
      </a:hlink>
      <a:folHlink>
        <a:srgbClr val="DD00DD"/>
      </a:folHlink>
    </a:clrScheme>
    <a:fontScheme name="暗香扑面">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Book"/>
        <a:ea typeface=""/>
        <a:cs typeface=""/>
        <a:font script="Jpan" typeface="HG創英角ｺﾞｼｯｸUB"/>
        <a:font script="Hang" typeface="맑은 고딕"/>
        <a:font script="Hans" typeface="黑体"/>
        <a:font script="Hant" typeface="新細明體"/>
        <a:font script="Arab" typeface="Arial"/>
        <a:font script="Hebr" typeface="Arial"/>
        <a:font script="Thai" typeface="Cordian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暗香扑面">
      <a:fillStyleLst>
        <a:solidFill>
          <a:schemeClr val="phClr"/>
        </a:solidFill>
        <a:gradFill rotWithShape="1">
          <a:gsLst>
            <a:gs pos="0">
              <a:schemeClr val="phClr">
                <a:tint val="98000"/>
                <a:satMod val="220000"/>
              </a:schemeClr>
            </a:gs>
            <a:gs pos="31000">
              <a:schemeClr val="phClr">
                <a:tint val="30000"/>
                <a:satMod val="150000"/>
              </a:schemeClr>
            </a:gs>
            <a:gs pos="91000">
              <a:schemeClr val="phClr">
                <a:tint val="96000"/>
              </a:schemeClr>
            </a:gs>
          </a:gsLst>
          <a:path path="circle">
            <a:fillToRect l="50000" t="150000" r="50000"/>
          </a:path>
        </a:gradFill>
        <a:blipFill>
          <a:blip xmlns:r="http://schemas.openxmlformats.org/officeDocument/2006/relationships" r:embed="rId1">
            <a:duotone>
              <a:schemeClr val="phClr">
                <a:shade val="28000"/>
                <a:satMod val="100000"/>
              </a:schemeClr>
              <a:schemeClr val="phClr">
                <a:tint val="100000"/>
                <a:satMod val="200000"/>
              </a:schemeClr>
            </a:duotone>
          </a:blip>
          <a:tile tx="0" ty="0" sx="80000" sy="80000" flip="none" algn="tl"/>
        </a:blip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glow rad="63500">
              <a:schemeClr val="phClr">
                <a:alpha val="45000"/>
                <a:satMod val="110000"/>
              </a:schemeClr>
            </a:glow>
          </a:effectLst>
        </a:effectStyle>
        <a:effectStyle>
          <a:effectLst>
            <a:outerShdw blurRad="34925" dist="31750" dir="5400000" algn="tl" rotWithShape="0">
              <a:srgbClr val="000000">
                <a:alpha val="50000"/>
              </a:srgbClr>
            </a:outerShdw>
          </a:effectLst>
          <a:scene3d>
            <a:camera prst="orthographicFront">
              <a:rot lat="0" lon="0" rev="0"/>
            </a:camera>
            <a:lightRig rig="flood" dir="t">
              <a:rot lat="0" lon="0" rev="5400000"/>
            </a:lightRig>
          </a:scene3d>
          <a:sp3d contourW="9525" prstMaterial="dkEdge">
            <a:bevelT w="12000" h="24150"/>
            <a:contourClr>
              <a:schemeClr val="phClr">
                <a:satMod val="110000"/>
              </a:schemeClr>
            </a:contourClr>
          </a:sp3d>
        </a:effectStyle>
        <a:effectStyle>
          <a:effectLst>
            <a:outerShdw blurRad="50800" dist="31750" dir="5400000" algn="tl" rotWithShape="0">
              <a:srgbClr val="000000">
                <a:alpha val="50000"/>
              </a:srgbClr>
            </a:outerShdw>
          </a:effectLst>
          <a:scene3d>
            <a:camera prst="orthographicFront">
              <a:rot lat="0" lon="0" rev="0"/>
            </a:camera>
            <a:lightRig rig="flood" dir="t">
              <a:rot lat="0" lon="0" rev="5400000"/>
            </a:lightRig>
          </a:scene3d>
          <a:sp3d contourW="18700" prstMaterial="dkEdge">
            <a:bevelT w="44450" h="80600"/>
            <a:contourClr>
              <a:schemeClr val="phClr">
                <a:satMod val="110000"/>
              </a:schemeClr>
            </a:contourClr>
          </a:sp3d>
        </a:effectStyle>
      </a:effectStyleLst>
      <a:bgFillStyleLst>
        <a:solidFill>
          <a:schemeClr val="phClr"/>
        </a:solidFill>
        <a:gradFill rotWithShape="1">
          <a:gsLst>
            <a:gs pos="0">
              <a:schemeClr val="phClr">
                <a:shade val="70000"/>
                <a:satMod val="1000000"/>
              </a:schemeClr>
            </a:gs>
            <a:gs pos="31000">
              <a:schemeClr val="phClr">
                <a:shade val="85000"/>
                <a:satMod val="450000"/>
              </a:schemeClr>
            </a:gs>
            <a:gs pos="100000">
              <a:schemeClr val="phClr">
                <a:tint val="70000"/>
                <a:satMod val="300000"/>
              </a:schemeClr>
            </a:gs>
          </a:gsLst>
          <a:path path="circle">
            <a:fillToRect l="50000" t="150000" r="50000"/>
          </a:path>
        </a:gradFill>
        <a:blipFill>
          <a:blip xmlns:r="http://schemas.openxmlformats.org/officeDocument/2006/relationships" r:embed="rId2">
            <a:duotone>
              <a:schemeClr val="phClr">
                <a:tint val="100000"/>
                <a:shade val="70000"/>
                <a:hueMod val="100000"/>
                <a:satMod val="100000"/>
              </a:schemeClr>
              <a:schemeClr val="phClr">
                <a:tint val="90000"/>
                <a:shade val="100000"/>
                <a:hueMod val="100000"/>
                <a:satMod val="100000"/>
              </a:schemeClr>
            </a:duotone>
          </a:blip>
          <a:stretch>
            <a:fillRect/>
          </a:stretch>
        </a:blip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Fan</Template>
  <TotalTime>69</TotalTime>
  <Words>995</Words>
  <Application>Microsoft Office PowerPoint</Application>
  <PresentationFormat>全屏显示(16:9)</PresentationFormat>
  <Paragraphs>15</Paragraphs>
  <Slides>5</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5</vt:i4>
      </vt:variant>
    </vt:vector>
  </HeadingPairs>
  <TitlesOfParts>
    <vt:vector size="13" baseType="lpstr">
      <vt:lpstr>Arial</vt:lpstr>
      <vt:lpstr>宋体</vt:lpstr>
      <vt:lpstr>仿宋</vt:lpstr>
      <vt:lpstr>黑体</vt:lpstr>
      <vt:lpstr>Franklin Gothic Book</vt:lpstr>
      <vt:lpstr>楷体</vt:lpstr>
      <vt:lpstr>Wingdings 2</vt:lpstr>
      <vt:lpstr>暗香扑面</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dxq</dc:creator>
  <cp:lastModifiedBy>timebook</cp:lastModifiedBy>
  <cp:revision>36</cp:revision>
  <dcterms:created xsi:type="dcterms:W3CDTF">2019-09-02T04:02:00Z</dcterms:created>
  <dcterms:modified xsi:type="dcterms:W3CDTF">2021-12-22T01:57:09Z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2052-11.1.0.9098</vt:lpwstr>
  </property>
</Properties>
</file>