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bookmarkIdSeed="3">
  <p:sldMasterIdLst>
    <p:sldMasterId id="2147483657" r:id="rId1"/>
    <p:sldMasterId id="2147483663" r:id="rId2"/>
  </p:sldMasterIdLst>
  <p:notesMasterIdLst>
    <p:notesMasterId r:id="rId41"/>
  </p:notesMasterIdLst>
  <p:handoutMasterIdLst>
    <p:handoutMasterId r:id="rId42"/>
  </p:handoutMasterIdLst>
  <p:sldIdLst>
    <p:sldId id="786" r:id="rId3"/>
    <p:sldId id="785" r:id="rId4"/>
    <p:sldId id="653" r:id="rId5"/>
    <p:sldId id="734" r:id="rId6"/>
    <p:sldId id="756" r:id="rId7"/>
    <p:sldId id="664" r:id="rId8"/>
    <p:sldId id="758" r:id="rId9"/>
    <p:sldId id="759" r:id="rId10"/>
    <p:sldId id="760" r:id="rId11"/>
    <p:sldId id="761" r:id="rId12"/>
    <p:sldId id="762" r:id="rId13"/>
    <p:sldId id="738" r:id="rId14"/>
    <p:sldId id="735" r:id="rId15"/>
    <p:sldId id="723" r:id="rId16"/>
    <p:sldId id="764" r:id="rId17"/>
    <p:sldId id="766" r:id="rId18"/>
    <p:sldId id="767" r:id="rId19"/>
    <p:sldId id="768" r:id="rId20"/>
    <p:sldId id="742" r:id="rId21"/>
    <p:sldId id="769" r:id="rId22"/>
    <p:sldId id="765" r:id="rId23"/>
    <p:sldId id="770" r:id="rId24"/>
    <p:sldId id="665" r:id="rId25"/>
    <p:sldId id="771" r:id="rId26"/>
    <p:sldId id="716" r:id="rId27"/>
    <p:sldId id="772" r:id="rId28"/>
    <p:sldId id="773" r:id="rId29"/>
    <p:sldId id="774" r:id="rId30"/>
    <p:sldId id="775" r:id="rId31"/>
    <p:sldId id="777" r:id="rId32"/>
    <p:sldId id="778" r:id="rId33"/>
    <p:sldId id="779" r:id="rId34"/>
    <p:sldId id="780" r:id="rId35"/>
    <p:sldId id="781" r:id="rId36"/>
    <p:sldId id="782" r:id="rId37"/>
    <p:sldId id="753" r:id="rId38"/>
    <p:sldId id="783" r:id="rId39"/>
    <p:sldId id="787" r:id="rId40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幼圆" panose="02010509060101010101" pitchFamily="49" charset="-122"/>
      <p:regular r:id="rId48"/>
    </p:embeddedFont>
    <p:embeddedFont>
      <p:font typeface="黑体" panose="02010609060101010101" pitchFamily="49" charset="-122"/>
      <p:regular r:id="rId49"/>
    </p:embeddedFont>
  </p:embeddedFontLst>
  <p:custDataLst>
    <p:tags r:id="rId50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1">
          <p15:clr>
            <a:srgbClr val="A4A3A4"/>
          </p15:clr>
        </p15:guide>
        <p15:guide id="2" pos="51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3">
          <p15:clr>
            <a:srgbClr val="A4A3A4"/>
          </p15:clr>
        </p15:guide>
        <p15:guide id="2" pos="217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FF0000"/>
    <a:srgbClr val="0000FF"/>
    <a:srgbClr val="FFFFCC"/>
    <a:srgbClr val="09CBE5"/>
    <a:srgbClr val="D60093"/>
    <a:srgbClr val="7030A0"/>
    <a:srgbClr val="FF6600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7" autoAdjust="0"/>
    <p:restoredTop sz="91957" autoAdjust="0"/>
  </p:normalViewPr>
  <p:slideViewPr>
    <p:cSldViewPr>
      <p:cViewPr varScale="1">
        <p:scale>
          <a:sx n="111" d="100"/>
          <a:sy n="111" d="100"/>
        </p:scale>
        <p:origin x="372" y="96"/>
      </p:cViewPr>
      <p:guideLst>
        <p:guide orient="horz" pos="2471"/>
        <p:guide pos="51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83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382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3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15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23春\课件\首页图背景图\19_副本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" r="13759" b="13015"/>
          <a:stretch/>
        </p:blipFill>
        <p:spPr bwMode="auto">
          <a:xfrm>
            <a:off x="16" y="0"/>
            <a:ext cx="914398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4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71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8375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7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2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010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504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40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98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0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49" r:id="rId6"/>
    <p:sldLayoutId id="2147483650" r:id="rId7"/>
    <p:sldLayoutId id="2147483653" r:id="rId8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199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7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88B500B-F5F0-7490-966E-6758F74BF084}"/>
              </a:ext>
            </a:extLst>
          </p:cNvPr>
          <p:cNvSpPr/>
          <p:nvPr/>
        </p:nvSpPr>
        <p:spPr>
          <a:xfrm>
            <a:off x="-1" y="1673217"/>
            <a:ext cx="9144493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5737" y="1630564"/>
            <a:ext cx="4608511" cy="120032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 defTabSz="914400"/>
            <a:r>
              <a:rPr lang="zh-CN" altLang="en-US" sz="7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语文园地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0" y="267494"/>
            <a:ext cx="3024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黑体" pitchFamily="49" charset="-122"/>
                <a:ea typeface="黑体" pitchFamily="49" charset="-122"/>
              </a:rPr>
              <a:t>语文 五年级 下册</a:t>
            </a:r>
          </a:p>
        </p:txBody>
      </p:sp>
      <p:sp>
        <p:nvSpPr>
          <p:cNvPr id="11" name="文本框 1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76057" y="2934519"/>
            <a:ext cx="2592288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prstClr val="black"/>
                </a:solidFill>
                <a:latin typeface="宋体" charset="-122"/>
              </a:rPr>
              <a:t>第二课时</a:t>
            </a:r>
          </a:p>
        </p:txBody>
      </p:sp>
      <p:sp>
        <p:nvSpPr>
          <p:cNvPr id="12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580704" y="2931790"/>
            <a:ext cx="2592289" cy="646986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kumimoji="1" lang="zh-CN" altLang="en-US" b="1" dirty="0">
                <a:solidFill>
                  <a:prstClr val="black"/>
                </a:solidFill>
                <a:latin typeface="宋体" charset="-122"/>
              </a:rPr>
              <a:t>第一课时</a:t>
            </a:r>
          </a:p>
        </p:txBody>
      </p:sp>
      <p:sp>
        <p:nvSpPr>
          <p:cNvPr id="13" name="iconfont-1191-870150"/>
          <p:cNvSpPr>
            <a:spLocks noChangeAspect="1"/>
          </p:cNvSpPr>
          <p:nvPr/>
        </p:nvSpPr>
        <p:spPr bwMode="auto">
          <a:xfrm>
            <a:off x="3779912" y="3076253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4" name="iconfont-1191-870150"/>
          <p:cNvSpPr>
            <a:spLocks noChangeAspect="1"/>
          </p:cNvSpPr>
          <p:nvPr/>
        </p:nvSpPr>
        <p:spPr bwMode="auto">
          <a:xfrm rot="10800000">
            <a:off x="1677505" y="3083341"/>
            <a:ext cx="282575" cy="423862"/>
          </a:xfrm>
          <a:custGeom>
            <a:avLst/>
            <a:gdLst>
              <a:gd name="T0" fmla="*/ 32164219 w 2486"/>
              <a:gd name="T1" fmla="*/ 24129558 h 3729"/>
              <a:gd name="T2" fmla="*/ 0 w 2486"/>
              <a:gd name="T3" fmla="*/ 0 h 3729"/>
              <a:gd name="T4" fmla="*/ 0 w 2486"/>
              <a:gd name="T5" fmla="*/ 48246158 h 3729"/>
              <a:gd name="T6" fmla="*/ 32164219 w 2486"/>
              <a:gd name="T7" fmla="*/ 24129558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5" name="iconfont-1191-870150"/>
          <p:cNvSpPr>
            <a:spLocks noChangeAspect="1"/>
          </p:cNvSpPr>
          <p:nvPr/>
        </p:nvSpPr>
        <p:spPr bwMode="auto">
          <a:xfrm>
            <a:off x="7280721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 rot="10800000">
            <a:off x="5125938" y="3063552"/>
            <a:ext cx="282575" cy="423863"/>
          </a:xfrm>
          <a:custGeom>
            <a:avLst/>
            <a:gdLst>
              <a:gd name="T0" fmla="*/ 32164219 w 2486"/>
              <a:gd name="T1" fmla="*/ 24129615 h 3729"/>
              <a:gd name="T2" fmla="*/ 0 w 2486"/>
              <a:gd name="T3" fmla="*/ 0 h 3729"/>
              <a:gd name="T4" fmla="*/ 0 w 2486"/>
              <a:gd name="T5" fmla="*/ 48246271 h 3729"/>
              <a:gd name="T6" fmla="*/ 32164219 w 2486"/>
              <a:gd name="T7" fmla="*/ 24129615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88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15616" y="1837586"/>
            <a:ext cx="676875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同学们，说一说：本单元课文中你觉得风趣、幽默的地方有哪些呢？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163888" y="80045"/>
            <a:ext cx="2816225" cy="715963"/>
            <a:chOff x="3131840" y="138336"/>
            <a:chExt cx="2816225" cy="715963"/>
          </a:xfrm>
        </p:grpSpPr>
        <p:sp>
          <p:nvSpPr>
            <p:cNvPr id="20" name="文本框 15"/>
            <p:cNvSpPr>
              <a:spLocks noChangeArrowheads="1"/>
            </p:cNvSpPr>
            <p:nvPr/>
          </p:nvSpPr>
          <p:spPr bwMode="auto">
            <a:xfrm>
              <a:off x="3131840" y="138336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第一课时</a:t>
              </a: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3" name="图片 1">
            <a:extLst>
              <a:ext uri="{FF2B5EF4-FFF2-40B4-BE49-F238E27FC236}">
                <a16:creationId xmlns:a16="http://schemas.microsoft.com/office/drawing/2014/main" id="{1628F9BE-C397-5D30-011B-39A7307B5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796305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F8A83D-EE3C-9C1C-E276-594D46E3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583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本框 4">
            <a:extLst>
              <a:ext uri="{FF2B5EF4-FFF2-40B4-BE49-F238E27FC236}">
                <a16:creationId xmlns:a16="http://schemas.microsoft.com/office/drawing/2014/main" id="{5B7D2601-0D7D-BA87-FDFE-DAF1A07DADD9}"/>
              </a:ext>
            </a:extLst>
          </p:cNvPr>
          <p:cNvSpPr txBox="1"/>
          <p:nvPr/>
        </p:nvSpPr>
        <p:spPr>
          <a:xfrm>
            <a:off x="694432" y="7628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交流平台</a:t>
            </a:r>
          </a:p>
        </p:txBody>
      </p:sp>
    </p:spTree>
    <p:extLst>
      <p:ext uri="{BB962C8B-B14F-4D97-AF65-F5344CB8AC3E}">
        <p14:creationId xmlns:p14="http://schemas.microsoft.com/office/powerpoint/2010/main" val="429355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770108" y="915566"/>
            <a:ext cx="5544616" cy="1224136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indent="635000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孔君平与杨氏之子的对话让人觉得很有意思。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71600" y="2412501"/>
            <a:ext cx="7746892" cy="1762251"/>
            <a:chOff x="971600" y="2412501"/>
            <a:chExt cx="7746892" cy="1762251"/>
          </a:xfrm>
        </p:grpSpPr>
        <p:sp>
          <p:nvSpPr>
            <p:cNvPr id="4" name="圆角矩形 3"/>
            <p:cNvSpPr/>
            <p:nvPr/>
          </p:nvSpPr>
          <p:spPr>
            <a:xfrm>
              <a:off x="971600" y="2845933"/>
              <a:ext cx="6624736" cy="871256"/>
            </a:xfrm>
            <a:prstGeom prst="roundRect">
              <a:avLst>
                <a:gd name="adj" fmla="val 0"/>
              </a:avLst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68580" tIns="34290" rIns="68580" bIns="34290" rtlCol="0" anchor="ctr"/>
            <a:lstStyle/>
            <a:p>
              <a:pPr indent="635000" algn="ctr">
                <a:lnSpc>
                  <a:spcPct val="150000"/>
                </a:lnSpc>
              </a:pP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丰子恺对手指的描写特别亲切、有趣。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6296" y="2412501"/>
              <a:ext cx="1002196" cy="1762251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7534"/>
            <a:ext cx="870516" cy="19718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1733952" y="562412"/>
            <a:ext cx="6192672" cy="2109925"/>
          </a:xfrm>
          <a:prstGeom prst="wedgeRectCallout">
            <a:avLst>
              <a:gd name="adj1" fmla="val -49979"/>
              <a:gd name="adj2" fmla="val -1194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童年的发现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中，老师给“我”和小伙伴解释梦中飞行的原因，其实也是老师在和孩子逗趣，“我”还特别认真地一直追问，显得很有意思。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88" y="674384"/>
            <a:ext cx="1176680" cy="18722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901130"/>
            <a:ext cx="966674" cy="1830859"/>
          </a:xfrm>
          <a:prstGeom prst="rect">
            <a:avLst/>
          </a:prstGeom>
        </p:spPr>
      </p:pic>
      <p:sp>
        <p:nvSpPr>
          <p:cNvPr id="5" name="矩形标注 4"/>
          <p:cNvSpPr/>
          <p:nvPr/>
        </p:nvSpPr>
        <p:spPr>
          <a:xfrm>
            <a:off x="1115616" y="3013008"/>
            <a:ext cx="6686055" cy="1625865"/>
          </a:xfrm>
          <a:prstGeom prst="wedgeRectCallout">
            <a:avLst>
              <a:gd name="adj1" fmla="val 49923"/>
              <a:gd name="adj2" fmla="val -11869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“幸亏她没有容我解释，不然的话，同学们听见我说自己三年前就发现了“进化论”，还不笑塌房顶！”这样的表述让人忍俊不禁。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395536" y="163564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      读一读第一题的两个例句，体会句子的表达特点，说一说自己的感受。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  <p:pic>
        <p:nvPicPr>
          <p:cNvPr id="1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4" y="413425"/>
            <a:ext cx="2723939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3" y="413425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4"/>
          <p:cNvSpPr txBox="1"/>
          <p:nvPr/>
        </p:nvSpPr>
        <p:spPr>
          <a:xfrm>
            <a:off x="773755" y="36965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</a:p>
        </p:txBody>
      </p:sp>
    </p:spTree>
    <p:extLst>
      <p:ext uri="{BB962C8B-B14F-4D97-AF65-F5344CB8AC3E}">
        <p14:creationId xmlns:p14="http://schemas.microsoft.com/office/powerpoint/2010/main" val="1160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6452" y="627534"/>
            <a:ext cx="7801972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他个子最高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，无名指、食指贴身左右，像关公左右的关平、周仓，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左膀右臂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，片刻不离。</a:t>
            </a:r>
            <a:endParaRPr lang="zh-CN" altLang="en-US" sz="28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51800" y="2427734"/>
            <a:ext cx="7492608" cy="1643730"/>
            <a:chOff x="751800" y="2427734"/>
            <a:chExt cx="7492608" cy="1643730"/>
          </a:xfrm>
        </p:grpSpPr>
        <p:sp>
          <p:nvSpPr>
            <p:cNvPr id="4" name="矩形 3"/>
            <p:cNvSpPr/>
            <p:nvPr/>
          </p:nvSpPr>
          <p:spPr>
            <a:xfrm>
              <a:off x="1187624" y="2571750"/>
              <a:ext cx="7056784" cy="13388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457200" indent="-457200" algn="just"/>
              <a:r>
                <a:rPr lang="zh-CN" altLang="en-US" sz="2700" b="1" dirty="0" smtClean="0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     </a:t>
              </a:r>
              <a:r>
                <a:rPr lang="zh-CN" altLang="en-US" sz="27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把无名指和食指比作关平、周仓，指比作关公，写出了三者关系密切，片刻不离既形象又生动，把手指的样子写活了。</a:t>
              </a:r>
            </a:p>
          </p:txBody>
        </p:sp>
        <p:pic>
          <p:nvPicPr>
            <p:cNvPr id="6" name="内容占位符 3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51800" y="2427734"/>
              <a:ext cx="867872" cy="1643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66159" y="2211548"/>
            <a:ext cx="7378249" cy="1643730"/>
            <a:chOff x="866159" y="2211548"/>
            <a:chExt cx="7378249" cy="1643730"/>
          </a:xfrm>
        </p:grpSpPr>
        <p:sp>
          <p:nvSpPr>
            <p:cNvPr id="4" name="矩形 3"/>
            <p:cNvSpPr/>
            <p:nvPr/>
          </p:nvSpPr>
          <p:spPr>
            <a:xfrm>
              <a:off x="1187624" y="2571750"/>
              <a:ext cx="7056784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457200" indent="-457200" algn="just"/>
              <a:r>
                <a:rPr lang="zh-CN" altLang="en-US" sz="2700" b="1" dirty="0" smtClean="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     写了体操运动员的动作灵巧，就像猴子一样，特别生动。</a:t>
              </a:r>
            </a:p>
          </p:txBody>
        </p:sp>
        <p:pic>
          <p:nvPicPr>
            <p:cNvPr id="6" name="内容占位符 3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66159" y="2211548"/>
              <a:ext cx="725667" cy="1643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文本框 1"/>
          <p:cNvSpPr txBox="1"/>
          <p:nvPr/>
        </p:nvSpPr>
        <p:spPr>
          <a:xfrm>
            <a:off x="820383" y="699542"/>
            <a:ext cx="7568041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这个体操运动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员在高低杠上的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动作真灵巧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，就像敏捷的猴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子在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树干间攀缘、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穿行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843558"/>
            <a:ext cx="797981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这两个例句都是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先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点出要描述的事物或人的样子和特点，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再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用另一种相似的人或事物进行形象化的描述。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这种把事物比做人、把事物比作其他事物来描述某种情景的方式，可以使句子的表达形式更丰富，而且往往风趣、形象，让人印象深刻。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417808" y="1203598"/>
            <a:ext cx="3436462" cy="1944217"/>
            <a:chOff x="5817649" y="2728140"/>
            <a:chExt cx="3548436" cy="1097459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" name="圆角矩形标注 6"/>
            <p:cNvSpPr/>
            <p:nvPr/>
          </p:nvSpPr>
          <p:spPr>
            <a:xfrm>
              <a:off x="5817649" y="2728140"/>
              <a:ext cx="3529551" cy="1097459"/>
            </a:xfrm>
            <a:prstGeom prst="wedgeRoundRectCallout">
              <a:avLst>
                <a:gd name="adj1" fmla="val -65504"/>
                <a:gd name="adj2" fmla="val -20709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10888" y="2768787"/>
              <a:ext cx="3455197" cy="10250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从三个情景中选择一个，想一想怎样写更生动</a:t>
              </a:r>
              <a:r>
                <a:rPr lang="en-US" altLang="zh-CN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?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和同桌交流一下吧！</a:t>
              </a:r>
              <a:endParaRPr lang="en-US" alt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57857"/>
            <a:ext cx="3816424" cy="981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62115"/>
            <a:ext cx="4824536" cy="925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67742"/>
            <a:ext cx="4572000" cy="99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059582"/>
            <a:ext cx="7848872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游子回到家乡，就像鱼儿回到了大海。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139702"/>
            <a:ext cx="784887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雨点儿落在窗玻璃上，就像小精灵在跳舞。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3219822"/>
            <a:ext cx="784887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云朵在天空飘荡，就像秋千在杠杆上摇晃。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3275856" y="1419622"/>
            <a:ext cx="49908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    同学们，动笔练习写一写吧，写完后全班交流哦！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313" y="1085908"/>
            <a:ext cx="2525503" cy="2926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0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0460" y="771550"/>
            <a:ext cx="7759972" cy="2031325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他阔别家乡三十余载，今天终于回来了，就像倦鸟归巢，看着故乡的一草一木，双目中泛起了一层迷蒙的水雾，怎么也消散不去。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56508" y="3363838"/>
            <a:ext cx="3370289" cy="864097"/>
            <a:chOff x="5924002" y="2728142"/>
            <a:chExt cx="3480107" cy="48776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" name="圆角矩形标注 4"/>
            <p:cNvSpPr/>
            <p:nvPr/>
          </p:nvSpPr>
          <p:spPr>
            <a:xfrm>
              <a:off x="5924002" y="2728142"/>
              <a:ext cx="3308243" cy="487760"/>
            </a:xfrm>
            <a:prstGeom prst="wedgeRoundRectCallout">
              <a:avLst>
                <a:gd name="adj1" fmla="val -22990"/>
                <a:gd name="adj2" fmla="val -79222"/>
                <a:gd name="adj3" fmla="val 16667"/>
              </a:avLst>
            </a:prstGeom>
            <a:grpFill/>
            <a:ln>
              <a:noFill/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48912" y="2836988"/>
              <a:ext cx="3455197" cy="2605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师生共同点评一下吧！</a:t>
              </a:r>
              <a:endPara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1707654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表达方法的运用是否妥当。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2868493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想法是否表述清楚。</a:t>
            </a:r>
          </a:p>
        </p:txBody>
      </p:sp>
      <p:sp>
        <p:nvSpPr>
          <p:cNvPr id="6" name="文本框 13"/>
          <p:cNvSpPr txBox="1"/>
          <p:nvPr/>
        </p:nvSpPr>
        <p:spPr>
          <a:xfrm>
            <a:off x="395536" y="482119"/>
            <a:ext cx="3096344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评价要点</a:t>
            </a:r>
            <a:endParaRPr lang="zh-CN" altLang="en-US" sz="3600" b="1" dirty="0">
              <a:latin typeface="黑体" pitchFamily="49" charset="-122"/>
              <a:ea typeface="黑体" pitchFamily="49" charset="-122"/>
              <a:cs typeface="楷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285"/>
            <a:ext cx="1115616" cy="111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1107" y="1275606"/>
            <a:ext cx="7831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在五指中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，（大拇指）却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是最肯吃苦的。例如拉胡琴，总由其他四指按弦，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却叫他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相帮扶住琴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身；水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要喷出来，叫他死力抵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住；血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要流出来，叫他拼命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按住；重东西要翻倒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去，叫他用劲扳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读书了，叫他翻书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页；要进门了，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叫他揿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电铃。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552" y="608370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读一读，关注段落中的标点符号，说说有什么发现。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35696" y="2297078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44208" y="2297078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35896" y="2729126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5656" y="3161174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4088" y="3161174"/>
            <a:ext cx="288032" cy="36004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408391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>
                <a:solidFill>
                  <a:srgbClr val="2E2ED0"/>
                </a:solidFill>
              </a:rPr>
              <a:t>使用了五个分号，说明写的是并列的几个意思。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555526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这段话主要写了什么？哪一句是本段的关键句？围绕关键句是怎么展开的？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701107" y="1707654"/>
            <a:ext cx="7831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在五指中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，（大拇指）却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是最肯吃苦的。例如拉胡琴，总由其他四指按弦，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却叫他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相帮扶住琴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身；水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要喷出来，叫他死力抵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住；血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要流出来，叫他拼命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按住；重东西要翻倒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去，叫他用劲扳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读书了，叫他翻书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页；要进门了，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叫他揿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电铃。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134492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    第一句话是概括句，整段话围绕关键句举了五个方面的例子。</a:t>
            </a:r>
            <a:endParaRPr lang="en-US" altLang="zh-CN" sz="3200" b="1" dirty="0" smtClean="0">
              <a:solidFill>
                <a:srgbClr val="2E2ED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715766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    这段话用了先概括后举例的表达方法，说明了大拇指最肯吃苦。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531948"/>
            <a:ext cx="8352928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同学们再来读读这段话，说说还发现了写法上的什么特点。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701107" y="1707654"/>
            <a:ext cx="7831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在五指中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，（大拇指）却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是最肯吃苦的。例如拉胡琴，总由其他四指按弦，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却叫他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相帮扶住琴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身；水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要喷出来，叫他死力抵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住；血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要流出来，叫他拼命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按住；重东西要翻倒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去，叫他用劲扳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住；要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读书了，叫他翻书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页；要进门了，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叫他揿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电铃。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标注 4"/>
          <p:cNvSpPr/>
          <p:nvPr/>
        </p:nvSpPr>
        <p:spPr>
          <a:xfrm>
            <a:off x="971600" y="1131590"/>
            <a:ext cx="7128792" cy="2192908"/>
          </a:xfrm>
          <a:prstGeom prst="wedgeRectCallout">
            <a:avLst>
              <a:gd name="adj1" fmla="val 49861"/>
              <a:gd name="adj2" fmla="val 34311"/>
            </a:avLst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    具体</a:t>
            </a:r>
            <a:r>
              <a:rPr lang="zh-CN" altLang="en-US" sz="3200" b="1" dirty="0">
                <a:solidFill>
                  <a:srgbClr val="2E2ED0"/>
                </a:solidFill>
                <a:latin typeface="宋体" pitchFamily="2" charset="-122"/>
                <a:ea typeface="宋体" pitchFamily="2" charset="-122"/>
              </a:rPr>
              <a:t>描写部分运用了排比的手法，句式工整，能感受到作者对大拇指肯吃苦精神的充分肯定。</a:t>
            </a:r>
            <a:endParaRPr lang="zh-CN" altLang="zh-CN" sz="3200" b="1" dirty="0">
              <a:solidFill>
                <a:srgbClr val="2E2ED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059582"/>
            <a:ext cx="7704856" cy="2576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同学们，请你们以“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妈妈真勤劳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”为开头，结合生活经验，用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先概括后举例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的方式写一段话，把意思说清楚。也可以自主选择一个情景，照样子写一段话。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59632" y="1405681"/>
            <a:ext cx="6768752" cy="246221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妈妈真勤劳，家里大大小小的事情都和她密切相关。她每天清晨跑菜场，总能买到价廉物美的好吃的，白天她穿梭在家中，走到哪里，哪里就变得干干净净，晚上做饭菜，手艺堪比米其林大厨。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281422" y="-205755"/>
            <a:ext cx="2279613" cy="2057425"/>
            <a:chOff x="3491880" y="-61739"/>
            <a:chExt cx="2279613" cy="205742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5738" l="10000" r="90000">
                          <a14:foregroundMark x1="35738" y1="68033" x2="71311" y2="57541"/>
                          <a14:foregroundMark x1="31475" y1="56885" x2="69016" y2="75246"/>
                          <a14:foregroundMark x1="29180" y1="51311" x2="32623" y2="76721"/>
                          <a14:foregroundMark x1="73115" y1="53279" x2="74590" y2="75902"/>
                          <a14:foregroundMark x1="34262" y1="51311" x2="69180" y2="51311"/>
                          <a14:foregroundMark x1="37049" y1="82459" x2="72951" y2="82131"/>
                          <a14:foregroundMark x1="24754" y1="51639" x2="26066" y2="790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8531" y="-61739"/>
              <a:ext cx="2057425" cy="2057425"/>
            </a:xfrm>
            <a:prstGeom prst="rect">
              <a:avLst/>
            </a:prstGeom>
          </p:spPr>
        </p:pic>
        <p:sp>
          <p:nvSpPr>
            <p:cNvPr id="6" name="流程图: 决策 5"/>
            <p:cNvSpPr/>
            <p:nvPr/>
          </p:nvSpPr>
          <p:spPr>
            <a:xfrm>
              <a:off x="3491880" y="915566"/>
              <a:ext cx="2279613" cy="648072"/>
            </a:xfrm>
            <a:prstGeom prst="flowChartDecision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3600" b="1" dirty="0" smtClean="0">
                  <a:solidFill>
                    <a:srgbClr val="92D050"/>
                  </a:solidFill>
                  <a:latin typeface="幼圆" pitchFamily="49" charset="-122"/>
                  <a:ea typeface="幼圆" pitchFamily="49" charset="-122"/>
                </a:rPr>
                <a:t>示例</a:t>
              </a:r>
              <a:endParaRPr lang="zh-CN" altLang="en-US" sz="3600" b="1" dirty="0">
                <a:solidFill>
                  <a:srgbClr val="92D050"/>
                </a:solidFill>
                <a:latin typeface="幼圆" pitchFamily="49" charset="-122"/>
                <a:ea typeface="幼圆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185167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是否用了先概括后举例的表达方式；</a:t>
            </a:r>
            <a:endParaRPr lang="en-US" altLang="zh-CN" dirty="0"/>
          </a:p>
        </p:txBody>
      </p:sp>
      <p:sp>
        <p:nvSpPr>
          <p:cNvPr id="4" name="TextBox 3"/>
          <p:cNvSpPr txBox="1"/>
          <p:nvPr/>
        </p:nvSpPr>
        <p:spPr>
          <a:xfrm>
            <a:off x="1161336" y="293179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是否具体分成几个方面来说。</a:t>
            </a:r>
          </a:p>
        </p:txBody>
      </p:sp>
      <p:sp>
        <p:nvSpPr>
          <p:cNvPr id="7" name="文本框 13"/>
          <p:cNvSpPr txBox="1"/>
          <p:nvPr/>
        </p:nvSpPr>
        <p:spPr>
          <a:xfrm>
            <a:off x="395536" y="482119"/>
            <a:ext cx="3096344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评价要点</a:t>
            </a:r>
            <a:endParaRPr lang="zh-CN" altLang="en-US" sz="3600" b="1" dirty="0">
              <a:latin typeface="黑体" pitchFamily="49" charset="-122"/>
              <a:ea typeface="黑体" pitchFamily="49" charset="-122"/>
              <a:cs typeface="楷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285"/>
            <a:ext cx="1115616" cy="111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611560" y="1851670"/>
            <a:ext cx="7776864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同学们，观看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颜勤礼碑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影印拓本，说说颜真卿的字有什么特点。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163888" y="127595"/>
            <a:ext cx="2816225" cy="715963"/>
            <a:chOff x="3131840" y="147861"/>
            <a:chExt cx="2816225" cy="715963"/>
          </a:xfrm>
        </p:grpSpPr>
        <p:sp>
          <p:nvSpPr>
            <p:cNvPr id="18" name="文本框 15"/>
            <p:cNvSpPr>
              <a:spLocks noChangeArrowheads="1"/>
            </p:cNvSpPr>
            <p:nvPr/>
          </p:nvSpPr>
          <p:spPr bwMode="auto">
            <a:xfrm>
              <a:off x="3131840" y="147861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charset="-122"/>
                </a:rPr>
                <a:t>第二课时</a:t>
              </a:r>
            </a:p>
          </p:txBody>
        </p:sp>
        <p:sp>
          <p:nvSpPr>
            <p:cNvPr id="19" name="iconfont-1191-870150"/>
            <p:cNvSpPr>
              <a:spLocks noChangeAspect="1"/>
            </p:cNvSpPr>
            <p:nvPr/>
          </p:nvSpPr>
          <p:spPr bwMode="auto">
            <a:xfrm>
              <a:off x="566549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iconfont-1191-870150"/>
            <p:cNvSpPr>
              <a:spLocks noChangeAspect="1"/>
            </p:cNvSpPr>
            <p:nvPr/>
          </p:nvSpPr>
          <p:spPr bwMode="auto">
            <a:xfrm rot="10800000">
              <a:off x="3131840" y="339949"/>
              <a:ext cx="282575" cy="423862"/>
            </a:xfrm>
            <a:custGeom>
              <a:avLst/>
              <a:gdLst>
                <a:gd name="T0" fmla="*/ 32164219 w 2486"/>
                <a:gd name="T1" fmla="*/ 24129558 h 3729"/>
                <a:gd name="T2" fmla="*/ 0 w 2486"/>
                <a:gd name="T3" fmla="*/ 0 h 3729"/>
                <a:gd name="T4" fmla="*/ 0 w 2486"/>
                <a:gd name="T5" fmla="*/ 48246158 h 3729"/>
                <a:gd name="T6" fmla="*/ 32164219 w 2486"/>
                <a:gd name="T7" fmla="*/ 24129558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1" name="图片 1">
            <a:extLst>
              <a:ext uri="{FF2B5EF4-FFF2-40B4-BE49-F238E27FC236}">
                <a16:creationId xmlns:a16="http://schemas.microsoft.com/office/drawing/2014/main" id="{1628F9BE-C397-5D30-011B-39A7307B5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86831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DF8A83D-EE3C-9C1C-E276-594D46E3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7783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4">
            <a:extLst>
              <a:ext uri="{FF2B5EF4-FFF2-40B4-BE49-F238E27FC236}">
                <a16:creationId xmlns:a16="http://schemas.microsoft.com/office/drawing/2014/main" id="{5B7D2601-0D7D-BA87-FDFE-DAF1A07DADD9}"/>
              </a:ext>
            </a:extLst>
          </p:cNvPr>
          <p:cNvSpPr txBox="1"/>
          <p:nvPr/>
        </p:nvSpPr>
        <p:spPr>
          <a:xfrm>
            <a:off x="694432" y="834897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书写提示</a:t>
            </a:r>
            <a:endParaRPr lang="zh-CN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818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699542"/>
            <a:ext cx="1909273" cy="387493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22254"/>
            <a:ext cx="1921231" cy="387493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9512" y="945839"/>
            <a:ext cx="2045260" cy="3312368"/>
            <a:chOff x="179512" y="945839"/>
            <a:chExt cx="2045260" cy="3312368"/>
          </a:xfrm>
          <a:solidFill>
            <a:schemeClr val="bg1"/>
          </a:solidFill>
        </p:grpSpPr>
        <p:sp>
          <p:nvSpPr>
            <p:cNvPr id="5" name="TextBox 4"/>
            <p:cNvSpPr txBox="1"/>
            <p:nvPr/>
          </p:nvSpPr>
          <p:spPr>
            <a:xfrm>
              <a:off x="1547664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序君自作后加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0556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逾岷将军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9512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太宗为秦王精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76256" y="1059582"/>
            <a:ext cx="2045260" cy="3312368"/>
            <a:chOff x="179512" y="945839"/>
            <a:chExt cx="2045260" cy="3312368"/>
          </a:xfrm>
          <a:solidFill>
            <a:schemeClr val="bg1"/>
          </a:solidFill>
        </p:grpSpPr>
        <p:sp>
          <p:nvSpPr>
            <p:cNvPr id="9" name="TextBox 8"/>
            <p:cNvSpPr txBox="1"/>
            <p:nvPr/>
          </p:nvSpPr>
          <p:spPr>
            <a:xfrm>
              <a:off x="1547664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礼部为天策府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0556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学士弟太子通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9512" y="945839"/>
              <a:ext cx="677108" cy="331236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 smtClean="0">
                  <a:latin typeface="楷体" pitchFamily="49" charset="-122"/>
                  <a:ea typeface="楷体" pitchFamily="49" charset="-122"/>
                </a:rPr>
                <a:t>事舍人育德又</a:t>
              </a:r>
              <a:endParaRPr lang="zh-CN" altLang="en-US" sz="32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7757" y="2067694"/>
            <a:ext cx="1349215" cy="2372446"/>
          </a:xfrm>
          <a:prstGeom prst="rect">
            <a:avLst/>
          </a:prstGeom>
          <a:noFill/>
        </p:spPr>
      </p:pic>
      <p:sp>
        <p:nvSpPr>
          <p:cNvPr id="5" name="矩形标注 4"/>
          <p:cNvSpPr/>
          <p:nvPr/>
        </p:nvSpPr>
        <p:spPr>
          <a:xfrm>
            <a:off x="1979712" y="2187286"/>
            <a:ext cx="4392488" cy="2133261"/>
          </a:xfrm>
          <a:prstGeom prst="wedgeRectCallout">
            <a:avLst>
              <a:gd name="adj1" fmla="val 68815"/>
              <a:gd name="adj2" fmla="val -1301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颜真卿的字很有力度，比如“序”“君”两个字就笔画丰满，浑厚有力。</a:t>
            </a:r>
            <a:endParaRPr lang="zh-CN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5" r="1941" b="64692"/>
          <a:stretch>
            <a:fillRect/>
          </a:stretch>
        </p:blipFill>
        <p:spPr>
          <a:xfrm>
            <a:off x="3959932" y="483518"/>
            <a:ext cx="648072" cy="1368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131590"/>
            <a:ext cx="756084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同学们再来仔细观察，同一个字在碑帖中，是一模一样的吗？比较两个“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太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”和两个“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”，说说自己的感受吧！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标注 4"/>
          <p:cNvSpPr/>
          <p:nvPr/>
        </p:nvSpPr>
        <p:spPr>
          <a:xfrm>
            <a:off x="1835696" y="1275606"/>
            <a:ext cx="4608512" cy="2133261"/>
          </a:xfrm>
          <a:prstGeom prst="wedgeRectCallout">
            <a:avLst>
              <a:gd name="adj1" fmla="val 69549"/>
              <a:gd name="adj2" fmla="val 2425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颜体同样的点画也有不同的变化，生动多姿，节奏感强，这也正是书法艺术的魅力。</a:t>
            </a:r>
            <a:endParaRPr lang="zh-CN" altLang="zh-CN" sz="40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7757" y="2067694"/>
            <a:ext cx="1349215" cy="237244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636213" y="915566"/>
            <a:ext cx="7896227" cy="3323987"/>
          </a:xfrm>
          <a:prstGeom prst="rect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真卿是唐代著名的书法家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楷书四大家之一。他的楷书具有恢宏雄壮、大气磅礴的特点。人们常说的“颜筋柳骨”中的“颜筋”，就是形容他的书法筋肉丰满，浑厚有力。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颜勤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礼碑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是其代表作之一。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9672" y="372601"/>
            <a:ext cx="53655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颜勤礼碑</a:t>
            </a:r>
            <a:r>
              <a:rPr lang="en-US" altLang="zh-CN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>
                <a:solidFill>
                  <a:srgbClr val="2E2ED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的书法特点 </a:t>
            </a:r>
          </a:p>
        </p:txBody>
      </p:sp>
      <p:sp>
        <p:nvSpPr>
          <p:cNvPr id="3" name="矩形 2"/>
          <p:cNvSpPr/>
          <p:nvPr/>
        </p:nvSpPr>
        <p:spPr>
          <a:xfrm>
            <a:off x="539552" y="1275606"/>
            <a:ext cx="82444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整体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字形外阔，浑厚饱满。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笔多为藏锋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起笔，中锋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行笔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，回锋收笔。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转折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处不用方折而用圆转笔，横折常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 “圆肩”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出现。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笔画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强烈，横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细竖粗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，丰腴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雄浑。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结体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宽博，遒劲、端庄、古朴，气势恢宏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27584" y="1444272"/>
            <a:ext cx="555152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君子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喻于义，小人喻于利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论语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2971" y="3219822"/>
            <a:ext cx="7597461" cy="738664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译文：君子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懂得的是道义，小人懂得的是利益。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>
          <a:xfrm>
            <a:off x="6516216" y="915566"/>
            <a:ext cx="1908829" cy="2038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1" y="48997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43" y="49473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666854" y="447112"/>
            <a:ext cx="2138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日积月累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160945"/>
            <a:ext cx="54139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君子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坦荡荡，小人长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戚戚。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论语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8153" y="2770931"/>
            <a:ext cx="7896295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译文：孔子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认为，君子心胸开阔，神定气安。小人则是斤斤计较，患得患失。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>
          <a:xfrm>
            <a:off x="6516216" y="699542"/>
            <a:ext cx="1908829" cy="2038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91880" y="1278508"/>
            <a:ext cx="45365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恻隐之心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，仁之端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也。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孟子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06423" y="3075806"/>
            <a:ext cx="5257865" cy="738664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译文：同情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之心是仁德的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开端。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5" y="873284"/>
            <a:ext cx="2991192" cy="1995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32926" y="1206500"/>
            <a:ext cx="4608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行不义，必自毙。</a:t>
            </a:r>
          </a:p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——《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左传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1640" y="3273246"/>
            <a:ext cx="6209798" cy="73866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译文：坏事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干多了，一定会自取灭亡。</a:t>
            </a:r>
          </a:p>
        </p:txBody>
      </p:sp>
      <p:pic>
        <p:nvPicPr>
          <p:cNvPr id="4" name="Picture 2" descr="https://cdnimg103.lizhi.fm/audio_cover/2020/02/19/2789361307658484743_320x320.jpg"/>
          <p:cNvPicPr>
            <a:picLocks noChangeAspect="1" noChangeArrowheads="1"/>
          </p:cNvPicPr>
          <p:nvPr/>
        </p:nvPicPr>
        <p:blipFill>
          <a:blip r:embed="rId2" cstate="print"/>
          <a:srcRect l="16537" r="10226"/>
          <a:stretch>
            <a:fillRect/>
          </a:stretch>
        </p:blipFill>
        <p:spPr bwMode="auto">
          <a:xfrm>
            <a:off x="971600" y="555526"/>
            <a:ext cx="1766736" cy="2412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185595"/>
            <a:ext cx="5328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/>
                <a:ea typeface="楷体"/>
              </a:rPr>
              <a:t>◎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有耻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，则</a:t>
            </a:r>
            <a:r>
              <a:rPr lang="zh-CN" altLang="en-US" sz="3200" b="1" dirty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能有所不为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 smtClean="0">
              <a:solidFill>
                <a:srgbClr val="2E2ED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——《</a:t>
            </a:r>
            <a:r>
              <a:rPr lang="zh-CN" altLang="en-US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朱子语类</a:t>
            </a:r>
            <a:r>
              <a:rPr lang="en-US" altLang="zh-CN" sz="3200" b="1" dirty="0" smtClean="0">
                <a:solidFill>
                  <a:srgbClr val="2E2ED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200" b="1" dirty="0">
              <a:solidFill>
                <a:srgbClr val="2E2ED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2842939"/>
            <a:ext cx="7704856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译文：一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个懂得羞耻的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人，就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会主动拒绝做一些事情。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36" y="766564"/>
            <a:ext cx="2598936" cy="1949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275606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同学们尝试把“日积月累”中的名言警句运用到生活中吧！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771550"/>
            <a:ext cx="6984776" cy="3323987"/>
          </a:xfrm>
          <a:prstGeom prst="rect">
            <a:avLst/>
          </a:prstGeom>
          <a:noFill/>
          <a:ln>
            <a:noFill/>
            <a:prstDash val="lgDashDot"/>
          </a:ln>
          <a:effectLst>
            <a:softEdge rad="3175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1.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警察严肃地告诫罪犯：“</a:t>
            </a: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_______________________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。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</a:rPr>
              <a:t>”</a:t>
            </a:r>
            <a:endParaRPr lang="en-US" altLang="zh-CN" sz="2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2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2.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看到小明热心帮助盲人，妈妈高兴地说：“</a:t>
            </a:r>
            <a:r>
              <a:rPr lang="en-US" altLang="zh-CN" sz="2800" b="1" dirty="0" smtClean="0">
                <a:solidFill>
                  <a:srgbClr val="FF0000"/>
                </a:solidFill>
                <a:latin typeface="+mj-ea"/>
                <a:ea typeface="+mj-ea"/>
              </a:rPr>
              <a:t>_______________________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1969" y="149163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zh-CN" altLang="en-US" sz="2800" b="1" dirty="0" smtClean="0">
                <a:latin typeface="+mj-ea"/>
                <a:ea typeface="+mj-ea"/>
              </a:rPr>
              <a:t>多行不义，必自毙</a:t>
            </a:r>
          </a:p>
        </p:txBody>
      </p:sp>
      <p:sp>
        <p:nvSpPr>
          <p:cNvPr id="4" name="矩形 3"/>
          <p:cNvSpPr/>
          <p:nvPr/>
        </p:nvSpPr>
        <p:spPr>
          <a:xfrm>
            <a:off x="1835696" y="3416682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zh-CN" altLang="en-US" sz="2800" b="1" dirty="0" smtClean="0">
                <a:latin typeface="+mj-ea"/>
                <a:ea typeface="+mj-ea"/>
              </a:rPr>
              <a:t>恻隐之心，仁之端也</a:t>
            </a:r>
            <a:endParaRPr lang="en-US" altLang="zh-CN" sz="2800" b="1" dirty="0" smtClean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1601" y="1203598"/>
            <a:ext cx="7200799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这几句名言警句，有着同一个主旨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为人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。要处事，先为人，希望这些名言警句能够给大家启示。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72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35d79ae3-e152-416d-9ad2-49d0644ab1a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1498</Words>
  <Application>Microsoft Office PowerPoint</Application>
  <PresentationFormat>全屏显示(16:9)</PresentationFormat>
  <Paragraphs>86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47" baseType="lpstr">
      <vt:lpstr>楷体</vt:lpstr>
      <vt:lpstr>Arial</vt:lpstr>
      <vt:lpstr>宋体</vt:lpstr>
      <vt:lpstr>Wingdings</vt:lpstr>
      <vt:lpstr>Calibri</vt:lpstr>
      <vt:lpstr>幼圆</vt:lpstr>
      <vt:lpstr>黑体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22</cp:revision>
  <dcterms:created xsi:type="dcterms:W3CDTF">2017-03-17T02:28:00Z</dcterms:created>
  <dcterms:modified xsi:type="dcterms:W3CDTF">2024-10-28T08:46:07Z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