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051" r:id="rId2"/>
    <p:sldId id="1954" r:id="rId3"/>
    <p:sldId id="2065" r:id="rId4"/>
    <p:sldId id="2066" r:id="rId5"/>
    <p:sldId id="2068" r:id="rId6"/>
    <p:sldId id="2069" r:id="rId7"/>
    <p:sldId id="2071" r:id="rId8"/>
    <p:sldId id="2073" r:id="rId9"/>
    <p:sldId id="2078" r:id="rId10"/>
    <p:sldId id="2061" r:id="rId11"/>
  </p:sldIdLst>
  <p:sldSz cx="9144000" cy="5143500" type="screen16x9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黑体" pitchFamily="49" charset="-122"/>
      <p:regular r:id="rId18"/>
    </p:embeddedFont>
    <p:embeddedFont>
      <p:font typeface="楷体" pitchFamily="49" charset="-122"/>
      <p:regular r:id="rId19"/>
    </p:embeddedFont>
  </p:embeddedFontLst>
  <p:custDataLst>
    <p:tags r:id="rId20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330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2687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63688" y="1279153"/>
            <a:ext cx="5472608" cy="1076573"/>
            <a:chOff x="2339752" y="1347614"/>
            <a:chExt cx="5472608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498404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杨氏之子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93740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21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0" name="yt_shape_10730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第二遍标出下列字词。</a:t>
            </a:r>
          </a:p>
        </p:txBody>
      </p:sp>
      <p:pic>
        <p:nvPicPr>
          <p:cNvPr id="10731" name="yt_image_107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6811" y="2146843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33" name="yt_shape_10733"/>
          <p:cNvSpPr txBox="1"/>
          <p:nvPr/>
        </p:nvSpPr>
        <p:spPr>
          <a:xfrm>
            <a:off x="7065667" y="3202148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21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734" name="yt_shape_10734"/>
          <p:cNvSpPr txBox="1"/>
          <p:nvPr/>
        </p:nvSpPr>
        <p:spPr>
          <a:xfrm>
            <a:off x="1296000" y="2158823"/>
            <a:ext cx="3244478" cy="12108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聪惠　乃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杨梅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孔雀　夫子　家禽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5" name="yt_shape_10735"/>
          <p:cNvSpPr txBox="1"/>
          <p:nvPr/>
        </p:nvSpPr>
        <p:spPr>
          <a:xfrm>
            <a:off x="1259632" y="627534"/>
            <a:ext cx="551593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”画出加点字正确的读音。</a:t>
            </a:r>
          </a:p>
        </p:txBody>
      </p:sp>
      <p:sp>
        <p:nvSpPr>
          <p:cNvPr id="10736" name="yt_shape_10736"/>
          <p:cNvSpPr txBox="1"/>
          <p:nvPr/>
        </p:nvSpPr>
        <p:spPr>
          <a:xfrm>
            <a:off x="1259632" y="1242836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桥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梁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lán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lián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造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诣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yì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zhǐ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家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禽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qín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qín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737" name="yt_shape_10737"/>
          <p:cNvSpPr txBox="1"/>
          <p:nvPr/>
        </p:nvSpPr>
        <p:spPr>
          <a:xfrm>
            <a:off x="1259632" y="2504468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738" name="yt_shape_10738"/>
          <p:cNvSpPr txBox="1"/>
          <p:nvPr/>
        </p:nvSpPr>
        <p:spPr>
          <a:xfrm>
            <a:off x="1259633" y="3119770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应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答（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yīnɡ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yìnɡ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应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该（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yīnɡ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yìnɡ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980627" y="1189354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60977" y="1131590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07904" y="1820192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24643" y="3134202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43808" y="3740777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9" name="yt_shape_10739"/>
          <p:cNvSpPr txBox="1"/>
          <p:nvPr/>
        </p:nvSpPr>
        <p:spPr>
          <a:xfrm>
            <a:off x="1296000" y="578462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理解字词。</a:t>
            </a:r>
          </a:p>
        </p:txBody>
      </p:sp>
      <p:pic>
        <p:nvPicPr>
          <p:cNvPr id="10740" name="yt_image_107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946293"/>
            <a:ext cx="351144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42" name="yt_shape_10742"/>
          <p:cNvSpPr txBox="1"/>
          <p:nvPr/>
        </p:nvSpPr>
        <p:spPr>
          <a:xfrm>
            <a:off x="1263431" y="1152856"/>
            <a:ext cx="3606757" cy="12108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非常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　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摆放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摆设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743" name="yt_shape_10743"/>
          <p:cNvSpPr txBox="1"/>
          <p:nvPr/>
        </p:nvSpPr>
        <p:spPr>
          <a:xfrm>
            <a:off x="1263431" y="2418051"/>
            <a:ext cx="6492162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聪惠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聪明有智慧。惠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同“慧”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95736" y="1062085"/>
            <a:ext cx="12516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非常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48789" y="1691765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摆放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摆设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02170" y="2345845"/>
            <a:ext cx="482352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聪明有智慧。惠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同“慧”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yt_shape_10744"/>
          <p:cNvSpPr txBox="1"/>
          <p:nvPr/>
        </p:nvSpPr>
        <p:spPr>
          <a:xfrm>
            <a:off x="1263431" y="2992175"/>
            <a:ext cx="7629049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夫子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古男子的敬</a:t>
            </a:r>
            <a:r>
              <a:rPr lang="zh-CN" altLang="zh-CN" sz="2800" b="1" i="0" u="sng" spc="150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称</a:t>
            </a:r>
            <a:r>
              <a:rPr lang="en-US" altLang="zh-CN" sz="2800" b="1" i="0" u="sng" spc="150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sng" spc="150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800" b="1" i="0" u="sng" spc="150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2800" b="1" i="0" u="sng" spc="150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文中指</a:t>
            </a:r>
            <a:r>
              <a:rPr lang="en-US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cs typeface="宋体" panose="02010600030101010101" pitchFamily="2" charset="-122"/>
              </a:rPr>
              <a:t> </a:t>
            </a:r>
            <a:r>
              <a:rPr lang="en-US" altLang="zh-CN" sz="2800" b="1" u="sng" spc="150" dirty="0" smtClean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cs typeface="宋体" panose="02010600030101010101" pitchFamily="2" charset="-122"/>
              </a:rPr>
              <a:t> </a:t>
            </a:r>
            <a:r>
              <a:rPr lang="zh-CN" altLang="en-US" sz="2800" b="1" i="0" u="sng" spc="150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6" name="yt_shape_10745"/>
          <p:cNvSpPr txBox="1"/>
          <p:nvPr/>
        </p:nvSpPr>
        <p:spPr>
          <a:xfrm>
            <a:off x="1265738" y="3647474"/>
            <a:ext cx="396743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未闻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没有听说过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71544" y="2907586"/>
            <a:ext cx="619988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古时对男子的敬称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文中指孔</a:t>
            </a:r>
            <a:r>
              <a:rPr kumimoji="0" lang="zh-CN" altLang="zh-CN" sz="2800" b="1" i="0" strike="noStrike" kern="1200" cap="none" spc="15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君平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04477" y="3575268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没有听说过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7" grpId="0" build="allAtOnce"/>
      <p:bldP spid="8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9" name="yt_shape_10749"/>
          <p:cNvSpPr txBox="1"/>
          <p:nvPr/>
        </p:nvSpPr>
        <p:spPr>
          <a:xfrm>
            <a:off x="1187624" y="1105644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”画出杨氏之子机智、礼貌地回答孔君平的话。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750" name="yt_shape_10750"/>
          <p:cNvSpPr txBox="1"/>
          <p:nvPr/>
        </p:nvSpPr>
        <p:spPr>
          <a:xfrm>
            <a:off x="1187624" y="2367276"/>
            <a:ext cx="621323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未闻</a:t>
            </a:r>
            <a:r>
              <a:rPr lang="en-US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                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孔雀是夫子家禽。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403648" y="2285457"/>
            <a:ext cx="4109148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未闻孔雀是夫子家禽。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1" name="yt_shape_10751"/>
          <p:cNvSpPr txBox="1"/>
          <p:nvPr/>
        </p:nvSpPr>
        <p:spPr>
          <a:xfrm>
            <a:off x="1296001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下列哪些词语能概括杨氏之子的性格特点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？（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多选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graphicFrame>
        <p:nvGraphicFramePr>
          <p:cNvPr id="10752" name="yt_table_10752" title="H_88.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829253"/>
              </p:ext>
            </p:extLst>
          </p:nvPr>
        </p:nvGraphicFramePr>
        <p:xfrm>
          <a:off x="1475656" y="2181939"/>
          <a:ext cx="5929221" cy="1280160"/>
        </p:xfrm>
        <a:graphic>
          <a:graphicData uri="http://schemas.openxmlformats.org/drawingml/2006/table">
            <a:tbl>
              <a:tblPr/>
              <a:tblGrid>
                <a:gridCol w="3102934"/>
                <a:gridCol w="2826287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思维敏捷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聪明机智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风趣幽默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诚实守信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918778" y="1529273"/>
            <a:ext cx="9309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7" name="yt_shape_10757"/>
          <p:cNvSpPr txBox="1"/>
          <p:nvPr/>
        </p:nvSpPr>
        <p:spPr>
          <a:xfrm>
            <a:off x="1259632" y="673666"/>
            <a:ext cx="7307999" cy="37961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《世说新语》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原称《世说》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亦称《世说新书》。古小说集。南朝宋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刘义庆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撰。原为八卷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今本作三卷。分德行、言语、政事、文学等三十六门。主要记载汉末至东晋士大夫的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言谈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逸事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。对后代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笔记文学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颇有影响。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924311" y="1241540"/>
            <a:ext cx="163880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刘义庆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07682" y="3161780"/>
            <a:ext cx="126898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言谈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40419" y="3161780"/>
            <a:ext cx="126898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逸事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62053" y="3161780"/>
            <a:ext cx="199491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笔记文学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7ca87f1-bf75-43ea-a4e5-7199071a605f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全屏显示(16:9)</PresentationFormat>
  <Paragraphs>46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BZ</vt:lpstr>
      <vt:lpstr>Calibri</vt:lpstr>
      <vt:lpstr>黑体</vt:lpstr>
      <vt:lpstr>楷体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A0BB58AE638E46FEA16FB6288DFA8206</vt:lpwstr>
  </property>
</Properties>
</file>